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Lst>
  <p:sldSz cy="5143500" cx="9144000"/>
  <p:notesSz cx="6858000" cy="9144000"/>
  <p:embeddedFontLst>
    <p:embeddedFont>
      <p:font typeface="Arial Narrow"/>
      <p:regular r:id="rId155"/>
      <p:bold r:id="rId156"/>
      <p:italic r:id="rId157"/>
      <p:boldItalic r:id="rId158"/>
    </p:embeddedFont>
    <p:embeddedFont>
      <p:font typeface="Tahoma"/>
      <p:regular r:id="rId159"/>
      <p:bold r:id="rId160"/>
    </p:embeddedFont>
    <p:embeddedFont>
      <p:font typeface="Gill Sans"/>
      <p:regular r:id="rId161"/>
      <p:bold r:id="rId1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3" roundtripDataSignature="AMtx7mg8ec0Xd3d/IaDue55Oo1cJEZnl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449CAC-DA5B-4CF4-BDD7-6E25AB1A59AF}">
  <a:tblStyle styleId="{58449CAC-DA5B-4CF4-BDD7-6E25AB1A59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163" Type="http://customschemas.google.com/relationships/presentationmetadata" Target="metadata"/><Relationship Id="rId162" Type="http://schemas.openxmlformats.org/officeDocument/2006/relationships/font" Target="fonts/GillSans-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GillSans-regular.fntdata"/><Relationship Id="rId54" Type="http://schemas.openxmlformats.org/officeDocument/2006/relationships/slide" Target="slides/slide49.xml"/><Relationship Id="rId160" Type="http://schemas.openxmlformats.org/officeDocument/2006/relationships/font" Target="fonts/Tahoma-bold.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Tahoma-regular.fntdata"/><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ArialNarrow-boldItalic.fntdata"/><Relationship Id="rId157" Type="http://schemas.openxmlformats.org/officeDocument/2006/relationships/font" Target="fonts/ArialNarrow-italic.fntdata"/><Relationship Id="rId156" Type="http://schemas.openxmlformats.org/officeDocument/2006/relationships/font" Target="fonts/ArialNarrow-bold.fntdata"/><Relationship Id="rId155" Type="http://schemas.openxmlformats.org/officeDocument/2006/relationships/font" Target="fonts/ArialNarrow-regular.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Version History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8.0  (April 2020)</a:t>
            </a:r>
            <a:endParaRPr/>
          </a:p>
          <a:p>
            <a:pPr indent="-171450" lvl="0" marL="171450" rtl="0" algn="l">
              <a:spcBef>
                <a:spcPts val="0"/>
              </a:spcBef>
              <a:spcAft>
                <a:spcPts val="0"/>
              </a:spcAft>
              <a:buClr>
                <a:schemeClr val="dk1"/>
              </a:buClr>
              <a:buSzPts val="1200"/>
              <a:buFont typeface="Arial"/>
              <a:buChar char="•"/>
            </a:pPr>
            <a:r>
              <a:rPr lang="en-US"/>
              <a:t>All slides reformatted for 16:9 aspect ratio</a:t>
            </a:r>
            <a:endParaRPr/>
          </a:p>
          <a:p>
            <a:pPr indent="-171450" lvl="0" marL="171450" rtl="0" algn="l">
              <a:spcBef>
                <a:spcPts val="0"/>
              </a:spcBef>
              <a:spcAft>
                <a:spcPts val="0"/>
              </a:spcAft>
              <a:buClr>
                <a:schemeClr val="dk1"/>
              </a:buClr>
              <a:buSzPts val="1200"/>
              <a:buFont typeface="Arial"/>
              <a:buChar char="•"/>
            </a:pPr>
            <a:r>
              <a:rPr lang="en-US"/>
              <a:t>All slides updated to 8</a:t>
            </a:r>
            <a:r>
              <a:rPr baseline="30000" lang="en-US"/>
              <a:t>th</a:t>
            </a:r>
            <a:r>
              <a:rPr lang="en-US"/>
              <a:t> edition material</a:t>
            </a:r>
            <a:endParaRPr/>
          </a:p>
          <a:p>
            <a:pPr indent="-171450" lvl="0" marL="171450" rtl="0" algn="l">
              <a:spcBef>
                <a:spcPts val="0"/>
              </a:spcBef>
              <a:spcAft>
                <a:spcPts val="0"/>
              </a:spcAft>
              <a:buClr>
                <a:schemeClr val="dk1"/>
              </a:buClr>
              <a:buSzPts val="1200"/>
              <a:buFont typeface="Arial"/>
              <a:buChar char="•"/>
            </a:pPr>
            <a:r>
              <a:rPr lang="en-US"/>
              <a:t>Use of Calibri font, rather that Gill Sans MT</a:t>
            </a:r>
            <a:endParaRPr/>
          </a:p>
          <a:p>
            <a:pPr indent="-171450" lvl="0" marL="171450" rtl="0" algn="l">
              <a:spcBef>
                <a:spcPts val="0"/>
              </a:spcBef>
              <a:spcAft>
                <a:spcPts val="0"/>
              </a:spcAft>
              <a:buClr>
                <a:schemeClr val="dk1"/>
              </a:buClr>
              <a:buSzPts val="1200"/>
              <a:buFont typeface="Arial"/>
              <a:buChar char="•"/>
            </a:pPr>
            <a:r>
              <a:rPr lang="en-US"/>
              <a:t>Add LOTS more animation throughout</a:t>
            </a:r>
            <a:endParaRPr/>
          </a:p>
          <a:p>
            <a:pPr indent="-171450" lvl="0" marL="171450" rtl="0" algn="l">
              <a:spcBef>
                <a:spcPts val="0"/>
              </a:spcBef>
              <a:spcAft>
                <a:spcPts val="0"/>
              </a:spcAft>
              <a:buClr>
                <a:schemeClr val="dk1"/>
              </a:buClr>
              <a:buSzPts val="1200"/>
              <a:buFont typeface="Arial"/>
              <a:buChar char="•"/>
            </a:pPr>
            <a:r>
              <a:rPr lang="en-US"/>
              <a:t>added new  8</a:t>
            </a:r>
            <a:r>
              <a:rPr baseline="30000" lang="en-US"/>
              <a:t>th</a:t>
            </a:r>
            <a:r>
              <a:rPr lang="en-US"/>
              <a:t> edition material on QUIC, CUBIC, delay-based congestion control</a:t>
            </a:r>
            <a:endParaRPr/>
          </a:p>
          <a:p>
            <a:pPr indent="-171450" lvl="0" marL="171450" rtl="0" algn="l">
              <a:spcBef>
                <a:spcPts val="0"/>
              </a:spcBef>
              <a:spcAft>
                <a:spcPts val="0"/>
              </a:spcAft>
              <a:buClr>
                <a:schemeClr val="dk1"/>
              </a:buClr>
              <a:buSzPts val="1200"/>
              <a:buFont typeface="Arial"/>
              <a:buChar char="•"/>
            </a:pPr>
            <a:r>
              <a:rPr lang="en-US"/>
              <a:t>lighter header font</a:t>
            </a:r>
            <a:endParaRPr/>
          </a:p>
        </p:txBody>
      </p:sp>
      <p:sp>
        <p:nvSpPr>
          <p:cNvPr id="32" name="Google Shape;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7" name="Google Shape;13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8" name="Google Shape;13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9" name="Shape 5969"/>
        <p:cNvGrpSpPr/>
        <p:nvPr/>
      </p:nvGrpSpPr>
      <p:grpSpPr>
        <a:xfrm>
          <a:off x="0" y="0"/>
          <a:ext cx="0" cy="0"/>
          <a:chOff x="0" y="0"/>
          <a:chExt cx="0" cy="0"/>
        </a:xfrm>
      </p:grpSpPr>
      <p:sp>
        <p:nvSpPr>
          <p:cNvPr id="5970" name="Google Shape;5970;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1" name="Google Shape;5971;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2" name="Google Shape;5972;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6" name="Shape 6056"/>
        <p:cNvGrpSpPr/>
        <p:nvPr/>
      </p:nvGrpSpPr>
      <p:grpSpPr>
        <a:xfrm>
          <a:off x="0" y="0"/>
          <a:ext cx="0" cy="0"/>
          <a:chOff x="0" y="0"/>
          <a:chExt cx="0" cy="0"/>
        </a:xfrm>
      </p:grpSpPr>
      <p:sp>
        <p:nvSpPr>
          <p:cNvPr id="6057" name="Google Shape;6057;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8" name="Google Shape;6058;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Το three way handshake του TCP, δουλεύει ως εξής</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Έστω ότι και ο πελάτης και ο server δημιουργούν από ένα TCP socket όπως μάθαμε στο κεφάλαιο 2 και μπαίνουν σε state LISTEN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 πελάτης μετά συνδέεται με τον server που στέλνει ένα μήνυμα SYN με αριθμό ακολουθίας χ(SYN μήνυμα είναι ένα τμήμα TCP με SYN αλλά θεσμένο στο header - ίσως να θέλατε να πάτε πίσω και να αναθεωρήσετε το φορμάτ του τμήματος TCP!)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 server περιμένει για μια σύνδεση, και λαμβάνει το μήνυμα SYN και μπαίνει στο ληφθέν state SYN (ΟΧΙ στο εγκαθιδρυμένο state και στέλνει ένα μήνυμα SYN ACK πίσω.</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Τέλος ο πελάτης στέλνει ένα μήνυμα ΑCK στον server, και όταν ο server το λαμβάνει μπαίνει σε state ESTABLISHED. Τότε η διεργασία της εφαρμογής θα έβλεπε την επιστροφή από την αναμονή στην κλήση  socket accept() </a:t>
            </a:r>
            <a:endParaRPr/>
          </a:p>
        </p:txBody>
      </p:sp>
      <p:sp>
        <p:nvSpPr>
          <p:cNvPr id="6059" name="Google Shape;6059;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5" name="Shape 6135"/>
        <p:cNvGrpSpPr/>
        <p:nvPr/>
      </p:nvGrpSpPr>
      <p:grpSpPr>
        <a:xfrm>
          <a:off x="0" y="0"/>
          <a:ext cx="0" cy="0"/>
          <a:chOff x="0" y="0"/>
          <a:chExt cx="0" cy="0"/>
        </a:xfrm>
      </p:grpSpPr>
      <p:sp>
        <p:nvSpPr>
          <p:cNvPr id="6136" name="Google Shape;6136;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7" name="Google Shape;6137;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usual, there’s a human protocol analogy to the </a:t>
            </a:r>
            <a:r>
              <a:rPr lang="en-US"/>
              <a:t>three way handshake,</a:t>
            </a:r>
            <a:r>
              <a:rPr lang="en-US"/>
              <a:t> and I still remember thinking about this clinging for my life while climbing up a rockface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you want start climbing you first say ON BELOW (meaning ARE YOU READY WITH MY SAFETY ROPE)</a:t>
            </a:r>
            <a:endParaRPr/>
          </a:p>
          <a:p>
            <a:pPr indent="0" lvl="0" marL="0" rtl="0" algn="l">
              <a:spcBef>
                <a:spcPts val="0"/>
              </a:spcBef>
              <a:spcAft>
                <a:spcPts val="0"/>
              </a:spcAft>
              <a:buNone/>
            </a:pPr>
            <a:r>
              <a:rPr lang="en-US"/>
              <a:t>THE </a:t>
            </a:r>
            <a:r>
              <a:rPr lang="en-US"/>
              <a:t>BELYER (server) </a:t>
            </a:r>
            <a:r>
              <a:rPr lang="en-US"/>
              <a:t>responds </a:t>
            </a:r>
            <a:r>
              <a:rPr lang="en-US"/>
              <a:t>BELAY ON (that lets you know the belayer is ready for you)</a:t>
            </a:r>
            <a:endParaRPr/>
          </a:p>
          <a:p>
            <a:pPr indent="0" lvl="0" marL="0" rtl="0" algn="l">
              <a:spcBef>
                <a:spcPts val="0"/>
              </a:spcBef>
              <a:spcAft>
                <a:spcPts val="0"/>
              </a:spcAft>
              <a:buNone/>
            </a:pPr>
            <a:r>
              <a:rPr lang="en-US"/>
              <a:t>And then you say CLIMING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amazing what can pass through your head when your clinging for your life o a </a:t>
            </a:r>
            <a:endParaRPr/>
          </a:p>
        </p:txBody>
      </p:sp>
      <p:sp>
        <p:nvSpPr>
          <p:cNvPr id="6138" name="Google Shape;6138;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3" name="Shape 6153"/>
        <p:cNvGrpSpPr/>
        <p:nvPr/>
      </p:nvGrpSpPr>
      <p:grpSpPr>
        <a:xfrm>
          <a:off x="0" y="0"/>
          <a:ext cx="0" cy="0"/>
          <a:chOff x="0" y="0"/>
          <a:chExt cx="0" cy="0"/>
        </a:xfrm>
      </p:grpSpPr>
      <p:sp>
        <p:nvSpPr>
          <p:cNvPr id="6154" name="Google Shape;6154;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5" name="Google Shape;6155;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Όλα τα καλά έχουν ένα τέλος, και αυτό αληθεύει και για την σύνδεση TCP.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Και εννοείται ότι υπάρχει πρωτόκολλο για την μια μεριά να κλείσει την σύνδεση TCP της χρησιμοποιώντας ένα μήνυμα FIN, στο οποίο η άλλη μεριά στέλνει ένα μήνυμα FINACK και περιμένει λίγο για απάντηση σε οποιοδήποτε αναμεταδιδόμενο μήνυμα πριν την λήξη χρόνου.</a:t>
            </a:r>
            <a:endParaRPr/>
          </a:p>
          <a:p>
            <a:pPr indent="0" lvl="0" marL="0" rtl="0" algn="l">
              <a:spcBef>
                <a:spcPts val="0"/>
              </a:spcBef>
              <a:spcAft>
                <a:spcPts val="0"/>
              </a:spcAft>
              <a:buNone/>
            </a:pPr>
            <a:r>
              <a:t/>
            </a:r>
            <a:endParaRPr/>
          </a:p>
        </p:txBody>
      </p:sp>
      <p:sp>
        <p:nvSpPr>
          <p:cNvPr id="6156" name="Google Shape;6156;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1" name="Shape 6161"/>
        <p:cNvGrpSpPr/>
        <p:nvPr/>
      </p:nvGrpSpPr>
      <p:grpSpPr>
        <a:xfrm>
          <a:off x="0" y="0"/>
          <a:ext cx="0" cy="0"/>
          <a:chOff x="0" y="0"/>
          <a:chExt cx="0" cy="0"/>
        </a:xfrm>
      </p:grpSpPr>
      <p:sp>
        <p:nvSpPr>
          <p:cNvPr id="6162" name="Google Shape;6162;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3" name="Google Shape;6163;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4" name="Google Shape;6164;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0" name="Shape 6170"/>
        <p:cNvGrpSpPr/>
        <p:nvPr/>
      </p:nvGrpSpPr>
      <p:grpSpPr>
        <a:xfrm>
          <a:off x="0" y="0"/>
          <a:ext cx="0" cy="0"/>
          <a:chOff x="0" y="0"/>
          <a:chExt cx="0" cy="0"/>
        </a:xfrm>
      </p:grpSpPr>
      <p:sp>
        <p:nvSpPr>
          <p:cNvPr id="6171" name="Google Shape;6171;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2" name="Google Shape;6172;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3" name="Google Shape;6173;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8" name="Shape 6188"/>
        <p:cNvGrpSpPr/>
        <p:nvPr/>
      </p:nvGrpSpPr>
      <p:grpSpPr>
        <a:xfrm>
          <a:off x="0" y="0"/>
          <a:ext cx="0" cy="0"/>
          <a:chOff x="0" y="0"/>
          <a:chExt cx="0" cy="0"/>
        </a:xfrm>
      </p:grpSpPr>
      <p:sp>
        <p:nvSpPr>
          <p:cNvPr id="6189" name="Google Shape;6189;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0" name="Google Shape;6190;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1" name="Google Shape;6191;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4" name="Shape 6384"/>
        <p:cNvGrpSpPr/>
        <p:nvPr/>
      </p:nvGrpSpPr>
      <p:grpSpPr>
        <a:xfrm>
          <a:off x="0" y="0"/>
          <a:ext cx="0" cy="0"/>
          <a:chOff x="0" y="0"/>
          <a:chExt cx="0" cy="0"/>
        </a:xfrm>
      </p:grpSpPr>
      <p:sp>
        <p:nvSpPr>
          <p:cNvPr id="6385" name="Google Shape;6385;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6" name="Google Shape;6386;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7" name="Google Shape;6387;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3" name="Shape 6543"/>
        <p:cNvGrpSpPr/>
        <p:nvPr/>
      </p:nvGrpSpPr>
      <p:grpSpPr>
        <a:xfrm>
          <a:off x="0" y="0"/>
          <a:ext cx="0" cy="0"/>
          <a:chOff x="0" y="0"/>
          <a:chExt cx="0" cy="0"/>
        </a:xfrm>
      </p:grpSpPr>
      <p:sp>
        <p:nvSpPr>
          <p:cNvPr id="6544" name="Google Shape;6544;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5" name="Google Shape;6545;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6" name="Google Shape;6546;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8" name="Shape 6718"/>
        <p:cNvGrpSpPr/>
        <p:nvPr/>
      </p:nvGrpSpPr>
      <p:grpSpPr>
        <a:xfrm>
          <a:off x="0" y="0"/>
          <a:ext cx="0" cy="0"/>
          <a:chOff x="0" y="0"/>
          <a:chExt cx="0" cy="0"/>
        </a:xfrm>
      </p:grpSpPr>
      <p:sp>
        <p:nvSpPr>
          <p:cNvPr id="6719" name="Google Shape;6719;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0" name="Google Shape;6720;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1" name="Google Shape;6721;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6" name="Google Shape;13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7" name="Google Shape;13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6" name="Shape 6876"/>
        <p:cNvGrpSpPr/>
        <p:nvPr/>
      </p:nvGrpSpPr>
      <p:grpSpPr>
        <a:xfrm>
          <a:off x="0" y="0"/>
          <a:ext cx="0" cy="0"/>
          <a:chOff x="0" y="0"/>
          <a:chExt cx="0" cy="0"/>
        </a:xfrm>
      </p:grpSpPr>
      <p:sp>
        <p:nvSpPr>
          <p:cNvPr id="6877" name="Google Shape;6877;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8" name="Google Shape;6878;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9" name="Google Shape;6879;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9" name="Shape 7059"/>
        <p:cNvGrpSpPr/>
        <p:nvPr/>
      </p:nvGrpSpPr>
      <p:grpSpPr>
        <a:xfrm>
          <a:off x="0" y="0"/>
          <a:ext cx="0" cy="0"/>
          <a:chOff x="0" y="0"/>
          <a:chExt cx="0" cy="0"/>
        </a:xfrm>
      </p:grpSpPr>
      <p:sp>
        <p:nvSpPr>
          <p:cNvPr id="7060" name="Google Shape;7060;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1" name="Google Shape;7061;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2" name="Google Shape;7062;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1" name="Shape 7251"/>
        <p:cNvGrpSpPr/>
        <p:nvPr/>
      </p:nvGrpSpPr>
      <p:grpSpPr>
        <a:xfrm>
          <a:off x="0" y="0"/>
          <a:ext cx="0" cy="0"/>
          <a:chOff x="0" y="0"/>
          <a:chExt cx="0" cy="0"/>
        </a:xfrm>
      </p:grpSpPr>
      <p:sp>
        <p:nvSpPr>
          <p:cNvPr id="7252" name="Google Shape;7252;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3" name="Google Shape;7253;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4" name="Google Shape;7254;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7" name="Shape 7287"/>
        <p:cNvGrpSpPr/>
        <p:nvPr/>
      </p:nvGrpSpPr>
      <p:grpSpPr>
        <a:xfrm>
          <a:off x="0" y="0"/>
          <a:ext cx="0" cy="0"/>
          <a:chOff x="0" y="0"/>
          <a:chExt cx="0" cy="0"/>
        </a:xfrm>
      </p:grpSpPr>
      <p:sp>
        <p:nvSpPr>
          <p:cNvPr id="7288" name="Google Shape;7288;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9" name="Google Shape;7289;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0" name="Google Shape;7290;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2" name="Shape 7572"/>
        <p:cNvGrpSpPr/>
        <p:nvPr/>
      </p:nvGrpSpPr>
      <p:grpSpPr>
        <a:xfrm>
          <a:off x="0" y="0"/>
          <a:ext cx="0" cy="0"/>
          <a:chOff x="0" y="0"/>
          <a:chExt cx="0" cy="0"/>
        </a:xfrm>
      </p:grpSpPr>
      <p:sp>
        <p:nvSpPr>
          <p:cNvPr id="7573" name="Google Shape;7573;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4" name="Google Shape;7574;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5" name="Google Shape;7575;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6" name="Shape 7706"/>
        <p:cNvGrpSpPr/>
        <p:nvPr/>
      </p:nvGrpSpPr>
      <p:grpSpPr>
        <a:xfrm>
          <a:off x="0" y="0"/>
          <a:ext cx="0" cy="0"/>
          <a:chOff x="0" y="0"/>
          <a:chExt cx="0" cy="0"/>
        </a:xfrm>
      </p:grpSpPr>
      <p:sp>
        <p:nvSpPr>
          <p:cNvPr id="7707" name="Google Shape;7707;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8" name="Google Shape;7708;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9" name="Google Shape;7709;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9" name="Shape 7729"/>
        <p:cNvGrpSpPr/>
        <p:nvPr/>
      </p:nvGrpSpPr>
      <p:grpSpPr>
        <a:xfrm>
          <a:off x="0" y="0"/>
          <a:ext cx="0" cy="0"/>
          <a:chOff x="0" y="0"/>
          <a:chExt cx="0" cy="0"/>
        </a:xfrm>
      </p:grpSpPr>
      <p:sp>
        <p:nvSpPr>
          <p:cNvPr id="7730" name="Google Shape;7730;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1" name="Google Shape;7731;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2" name="Google Shape;7732;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2" name="Shape 7862"/>
        <p:cNvGrpSpPr/>
        <p:nvPr/>
      </p:nvGrpSpPr>
      <p:grpSpPr>
        <a:xfrm>
          <a:off x="0" y="0"/>
          <a:ext cx="0" cy="0"/>
          <a:chOff x="0" y="0"/>
          <a:chExt cx="0" cy="0"/>
        </a:xfrm>
      </p:grpSpPr>
      <p:sp>
        <p:nvSpPr>
          <p:cNvPr id="7863" name="Google Shape;7863;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4" name="Google Shape;7864;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5" name="Google Shape;7865;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9" name="Shape 7999"/>
        <p:cNvGrpSpPr/>
        <p:nvPr/>
      </p:nvGrpSpPr>
      <p:grpSpPr>
        <a:xfrm>
          <a:off x="0" y="0"/>
          <a:ext cx="0" cy="0"/>
          <a:chOff x="0" y="0"/>
          <a:chExt cx="0" cy="0"/>
        </a:xfrm>
      </p:grpSpPr>
      <p:sp>
        <p:nvSpPr>
          <p:cNvPr id="8000" name="Google Shape;8000;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1" name="Google Shape;8001;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2" name="Google Shape;8002;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8" name="Shape 8008"/>
        <p:cNvGrpSpPr/>
        <p:nvPr/>
      </p:nvGrpSpPr>
      <p:grpSpPr>
        <a:xfrm>
          <a:off x="0" y="0"/>
          <a:ext cx="0" cy="0"/>
          <a:chOff x="0" y="0"/>
          <a:chExt cx="0" cy="0"/>
        </a:xfrm>
      </p:grpSpPr>
      <p:sp>
        <p:nvSpPr>
          <p:cNvPr id="8009" name="Google Shape;8009;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0" name="Google Shape;8010;p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1" name="Google Shape;8011;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1" name="Google Shape;14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2" name="Google Shape;14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0" name="Shape 8060"/>
        <p:cNvGrpSpPr/>
        <p:nvPr/>
      </p:nvGrpSpPr>
      <p:grpSpPr>
        <a:xfrm>
          <a:off x="0" y="0"/>
          <a:ext cx="0" cy="0"/>
          <a:chOff x="0" y="0"/>
          <a:chExt cx="0" cy="0"/>
        </a:xfrm>
      </p:grpSpPr>
      <p:sp>
        <p:nvSpPr>
          <p:cNvPr id="8061" name="Google Shape;8061;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2" name="Google Shape;8062;p1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3" name="Google Shape;8063;p1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9" name="Shape 8069"/>
        <p:cNvGrpSpPr/>
        <p:nvPr/>
      </p:nvGrpSpPr>
      <p:grpSpPr>
        <a:xfrm>
          <a:off x="0" y="0"/>
          <a:ext cx="0" cy="0"/>
          <a:chOff x="0" y="0"/>
          <a:chExt cx="0" cy="0"/>
        </a:xfrm>
      </p:grpSpPr>
      <p:sp>
        <p:nvSpPr>
          <p:cNvPr id="8070" name="Google Shape;8070;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1" name="Google Shape;8071;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2" name="Google Shape;8072;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1" name="Shape 8161"/>
        <p:cNvGrpSpPr/>
        <p:nvPr/>
      </p:nvGrpSpPr>
      <p:grpSpPr>
        <a:xfrm>
          <a:off x="0" y="0"/>
          <a:ext cx="0" cy="0"/>
          <a:chOff x="0" y="0"/>
          <a:chExt cx="0" cy="0"/>
        </a:xfrm>
      </p:grpSpPr>
      <p:sp>
        <p:nvSpPr>
          <p:cNvPr id="8162" name="Google Shape;8162;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3" name="Google Shape;8163;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4" name="Google Shape;8164;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8" name="Shape 8238"/>
        <p:cNvGrpSpPr/>
        <p:nvPr/>
      </p:nvGrpSpPr>
      <p:grpSpPr>
        <a:xfrm>
          <a:off x="0" y="0"/>
          <a:ext cx="0" cy="0"/>
          <a:chOff x="0" y="0"/>
          <a:chExt cx="0" cy="0"/>
        </a:xfrm>
      </p:grpSpPr>
      <p:sp>
        <p:nvSpPr>
          <p:cNvPr id="8239" name="Google Shape;8239;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0" name="Google Shape;8240;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1" name="Google Shape;8241;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4" name="Shape 8254"/>
        <p:cNvGrpSpPr/>
        <p:nvPr/>
      </p:nvGrpSpPr>
      <p:grpSpPr>
        <a:xfrm>
          <a:off x="0" y="0"/>
          <a:ext cx="0" cy="0"/>
          <a:chOff x="0" y="0"/>
          <a:chExt cx="0" cy="0"/>
        </a:xfrm>
      </p:grpSpPr>
      <p:sp>
        <p:nvSpPr>
          <p:cNvPr id="8255" name="Google Shape;8255;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6" name="Google Shape;8256;p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7" name="Google Shape;8257;p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7" name="Shape 8367"/>
        <p:cNvGrpSpPr/>
        <p:nvPr/>
      </p:nvGrpSpPr>
      <p:grpSpPr>
        <a:xfrm>
          <a:off x="0" y="0"/>
          <a:ext cx="0" cy="0"/>
          <a:chOff x="0" y="0"/>
          <a:chExt cx="0" cy="0"/>
        </a:xfrm>
      </p:grpSpPr>
      <p:sp>
        <p:nvSpPr>
          <p:cNvPr id="8368" name="Google Shape;8368;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9" name="Google Shape;8369;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0" name="Google Shape;8370;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7" name="Shape 8407"/>
        <p:cNvGrpSpPr/>
        <p:nvPr/>
      </p:nvGrpSpPr>
      <p:grpSpPr>
        <a:xfrm>
          <a:off x="0" y="0"/>
          <a:ext cx="0" cy="0"/>
          <a:chOff x="0" y="0"/>
          <a:chExt cx="0" cy="0"/>
        </a:xfrm>
      </p:grpSpPr>
      <p:sp>
        <p:nvSpPr>
          <p:cNvPr id="8408" name="Google Shape;8408;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9" name="Google Shape;8409;p1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0" name="Google Shape;8410;p1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8" name="Shape 8448"/>
        <p:cNvGrpSpPr/>
        <p:nvPr/>
      </p:nvGrpSpPr>
      <p:grpSpPr>
        <a:xfrm>
          <a:off x="0" y="0"/>
          <a:ext cx="0" cy="0"/>
          <a:chOff x="0" y="0"/>
          <a:chExt cx="0" cy="0"/>
        </a:xfrm>
      </p:grpSpPr>
      <p:sp>
        <p:nvSpPr>
          <p:cNvPr id="8449" name="Google Shape;8449;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0" name="Google Shape;8450;p1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1" name="Google Shape;8451;p1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1" name="Shape 8591"/>
        <p:cNvGrpSpPr/>
        <p:nvPr/>
      </p:nvGrpSpPr>
      <p:grpSpPr>
        <a:xfrm>
          <a:off x="0" y="0"/>
          <a:ext cx="0" cy="0"/>
          <a:chOff x="0" y="0"/>
          <a:chExt cx="0" cy="0"/>
        </a:xfrm>
      </p:grpSpPr>
      <p:sp>
        <p:nvSpPr>
          <p:cNvPr id="8592" name="Google Shape;8592;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3" name="Google Shape;8593;p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4" name="Google Shape;8594;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1" name="Shape 8701"/>
        <p:cNvGrpSpPr/>
        <p:nvPr/>
      </p:nvGrpSpPr>
      <p:grpSpPr>
        <a:xfrm>
          <a:off x="0" y="0"/>
          <a:ext cx="0" cy="0"/>
          <a:chOff x="0" y="0"/>
          <a:chExt cx="0" cy="0"/>
        </a:xfrm>
      </p:grpSpPr>
      <p:sp>
        <p:nvSpPr>
          <p:cNvPr id="8702" name="Google Shape;8702;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3" name="Google Shape;8703;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4" name="Google Shape;8704;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1" name="Google Shape;15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2" name="Google Shape;152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8" name="Shape 8738"/>
        <p:cNvGrpSpPr/>
        <p:nvPr/>
      </p:nvGrpSpPr>
      <p:grpSpPr>
        <a:xfrm>
          <a:off x="0" y="0"/>
          <a:ext cx="0" cy="0"/>
          <a:chOff x="0" y="0"/>
          <a:chExt cx="0" cy="0"/>
        </a:xfrm>
      </p:grpSpPr>
      <p:sp>
        <p:nvSpPr>
          <p:cNvPr id="8739" name="Google Shape;8739;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0" name="Google Shape;8740;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1" name="Google Shape;8741;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7" name="Shape 8747"/>
        <p:cNvGrpSpPr/>
        <p:nvPr/>
      </p:nvGrpSpPr>
      <p:grpSpPr>
        <a:xfrm>
          <a:off x="0" y="0"/>
          <a:ext cx="0" cy="0"/>
          <a:chOff x="0" y="0"/>
          <a:chExt cx="0" cy="0"/>
        </a:xfrm>
      </p:grpSpPr>
      <p:sp>
        <p:nvSpPr>
          <p:cNvPr id="8748" name="Google Shape;8748;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9" name="Google Shape;8749;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0" name="Google Shape;8750;p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2" name="Shape 8872"/>
        <p:cNvGrpSpPr/>
        <p:nvPr/>
      </p:nvGrpSpPr>
      <p:grpSpPr>
        <a:xfrm>
          <a:off x="0" y="0"/>
          <a:ext cx="0" cy="0"/>
          <a:chOff x="0" y="0"/>
          <a:chExt cx="0" cy="0"/>
        </a:xfrm>
      </p:grpSpPr>
      <p:sp>
        <p:nvSpPr>
          <p:cNvPr id="8873" name="Google Shape;8873;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4" name="Google Shape;8874;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5" name="Google Shape;8875;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2" name="Shape 8912"/>
        <p:cNvGrpSpPr/>
        <p:nvPr/>
      </p:nvGrpSpPr>
      <p:grpSpPr>
        <a:xfrm>
          <a:off x="0" y="0"/>
          <a:ext cx="0" cy="0"/>
          <a:chOff x="0" y="0"/>
          <a:chExt cx="0" cy="0"/>
        </a:xfrm>
      </p:grpSpPr>
      <p:sp>
        <p:nvSpPr>
          <p:cNvPr id="8913" name="Google Shape;8913;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4" name="Google Shape;8914;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15" name="Google Shape;8915;p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6" name="Shape 8946"/>
        <p:cNvGrpSpPr/>
        <p:nvPr/>
      </p:nvGrpSpPr>
      <p:grpSpPr>
        <a:xfrm>
          <a:off x="0" y="0"/>
          <a:ext cx="0" cy="0"/>
          <a:chOff x="0" y="0"/>
          <a:chExt cx="0" cy="0"/>
        </a:xfrm>
      </p:grpSpPr>
      <p:sp>
        <p:nvSpPr>
          <p:cNvPr id="8947" name="Google Shape;8947;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8" name="Google Shape;8948;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9" name="Google Shape;8949;p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5" name="Shape 8955"/>
        <p:cNvGrpSpPr/>
        <p:nvPr/>
      </p:nvGrpSpPr>
      <p:grpSpPr>
        <a:xfrm>
          <a:off x="0" y="0"/>
          <a:ext cx="0" cy="0"/>
          <a:chOff x="0" y="0"/>
          <a:chExt cx="0" cy="0"/>
        </a:xfrm>
      </p:grpSpPr>
      <p:sp>
        <p:nvSpPr>
          <p:cNvPr id="8956" name="Google Shape;8956;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7" name="Google Shape;8957;p1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8" name="Google Shape;8958;p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4" name="Shape 8964"/>
        <p:cNvGrpSpPr/>
        <p:nvPr/>
      </p:nvGrpSpPr>
      <p:grpSpPr>
        <a:xfrm>
          <a:off x="0" y="0"/>
          <a:ext cx="0" cy="0"/>
          <a:chOff x="0" y="0"/>
          <a:chExt cx="0" cy="0"/>
        </a:xfrm>
      </p:grpSpPr>
      <p:sp>
        <p:nvSpPr>
          <p:cNvPr id="8965" name="Google Shape;8965;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6" name="Google Shape;8966;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7" name="Google Shape;8967;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4" name="Shape 8974"/>
        <p:cNvGrpSpPr/>
        <p:nvPr/>
      </p:nvGrpSpPr>
      <p:grpSpPr>
        <a:xfrm>
          <a:off x="0" y="0"/>
          <a:ext cx="0" cy="0"/>
          <a:chOff x="0" y="0"/>
          <a:chExt cx="0" cy="0"/>
        </a:xfrm>
      </p:grpSpPr>
      <p:sp>
        <p:nvSpPr>
          <p:cNvPr id="8975" name="Google Shape;8975;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6" name="Google Shape;8976;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7" name="Google Shape;8977;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0" name="Shape 9010"/>
        <p:cNvGrpSpPr/>
        <p:nvPr/>
      </p:nvGrpSpPr>
      <p:grpSpPr>
        <a:xfrm>
          <a:off x="0" y="0"/>
          <a:ext cx="0" cy="0"/>
          <a:chOff x="0" y="0"/>
          <a:chExt cx="0" cy="0"/>
        </a:xfrm>
      </p:grpSpPr>
      <p:sp>
        <p:nvSpPr>
          <p:cNvPr id="9011" name="Google Shape;9011;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2" name="Google Shape;9012;p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3" name="Google Shape;9013;p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0" name="Shape 9020"/>
        <p:cNvGrpSpPr/>
        <p:nvPr/>
      </p:nvGrpSpPr>
      <p:grpSpPr>
        <a:xfrm>
          <a:off x="0" y="0"/>
          <a:ext cx="0" cy="0"/>
          <a:chOff x="0" y="0"/>
          <a:chExt cx="0" cy="0"/>
        </a:xfrm>
      </p:grpSpPr>
      <p:sp>
        <p:nvSpPr>
          <p:cNvPr id="9021" name="Google Shape;9021;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2" name="Google Shape;9022;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3" name="Google Shape;9023;p1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7" name="Google Shape;16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8" name="Google Shape;16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9" name="Shape 9119"/>
        <p:cNvGrpSpPr/>
        <p:nvPr/>
      </p:nvGrpSpPr>
      <p:grpSpPr>
        <a:xfrm>
          <a:off x="0" y="0"/>
          <a:ext cx="0" cy="0"/>
          <a:chOff x="0" y="0"/>
          <a:chExt cx="0" cy="0"/>
        </a:xfrm>
      </p:grpSpPr>
      <p:sp>
        <p:nvSpPr>
          <p:cNvPr id="9120" name="Google Shape;9120;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1" name="Google Shape;9121;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2" name="Google Shape;9122;p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9" name="Shape 9309"/>
        <p:cNvGrpSpPr/>
        <p:nvPr/>
      </p:nvGrpSpPr>
      <p:grpSpPr>
        <a:xfrm>
          <a:off x="0" y="0"/>
          <a:ext cx="0" cy="0"/>
          <a:chOff x="0" y="0"/>
          <a:chExt cx="0" cy="0"/>
        </a:xfrm>
      </p:grpSpPr>
      <p:sp>
        <p:nvSpPr>
          <p:cNvPr id="9310" name="Google Shape;9310;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11" name="Google Shape;9311;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2" name="Google Shape;9312;p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8" name="Shape 9318"/>
        <p:cNvGrpSpPr/>
        <p:nvPr/>
      </p:nvGrpSpPr>
      <p:grpSpPr>
        <a:xfrm>
          <a:off x="0" y="0"/>
          <a:ext cx="0" cy="0"/>
          <a:chOff x="0" y="0"/>
          <a:chExt cx="0" cy="0"/>
        </a:xfrm>
      </p:grpSpPr>
      <p:sp>
        <p:nvSpPr>
          <p:cNvPr id="9319" name="Google Shape;9319;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0" name="Google Shape;9320;p1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1" name="Google Shape;9321;p1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5" name="Shape 9325"/>
        <p:cNvGrpSpPr/>
        <p:nvPr/>
      </p:nvGrpSpPr>
      <p:grpSpPr>
        <a:xfrm>
          <a:off x="0" y="0"/>
          <a:ext cx="0" cy="0"/>
          <a:chOff x="0" y="0"/>
          <a:chExt cx="0" cy="0"/>
        </a:xfrm>
      </p:grpSpPr>
      <p:sp>
        <p:nvSpPr>
          <p:cNvPr id="9326" name="Google Shape;9326;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7" name="Google Shape;9327;p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8" name="Google Shape;9328;p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8" name="Shape 9358"/>
        <p:cNvGrpSpPr/>
        <p:nvPr/>
      </p:nvGrpSpPr>
      <p:grpSpPr>
        <a:xfrm>
          <a:off x="0" y="0"/>
          <a:ext cx="0" cy="0"/>
          <a:chOff x="0" y="0"/>
          <a:chExt cx="0" cy="0"/>
        </a:xfrm>
      </p:grpSpPr>
      <p:sp>
        <p:nvSpPr>
          <p:cNvPr id="9359" name="Google Shape;9359;p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0" name="Google Shape;9360;p1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1" name="Google Shape;9361;p1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1" name="Shape 9381"/>
        <p:cNvGrpSpPr/>
        <p:nvPr/>
      </p:nvGrpSpPr>
      <p:grpSpPr>
        <a:xfrm>
          <a:off x="0" y="0"/>
          <a:ext cx="0" cy="0"/>
          <a:chOff x="0" y="0"/>
          <a:chExt cx="0" cy="0"/>
        </a:xfrm>
      </p:grpSpPr>
      <p:sp>
        <p:nvSpPr>
          <p:cNvPr id="9382" name="Google Shape;9382;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3" name="Google Shape;9383;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4" name="Google Shape;9384;p1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1" name="Shape 9411"/>
        <p:cNvGrpSpPr/>
        <p:nvPr/>
      </p:nvGrpSpPr>
      <p:grpSpPr>
        <a:xfrm>
          <a:off x="0" y="0"/>
          <a:ext cx="0" cy="0"/>
          <a:chOff x="0" y="0"/>
          <a:chExt cx="0" cy="0"/>
        </a:xfrm>
      </p:grpSpPr>
      <p:sp>
        <p:nvSpPr>
          <p:cNvPr id="9412" name="Google Shape;9412;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3" name="Google Shape;9413;p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4" name="Google Shape;9414;p1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0" name="Shape 9460"/>
        <p:cNvGrpSpPr/>
        <p:nvPr/>
      </p:nvGrpSpPr>
      <p:grpSpPr>
        <a:xfrm>
          <a:off x="0" y="0"/>
          <a:ext cx="0" cy="0"/>
          <a:chOff x="0" y="0"/>
          <a:chExt cx="0" cy="0"/>
        </a:xfrm>
      </p:grpSpPr>
      <p:sp>
        <p:nvSpPr>
          <p:cNvPr id="9461" name="Google Shape;9461;p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2" name="Google Shape;9462;p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3" name="Google Shape;9463;p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6" name="Shape 9556"/>
        <p:cNvGrpSpPr/>
        <p:nvPr/>
      </p:nvGrpSpPr>
      <p:grpSpPr>
        <a:xfrm>
          <a:off x="0" y="0"/>
          <a:ext cx="0" cy="0"/>
          <a:chOff x="0" y="0"/>
          <a:chExt cx="0" cy="0"/>
        </a:xfrm>
      </p:grpSpPr>
      <p:sp>
        <p:nvSpPr>
          <p:cNvPr id="9557" name="Google Shape;9557;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8" name="Google Shape;9558;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9" name="Google Shape;9559;p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1" name="Shape 9581"/>
        <p:cNvGrpSpPr/>
        <p:nvPr/>
      </p:nvGrpSpPr>
      <p:grpSpPr>
        <a:xfrm>
          <a:off x="0" y="0"/>
          <a:ext cx="0" cy="0"/>
          <a:chOff x="0" y="0"/>
          <a:chExt cx="0" cy="0"/>
        </a:xfrm>
      </p:grpSpPr>
      <p:sp>
        <p:nvSpPr>
          <p:cNvPr id="9582" name="Google Shape;9582;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3" name="Google Shape;9583;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4" name="Google Shape;9584;p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6" name="Google Shape;172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7" name="Google Shape;172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5" name="Google Shape;18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6" name="Google Shape;18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6" name="Google Shape;196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7" name="Google Shape;196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0" name="Google Shape;19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1" name="Google Shape;199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1" name="Shape 2001"/>
        <p:cNvGrpSpPr/>
        <p:nvPr/>
      </p:nvGrpSpPr>
      <p:grpSpPr>
        <a:xfrm>
          <a:off x="0" y="0"/>
          <a:ext cx="0" cy="0"/>
          <a:chOff x="0" y="0"/>
          <a:chExt cx="0" cy="0"/>
        </a:xfrm>
      </p:grpSpPr>
      <p:sp>
        <p:nvSpPr>
          <p:cNvPr id="2002" name="Google Shape;20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3" name="Google Shape;200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4" name="Google Shape;200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4" name="Google Shape;213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5" name="Google Shape;213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2" name="Shape 2142"/>
        <p:cNvGrpSpPr/>
        <p:nvPr/>
      </p:nvGrpSpPr>
      <p:grpSpPr>
        <a:xfrm>
          <a:off x="0" y="0"/>
          <a:ext cx="0" cy="0"/>
          <a:chOff x="0" y="0"/>
          <a:chExt cx="0" cy="0"/>
        </a:xfrm>
      </p:grpSpPr>
      <p:sp>
        <p:nvSpPr>
          <p:cNvPr id="2143" name="Google Shape;21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4" name="Google Shape;21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5" name="Google Shape;21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2" name="Google Shape;229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3" name="Google Shape;229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0" name="Google Shape;230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1" name="Google Shape;230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9" name="Google Shape;230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UDP σελίδες βιβλίου: 200-206</a:t>
            </a:r>
            <a:endParaRPr/>
          </a:p>
        </p:txBody>
      </p:sp>
      <p:sp>
        <p:nvSpPr>
          <p:cNvPr id="2310" name="Google Shape;231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2" name="Google Shape;23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3" name="Google Shape;23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8" name="Shape 2328"/>
        <p:cNvGrpSpPr/>
        <p:nvPr/>
      </p:nvGrpSpPr>
      <p:grpSpPr>
        <a:xfrm>
          <a:off x="0" y="0"/>
          <a:ext cx="0" cy="0"/>
          <a:chOff x="0" y="0"/>
          <a:chExt cx="0" cy="0"/>
        </a:xfrm>
      </p:grpSpPr>
      <p:sp>
        <p:nvSpPr>
          <p:cNvPr id="2329" name="Google Shape;23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0" name="Google Shape;233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Διαβάστε αυτό το RFC – είναι μόλις 2.5 σελίδες!</a:t>
            </a:r>
            <a:endParaRPr/>
          </a:p>
        </p:txBody>
      </p:sp>
      <p:sp>
        <p:nvSpPr>
          <p:cNvPr id="2331" name="Google Shape;233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8" name="Google Shape;233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9" name="Google Shape;233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5" name="Shape 2425"/>
        <p:cNvGrpSpPr/>
        <p:nvPr/>
      </p:nvGrpSpPr>
      <p:grpSpPr>
        <a:xfrm>
          <a:off x="0" y="0"/>
          <a:ext cx="0" cy="0"/>
          <a:chOff x="0" y="0"/>
          <a:chExt cx="0" cy="0"/>
        </a:xfrm>
      </p:grpSpPr>
      <p:sp>
        <p:nvSpPr>
          <p:cNvPr id="2426" name="Google Shape;24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7" name="Google Shape;242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8" name="Google Shape;242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6" name="Shape 2536"/>
        <p:cNvGrpSpPr/>
        <p:nvPr/>
      </p:nvGrpSpPr>
      <p:grpSpPr>
        <a:xfrm>
          <a:off x="0" y="0"/>
          <a:ext cx="0" cy="0"/>
          <a:chOff x="0" y="0"/>
          <a:chExt cx="0" cy="0"/>
        </a:xfrm>
      </p:grpSpPr>
      <p:sp>
        <p:nvSpPr>
          <p:cNvPr id="2537" name="Google Shape;25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8" name="Google Shape;253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9" name="Google Shape;253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5" name="Google Shape;264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6" name="Google Shape;264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3" name="Shape 2673"/>
        <p:cNvGrpSpPr/>
        <p:nvPr/>
      </p:nvGrpSpPr>
      <p:grpSpPr>
        <a:xfrm>
          <a:off x="0" y="0"/>
          <a:ext cx="0" cy="0"/>
          <a:chOff x="0" y="0"/>
          <a:chExt cx="0" cy="0"/>
        </a:xfrm>
      </p:grpSpPr>
      <p:sp>
        <p:nvSpPr>
          <p:cNvPr id="2674" name="Google Shape;267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5" name="Google Shape;26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6" name="Google Shape;267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8" name="Shape 2698"/>
        <p:cNvGrpSpPr/>
        <p:nvPr/>
      </p:nvGrpSpPr>
      <p:grpSpPr>
        <a:xfrm>
          <a:off x="0" y="0"/>
          <a:ext cx="0" cy="0"/>
          <a:chOff x="0" y="0"/>
          <a:chExt cx="0" cy="0"/>
        </a:xfrm>
      </p:grpSpPr>
      <p:sp>
        <p:nvSpPr>
          <p:cNvPr id="2699" name="Google Shape;269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0" name="Google Shape;270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1" name="Google Shape;270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8" name="Shape 2708"/>
        <p:cNvGrpSpPr/>
        <p:nvPr/>
      </p:nvGrpSpPr>
      <p:grpSpPr>
        <a:xfrm>
          <a:off x="0" y="0"/>
          <a:ext cx="0" cy="0"/>
          <a:chOff x="0" y="0"/>
          <a:chExt cx="0" cy="0"/>
        </a:xfrm>
      </p:grpSpPr>
      <p:sp>
        <p:nvSpPr>
          <p:cNvPr id="2709" name="Google Shape;27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0" name="Google Shape;271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1" name="Google Shape;271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0" name="Shape 2730"/>
        <p:cNvGrpSpPr/>
        <p:nvPr/>
      </p:nvGrpSpPr>
      <p:grpSpPr>
        <a:xfrm>
          <a:off x="0" y="0"/>
          <a:ext cx="0" cy="0"/>
          <a:chOff x="0" y="0"/>
          <a:chExt cx="0" cy="0"/>
        </a:xfrm>
      </p:grpSpPr>
      <p:sp>
        <p:nvSpPr>
          <p:cNvPr id="2731" name="Google Shape;273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2" name="Google Shape;273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3" name="Google Shape;273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2" name="Shape 2762"/>
        <p:cNvGrpSpPr/>
        <p:nvPr/>
      </p:nvGrpSpPr>
      <p:grpSpPr>
        <a:xfrm>
          <a:off x="0" y="0"/>
          <a:ext cx="0" cy="0"/>
          <a:chOff x="0" y="0"/>
          <a:chExt cx="0" cy="0"/>
        </a:xfrm>
      </p:grpSpPr>
      <p:sp>
        <p:nvSpPr>
          <p:cNvPr id="2763" name="Google Shape;276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4" name="Google Shape;276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5" name="Google Shape;276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9" name="Shape 2769"/>
        <p:cNvGrpSpPr/>
        <p:nvPr/>
      </p:nvGrpSpPr>
      <p:grpSpPr>
        <a:xfrm>
          <a:off x="0" y="0"/>
          <a:ext cx="0" cy="0"/>
          <a:chOff x="0" y="0"/>
          <a:chExt cx="0" cy="0"/>
        </a:xfrm>
      </p:grpSpPr>
      <p:sp>
        <p:nvSpPr>
          <p:cNvPr id="2770" name="Google Shape;277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1" name="Google Shape;277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2" name="Google Shape;277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8" name="Shape 2778"/>
        <p:cNvGrpSpPr/>
        <p:nvPr/>
      </p:nvGrpSpPr>
      <p:grpSpPr>
        <a:xfrm>
          <a:off x="0" y="0"/>
          <a:ext cx="0" cy="0"/>
          <a:chOff x="0" y="0"/>
          <a:chExt cx="0" cy="0"/>
        </a:xfrm>
      </p:grpSpPr>
      <p:sp>
        <p:nvSpPr>
          <p:cNvPr id="2779" name="Google Shape;277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0" name="Google Shape;278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σημειώστε ότι τα βελάκια μέσω του καναλιού αξιόπιστης μεταφοράς δεδομένων είναι μονόδρομα - αξιόπιστη αποστολή από αποστολέα σε παραλήπτη</a:t>
            </a:r>
            <a:endParaRPr/>
          </a:p>
        </p:txBody>
      </p:sp>
      <p:sp>
        <p:nvSpPr>
          <p:cNvPr id="2781" name="Google Shape;278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8" name="Shape 2848"/>
        <p:cNvGrpSpPr/>
        <p:nvPr/>
      </p:nvGrpSpPr>
      <p:grpSpPr>
        <a:xfrm>
          <a:off x="0" y="0"/>
          <a:ext cx="0" cy="0"/>
          <a:chOff x="0" y="0"/>
          <a:chExt cx="0" cy="0"/>
        </a:xfrm>
      </p:grpSpPr>
      <p:sp>
        <p:nvSpPr>
          <p:cNvPr id="2849" name="Google Shape;284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0" name="Google Shape;285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Δώσε λίγο χρόνο μιλώντας για το πως είναι η μεριά του </a:t>
            </a:r>
            <a:r>
              <a:rPr lang="en-US"/>
              <a:t>πρωτοκόλλου</a:t>
            </a:r>
            <a:r>
              <a:rPr lang="en-US"/>
              <a:t> αποστολέα και παραλήπτη που ΥΛΟΠΟΙΕΙ την αξιόπιστη μεταφορά δεδομένων</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Επικοινωνία σε αναξιόπιστο κανάλι είναι αμφίδρομη: αποστολέας και παραλήπτης θα ανταλλάξουν μηνύματα μπρος πίσω για να ΥΛΟΠΟΙΗΣΟΥΝ μονόδρομη αξιόπιστη μεταφορά δεδομένων</a:t>
            </a:r>
            <a:endParaRPr/>
          </a:p>
          <a:p>
            <a:pPr indent="0" lvl="0" marL="0" rtl="0" algn="l">
              <a:spcBef>
                <a:spcPts val="0"/>
              </a:spcBef>
              <a:spcAft>
                <a:spcPts val="0"/>
              </a:spcAft>
              <a:buNone/>
            </a:pPr>
            <a:r>
              <a:t/>
            </a:r>
            <a:endParaRPr/>
          </a:p>
        </p:txBody>
      </p:sp>
      <p:sp>
        <p:nvSpPr>
          <p:cNvPr id="2851" name="Google Shape;285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8" name="Shape 2998"/>
        <p:cNvGrpSpPr/>
        <p:nvPr/>
      </p:nvGrpSpPr>
      <p:grpSpPr>
        <a:xfrm>
          <a:off x="0" y="0"/>
          <a:ext cx="0" cy="0"/>
          <a:chOff x="0" y="0"/>
          <a:chExt cx="0" cy="0"/>
        </a:xfrm>
      </p:grpSpPr>
      <p:sp>
        <p:nvSpPr>
          <p:cNvPr id="2999" name="Google Shape;29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0" name="Google Shape;300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Οπότε έχουμε την μεριά του αποστολέα και του παραλήπτη. Πόση δουλειά θα κάνουν, εξαρτάται από τις ΒΛΑΒΕΣ(ΕΠΙΠΤΩΣΕΙΣ) που θα προκληθούν από το κανάλι - αν το κανάλι είναι τέλειο, δεν θα υπάρχει πρόβλημα!-</a:t>
            </a:r>
            <a:endParaRPr/>
          </a:p>
        </p:txBody>
      </p:sp>
      <p:sp>
        <p:nvSpPr>
          <p:cNvPr id="3001" name="Google Shape;30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Ως λογική επικοινωνία εννοούμε</a:t>
            </a:r>
            <a:endParaRPr/>
          </a:p>
          <a:p>
            <a:pPr indent="0" lvl="0" marL="0" rtl="0" algn="l">
              <a:spcBef>
                <a:spcPts val="0"/>
              </a:spcBef>
              <a:spcAft>
                <a:spcPts val="0"/>
              </a:spcAft>
              <a:buNone/>
            </a:pPr>
            <a:r>
              <a:rPr lang="en-US"/>
              <a:t>ότι από την οπτική μιας εφαρμογής</a:t>
            </a:r>
            <a:r>
              <a:rPr lang="en-US" sz="1200">
                <a:solidFill>
                  <a:schemeClr val="dk1"/>
                </a:solidFill>
                <a:latin typeface="Calibri"/>
                <a:ea typeface="Calibri"/>
                <a:cs typeface="Calibri"/>
                <a:sym typeface="Calibri"/>
              </a:rPr>
              <a:t>, ε</a:t>
            </a:r>
            <a:r>
              <a:rPr lang="en-US"/>
              <a:t>ίναι σαν πως οι υπολογιστές που τρέχουν τις διεργασίες</a:t>
            </a:r>
            <a:endParaRPr/>
          </a:p>
          <a:p>
            <a:pPr indent="0" lvl="0" marL="0" rtl="0" algn="l">
              <a:spcBef>
                <a:spcPts val="0"/>
              </a:spcBef>
              <a:spcAft>
                <a:spcPts val="0"/>
              </a:spcAft>
              <a:buNone/>
            </a:pPr>
            <a:r>
              <a:rPr lang="en-US"/>
              <a:t>είναι απευθείας συνδεδεμένοι; Στην πραγματικότητα, οι υπολογιστές μπορεί να είναι σε αντίθετες μεριές του</a:t>
            </a:r>
            <a:endParaRPr/>
          </a:p>
          <a:p>
            <a:pPr indent="0" lvl="0" marL="0" rtl="0" algn="l">
              <a:spcBef>
                <a:spcPts val="0"/>
              </a:spcBef>
              <a:spcAft>
                <a:spcPts val="0"/>
              </a:spcAft>
              <a:buNone/>
            </a:pPr>
            <a:r>
              <a:rPr lang="en-US"/>
              <a:t>πλανήτη, συνδεδεμένοι μέσω πολλών</a:t>
            </a:r>
            <a:r>
              <a:rPr lang="en-US" sz="1200">
                <a:solidFill>
                  <a:schemeClr val="dk1"/>
                </a:solidFill>
                <a:latin typeface="Calibri"/>
                <a:ea typeface="Calibri"/>
                <a:cs typeface="Calibri"/>
                <a:sym typeface="Calibri"/>
              </a:rPr>
              <a:t> routers και μια ευρεία γκάμα από τύπους link. </a:t>
            </a:r>
            <a:r>
              <a:rPr lang="en-US"/>
              <a:t>Οι δ</a:t>
            </a:r>
            <a:r>
              <a:rPr lang="en-US" sz="1200">
                <a:solidFill>
                  <a:schemeClr val="dk1"/>
                </a:solidFill>
                <a:latin typeface="Calibri"/>
                <a:ea typeface="Calibri"/>
                <a:cs typeface="Calibri"/>
                <a:sym typeface="Calibri"/>
              </a:rPr>
              <a:t>ιεργασίες εφαρμογών</a:t>
            </a:r>
            <a:endParaRPr/>
          </a:p>
          <a:p>
            <a:pPr indent="0" lvl="0" marL="0" rtl="0" algn="l">
              <a:spcBef>
                <a:spcPts val="0"/>
              </a:spcBef>
              <a:spcAft>
                <a:spcPts val="0"/>
              </a:spcAft>
              <a:buNone/>
            </a:pPr>
            <a:r>
              <a:rPr lang="en-US"/>
              <a:t>χρησιμοποιούν λογική επικοινωνία που προσφέρεται από το επίπεδο μεταφοράς για να στείλουν μηνύματα</a:t>
            </a:r>
            <a:endParaRPr/>
          </a:p>
          <a:p>
            <a:pPr indent="0" lvl="0" marL="0" rtl="0" algn="l">
              <a:spcBef>
                <a:spcPts val="0"/>
              </a:spcBef>
              <a:spcAft>
                <a:spcPts val="0"/>
              </a:spcAft>
              <a:buNone/>
            </a:pPr>
            <a:r>
              <a:rPr lang="en-US"/>
              <a:t>ο ένας στον άλλον, δωρεάν χωρίς ανησυχία για τις λεπτομέρειες της φυσικής</a:t>
            </a:r>
            <a:r>
              <a:rPr lang="en-US" sz="1200">
                <a:solidFill>
                  <a:schemeClr val="dk1"/>
                </a:solidFill>
                <a:latin typeface="Calibri"/>
                <a:ea typeface="Calibri"/>
                <a:cs typeface="Calibri"/>
                <a:sym typeface="Calibri"/>
              </a:rPr>
              <a:t> </a:t>
            </a:r>
            <a:r>
              <a:rPr lang="en-US"/>
              <a:t>υποδομής</a:t>
            </a:r>
            <a:endParaRPr/>
          </a:p>
          <a:p>
            <a:pPr indent="0" lvl="0" marL="0" rtl="0" algn="l">
              <a:spcBef>
                <a:spcPts val="0"/>
              </a:spcBef>
              <a:spcAft>
                <a:spcPts val="0"/>
              </a:spcAft>
              <a:buNone/>
            </a:pPr>
            <a:r>
              <a:rPr lang="en-US"/>
              <a:t>που κρατούσε αυτά τα μηνύματα.</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Ας δούμε αυτά τα 3 (λογική επικοινωνία, ενέργειες, </a:t>
            </a:r>
            <a:endParaRPr/>
          </a:p>
        </p:txBody>
      </p:sp>
      <p:sp>
        <p:nvSpPr>
          <p:cNvPr id="61" name="Google Shape;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7" name="Shape 3087"/>
        <p:cNvGrpSpPr/>
        <p:nvPr/>
      </p:nvGrpSpPr>
      <p:grpSpPr>
        <a:xfrm>
          <a:off x="0" y="0"/>
          <a:ext cx="0" cy="0"/>
          <a:chOff x="0" y="0"/>
          <a:chExt cx="0" cy="0"/>
        </a:xfrm>
      </p:grpSpPr>
      <p:sp>
        <p:nvSpPr>
          <p:cNvPr id="3088" name="Google Shape;308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9" name="Google Shape;308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Ορίστε μια άποψη για να θυμάστε - είναι εύκολο για την US να δει τον αποστολέα και παραλήπτη μαζί και να δει τι γίνεται. Ουπς - το μήνυμα που στάλθηκε έχει χαθεί.</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Αλλά σκεφτείτε το, έστω από την μεριά των αποστολών, πως μπορεί ο αποστολέας να γνωρίζει αν παραδόθηκε ένα μήνυμα μέσω ενός αναξιόπιστου καναλιού; ΜΟΝΟ αν ο παραλήπτης κάπως κάνει σινιάλο στον αποστολέα ότι το έχει παραλάβει.</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Το κλειδί εδώ είναι ότι η μια μεριά ΔΕΝ γνωρίζει τι συμβαίνει στην άλλην -- είναι σαν πως υπάρχει ένα τοίχος ανάμεσα τους. Όλα όσα γνωρίζουν για τον άλλον μπορούν ΜΟΝΟ να τα γνωρίζουν με το να στέλνουν/λαμβάνουν μηνύματα</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Η διεργασία του αποστολέα πρέπει να βεβαιώσει ότι ένα τμήμα πέρασε. Αλλά μπορεί μόνο μαγικά να δει πίσω από το τοίχος αν ο παραλήπτης το έλαβε. Εξαρτάται από τον παραλήπτη να βεβαιώσει τον αποστολέα ότι έλαβε το σωστό τμήμα.</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Πως θα το κάνει αυτό ο αποστολέας και παραλήπτης - ΑΥΤΟ ΕΙΝΑΙ ΤΟ ΠΡΩΤΟΚΟΛΛΟ</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Πριν αρχίσουμε να αναπτύσσουμε το πρωτόκολλο, ας δούμε προσεκτικά την διεπαφή( interface) (το API αν θέλετε) </a:t>
            </a:r>
            <a:endParaRPr/>
          </a:p>
        </p:txBody>
      </p:sp>
      <p:sp>
        <p:nvSpPr>
          <p:cNvPr id="3090" name="Google Shape;309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8" name="Shape 3178"/>
        <p:cNvGrpSpPr/>
        <p:nvPr/>
      </p:nvGrpSpPr>
      <p:grpSpPr>
        <a:xfrm>
          <a:off x="0" y="0"/>
          <a:ext cx="0" cy="0"/>
          <a:chOff x="0" y="0"/>
          <a:chExt cx="0" cy="0"/>
        </a:xfrm>
      </p:grpSpPr>
      <p:sp>
        <p:nvSpPr>
          <p:cNvPr id="3179" name="Google Shape;317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0" name="Google Shape;318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1" name="Google Shape;318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9" name="Shape 3309"/>
        <p:cNvGrpSpPr/>
        <p:nvPr/>
      </p:nvGrpSpPr>
      <p:grpSpPr>
        <a:xfrm>
          <a:off x="0" y="0"/>
          <a:ext cx="0" cy="0"/>
          <a:chOff x="0" y="0"/>
          <a:chExt cx="0" cy="0"/>
        </a:xfrm>
      </p:grpSpPr>
      <p:sp>
        <p:nvSpPr>
          <p:cNvPr id="3310" name="Google Shape;331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1" name="Google Shape;331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Οπότε ας ξεκινήσουμε να αναπτύσσουμε το πρωτόκολλο αξιόπιστης μεταφοράς δεδομένων, το οποίο θα αποκαλούμε rdt (χρειαζόμαστε ένα καλό ακρώνυμο για πρωτόκολλο -- όπως HTTP, TCP, UDP, IP)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Bullet points 1 and 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Τώρα αν ξεκινήσουμε να αναπτύσσουμε το πρωτόκολλο, θα χρειαστεί κάποιος τρόπος για να ΠΡΟΣΔΙΟΡΙΣΤΕΙ το πρωτόκολλο.  </a:t>
            </a:r>
            <a:r>
              <a:rPr b="1" i="1" lang="en-US"/>
              <a:t>Πως</a:t>
            </a:r>
            <a:r>
              <a:rPr lang="en-US"/>
              <a:t> θα το κάνουμε αυτό;</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Θα μπορούσαμε να γράψουμε κείμενο, αλλά όπως όλοι γνωρίζουμε, συτό προκαλεί παρερμηνεία και μπορεί να είναι ατελές. Μπορείς να γράψεις μια διευκρίνιση και μετά να σκεφτείς “ Α ναι-- την ξέχασα αυτήν την περίπτωση”</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Αυτό που χρειαζόμαστε είναι έναν πιο </a:t>
            </a:r>
            <a:r>
              <a:rPr b="1" i="1" lang="en-US"/>
              <a:t>επίσημο</a:t>
            </a:r>
            <a:r>
              <a:rPr lang="en-US"/>
              <a:t> τρόπο για να προσδιοριστεί το πρωτόκολλο. Συγκεκριμένα, με μια επίσημη διευκρίνιση μπορεί να υπάρξουν τρόποι για να αποδειχτούν ΙΔΙΟΤΗΤΕΣ σχετικά με μια διευκρίνιση. Αλλά υπάρχει πάντα ένα advanced topic  το οποίο δεν θα δούμε εδώ. Θα ξεκινήσουμε με το να υιοθετήσουμε ένα απλό πρωτόκολλο διευκρίνισης τεχνικής, γνωστό ως Μηχανή Πεπερασμένων Καταστάσεων (FSM)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Και όπως δείχνει και το όνομα, η κεντρική έννοια των μηχανών πεπερασμένων καταστάσεων είναι η έννοια τουSTATE </a:t>
            </a:r>
            <a:endParaRPr/>
          </a:p>
          <a:p>
            <a:pPr indent="0" lvl="0" marL="0" rtl="0" algn="l">
              <a:spcBef>
                <a:spcPts val="0"/>
              </a:spcBef>
              <a:spcAft>
                <a:spcPts val="0"/>
              </a:spcAft>
              <a:buNone/>
            </a:pPr>
            <a:r>
              <a:rPr lang="en-US"/>
              <a:t>&lt;μίλα για το state&gt;</a:t>
            </a:r>
            <a:endParaRPr/>
          </a:p>
        </p:txBody>
      </p:sp>
      <p:sp>
        <p:nvSpPr>
          <p:cNvPr id="3312" name="Google Shape;331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5" name="Shape 3335"/>
        <p:cNvGrpSpPr/>
        <p:nvPr/>
      </p:nvGrpSpPr>
      <p:grpSpPr>
        <a:xfrm>
          <a:off x="0" y="0"/>
          <a:ext cx="0" cy="0"/>
          <a:chOff x="0" y="0"/>
          <a:chExt cx="0" cy="0"/>
        </a:xfrm>
      </p:grpSpPr>
      <p:sp>
        <p:nvSpPr>
          <p:cNvPr id="3336" name="Google Shape;333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7" name="Google Shape;333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 Θα ξεκινήσουμε με την απλούστερη περίπτωση - ενα αναξιόπιστο κανάλι είναι τέλειο - δεν χάνονται τμήματα, δεν </a:t>
            </a:r>
            <a:r>
              <a:rPr lang="en-US"/>
              <a:t>διαφθείρονται, δεν διπλοτυπόνται ή αναδιατάσσονται. Ο αποστολέας απλά στέλνει και πηγαίνει στην άλλην πλευρά (ίσως μετά από μια καθυστέρηση) τέλεια.</a:t>
            </a:r>
            <a:endParaRPr/>
          </a:p>
          <a:p>
            <a:pPr indent="0" lvl="0" marL="0" rtl="0" algn="l">
              <a:spcBef>
                <a:spcPts val="0"/>
              </a:spcBef>
              <a:spcAft>
                <a:spcPts val="0"/>
              </a:spcAft>
              <a:buNone/>
            </a:pPr>
            <a:r>
              <a:t/>
            </a:r>
            <a:endParaRPr/>
          </a:p>
        </p:txBody>
      </p:sp>
      <p:sp>
        <p:nvSpPr>
          <p:cNvPr id="3338" name="Google Shape;333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6" name="Shape 3366"/>
        <p:cNvGrpSpPr/>
        <p:nvPr/>
      </p:nvGrpSpPr>
      <p:grpSpPr>
        <a:xfrm>
          <a:off x="0" y="0"/>
          <a:ext cx="0" cy="0"/>
          <a:chOff x="0" y="0"/>
          <a:chExt cx="0" cy="0"/>
        </a:xfrm>
      </p:grpSpPr>
      <p:sp>
        <p:nvSpPr>
          <p:cNvPr id="3367" name="Google Shape;336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8" name="Google Shape;336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9" name="Google Shape;336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5" name="Shape 3375"/>
        <p:cNvGrpSpPr/>
        <p:nvPr/>
      </p:nvGrpSpPr>
      <p:grpSpPr>
        <a:xfrm>
          <a:off x="0" y="0"/>
          <a:ext cx="0" cy="0"/>
          <a:chOff x="0" y="0"/>
          <a:chExt cx="0" cy="0"/>
        </a:xfrm>
      </p:grpSpPr>
      <p:sp>
        <p:nvSpPr>
          <p:cNvPr id="3376" name="Google Shape;337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7" name="Google Shape;337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8" name="Google Shape;337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9" name="Shape 3389"/>
        <p:cNvGrpSpPr/>
        <p:nvPr/>
      </p:nvGrpSpPr>
      <p:grpSpPr>
        <a:xfrm>
          <a:off x="0" y="0"/>
          <a:ext cx="0" cy="0"/>
          <a:chOff x="0" y="0"/>
          <a:chExt cx="0" cy="0"/>
        </a:xfrm>
      </p:grpSpPr>
      <p:sp>
        <p:nvSpPr>
          <p:cNvPr id="3390" name="Google Shape;339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1" name="Google Shape;339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2" name="Google Shape;339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7" name="Shape 3437"/>
        <p:cNvGrpSpPr/>
        <p:nvPr/>
      </p:nvGrpSpPr>
      <p:grpSpPr>
        <a:xfrm>
          <a:off x="0" y="0"/>
          <a:ext cx="0" cy="0"/>
          <a:chOff x="0" y="0"/>
          <a:chExt cx="0" cy="0"/>
        </a:xfrm>
      </p:grpSpPr>
      <p:sp>
        <p:nvSpPr>
          <p:cNvPr id="3438" name="Google Shape;34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9" name="Google Shape;343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0" name="Google Shape;344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6" name="Shape 3486"/>
        <p:cNvGrpSpPr/>
        <p:nvPr/>
      </p:nvGrpSpPr>
      <p:grpSpPr>
        <a:xfrm>
          <a:off x="0" y="0"/>
          <a:ext cx="0" cy="0"/>
          <a:chOff x="0" y="0"/>
          <a:chExt cx="0" cy="0"/>
        </a:xfrm>
      </p:grpSpPr>
      <p:sp>
        <p:nvSpPr>
          <p:cNvPr id="3487" name="Google Shape;348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8" name="Google Shape;348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9" name="Google Shape;348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6" name="Shape 3546"/>
        <p:cNvGrpSpPr/>
        <p:nvPr/>
      </p:nvGrpSpPr>
      <p:grpSpPr>
        <a:xfrm>
          <a:off x="0" y="0"/>
          <a:ext cx="0" cy="0"/>
          <a:chOff x="0" y="0"/>
          <a:chExt cx="0" cy="0"/>
        </a:xfrm>
      </p:grpSpPr>
      <p:sp>
        <p:nvSpPr>
          <p:cNvPr id="3547" name="Google Shape;354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8" name="Google Shape;354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9" name="Google Shape;3549;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9" name="Shape 3609"/>
        <p:cNvGrpSpPr/>
        <p:nvPr/>
      </p:nvGrpSpPr>
      <p:grpSpPr>
        <a:xfrm>
          <a:off x="0" y="0"/>
          <a:ext cx="0" cy="0"/>
          <a:chOff x="0" y="0"/>
          <a:chExt cx="0" cy="0"/>
        </a:xfrm>
      </p:grpSpPr>
      <p:sp>
        <p:nvSpPr>
          <p:cNvPr id="3610" name="Google Shape;361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1" name="Google Shape;361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2" name="Google Shape;361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3" name="Shape 3623"/>
        <p:cNvGrpSpPr/>
        <p:nvPr/>
      </p:nvGrpSpPr>
      <p:grpSpPr>
        <a:xfrm>
          <a:off x="0" y="0"/>
          <a:ext cx="0" cy="0"/>
          <a:chOff x="0" y="0"/>
          <a:chExt cx="0" cy="0"/>
        </a:xfrm>
      </p:grpSpPr>
      <p:sp>
        <p:nvSpPr>
          <p:cNvPr id="3624" name="Google Shape;362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5" name="Google Shape;362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6" name="Google Shape;3626;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3" name="Shape 3673"/>
        <p:cNvGrpSpPr/>
        <p:nvPr/>
      </p:nvGrpSpPr>
      <p:grpSpPr>
        <a:xfrm>
          <a:off x="0" y="0"/>
          <a:ext cx="0" cy="0"/>
          <a:chOff x="0" y="0"/>
          <a:chExt cx="0" cy="0"/>
        </a:xfrm>
      </p:grpSpPr>
      <p:sp>
        <p:nvSpPr>
          <p:cNvPr id="3674" name="Google Shape;367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5" name="Google Shape;367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6" name="Google Shape;367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8" name="Shape 3718"/>
        <p:cNvGrpSpPr/>
        <p:nvPr/>
      </p:nvGrpSpPr>
      <p:grpSpPr>
        <a:xfrm>
          <a:off x="0" y="0"/>
          <a:ext cx="0" cy="0"/>
          <a:chOff x="0" y="0"/>
          <a:chExt cx="0" cy="0"/>
        </a:xfrm>
      </p:grpSpPr>
      <p:sp>
        <p:nvSpPr>
          <p:cNvPr id="3719" name="Google Shape;371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0" name="Google Shape;372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1" name="Google Shape;372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7" name="Shape 3727"/>
        <p:cNvGrpSpPr/>
        <p:nvPr/>
      </p:nvGrpSpPr>
      <p:grpSpPr>
        <a:xfrm>
          <a:off x="0" y="0"/>
          <a:ext cx="0" cy="0"/>
          <a:chOff x="0" y="0"/>
          <a:chExt cx="0" cy="0"/>
        </a:xfrm>
      </p:grpSpPr>
      <p:sp>
        <p:nvSpPr>
          <p:cNvPr id="3728" name="Google Shape;372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9" name="Google Shape;372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0" name="Google Shape;373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6" name="Shape 3736"/>
        <p:cNvGrpSpPr/>
        <p:nvPr/>
      </p:nvGrpSpPr>
      <p:grpSpPr>
        <a:xfrm>
          <a:off x="0" y="0"/>
          <a:ext cx="0" cy="0"/>
          <a:chOff x="0" y="0"/>
          <a:chExt cx="0" cy="0"/>
        </a:xfrm>
      </p:grpSpPr>
      <p:sp>
        <p:nvSpPr>
          <p:cNvPr id="3737" name="Google Shape;373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8" name="Google Shape;373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9" name="Google Shape;373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0" name="Shape 3780"/>
        <p:cNvGrpSpPr/>
        <p:nvPr/>
      </p:nvGrpSpPr>
      <p:grpSpPr>
        <a:xfrm>
          <a:off x="0" y="0"/>
          <a:ext cx="0" cy="0"/>
          <a:chOff x="0" y="0"/>
          <a:chExt cx="0" cy="0"/>
        </a:xfrm>
      </p:grpSpPr>
      <p:sp>
        <p:nvSpPr>
          <p:cNvPr id="3781" name="Google Shape;378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2" name="Google Shape;378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3" name="Google Shape;3783;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9" name="Shape 3789"/>
        <p:cNvGrpSpPr/>
        <p:nvPr/>
      </p:nvGrpSpPr>
      <p:grpSpPr>
        <a:xfrm>
          <a:off x="0" y="0"/>
          <a:ext cx="0" cy="0"/>
          <a:chOff x="0" y="0"/>
          <a:chExt cx="0" cy="0"/>
        </a:xfrm>
      </p:grpSpPr>
      <p:sp>
        <p:nvSpPr>
          <p:cNvPr id="3790" name="Google Shape;379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1" name="Google Shape;379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2" name="Google Shape;3792;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1" name="Shape 3801"/>
        <p:cNvGrpSpPr/>
        <p:nvPr/>
      </p:nvGrpSpPr>
      <p:grpSpPr>
        <a:xfrm>
          <a:off x="0" y="0"/>
          <a:ext cx="0" cy="0"/>
          <a:chOff x="0" y="0"/>
          <a:chExt cx="0" cy="0"/>
        </a:xfrm>
      </p:grpSpPr>
      <p:sp>
        <p:nvSpPr>
          <p:cNvPr id="3802" name="Google Shape;380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3" name="Google Shape;380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see the familiar four state sender from our rdt 2.1 and 2.2 protocols. Top two states when sending packet with zero seq # and bottom two </a:t>
            </a:r>
            <a:endParaRPr/>
          </a:p>
        </p:txBody>
      </p:sp>
      <p:sp>
        <p:nvSpPr>
          <p:cNvPr id="3804" name="Google Shape;3804;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2" name="Shape 3852"/>
        <p:cNvGrpSpPr/>
        <p:nvPr/>
      </p:nvGrpSpPr>
      <p:grpSpPr>
        <a:xfrm>
          <a:off x="0" y="0"/>
          <a:ext cx="0" cy="0"/>
          <a:chOff x="0" y="0"/>
          <a:chExt cx="0" cy="0"/>
        </a:xfrm>
      </p:grpSpPr>
      <p:sp>
        <p:nvSpPr>
          <p:cNvPr id="3853" name="Google Shape;385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4" name="Google Shape;385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see the familiar four state sender from our rdt 2.1 and 2.2 protocols. Top two states when sending packet with zero seq # and bottom two </a:t>
            </a:r>
            <a:endParaRPr/>
          </a:p>
        </p:txBody>
      </p:sp>
      <p:sp>
        <p:nvSpPr>
          <p:cNvPr id="3855" name="Google Shape;3855;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5" name="Shape 3935"/>
        <p:cNvGrpSpPr/>
        <p:nvPr/>
      </p:nvGrpSpPr>
      <p:grpSpPr>
        <a:xfrm>
          <a:off x="0" y="0"/>
          <a:ext cx="0" cy="0"/>
          <a:chOff x="0" y="0"/>
          <a:chExt cx="0" cy="0"/>
        </a:xfrm>
      </p:grpSpPr>
      <p:sp>
        <p:nvSpPr>
          <p:cNvPr id="3936" name="Google Shape;393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7" name="Google Shape;393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8" name="Google Shape;3938;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8" name="Shape 4018"/>
        <p:cNvGrpSpPr/>
        <p:nvPr/>
      </p:nvGrpSpPr>
      <p:grpSpPr>
        <a:xfrm>
          <a:off x="0" y="0"/>
          <a:ext cx="0" cy="0"/>
          <a:chOff x="0" y="0"/>
          <a:chExt cx="0" cy="0"/>
        </a:xfrm>
      </p:grpSpPr>
      <p:sp>
        <p:nvSpPr>
          <p:cNvPr id="4019" name="Google Shape;401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0" name="Google Shape;402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1" name="Google Shape;4021;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5" name="Shape 4135"/>
        <p:cNvGrpSpPr/>
        <p:nvPr/>
      </p:nvGrpSpPr>
      <p:grpSpPr>
        <a:xfrm>
          <a:off x="0" y="0"/>
          <a:ext cx="0" cy="0"/>
          <a:chOff x="0" y="0"/>
          <a:chExt cx="0" cy="0"/>
        </a:xfrm>
      </p:grpSpPr>
      <p:sp>
        <p:nvSpPr>
          <p:cNvPr id="4136" name="Google Shape;413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7" name="Google Shape;413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αν </a:t>
            </a:r>
            <a:r>
              <a:rPr b="0" i="0" lang="en-US" sz="1200" u="none" cap="none" strike="noStrike">
                <a:solidFill>
                  <a:srgbClr val="000000"/>
                </a:solidFill>
                <a:latin typeface="Calibri"/>
                <a:ea typeface="Calibri"/>
                <a:cs typeface="Calibri"/>
                <a:sym typeface="Calibri"/>
              </a:rPr>
              <a:t> RTT=30 msec, 1KB pkt </a:t>
            </a:r>
            <a:r>
              <a:rPr lang="en-US">
                <a:solidFill>
                  <a:srgbClr val="000000"/>
                </a:solidFill>
              </a:rPr>
              <a:t>κάθε </a:t>
            </a:r>
            <a:r>
              <a:rPr b="0" i="0" lang="en-US" sz="1200" u="none" cap="none" strike="noStrike">
                <a:solidFill>
                  <a:srgbClr val="000000"/>
                </a:solidFill>
                <a:latin typeface="Calibri"/>
                <a:ea typeface="Calibri"/>
                <a:cs typeface="Calibri"/>
                <a:sym typeface="Calibri"/>
              </a:rPr>
              <a:t>30 msec: 33kB/sec thruput over 1 Gbps link</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πρωτόκολλο δικτύου περιορίζει την χρήση φυσικών πόρων</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Ας αναπτύξουμε μια </a:t>
            </a:r>
            <a:r>
              <a:rPr b="0" i="0" lang="en-US" sz="1200" u="none" cap="none" strike="noStrike">
                <a:solidFill>
                  <a:srgbClr val="000000"/>
                </a:solidFill>
                <a:latin typeface="Calibri"/>
                <a:ea typeface="Calibri"/>
                <a:cs typeface="Calibri"/>
                <a:sym typeface="Calibri"/>
              </a:rPr>
              <a:t>formula </a:t>
            </a:r>
            <a:r>
              <a:rPr lang="en-US">
                <a:solidFill>
                  <a:srgbClr val="000000"/>
                </a:solidFill>
              </a:rPr>
              <a:t>για το</a:t>
            </a:r>
            <a:r>
              <a:rPr b="0" i="0" lang="en-US" sz="1200" u="none" cap="none" strike="noStrike">
                <a:solidFill>
                  <a:srgbClr val="000000"/>
                </a:solidFill>
                <a:latin typeface="Calibri"/>
                <a:ea typeface="Calibri"/>
                <a:cs typeface="Calibri"/>
                <a:sym typeface="Calibri"/>
              </a:rPr>
              <a:t> utilization</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4138" name="Google Shape;4138;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9" name="Shape 4159"/>
        <p:cNvGrpSpPr/>
        <p:nvPr/>
      </p:nvGrpSpPr>
      <p:grpSpPr>
        <a:xfrm>
          <a:off x="0" y="0"/>
          <a:ext cx="0" cy="0"/>
          <a:chOff x="0" y="0"/>
          <a:chExt cx="0" cy="0"/>
        </a:xfrm>
      </p:grpSpPr>
      <p:sp>
        <p:nvSpPr>
          <p:cNvPr id="4160" name="Google Shape;416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1" name="Google Shape;4161;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2" name="Google Shape;4162;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4" name="Shape 4194"/>
        <p:cNvGrpSpPr/>
        <p:nvPr/>
      </p:nvGrpSpPr>
      <p:grpSpPr>
        <a:xfrm>
          <a:off x="0" y="0"/>
          <a:ext cx="0" cy="0"/>
          <a:chOff x="0" y="0"/>
          <a:chExt cx="0" cy="0"/>
        </a:xfrm>
      </p:grpSpPr>
      <p:sp>
        <p:nvSpPr>
          <p:cNvPr id="4195" name="Google Shape;419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6" name="Google Shape;419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7" name="Google Shape;4197;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7" name="Shape 4247"/>
        <p:cNvGrpSpPr/>
        <p:nvPr/>
      </p:nvGrpSpPr>
      <p:grpSpPr>
        <a:xfrm>
          <a:off x="0" y="0"/>
          <a:ext cx="0" cy="0"/>
          <a:chOff x="0" y="0"/>
          <a:chExt cx="0" cy="0"/>
        </a:xfrm>
      </p:grpSpPr>
      <p:sp>
        <p:nvSpPr>
          <p:cNvPr id="4248" name="Google Shape;424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9" name="Google Shape;424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0" name="Google Shape;4250;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5" name="Shape 4335"/>
        <p:cNvGrpSpPr/>
        <p:nvPr/>
      </p:nvGrpSpPr>
      <p:grpSpPr>
        <a:xfrm>
          <a:off x="0" y="0"/>
          <a:ext cx="0" cy="0"/>
          <a:chOff x="0" y="0"/>
          <a:chExt cx="0" cy="0"/>
        </a:xfrm>
      </p:grpSpPr>
      <p:sp>
        <p:nvSpPr>
          <p:cNvPr id="4336" name="Google Shape;433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7" name="Google Shape;433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rPr>
              <a:t>2 γενικές μορφές πρωτοκόλλων με διοχέτευση:</a:t>
            </a:r>
            <a:r>
              <a:rPr b="0" i="0" lang="en-US" sz="1200" u="none" cap="none" strike="noStrike">
                <a:solidFill>
                  <a:srgbClr val="000000"/>
                </a:solidFill>
                <a:latin typeface="Calibri"/>
                <a:ea typeface="Calibri"/>
                <a:cs typeface="Calibri"/>
                <a:sym typeface="Calibri"/>
              </a:rPr>
              <a:t> </a:t>
            </a:r>
            <a:r>
              <a:rPr b="0" i="1" lang="en-US" sz="1200" u="none" cap="none" strike="noStrike">
                <a:solidFill>
                  <a:srgbClr val="CC0000"/>
                </a:solidFill>
                <a:latin typeface="Calibri"/>
                <a:ea typeface="Calibri"/>
                <a:cs typeface="Calibri"/>
                <a:sym typeface="Calibri"/>
              </a:rPr>
              <a:t>go-Back-N, επι</a:t>
            </a:r>
            <a:r>
              <a:rPr i="1" lang="en-US">
                <a:solidFill>
                  <a:srgbClr val="CC0000"/>
                </a:solidFill>
              </a:rPr>
              <a:t>λεκτική επανάληψη(</a:t>
            </a:r>
            <a:r>
              <a:rPr b="0" i="1" lang="en-US" sz="1200" u="none" cap="none" strike="noStrike">
                <a:solidFill>
                  <a:srgbClr val="CC0000"/>
                </a:solidFill>
                <a:latin typeface="Calibri"/>
                <a:ea typeface="Calibri"/>
                <a:cs typeface="Calibri"/>
                <a:sym typeface="Calibri"/>
              </a:rPr>
              <a:t>selective repeat)</a:t>
            </a:r>
            <a:endParaRPr/>
          </a:p>
          <a:p>
            <a:pPr indent="0" lvl="0" marL="0" rtl="0" algn="l">
              <a:spcBef>
                <a:spcPts val="0"/>
              </a:spcBef>
              <a:spcAft>
                <a:spcPts val="0"/>
              </a:spcAft>
              <a:buNone/>
            </a:pPr>
            <a:r>
              <a:t/>
            </a:r>
            <a:endParaRPr/>
          </a:p>
        </p:txBody>
      </p:sp>
      <p:sp>
        <p:nvSpPr>
          <p:cNvPr id="4338" name="Google Shape;4338;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2" name="Shape 4402"/>
        <p:cNvGrpSpPr/>
        <p:nvPr/>
      </p:nvGrpSpPr>
      <p:grpSpPr>
        <a:xfrm>
          <a:off x="0" y="0"/>
          <a:ext cx="0" cy="0"/>
          <a:chOff x="0" y="0"/>
          <a:chExt cx="0" cy="0"/>
        </a:xfrm>
      </p:grpSpPr>
      <p:sp>
        <p:nvSpPr>
          <p:cNvPr id="4403" name="Google Shape;440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4" name="Google Shape;440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μέγεθος παραθύρου 14, 8 έχουν σταλθεί αλλά δεν έχουν ακόμη επιβεβαιωθεί 6  αριθμοί </a:t>
            </a:r>
            <a:r>
              <a:rPr lang="en-US"/>
              <a:t>ακολουθίας</a:t>
            </a:r>
            <a:r>
              <a:rPr lang="en-US"/>
              <a:t> είναι διαθέσιμοι για εμάς. Στο παράθυρο, αλλά όχι calls from above για να τους χρησιμοποιήσουμε.</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Σημείωση - θα προσπεράσουμε το Go-Back-N FSM specification, μπορείτε να το δείτε στις διαφάνειες </a:t>
            </a:r>
            <a:r>
              <a:rPr lang="en-US"/>
              <a:t>powerpoint</a:t>
            </a:r>
            <a:r>
              <a:rPr lang="en-US"/>
              <a:t> ή στο βιβλίο)</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TCP uses cumulative ACK</a:t>
            </a:r>
            <a:endParaRPr/>
          </a:p>
        </p:txBody>
      </p:sp>
      <p:sp>
        <p:nvSpPr>
          <p:cNvPr id="4405" name="Google Shape;440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3" name="Shape 4413"/>
        <p:cNvGrpSpPr/>
        <p:nvPr/>
      </p:nvGrpSpPr>
      <p:grpSpPr>
        <a:xfrm>
          <a:off x="0" y="0"/>
          <a:ext cx="0" cy="0"/>
          <a:chOff x="0" y="0"/>
          <a:chExt cx="0" cy="0"/>
        </a:xfrm>
      </p:grpSpPr>
      <p:sp>
        <p:nvSpPr>
          <p:cNvPr id="4414" name="Google Shape;441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5" name="Google Shape;441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Note – we’ll skip the Go-Back-N FSM specification (actually it’s  </a:t>
            </a:r>
            <a:endParaRPr/>
          </a:p>
        </p:txBody>
      </p:sp>
      <p:sp>
        <p:nvSpPr>
          <p:cNvPr id="4416" name="Google Shape;441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8" name="Shape 4448"/>
        <p:cNvGrpSpPr/>
        <p:nvPr/>
      </p:nvGrpSpPr>
      <p:grpSpPr>
        <a:xfrm>
          <a:off x="0" y="0"/>
          <a:ext cx="0" cy="0"/>
          <a:chOff x="0" y="0"/>
          <a:chExt cx="0" cy="0"/>
        </a:xfrm>
      </p:grpSpPr>
      <p:sp>
        <p:nvSpPr>
          <p:cNvPr id="4449" name="Google Shape;444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0" name="Google Shape;445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Let’s skip FSM specification for GBN – check out the book or ppt – and let’s watch GBN sender and receivers  in action.</a:t>
            </a:r>
            <a:endParaRPr/>
          </a:p>
          <a:p>
            <a:pPr indent="0" lvl="0" marL="0" rtl="0" algn="l">
              <a:spcBef>
                <a:spcPts val="0"/>
              </a:spcBef>
              <a:spcAft>
                <a:spcPts val="0"/>
              </a:spcAft>
              <a:buNone/>
            </a:pPr>
            <a:r>
              <a:rPr lang="en-US"/>
              <a:t>Let assume a window size of 4.  at t=0, sender sends packets 0, 1, 2 3, 4, and packet 2 will be lost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receiver:</a:t>
            </a:r>
            <a:endParaRPr/>
          </a:p>
          <a:p>
            <a:pPr indent="0" lvl="0" marL="0" rtl="0" algn="l">
              <a:spcBef>
                <a:spcPts val="0"/>
              </a:spcBef>
              <a:spcAft>
                <a:spcPts val="0"/>
              </a:spcAft>
              <a:buNone/>
            </a:pPr>
            <a:r>
              <a:rPr lang="en-US"/>
              <a:t>Packet 0 received ACK0 generated</a:t>
            </a:r>
            <a:endParaRPr/>
          </a:p>
          <a:p>
            <a:pPr indent="0" lvl="0" marL="0" rtl="0" algn="l">
              <a:spcBef>
                <a:spcPts val="0"/>
              </a:spcBef>
              <a:spcAft>
                <a:spcPts val="0"/>
              </a:spcAft>
              <a:buNone/>
            </a:pPr>
            <a:r>
              <a:rPr lang="en-US"/>
              <a:t>Packet 1 received ACK1 generated</a:t>
            </a:r>
            <a:endParaRPr/>
          </a:p>
          <a:p>
            <a:pPr indent="0" lvl="0" marL="0" rtl="0" algn="l">
              <a:spcBef>
                <a:spcPts val="0"/>
              </a:spcBef>
              <a:spcAft>
                <a:spcPts val="0"/>
              </a:spcAft>
              <a:buNone/>
            </a:pPr>
            <a:r>
              <a:rPr lang="en-US"/>
              <a:t>Packet 2 is lost, and so when packet 3 is received, ACK 1 is sent – that’s the cumulative ACK, re-Acknowledging the receipt of packet 1. and in this implementation packet 3 is discarded</a:t>
            </a:r>
            <a:endParaRPr/>
          </a:p>
          <a:p>
            <a:pPr indent="0" lvl="0" marL="0" rtl="0" algn="l">
              <a:spcBef>
                <a:spcPts val="0"/>
              </a:spcBef>
              <a:spcAft>
                <a:spcPts val="0"/>
              </a:spcAft>
              <a:buNone/>
            </a:pPr>
            <a:r>
              <a:t/>
            </a:r>
            <a:endParaRPr/>
          </a:p>
        </p:txBody>
      </p:sp>
      <p:sp>
        <p:nvSpPr>
          <p:cNvPr id="4451" name="Google Shape;4451;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5" name="Shape 4535"/>
        <p:cNvGrpSpPr/>
        <p:nvPr/>
      </p:nvGrpSpPr>
      <p:grpSpPr>
        <a:xfrm>
          <a:off x="0" y="0"/>
          <a:ext cx="0" cy="0"/>
          <a:chOff x="0" y="0"/>
          <a:chExt cx="0" cy="0"/>
        </a:xfrm>
      </p:grpSpPr>
      <p:sp>
        <p:nvSpPr>
          <p:cNvPr id="4536" name="Google Shape;4536;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7" name="Google Shape;453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Ένας σημαντικός μηχανισμός του GBN ήταν η χρήση συσσωρευτικών επιβεβαιώσεων, όπως αναφέραμε, συσσωρευτικά ACKs χρησιμοποιούνται στο TCP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Ένας εναλλακτικός ACK μηχανισμός θα ήταν ο παραλήπτης ατομικά να επιβεβαιώνει συγκεκριμένα πακέτα όπως έχουν ληφθεί. Αυτός ο μηχανισμός είναι η καρδιά του πρωτοκόλλου Επιλεκτικής Επανάληψης.</a:t>
            </a:r>
            <a:endParaRPr/>
          </a:p>
          <a:p>
            <a:pPr indent="0" lvl="0" marL="0" rtl="0" algn="l">
              <a:spcBef>
                <a:spcPts val="0"/>
              </a:spcBef>
              <a:spcAft>
                <a:spcPts val="0"/>
              </a:spcAft>
              <a:buNone/>
            </a:pPr>
            <a:r>
              <a:t/>
            </a:r>
            <a:endParaRPr/>
          </a:p>
        </p:txBody>
      </p:sp>
      <p:sp>
        <p:nvSpPr>
          <p:cNvPr id="4538" name="Google Shape;4538;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3" name="Shape 4543"/>
        <p:cNvGrpSpPr/>
        <p:nvPr/>
      </p:nvGrpSpPr>
      <p:grpSpPr>
        <a:xfrm>
          <a:off x="0" y="0"/>
          <a:ext cx="0" cy="0"/>
          <a:chOff x="0" y="0"/>
          <a:chExt cx="0" cy="0"/>
        </a:xfrm>
      </p:grpSpPr>
      <p:sp>
        <p:nvSpPr>
          <p:cNvPr id="4544" name="Google Shape;454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5" name="Google Shape;454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6" name="Google Shape;4546;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1" name="Shape 4561"/>
        <p:cNvGrpSpPr/>
        <p:nvPr/>
      </p:nvGrpSpPr>
      <p:grpSpPr>
        <a:xfrm>
          <a:off x="0" y="0"/>
          <a:ext cx="0" cy="0"/>
          <a:chOff x="0" y="0"/>
          <a:chExt cx="0" cy="0"/>
        </a:xfrm>
      </p:grpSpPr>
      <p:sp>
        <p:nvSpPr>
          <p:cNvPr id="4562" name="Google Shape;456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3" name="Google Shape;456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Αν το πακέτο είναι σε-σειρά, τα δεδομένα του θα παραδοθούν, όπως και όλα τα ενταμιευμένα δεδομένα που μπορούν τώρα να μεταδοθούν σε-σειρά</a:t>
            </a:r>
            <a:endParaRPr/>
          </a:p>
        </p:txBody>
      </p:sp>
      <p:sp>
        <p:nvSpPr>
          <p:cNvPr id="4564" name="Google Shape;4564;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9" name="Shape 4579"/>
        <p:cNvGrpSpPr/>
        <p:nvPr/>
      </p:nvGrpSpPr>
      <p:grpSpPr>
        <a:xfrm>
          <a:off x="0" y="0"/>
          <a:ext cx="0" cy="0"/>
          <a:chOff x="0" y="0"/>
          <a:chExt cx="0" cy="0"/>
        </a:xfrm>
      </p:grpSpPr>
      <p:sp>
        <p:nvSpPr>
          <p:cNvPr id="4580" name="Google Shape;458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1" name="Google Shape;458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2" name="Google Shape;4582;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9" name="Shape 4659"/>
        <p:cNvGrpSpPr/>
        <p:nvPr/>
      </p:nvGrpSpPr>
      <p:grpSpPr>
        <a:xfrm>
          <a:off x="0" y="0"/>
          <a:ext cx="0" cy="0"/>
          <a:chOff x="0" y="0"/>
          <a:chExt cx="0" cy="0"/>
        </a:xfrm>
      </p:grpSpPr>
      <p:sp>
        <p:nvSpPr>
          <p:cNvPr id="4660" name="Google Shape;4660;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1" name="Google Shape;4661;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2" name="Google Shape;4662;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5" name="Shape 4745"/>
        <p:cNvGrpSpPr/>
        <p:nvPr/>
      </p:nvGrpSpPr>
      <p:grpSpPr>
        <a:xfrm>
          <a:off x="0" y="0"/>
          <a:ext cx="0" cy="0"/>
          <a:chOff x="0" y="0"/>
          <a:chExt cx="0" cy="0"/>
        </a:xfrm>
      </p:grpSpPr>
      <p:sp>
        <p:nvSpPr>
          <p:cNvPr id="4746" name="Google Shape;474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7" name="Google Shape;4747;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8" name="Google Shape;4748;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8" name="Shape 4838"/>
        <p:cNvGrpSpPr/>
        <p:nvPr/>
      </p:nvGrpSpPr>
      <p:grpSpPr>
        <a:xfrm>
          <a:off x="0" y="0"/>
          <a:ext cx="0" cy="0"/>
          <a:chOff x="0" y="0"/>
          <a:chExt cx="0" cy="0"/>
        </a:xfrm>
      </p:grpSpPr>
      <p:sp>
        <p:nvSpPr>
          <p:cNvPr id="4839" name="Google Shape;483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0" name="Google Shape;4840;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1" name="Google Shape;4841;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7" name="Shape 4847"/>
        <p:cNvGrpSpPr/>
        <p:nvPr/>
      </p:nvGrpSpPr>
      <p:grpSpPr>
        <a:xfrm>
          <a:off x="0" y="0"/>
          <a:ext cx="0" cy="0"/>
          <a:chOff x="0" y="0"/>
          <a:chExt cx="0" cy="0"/>
        </a:xfrm>
      </p:grpSpPr>
      <p:sp>
        <p:nvSpPr>
          <p:cNvPr id="4848" name="Google Shape;484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9" name="Google Shape;484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Typical MSS is 1460 bytes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TCP σελίδες βιβλίου: 233-281</a:t>
            </a:r>
            <a:endParaRPr/>
          </a:p>
        </p:txBody>
      </p:sp>
      <p:sp>
        <p:nvSpPr>
          <p:cNvPr id="4850" name="Google Shape;485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6" name="Shape 4856"/>
        <p:cNvGrpSpPr/>
        <p:nvPr/>
      </p:nvGrpSpPr>
      <p:grpSpPr>
        <a:xfrm>
          <a:off x="0" y="0"/>
          <a:ext cx="0" cy="0"/>
          <a:chOff x="0" y="0"/>
          <a:chExt cx="0" cy="0"/>
        </a:xfrm>
      </p:grpSpPr>
      <p:sp>
        <p:nvSpPr>
          <p:cNvPr id="4857" name="Google Shape;4857;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8" name="Google Shape;4858;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9" name="Google Shape;4859;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9" name="Shape 4939"/>
        <p:cNvGrpSpPr/>
        <p:nvPr/>
      </p:nvGrpSpPr>
      <p:grpSpPr>
        <a:xfrm>
          <a:off x="0" y="0"/>
          <a:ext cx="0" cy="0"/>
          <a:chOff x="0" y="0"/>
          <a:chExt cx="0" cy="0"/>
        </a:xfrm>
      </p:grpSpPr>
      <p:sp>
        <p:nvSpPr>
          <p:cNvPr id="4940" name="Google Shape;494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1" name="Google Shape;4941;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2" name="Google Shape;4942;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1" name="Shape 5051"/>
        <p:cNvGrpSpPr/>
        <p:nvPr/>
      </p:nvGrpSpPr>
      <p:grpSpPr>
        <a:xfrm>
          <a:off x="0" y="0"/>
          <a:ext cx="0" cy="0"/>
          <a:chOff x="0" y="0"/>
          <a:chExt cx="0" cy="0"/>
        </a:xfrm>
      </p:grpSpPr>
      <p:sp>
        <p:nvSpPr>
          <p:cNvPr id="5052" name="Google Shape;5052;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3" name="Google Shape;5053;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Το κλειδί για να σημειωθεί εδώ είναι ότι ο αριθμός ACK (43) στο τμήμα B-to-A είναι ένα περισσότερο από τον αριθμό ακολουθίας (42) στο τμήμα A-to-B που πυροδότησε αυτό το ACK</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Ομοίως, ο αριθμός ACK (80) στο τελευταίο τμήμα A-to-B είναι ένα περισσότερο από τον αριθμό ακολουθίας (79) στο τμήμα B-to-A segment </a:t>
            </a:r>
            <a:r>
              <a:rPr lang="en-US"/>
              <a:t> που πυροδότησε αυτό το ACK</a:t>
            </a:r>
            <a:endParaRPr/>
          </a:p>
          <a:p>
            <a:pPr indent="0" lvl="0" marL="0" rtl="0" algn="l">
              <a:spcBef>
                <a:spcPts val="0"/>
              </a:spcBef>
              <a:spcAft>
                <a:spcPts val="0"/>
              </a:spcAft>
              <a:buNone/>
            </a:pPr>
            <a:r>
              <a:t/>
            </a:r>
            <a:endParaRPr/>
          </a:p>
        </p:txBody>
      </p:sp>
      <p:sp>
        <p:nvSpPr>
          <p:cNvPr id="5054" name="Google Shape;5054;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2" name="Shape 5092"/>
        <p:cNvGrpSpPr/>
        <p:nvPr/>
      </p:nvGrpSpPr>
      <p:grpSpPr>
        <a:xfrm>
          <a:off x="0" y="0"/>
          <a:ext cx="0" cy="0"/>
          <a:chOff x="0" y="0"/>
          <a:chExt cx="0" cy="0"/>
        </a:xfrm>
      </p:grpSpPr>
      <p:sp>
        <p:nvSpPr>
          <p:cNvPr id="5093" name="Google Shape;509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4" name="Google Shape;5094;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5" name="Google Shape;5095;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1" name="Shape 5101"/>
        <p:cNvGrpSpPr/>
        <p:nvPr/>
      </p:nvGrpSpPr>
      <p:grpSpPr>
        <a:xfrm>
          <a:off x="0" y="0"/>
          <a:ext cx="0" cy="0"/>
          <a:chOff x="0" y="0"/>
          <a:chExt cx="0" cy="0"/>
        </a:xfrm>
      </p:grpSpPr>
      <p:sp>
        <p:nvSpPr>
          <p:cNvPr id="5102" name="Google Shape;510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3" name="Google Shape;5103;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Έτσι το TCP υπολογίζει εκ νέου το estimated RTT κάθε φορά που ένα νέο SampleRTT is taken.</a:t>
            </a:r>
            <a:endParaRPr/>
          </a:p>
          <a:p>
            <a:pPr indent="0" lvl="0" marL="0" rtl="0" algn="l">
              <a:spcBef>
                <a:spcPts val="0"/>
              </a:spcBef>
              <a:spcAft>
                <a:spcPts val="0"/>
              </a:spcAft>
              <a:buNone/>
            </a:pPr>
            <a:r>
              <a:rPr lang="en-US"/>
              <a:t>Αυτή η διαδικασία είναι γνωστή ως εκθετική σταθμισμένη κινητή μέση τιμή, όπως φαίνεται στην εξίσωση εδώ.</a:t>
            </a:r>
            <a:endParaRPr/>
          </a:p>
          <a:p>
            <a:pPr indent="0" lvl="0" marL="0" rtl="0" algn="l">
              <a:spcBef>
                <a:spcPts val="0"/>
              </a:spcBef>
              <a:spcAft>
                <a:spcPts val="0"/>
              </a:spcAft>
              <a:buNone/>
            </a:pPr>
            <a:r>
              <a:rPr lang="en-US"/>
              <a:t>&lt;say it&gt;</a:t>
            </a:r>
            <a:endParaRPr/>
          </a:p>
          <a:p>
            <a:pPr indent="0" lvl="0" marL="0" rtl="0" algn="l">
              <a:spcBef>
                <a:spcPts val="0"/>
              </a:spcBef>
              <a:spcAft>
                <a:spcPts val="0"/>
              </a:spcAft>
              <a:buNone/>
            </a:pPr>
            <a:r>
              <a:rPr lang="en-US"/>
              <a:t>Εκεί που το a αντανακλά την επιρροή της πιο πρόσφατης μέτρησης στο estimated RTT; μια τυπική τιμή του a που χρησιμοποιείται σε υλοποιήσεις είναι.125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 γράφος στο κάτω μέρος των </a:t>
            </a:r>
            <a:r>
              <a:rPr lang="en-US"/>
              <a:t>υπολογισμένων</a:t>
            </a:r>
            <a:r>
              <a:rPr lang="en-US"/>
              <a:t> RTTs μεταξύ υπολογιστή στις Massachusetts και ενός υπολογιστή στην Γαλλία, όπως και στο estimated, “smoothed”  RTT</a:t>
            </a:r>
            <a:endParaRPr/>
          </a:p>
        </p:txBody>
      </p:sp>
      <p:sp>
        <p:nvSpPr>
          <p:cNvPr id="5104" name="Google Shape;5104;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5" name="Shape 5125"/>
        <p:cNvGrpSpPr/>
        <p:nvPr/>
      </p:nvGrpSpPr>
      <p:grpSpPr>
        <a:xfrm>
          <a:off x="0" y="0"/>
          <a:ext cx="0" cy="0"/>
          <a:chOff x="0" y="0"/>
          <a:chExt cx="0" cy="0"/>
        </a:xfrm>
      </p:grpSpPr>
      <p:sp>
        <p:nvSpPr>
          <p:cNvPr id="5126" name="Google Shape;512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7" name="Google Shape;512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Δοσμένη την τιμή estimated RTT, το TCP υπολογίζει το διάστημα λήξης χρόνου να είναι το estimated RTT συν “περιθώριο ασφαλείας”</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Και η διαίσθηση είναι ότι αν βλέπουμε μεγάλη ποικιλία από SAMPLERTT –το RTT </a:t>
            </a:r>
            <a:r>
              <a:rPr lang="en-US"/>
              <a:t>estimates κυμαίνονται πολύ</a:t>
            </a:r>
            <a:r>
              <a:rPr lang="en-US"/>
              <a:t> -τότε θα χρειαστούμε μεγαλύτερο </a:t>
            </a:r>
            <a:r>
              <a:rPr lang="en-US"/>
              <a:t>περιθώριο ασφαλείας</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Οπότε το TCP υπολογίζει </a:t>
            </a:r>
            <a:r>
              <a:rPr lang="en-US"/>
              <a:t>το διάστημα λήξης χρόνου να είναι το</a:t>
            </a:r>
            <a:r>
              <a:rPr lang="en-US"/>
              <a:t> Estimated RTT + 4 φορές η μέτρηση </a:t>
            </a:r>
            <a:r>
              <a:rPr lang="en-US"/>
              <a:t>απόκλισης</a:t>
            </a:r>
            <a:r>
              <a:rPr lang="en-US"/>
              <a:t> στο RTT.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Η απόκλιση στο RTT υπολογίζεται ως το eWMA της διαφοράς μεταξύ του πιο πρόσφατα υπολογισμένου SampleRTT από το Estimated RTT</a:t>
            </a:r>
            <a:endParaRPr/>
          </a:p>
        </p:txBody>
      </p:sp>
      <p:sp>
        <p:nvSpPr>
          <p:cNvPr id="5128" name="Google Shape;5128;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7" name="Shape 5147"/>
        <p:cNvGrpSpPr/>
        <p:nvPr/>
      </p:nvGrpSpPr>
      <p:grpSpPr>
        <a:xfrm>
          <a:off x="0" y="0"/>
          <a:ext cx="0" cy="0"/>
          <a:chOff x="0" y="0"/>
          <a:chExt cx="0" cy="0"/>
        </a:xfrm>
      </p:grpSpPr>
      <p:sp>
        <p:nvSpPr>
          <p:cNvPr id="5148" name="Google Shape;514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9" name="Google Shape;5149;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Δοσμένες</a:t>
            </a:r>
            <a:r>
              <a:rPr lang="en-US"/>
              <a:t> λεπτομέρειες για τους TCP αριθμούς ακολουθίας, acks, και χρονομετρητές, μπορούμε τώρα να περιγράψουμε την μεγάλη εικόνα οπτικής πάνω στην λειτουργία TCP αποστολέα παραλήπτη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Μπορούμε να ελέγξουμε τα FSMs στα βιβλία; ασ δώσουμε μια αγγλική περιγραφή σε κείμενο και ας ξεκινήσουμε με τον αποστολέα</a:t>
            </a:r>
            <a:endParaRPr/>
          </a:p>
          <a:p>
            <a:pPr indent="0" lvl="0" marL="0" rtl="0" algn="l">
              <a:spcBef>
                <a:spcPts val="0"/>
              </a:spcBef>
              <a:spcAft>
                <a:spcPts val="0"/>
              </a:spcAft>
              <a:buNone/>
            </a:pPr>
            <a:r>
              <a:t/>
            </a:r>
            <a:endParaRPr/>
          </a:p>
        </p:txBody>
      </p:sp>
      <p:sp>
        <p:nvSpPr>
          <p:cNvPr id="5150" name="Google Shape;5150;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7" name="Shape 5157"/>
        <p:cNvGrpSpPr/>
        <p:nvPr/>
      </p:nvGrpSpPr>
      <p:grpSpPr>
        <a:xfrm>
          <a:off x="0" y="0"/>
          <a:ext cx="0" cy="0"/>
          <a:chOff x="0" y="0"/>
          <a:chExt cx="0" cy="0"/>
        </a:xfrm>
      </p:grpSpPr>
      <p:sp>
        <p:nvSpPr>
          <p:cNvPr id="5158" name="Google Shape;5158;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9" name="Google Shape;5159;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Από την απευθείας ACKnowledig του τμήματος, πολλές TCP υλοποιήσεις θα περιμένουν μισό δευτερόλεπτο για ένα επιπλέον σε-σειρά τμήμα να φτάσει, και μετά θα παράξουν ένα συσσωρευμένο ACK και για τα 2 τμήματα – έτσι μειώνεται το πλήθος ACK κίνησης.  Η άφιξη αυτού του δεύτερου σε-σειρά τμήματος και της παραγωγής συσσωρευμένου ACK που θα καλύψει και τα 2 τμήματα είναι το 2ο στην σειρά στον πίνακα.</a:t>
            </a:r>
            <a:endParaRPr/>
          </a:p>
        </p:txBody>
      </p:sp>
      <p:sp>
        <p:nvSpPr>
          <p:cNvPr id="5160" name="Google Shape;5160;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5" name="Shape 5175"/>
        <p:cNvGrpSpPr/>
        <p:nvPr/>
      </p:nvGrpSpPr>
      <p:grpSpPr>
        <a:xfrm>
          <a:off x="0" y="0"/>
          <a:ext cx="0" cy="0"/>
          <a:chOff x="0" y="0"/>
          <a:chExt cx="0" cy="0"/>
        </a:xfrm>
      </p:grpSpPr>
      <p:sp>
        <p:nvSpPr>
          <p:cNvPr id="5176" name="Google Shape;5176;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7" name="Google Shape;5177;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Για να εδραιώσουμε την κατανόηση μας στην αξιοπιστία του TCP,ας δούμε μερικά σενάρια αναμετάδοσης</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Σ</a:t>
            </a:r>
            <a:r>
              <a:rPr lang="en-US"/>
              <a:t>την 1η περίπτωση ένα τμήμα TCP μεταδίδεται και ένα ACK χάνεται, και ο μηχανισμός λήξης χρόνου TCP καταλήγει σε άλλο ένα copy να μεταδίδεται και μετά να γίνεται re-ACKed στον αποστολέα</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στο 2ο πχ 2 τμήματα στέλνονται και επιβεβαιώνονται, αλλά υπάρχει πρώιμη λήξη χρόνου για το 1ο τμήμα, το οποίο αναμεταδίδεται. Σημειωστε ότι όταν λαμβάνεται αυτό το αναμεταδιδόμενο τμήμα, ο παραλήπτης έχει ήδη λάβει τα 2 πρώτα τμήματα, και έτσι ξαναστέλνει ένα συσσωρευτικό ACK και για τα 2 τμήματα που έχει λάβει μέχρι τώρα, από ότι ένα ACK απλά για το 1ο τμήμα.</a:t>
            </a:r>
            <a:endParaRPr/>
          </a:p>
        </p:txBody>
      </p:sp>
      <p:sp>
        <p:nvSpPr>
          <p:cNvPr id="5178" name="Google Shape;5178;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8" name="Shape 5268"/>
        <p:cNvGrpSpPr/>
        <p:nvPr/>
      </p:nvGrpSpPr>
      <p:grpSpPr>
        <a:xfrm>
          <a:off x="0" y="0"/>
          <a:ext cx="0" cy="0"/>
          <a:chOff x="0" y="0"/>
          <a:chExt cx="0" cy="0"/>
        </a:xfrm>
      </p:grpSpPr>
      <p:sp>
        <p:nvSpPr>
          <p:cNvPr id="5269" name="Google Shape;5269;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0" name="Google Shape;5270;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Και σ αυτό το παράδειγμα, 2 τμήματα ξανα αναμεταδίδονται, το 1ο ACK έχει χαθεί αλλά το 2ο ΑCK, ενα συσσωρευτικό ACK φτάνει στον αποστολέα, το οποίο έπειτα μπορεί να μεταδώσει ένα 3ο τμήμα, γνωρίζοντας ότι τα 2 πρώτα έχουν φτάσει, ακόμα κι αν το ACK από το 1ο τμήμα έχει χαθεί.</a:t>
            </a:r>
            <a:endParaRPr/>
          </a:p>
        </p:txBody>
      </p:sp>
      <p:sp>
        <p:nvSpPr>
          <p:cNvPr id="5271" name="Google Shape;5271;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8" name="Shape 5308"/>
        <p:cNvGrpSpPr/>
        <p:nvPr/>
      </p:nvGrpSpPr>
      <p:grpSpPr>
        <a:xfrm>
          <a:off x="0" y="0"/>
          <a:ext cx="0" cy="0"/>
          <a:chOff x="0" y="0"/>
          <a:chExt cx="0" cy="0"/>
        </a:xfrm>
      </p:grpSpPr>
      <p:sp>
        <p:nvSpPr>
          <p:cNvPr id="5309" name="Google Shape;5309;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0" name="Google Shape;5310;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wrap up our study of TCP reliability by discussing an optimization to the original TCP known as TCP fast retransmit,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Take a look at this example on the right where 5 segments are transmitted and the second segment is lost.  In this case the TCP receiver sends an ACK 100 acknowledging the first received segment.</a:t>
            </a:r>
            <a:endParaRPr/>
          </a:p>
          <a:p>
            <a:pPr indent="0" lvl="0" marL="0" rtl="0" algn="l">
              <a:spcBef>
                <a:spcPts val="0"/>
              </a:spcBef>
              <a:spcAft>
                <a:spcPts val="0"/>
              </a:spcAft>
              <a:buNone/>
            </a:pPr>
            <a:r>
              <a:rPr lang="en-US"/>
              <a:t>When the third segment arrives at the receiver, the TCP receiver sends another ACK 100 since the second segment has not arrived. And similarly for the 4</a:t>
            </a:r>
            <a:r>
              <a:rPr baseline="30000" lang="en-US"/>
              <a:t>th</a:t>
            </a:r>
            <a:r>
              <a:rPr lang="en-US"/>
              <a:t> and 5</a:t>
            </a:r>
            <a:r>
              <a:rPr baseline="30000" lang="en-US"/>
              <a:t>th</a:t>
            </a:r>
            <a:r>
              <a:rPr lang="en-US"/>
              <a:t> segments to arrive.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fast retransmit, the arrival of three duplicate ACK causes the sender to retransmit its oldest unACKed segment, without waiting for a timeout event.  This allows TCP to recover more quickly from what is very likely a loss event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specifically that the second segment has been lost, since three higher -numbered segments were received</a:t>
            </a:r>
            <a:endParaRPr/>
          </a:p>
        </p:txBody>
      </p:sp>
      <p:sp>
        <p:nvSpPr>
          <p:cNvPr id="5311" name="Google Shape;5311;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4" name="Shape 5364"/>
        <p:cNvGrpSpPr/>
        <p:nvPr/>
      </p:nvGrpSpPr>
      <p:grpSpPr>
        <a:xfrm>
          <a:off x="0" y="0"/>
          <a:ext cx="0" cy="0"/>
          <a:chOff x="0" y="0"/>
          <a:chExt cx="0" cy="0"/>
        </a:xfrm>
      </p:grpSpPr>
      <p:sp>
        <p:nvSpPr>
          <p:cNvPr id="5365" name="Google Shape;5365;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6" name="Google Shape;5366;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7" name="Google Shape;5367;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3" name="Shape 5373"/>
        <p:cNvGrpSpPr/>
        <p:nvPr/>
      </p:nvGrpSpPr>
      <p:grpSpPr>
        <a:xfrm>
          <a:off x="0" y="0"/>
          <a:ext cx="0" cy="0"/>
          <a:chOff x="0" y="0"/>
          <a:chExt cx="0" cy="0"/>
        </a:xfrm>
      </p:grpSpPr>
      <p:sp>
        <p:nvSpPr>
          <p:cNvPr id="5374" name="Google Shape;537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5" name="Google Shape;5375;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(Presuming an intro)</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Πριν οδηγηθούμε στις λεπτομέρειες του TCP ελέγχου ροής, πρώτα ας δούμε την γενική εικόνα και ας κινήσουμε την ανάγκη για έλεγχο ροής.</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Το διάγραμμα δείχνει μια τυπική υλοποίηση επιπέδου μεταφοράς</a:t>
            </a:r>
            <a:endParaRPr/>
          </a:p>
          <a:p>
            <a:pPr indent="0" lvl="0" marL="0" rtl="0" algn="l">
              <a:spcBef>
                <a:spcPts val="0"/>
              </a:spcBef>
              <a:spcAft>
                <a:spcPts val="0"/>
              </a:spcAft>
              <a:buClr>
                <a:schemeClr val="dk1"/>
              </a:buClr>
              <a:buFont typeface="Arial"/>
              <a:buNone/>
            </a:pPr>
            <a:r>
              <a:t/>
            </a:r>
            <a:endParaRPr/>
          </a:p>
          <a:p>
            <a:pPr indent="-171450" lvl="0" marL="171450" rtl="0" algn="l">
              <a:spcBef>
                <a:spcPts val="0"/>
              </a:spcBef>
              <a:spcAft>
                <a:spcPts val="0"/>
              </a:spcAft>
              <a:buClr>
                <a:schemeClr val="dk1"/>
              </a:buClr>
              <a:buSzPts val="1200"/>
              <a:buChar char="•"/>
            </a:pPr>
            <a:r>
              <a:rPr lang="en-US"/>
              <a:t>Ένα τμήμα δίνεται από την στοίβα του πρωτοκόλλου στο επίπεδο μεταφοράς, και του τμήματος το payload διαγράφεται από αυτό και γράφεται ΜΕΣΑ στα socket buffers.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Char char="•"/>
            </a:pPr>
            <a:r>
              <a:rPr lang="en-US"/>
              <a:t>Πως βγαίνουν τα δεδομένα από τα socket buffers? Από εφαρμογές που εκτελούν αναγνώσεις socket, όπως μάθαμε στο Κεφάλαιο 2.</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Και η ερώτηση “</a:t>
            </a:r>
            <a:r>
              <a:rPr i="1" lang="en-US"/>
              <a:t>Τι γίνεται αν το επίπεδο δικτύου παραδίδει δεδομένα γρηγορότερα από ότι το επίπεδο εφαρμογής διαγράφει δεδομένα από τα socket buffers?”</a:t>
            </a:r>
            <a:endParaRPr i="1">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Ας δούμε ένα βίντεο για το τι συμβαίνει όταν φτάνουν πολύ γρήγορα για να επεξεργαστούν.</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&lt;video&gt;.   (I love that video).   Μια άλλη ανθρώπινη αναλογία που δείχνει την ανάγκη για έλεγχο ροής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Ο έλεγχος ροής είναι ένας μηχανισμός για την συμφορά του παραλήπτη να “καταπαταται” από έναν αποστολέα που στέλνει πολύ γρήγορα - επιτρέπει στον ΠΑΡΑΛΗΠΤΗ ρητά να ελέγχει τον ΑΠΟΣΤΟΛΕΑ έτσι ώστε να μην υπερχειλίζει το buffer του αποστολέα με το να μεταδίδει πολλά, γρήγορα</a:t>
            </a:r>
            <a:endParaRPr/>
          </a:p>
        </p:txBody>
      </p:sp>
      <p:sp>
        <p:nvSpPr>
          <p:cNvPr id="5376" name="Google Shape;5376;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5" name="Shape 5425"/>
        <p:cNvGrpSpPr/>
        <p:nvPr/>
      </p:nvGrpSpPr>
      <p:grpSpPr>
        <a:xfrm>
          <a:off x="0" y="0"/>
          <a:ext cx="0" cy="0"/>
          <a:chOff x="0" y="0"/>
          <a:chExt cx="0" cy="0"/>
        </a:xfrm>
      </p:grpSpPr>
      <p:sp>
        <p:nvSpPr>
          <p:cNvPr id="5426" name="Google Shape;5426;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7" name="Google Shape;5427;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(Presuming an intro)</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Πριν οδηγηθούμε στις λεπτομέρειες του TCP ελέγχου ροής, πρώτα ας δούμε την γενική εικόνα και ας κινήσουμε την ανάγκη για έλεγχο ροής.</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Το διάγραμμα δείχνει μια τυπική υλοποίηση επιπέδου μεταφοράς</a:t>
            </a:r>
            <a:endParaRPr/>
          </a:p>
          <a:p>
            <a:pPr indent="0" lvl="0" marL="0" rtl="0" algn="l">
              <a:spcBef>
                <a:spcPts val="0"/>
              </a:spcBef>
              <a:spcAft>
                <a:spcPts val="0"/>
              </a:spcAft>
              <a:buClr>
                <a:schemeClr val="dk1"/>
              </a:buClr>
              <a:buFont typeface="Arial"/>
              <a:buNone/>
            </a:pPr>
            <a:r>
              <a:t/>
            </a:r>
            <a:endParaRPr/>
          </a:p>
          <a:p>
            <a:pPr indent="-171450" lvl="0" marL="171450" rtl="0" algn="l">
              <a:spcBef>
                <a:spcPts val="0"/>
              </a:spcBef>
              <a:spcAft>
                <a:spcPts val="0"/>
              </a:spcAft>
              <a:buClr>
                <a:schemeClr val="dk1"/>
              </a:buClr>
              <a:buSzPts val="1200"/>
              <a:buChar char="•"/>
            </a:pPr>
            <a:r>
              <a:rPr lang="en-US"/>
              <a:t>Ένα τμήμα δίνεται από την στοίβα του πρωτοκόλλου στο επίπεδο μεταφοράς, και του τμήματος το payload διαγράφεται από αυτό και γράφεται ΜΕΣΑ στα socket buffers.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Char char="•"/>
            </a:pPr>
            <a:r>
              <a:rPr lang="en-US"/>
              <a:t>Πως βγαίνουν τα δεδομένα από τα socket buffers? Από εφαρμογές που εκτελούν αναγνώσεις socket, όπως μάθαμε στο Κεφάλαιο 2.</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Και η ερώτηση “</a:t>
            </a:r>
            <a:r>
              <a:rPr i="1" lang="en-US"/>
              <a:t>Τι γίνεται αν το επίπεδο δικτύου παραδίδει δεδομένα γρηγορότερα από ότι το επίπεδο εφαρμογής διαγράφει δεδομένα από τα socket buffers?”</a:t>
            </a:r>
            <a:endParaRPr i="1">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Ας δούμε ένα βίντεο για το τι συμβαίνει όταν φτάνουν πολύ γρήγορα για να επεξεργαστούν.</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&lt;video&gt;.   (I love that video).   Μια άλλη ανθρώπινη αναλογία που δείχνει την ανάγκη για έλεγχο ροής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Ο έλεγχος ροής είναι ένας μηχανισμός για την συμφορά του παραλήπτη να “καταπαταται” από έναν αποστολέα που στέλνει πολύ γρήγορα - επιτρέπει στον ΠΑΡΑΛΗΠΤΗ ρητά να ελέγχει τον ΑΠΟΣΤΟΛΕΑ έτσι ώστε να μην υπερχειλίζει το buffer του αποστολέα με το να μεταδίδει πολλά, γρήγορα</a:t>
            </a:r>
            <a:endParaRPr/>
          </a:p>
        </p:txBody>
      </p:sp>
      <p:sp>
        <p:nvSpPr>
          <p:cNvPr id="5428" name="Google Shape;5428;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9" name="Shape 5479"/>
        <p:cNvGrpSpPr/>
        <p:nvPr/>
      </p:nvGrpSpPr>
      <p:grpSpPr>
        <a:xfrm>
          <a:off x="0" y="0"/>
          <a:ext cx="0" cy="0"/>
          <a:chOff x="0" y="0"/>
          <a:chExt cx="0" cy="0"/>
        </a:xfrm>
      </p:grpSpPr>
      <p:sp>
        <p:nvSpPr>
          <p:cNvPr id="5480" name="Google Shape;5480;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1" name="Google Shape;5481;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(Presuming an intro)</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Πριν οδηγηθούμε στις λεπτομέρειες του TCP ελέγχου ροής, πρώτα ας δούμε την γενική εικόνα και ας κινήσουμε την ανάγκη για έλεγχο ροής.</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Το διάγραμμα δείχνει μια τυπική υλοποίηση επιπέδου μεταφοράς</a:t>
            </a:r>
            <a:endParaRPr/>
          </a:p>
          <a:p>
            <a:pPr indent="0" lvl="0" marL="0" rtl="0" algn="l">
              <a:spcBef>
                <a:spcPts val="0"/>
              </a:spcBef>
              <a:spcAft>
                <a:spcPts val="0"/>
              </a:spcAft>
              <a:buClr>
                <a:schemeClr val="dk1"/>
              </a:buClr>
              <a:buFont typeface="Arial"/>
              <a:buNone/>
            </a:pPr>
            <a:r>
              <a:t/>
            </a:r>
            <a:endParaRPr/>
          </a:p>
          <a:p>
            <a:pPr indent="-171450" lvl="0" marL="171450" rtl="0" algn="l">
              <a:spcBef>
                <a:spcPts val="0"/>
              </a:spcBef>
              <a:spcAft>
                <a:spcPts val="0"/>
              </a:spcAft>
              <a:buClr>
                <a:schemeClr val="dk1"/>
              </a:buClr>
              <a:buSzPts val="1200"/>
              <a:buChar char="•"/>
            </a:pPr>
            <a:r>
              <a:rPr lang="en-US"/>
              <a:t>Ένα τμήμα δίνεται από την στοίβα του πρωτοκόλλου στο επίπεδο μεταφοράς, και του τμήματος το payload διαγράφεται από αυτό και γράφεται ΜΕΣΑ στα socket buffers.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Char char="•"/>
            </a:pPr>
            <a:r>
              <a:rPr lang="en-US"/>
              <a:t>Πως βγαίνουν τα δεδομένα από τα socket buffers? Από εφαρμογές που εκτελούν αναγνώσεις socket, όπως μάθαμε στο Κεφάλαιο 2.</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Και η ερώτηση “</a:t>
            </a:r>
            <a:r>
              <a:rPr i="1" lang="en-US"/>
              <a:t>Τι γίνεται αν το επίπεδο δικτύου παραδίδει δεδομένα γρηγορότερα από ότι το επίπεδο εφαρμογής διαγράφει δεδομένα από τα socket buffers?”</a:t>
            </a:r>
            <a:endParaRPr i="1">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Ας δούμε ένα βίντεο για το τι συμβαίνει όταν φτάνουν πολύ γρήγορα για να επεξεργαστούν.</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&lt;video&gt;.   (I love that video).   Μια άλλη ανθρώπινη αναλογία που δείχνει την ανάγκη για έλεγχο ροής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Ο έλεγχος ροής είναι ένας μηχανισμός για την συμφορά του παραλήπτη να “καταπαταται” από έναν αποστολέα που στέλνει πολύ γρήγορα - επιτρέπει στον ΠΑΡΑΛΗΠΤΗ ρητά να ελέγχει τον ΑΠΟΣΤΟΛΕΑ έτσι ώστε να μην υπερχειλίζει το buffer του αποστολέα με το να μεταδίδει πολλά, γρήγορα</a:t>
            </a:r>
            <a:endParaRPr/>
          </a:p>
          <a:p>
            <a:pPr indent="0" lvl="0" marL="0" rtl="0" algn="l">
              <a:spcBef>
                <a:spcPts val="0"/>
              </a:spcBef>
              <a:spcAft>
                <a:spcPts val="0"/>
              </a:spcAft>
              <a:buNone/>
            </a:pPr>
            <a:r>
              <a:t/>
            </a:r>
            <a:endParaRPr/>
          </a:p>
        </p:txBody>
      </p:sp>
      <p:sp>
        <p:nvSpPr>
          <p:cNvPr id="5482" name="Google Shape;5482;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2" name="Shape 5542"/>
        <p:cNvGrpSpPr/>
        <p:nvPr/>
      </p:nvGrpSpPr>
      <p:grpSpPr>
        <a:xfrm>
          <a:off x="0" y="0"/>
          <a:ext cx="0" cy="0"/>
          <a:chOff x="0" y="0"/>
          <a:chExt cx="0" cy="0"/>
        </a:xfrm>
      </p:grpSpPr>
      <p:sp>
        <p:nvSpPr>
          <p:cNvPr id="5543" name="Google Shape;5543;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4" name="Google Shape;5544;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(Presuming an intro)</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Πριν οδηγηθούμε στις λεπτομέρειες του TCP ελέγχου ροής, πρώτα ας δούμε την γενική εικόνα και ας κινήσουμε την ανάγκη για έλεγχο ροής.</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Το διάγραμμα δείχνει μια τυπική υλοποίηση επιπέδου μεταφοράς</a:t>
            </a:r>
            <a:endParaRPr/>
          </a:p>
          <a:p>
            <a:pPr indent="0" lvl="0" marL="0" rtl="0" algn="l">
              <a:spcBef>
                <a:spcPts val="0"/>
              </a:spcBef>
              <a:spcAft>
                <a:spcPts val="0"/>
              </a:spcAft>
              <a:buClr>
                <a:schemeClr val="dk1"/>
              </a:buClr>
              <a:buFont typeface="Arial"/>
              <a:buNone/>
            </a:pPr>
            <a:r>
              <a:t/>
            </a:r>
            <a:endParaRPr/>
          </a:p>
          <a:p>
            <a:pPr indent="-171450" lvl="0" marL="171450" rtl="0" algn="l">
              <a:spcBef>
                <a:spcPts val="0"/>
              </a:spcBef>
              <a:spcAft>
                <a:spcPts val="0"/>
              </a:spcAft>
              <a:buClr>
                <a:schemeClr val="dk1"/>
              </a:buClr>
              <a:buSzPts val="1200"/>
              <a:buChar char="•"/>
            </a:pPr>
            <a:r>
              <a:rPr lang="en-US"/>
              <a:t>Ένα τμήμα δίνεται από την στοίβα του πρωτοκόλλου στο επίπεδο μεταφοράς, και του τμήματος το payload διαγράφεται από αυτό και γράφεται ΜΕΣΑ στα socket buffers.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Char char="•"/>
            </a:pPr>
            <a:r>
              <a:rPr lang="en-US"/>
              <a:t>Πως βγαίνουν τα δεδομένα από τα socket buffers? Από εφαρμογές που εκτελούν αναγνώσεις socket, όπως μάθαμε στο Κεφάλαιο 2.</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Και η ερώτηση “</a:t>
            </a:r>
            <a:r>
              <a:rPr i="1" lang="en-US"/>
              <a:t>Τι γίνεται αν το επίπεδο δικτύου παραδίδει δεδομένα γρηγορότερα από ότι το επίπεδο εφαρμογής διαγράφει δεδομένα από τα socket buffers?”</a:t>
            </a:r>
            <a:endParaRPr i="1">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Ας δούμε ένα βίντεο για το τι συμβαίνει όταν φτάνουν πολύ γρήγορα για να επεξεργαστούν.</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&lt;video&gt;.   (I love that video).   Μια άλλη ανθρώπινη αναλογία που δείχνει την ανάγκη για έλεγχο ροής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Ο έλεγχος ροής είναι ένας μηχανισμός για την συμφορά του παραλήπτη να “καταπαταται” από έναν αποστολέα που στέλνει πολύ γρήγορα - επιτρέπει στον ΠΑΡΑΛΗΠΤΗ ρητά να ελέγχει τον ΑΠΟΣΤΟΛΕΑ έτσι ώστε να μην υπερχειλίζει το buffer του αποστολέα με το να μεταδίδει πολλά, γρήγορα</a:t>
            </a:r>
            <a:endParaRPr/>
          </a:p>
          <a:p>
            <a:pPr indent="0" lvl="0" marL="0" rtl="0" algn="l">
              <a:spcBef>
                <a:spcPts val="0"/>
              </a:spcBef>
              <a:spcAft>
                <a:spcPts val="0"/>
              </a:spcAft>
              <a:buNone/>
            </a:pPr>
            <a:r>
              <a:t/>
            </a:r>
            <a:endParaRPr/>
          </a:p>
        </p:txBody>
      </p:sp>
      <p:sp>
        <p:nvSpPr>
          <p:cNvPr id="5545" name="Google Shape;5545;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8" name="Shape 5598"/>
        <p:cNvGrpSpPr/>
        <p:nvPr/>
      </p:nvGrpSpPr>
      <p:grpSpPr>
        <a:xfrm>
          <a:off x="0" y="0"/>
          <a:ext cx="0" cy="0"/>
          <a:chOff x="0" y="0"/>
          <a:chExt cx="0" cy="0"/>
        </a:xfrm>
      </p:grpSpPr>
      <p:sp>
        <p:nvSpPr>
          <p:cNvPr id="5599" name="Google Shape;5599;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0" name="Google Shape;5600;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Έτσι το TCP υλοποιεί τον έλεγχο ροής. Η βασική ιδέα είναι απλή - ο παραλήπτης ενημερώνει τον αποστολέα πόσο ελεύθερο χώρο έχει στο buffer, και ο αποστολέας περιορίζεται να μην στείλει παραπάνω από αυτόν τον χώρο δεδομένα. Αυτό είναι η τιμή του RWND στο διάγραμμα δεξιά.</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Αυτή η πληροφορία μεταφέρεται από τον παραλήπτη στον αποστολέα στο  “receiver advertised window” (do a PIP of header) στο TCP header, και η τιμή του θα αλλάξει όσο ο ελεύθερος χώρος του buffer κυμαίνεται μέσα στον χρόνο.</a:t>
            </a:r>
            <a:endParaRPr/>
          </a:p>
          <a:p>
            <a:pPr indent="0" lvl="0" marL="0" rtl="0" algn="l">
              <a:spcBef>
                <a:spcPts val="0"/>
              </a:spcBef>
              <a:spcAft>
                <a:spcPts val="0"/>
              </a:spcAft>
              <a:buNone/>
            </a:pPr>
            <a:r>
              <a:t/>
            </a:r>
            <a:endParaRPr/>
          </a:p>
        </p:txBody>
      </p:sp>
      <p:sp>
        <p:nvSpPr>
          <p:cNvPr id="5601" name="Google Shape;5601;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2" name="Shape 5632"/>
        <p:cNvGrpSpPr/>
        <p:nvPr/>
      </p:nvGrpSpPr>
      <p:grpSpPr>
        <a:xfrm>
          <a:off x="0" y="0"/>
          <a:ext cx="0" cy="0"/>
          <a:chOff x="0" y="0"/>
          <a:chExt cx="0" cy="0"/>
        </a:xfrm>
      </p:grpSpPr>
      <p:sp>
        <p:nvSpPr>
          <p:cNvPr id="5633" name="Google Shape;563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4" name="Google Shape;5634;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Here’s how TCP implement flow control.  The basic idea is simple – the receiver informs the sender how much free buffer space there is, and the sender is limited to send no more than this amount of data.  That the value o RWND in the diagram to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information is carried from the receiver to the sender in the “receiver advertised window” (do a PIP of header) in the TCP header, and the value will change as the amount of free buffer space fluctuates over time.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35" name="Google Shape;5635;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6" name="Shape 5656"/>
        <p:cNvGrpSpPr/>
        <p:nvPr/>
      </p:nvGrpSpPr>
      <p:grpSpPr>
        <a:xfrm>
          <a:off x="0" y="0"/>
          <a:ext cx="0" cy="0"/>
          <a:chOff x="0" y="0"/>
          <a:chExt cx="0" cy="0"/>
        </a:xfrm>
      </p:grpSpPr>
      <p:sp>
        <p:nvSpPr>
          <p:cNvPr id="5657" name="Google Shape;5657;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8" name="Google Shape;5658;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Το άλλο TCP θέμα που πρέπει να λάβουμε υπόψη είναι η “διαχείριση σύνδεσης”</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Arial"/>
              <a:buNone/>
            </a:pPr>
            <a:r>
              <a:rPr lang="en-US"/>
              <a:t>Ο TCP αποστολέας και παραλήπτης έχουν μερικά κομμάτια από κοινό state που θα πρέπει να εγκαθιδρύσουν πριν την ουσιαστική τους επικοινωνία</a:t>
            </a:r>
            <a:endParaRPr/>
          </a:p>
          <a:p>
            <a:pPr indent="0" lvl="0" marL="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Πρώτων πρέπει να συμφωνήσουν ότι θέλουν να επικοινωνήσουν μεταξύ τους</a:t>
            </a:r>
            <a:endParaRPr/>
          </a:p>
          <a:p>
            <a:pPr indent="-171450" lvl="0" marL="171450" rtl="0" algn="l">
              <a:spcBef>
                <a:spcPts val="0"/>
              </a:spcBef>
              <a:spcAft>
                <a:spcPts val="0"/>
              </a:spcAft>
              <a:buClr>
                <a:schemeClr val="dk1"/>
              </a:buClr>
              <a:buSzPts val="1200"/>
              <a:buFont typeface="Arial"/>
              <a:buChar char="•"/>
            </a:pPr>
            <a:r>
              <a:rPr lang="en-US"/>
              <a:t>Δεύτερων υπάρχουν παραμέτροι σύνδεσης - ο αρχικός αριθμός ακολουθίας και το αρχικό παραλήπτη-διαφημιζόμενο bufferspace στο οποίο πρέπει να συμφωνήσουν</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Αυτό γίνεται και μέσω του πρωτοκόλλου χειραψίας - ο πελάτης προσεγγίζει τον server, και ο server απαντά πίσω.</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Και πριν μπούμε στο TCP πρωτόκολλο χειραψίας, ας λάβουμε υποψη το πρόβλημα της χειραψίας, της εγκαθίδρυσης του κοινού state. </a:t>
            </a:r>
            <a:endParaRPr/>
          </a:p>
        </p:txBody>
      </p:sp>
      <p:sp>
        <p:nvSpPr>
          <p:cNvPr id="5659" name="Google Shape;5659;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4" name="Shape 5734"/>
        <p:cNvGrpSpPr/>
        <p:nvPr/>
      </p:nvGrpSpPr>
      <p:grpSpPr>
        <a:xfrm>
          <a:off x="0" y="0"/>
          <a:ext cx="0" cy="0"/>
          <a:chOff x="0" y="0"/>
          <a:chExt cx="0" cy="0"/>
        </a:xfrm>
      </p:grpSpPr>
      <p:sp>
        <p:nvSpPr>
          <p:cNvPr id="5735" name="Google Shape;5735;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6" name="Google Shape;5736;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Πχ του two way handshake.  Η Alice προσεγγίζει τον Bob και λέει ας μιλήσουμε και εκείνος λέει ΟΚ, και ξεκινάνε την συζήτησή τους</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Για ένα πρωτόκολλο δικτύου, το ισοδύναμο πρωτόκολλο θα ήταν ο πελάτης να στέλνει “αίτημα σύνδεσης” ως μήνυμα που λέει “ας μιλήσουμε, με αρχικό αριθμό ακολουθίας χ” και ο server θα απαντούσε με μήνυμα “δέχομαι την σύνδεση χ”.</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Και το ερώτημα που </a:t>
            </a:r>
            <a:r>
              <a:rPr lang="en-US"/>
              <a:t>διερωτόμαστε</a:t>
            </a:r>
            <a:r>
              <a:rPr lang="en-US"/>
              <a:t> είναι..&lt;talk through&gt;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Θα δουλέψει; Ας δούμε μερικά σενάρια..</a:t>
            </a:r>
            <a:endParaRPr/>
          </a:p>
        </p:txBody>
      </p:sp>
      <p:sp>
        <p:nvSpPr>
          <p:cNvPr id="5737" name="Google Shape;5737;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7" name="Shape 5807"/>
        <p:cNvGrpSpPr/>
        <p:nvPr/>
      </p:nvGrpSpPr>
      <p:grpSpPr>
        <a:xfrm>
          <a:off x="0" y="0"/>
          <a:ext cx="0" cy="0"/>
          <a:chOff x="0" y="0"/>
          <a:chExt cx="0" cy="0"/>
        </a:xfrm>
      </p:grpSpPr>
      <p:sp>
        <p:nvSpPr>
          <p:cNvPr id="5808" name="Google Shape;580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9" name="Google Shape;580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0" name="Google Shape;5810;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4" name="Shape 5884"/>
        <p:cNvGrpSpPr/>
        <p:nvPr/>
      </p:nvGrpSpPr>
      <p:grpSpPr>
        <a:xfrm>
          <a:off x="0" y="0"/>
          <a:ext cx="0" cy="0"/>
          <a:chOff x="0" y="0"/>
          <a:chExt cx="0" cy="0"/>
        </a:xfrm>
      </p:grpSpPr>
      <p:sp>
        <p:nvSpPr>
          <p:cNvPr id="5885" name="Google Shape;5885;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6" name="Google Shape;5886;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7" name="Google Shape;5887;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151"/>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Calibri"/>
              <a:buNone/>
              <a:defRPr sz="33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15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Calibri"/>
                <a:ea typeface="Calibri"/>
                <a:cs typeface="Calibri"/>
                <a:sym typeface="Calibri"/>
              </a:defRPr>
            </a:lvl1pPr>
            <a:lvl2pPr indent="0" lvl="1" marL="0" algn="r">
              <a:spcBef>
                <a:spcPts val="0"/>
              </a:spcBef>
              <a:buNone/>
              <a:defRPr b="0" i="0" sz="800" u="none" cap="none" strike="noStrike">
                <a:solidFill>
                  <a:srgbClr val="7F7F7F"/>
                </a:solidFill>
                <a:latin typeface="Calibri"/>
                <a:ea typeface="Calibri"/>
                <a:cs typeface="Calibri"/>
                <a:sym typeface="Calibri"/>
              </a:defRPr>
            </a:lvl2pPr>
            <a:lvl3pPr indent="0" lvl="2" marL="0" algn="r">
              <a:spcBef>
                <a:spcPts val="0"/>
              </a:spcBef>
              <a:buNone/>
              <a:defRPr b="0" i="0" sz="800" u="none" cap="none" strike="noStrike">
                <a:solidFill>
                  <a:srgbClr val="7F7F7F"/>
                </a:solidFill>
                <a:latin typeface="Calibri"/>
                <a:ea typeface="Calibri"/>
                <a:cs typeface="Calibri"/>
                <a:sym typeface="Calibri"/>
              </a:defRPr>
            </a:lvl3pPr>
            <a:lvl4pPr indent="0" lvl="3" marL="0" algn="r">
              <a:spcBef>
                <a:spcPts val="0"/>
              </a:spcBef>
              <a:buNone/>
              <a:defRPr b="0" i="0" sz="800" u="none" cap="none" strike="noStrike">
                <a:solidFill>
                  <a:srgbClr val="7F7F7F"/>
                </a:solidFill>
                <a:latin typeface="Calibri"/>
                <a:ea typeface="Calibri"/>
                <a:cs typeface="Calibri"/>
                <a:sym typeface="Calibri"/>
              </a:defRPr>
            </a:lvl4pPr>
            <a:lvl5pPr indent="0" lvl="4" marL="0" algn="r">
              <a:spcBef>
                <a:spcPts val="0"/>
              </a:spcBef>
              <a:buNone/>
              <a:defRPr b="0" i="0" sz="800" u="none" cap="none" strike="noStrike">
                <a:solidFill>
                  <a:srgbClr val="7F7F7F"/>
                </a:solidFill>
                <a:latin typeface="Calibri"/>
                <a:ea typeface="Calibri"/>
                <a:cs typeface="Calibri"/>
                <a:sym typeface="Calibri"/>
              </a:defRPr>
            </a:lvl5pPr>
            <a:lvl6pPr indent="0" lvl="5" marL="0" algn="r">
              <a:spcBef>
                <a:spcPts val="0"/>
              </a:spcBef>
              <a:buNone/>
              <a:defRPr b="0" i="0" sz="800" u="none" cap="none" strike="noStrike">
                <a:solidFill>
                  <a:srgbClr val="7F7F7F"/>
                </a:solidFill>
                <a:latin typeface="Calibri"/>
                <a:ea typeface="Calibri"/>
                <a:cs typeface="Calibri"/>
                <a:sym typeface="Calibri"/>
              </a:defRPr>
            </a:lvl6pPr>
            <a:lvl7pPr indent="0" lvl="6" marL="0" algn="r">
              <a:spcBef>
                <a:spcPts val="0"/>
              </a:spcBef>
              <a:buNone/>
              <a:defRPr b="0" i="0" sz="800" u="none" cap="none" strike="noStrike">
                <a:solidFill>
                  <a:srgbClr val="7F7F7F"/>
                </a:solidFill>
                <a:latin typeface="Calibri"/>
                <a:ea typeface="Calibri"/>
                <a:cs typeface="Calibri"/>
                <a:sym typeface="Calibri"/>
              </a:defRPr>
            </a:lvl7pPr>
            <a:lvl8pPr indent="0" lvl="7" marL="0" algn="r">
              <a:spcBef>
                <a:spcPts val="0"/>
              </a:spcBef>
              <a:buNone/>
              <a:defRPr b="0" i="0" sz="800" u="none" cap="none" strike="noStrike">
                <a:solidFill>
                  <a:srgbClr val="7F7F7F"/>
                </a:solidFill>
                <a:latin typeface="Calibri"/>
                <a:ea typeface="Calibri"/>
                <a:cs typeface="Calibri"/>
                <a:sym typeface="Calibri"/>
              </a:defRPr>
            </a:lvl8pPr>
            <a:lvl9pPr indent="0" lvl="8" marL="0" algn="r">
              <a:spcBef>
                <a:spcPts val="0"/>
              </a:spcBef>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 name="Shape 16"/>
        <p:cNvGrpSpPr/>
        <p:nvPr/>
      </p:nvGrpSpPr>
      <p:grpSpPr>
        <a:xfrm>
          <a:off x="0" y="0"/>
          <a:ext cx="0" cy="0"/>
          <a:chOff x="0" y="0"/>
          <a:chExt cx="0" cy="0"/>
        </a:xfrm>
      </p:grpSpPr>
      <p:sp>
        <p:nvSpPr>
          <p:cNvPr id="17" name="Google Shape;17;p152"/>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Calibri"/>
              <a:buNone/>
              <a:defRPr sz="33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 name="Google Shape;18;p15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15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15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Calibri"/>
                <a:ea typeface="Calibri"/>
                <a:cs typeface="Calibri"/>
                <a:sym typeface="Calibri"/>
              </a:defRPr>
            </a:lvl1pPr>
            <a:lvl2pPr indent="0" lvl="1" marL="0" algn="r">
              <a:spcBef>
                <a:spcPts val="0"/>
              </a:spcBef>
              <a:buNone/>
              <a:defRPr b="0" i="0" sz="800" u="none" cap="none" strike="noStrike">
                <a:solidFill>
                  <a:srgbClr val="7F7F7F"/>
                </a:solidFill>
                <a:latin typeface="Calibri"/>
                <a:ea typeface="Calibri"/>
                <a:cs typeface="Calibri"/>
                <a:sym typeface="Calibri"/>
              </a:defRPr>
            </a:lvl2pPr>
            <a:lvl3pPr indent="0" lvl="2" marL="0" algn="r">
              <a:spcBef>
                <a:spcPts val="0"/>
              </a:spcBef>
              <a:buNone/>
              <a:defRPr b="0" i="0" sz="800" u="none" cap="none" strike="noStrike">
                <a:solidFill>
                  <a:srgbClr val="7F7F7F"/>
                </a:solidFill>
                <a:latin typeface="Calibri"/>
                <a:ea typeface="Calibri"/>
                <a:cs typeface="Calibri"/>
                <a:sym typeface="Calibri"/>
              </a:defRPr>
            </a:lvl3pPr>
            <a:lvl4pPr indent="0" lvl="3" marL="0" algn="r">
              <a:spcBef>
                <a:spcPts val="0"/>
              </a:spcBef>
              <a:buNone/>
              <a:defRPr b="0" i="0" sz="800" u="none" cap="none" strike="noStrike">
                <a:solidFill>
                  <a:srgbClr val="7F7F7F"/>
                </a:solidFill>
                <a:latin typeface="Calibri"/>
                <a:ea typeface="Calibri"/>
                <a:cs typeface="Calibri"/>
                <a:sym typeface="Calibri"/>
              </a:defRPr>
            </a:lvl4pPr>
            <a:lvl5pPr indent="0" lvl="4" marL="0" algn="r">
              <a:spcBef>
                <a:spcPts val="0"/>
              </a:spcBef>
              <a:buNone/>
              <a:defRPr b="0" i="0" sz="800" u="none" cap="none" strike="noStrike">
                <a:solidFill>
                  <a:srgbClr val="7F7F7F"/>
                </a:solidFill>
                <a:latin typeface="Calibri"/>
                <a:ea typeface="Calibri"/>
                <a:cs typeface="Calibri"/>
                <a:sym typeface="Calibri"/>
              </a:defRPr>
            </a:lvl5pPr>
            <a:lvl6pPr indent="0" lvl="5" marL="0" algn="r">
              <a:spcBef>
                <a:spcPts val="0"/>
              </a:spcBef>
              <a:buNone/>
              <a:defRPr b="0" i="0" sz="800" u="none" cap="none" strike="noStrike">
                <a:solidFill>
                  <a:srgbClr val="7F7F7F"/>
                </a:solidFill>
                <a:latin typeface="Calibri"/>
                <a:ea typeface="Calibri"/>
                <a:cs typeface="Calibri"/>
                <a:sym typeface="Calibri"/>
              </a:defRPr>
            </a:lvl6pPr>
            <a:lvl7pPr indent="0" lvl="6" marL="0" algn="r">
              <a:spcBef>
                <a:spcPts val="0"/>
              </a:spcBef>
              <a:buNone/>
              <a:defRPr b="0" i="0" sz="800" u="none" cap="none" strike="noStrike">
                <a:solidFill>
                  <a:srgbClr val="7F7F7F"/>
                </a:solidFill>
                <a:latin typeface="Calibri"/>
                <a:ea typeface="Calibri"/>
                <a:cs typeface="Calibri"/>
                <a:sym typeface="Calibri"/>
              </a:defRPr>
            </a:lvl7pPr>
            <a:lvl8pPr indent="0" lvl="7" marL="0" algn="r">
              <a:spcBef>
                <a:spcPts val="0"/>
              </a:spcBef>
              <a:buNone/>
              <a:defRPr b="0" i="0" sz="800" u="none" cap="none" strike="noStrike">
                <a:solidFill>
                  <a:srgbClr val="7F7F7F"/>
                </a:solidFill>
                <a:latin typeface="Calibri"/>
                <a:ea typeface="Calibri"/>
                <a:cs typeface="Calibri"/>
                <a:sym typeface="Calibri"/>
              </a:defRPr>
            </a:lvl8pPr>
            <a:lvl9pPr indent="0" lvl="8" marL="0" algn="r">
              <a:spcBef>
                <a:spcPts val="0"/>
              </a:spcBef>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53"/>
          <p:cNvSpPr txBox="1"/>
          <p:nvPr>
            <p:ph idx="1" type="body"/>
          </p:nvPr>
        </p:nvSpPr>
        <p:spPr>
          <a:xfrm>
            <a:off x="628650" y="1293020"/>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153"/>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Calibri"/>
              <a:buNone/>
              <a:defRPr sz="33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15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Calibri"/>
                <a:ea typeface="Calibri"/>
                <a:cs typeface="Calibri"/>
                <a:sym typeface="Calibri"/>
              </a:defRPr>
            </a:lvl1pPr>
            <a:lvl2pPr indent="0" lvl="1" marL="0" algn="r">
              <a:spcBef>
                <a:spcPts val="0"/>
              </a:spcBef>
              <a:buNone/>
              <a:defRPr b="0" i="0" sz="800" u="none" cap="none" strike="noStrike">
                <a:solidFill>
                  <a:srgbClr val="7F7F7F"/>
                </a:solidFill>
                <a:latin typeface="Calibri"/>
                <a:ea typeface="Calibri"/>
                <a:cs typeface="Calibri"/>
                <a:sym typeface="Calibri"/>
              </a:defRPr>
            </a:lvl2pPr>
            <a:lvl3pPr indent="0" lvl="2" marL="0" algn="r">
              <a:spcBef>
                <a:spcPts val="0"/>
              </a:spcBef>
              <a:buNone/>
              <a:defRPr b="0" i="0" sz="800" u="none" cap="none" strike="noStrike">
                <a:solidFill>
                  <a:srgbClr val="7F7F7F"/>
                </a:solidFill>
                <a:latin typeface="Calibri"/>
                <a:ea typeface="Calibri"/>
                <a:cs typeface="Calibri"/>
                <a:sym typeface="Calibri"/>
              </a:defRPr>
            </a:lvl3pPr>
            <a:lvl4pPr indent="0" lvl="3" marL="0" algn="r">
              <a:spcBef>
                <a:spcPts val="0"/>
              </a:spcBef>
              <a:buNone/>
              <a:defRPr b="0" i="0" sz="800" u="none" cap="none" strike="noStrike">
                <a:solidFill>
                  <a:srgbClr val="7F7F7F"/>
                </a:solidFill>
                <a:latin typeface="Calibri"/>
                <a:ea typeface="Calibri"/>
                <a:cs typeface="Calibri"/>
                <a:sym typeface="Calibri"/>
              </a:defRPr>
            </a:lvl4pPr>
            <a:lvl5pPr indent="0" lvl="4" marL="0" algn="r">
              <a:spcBef>
                <a:spcPts val="0"/>
              </a:spcBef>
              <a:buNone/>
              <a:defRPr b="0" i="0" sz="800" u="none" cap="none" strike="noStrike">
                <a:solidFill>
                  <a:srgbClr val="7F7F7F"/>
                </a:solidFill>
                <a:latin typeface="Calibri"/>
                <a:ea typeface="Calibri"/>
                <a:cs typeface="Calibri"/>
                <a:sym typeface="Calibri"/>
              </a:defRPr>
            </a:lvl5pPr>
            <a:lvl6pPr indent="0" lvl="5" marL="0" algn="r">
              <a:spcBef>
                <a:spcPts val="0"/>
              </a:spcBef>
              <a:buNone/>
              <a:defRPr b="0" i="0" sz="800" u="none" cap="none" strike="noStrike">
                <a:solidFill>
                  <a:srgbClr val="7F7F7F"/>
                </a:solidFill>
                <a:latin typeface="Calibri"/>
                <a:ea typeface="Calibri"/>
                <a:cs typeface="Calibri"/>
                <a:sym typeface="Calibri"/>
              </a:defRPr>
            </a:lvl6pPr>
            <a:lvl7pPr indent="0" lvl="6" marL="0" algn="r">
              <a:spcBef>
                <a:spcPts val="0"/>
              </a:spcBef>
              <a:buNone/>
              <a:defRPr b="0" i="0" sz="800" u="none" cap="none" strike="noStrike">
                <a:solidFill>
                  <a:srgbClr val="7F7F7F"/>
                </a:solidFill>
                <a:latin typeface="Calibri"/>
                <a:ea typeface="Calibri"/>
                <a:cs typeface="Calibri"/>
                <a:sym typeface="Calibri"/>
              </a:defRPr>
            </a:lvl7pPr>
            <a:lvl8pPr indent="0" lvl="7" marL="0" algn="r">
              <a:spcBef>
                <a:spcPts val="0"/>
              </a:spcBef>
              <a:buNone/>
              <a:defRPr b="0" i="0" sz="800" u="none" cap="none" strike="noStrike">
                <a:solidFill>
                  <a:srgbClr val="7F7F7F"/>
                </a:solidFill>
                <a:latin typeface="Calibri"/>
                <a:ea typeface="Calibri"/>
                <a:cs typeface="Calibri"/>
                <a:sym typeface="Calibri"/>
              </a:defRPr>
            </a:lvl8pPr>
            <a:lvl9pPr indent="0" lvl="8" marL="0" algn="r">
              <a:spcBef>
                <a:spcPts val="0"/>
              </a:spcBef>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5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000A3"/>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 name="Google Shape;27;p15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8" name="Google Shape;28;p15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7F7F7F"/>
                </a:solidFill>
                <a:latin typeface="Calibri"/>
                <a:ea typeface="Calibri"/>
                <a:cs typeface="Calibri"/>
                <a:sym typeface="Calibri"/>
              </a:defRPr>
            </a:lvl1pPr>
            <a:lvl2pPr indent="0" lvl="1" marL="0" algn="r">
              <a:spcBef>
                <a:spcPts val="0"/>
              </a:spcBef>
              <a:buNone/>
              <a:defRPr sz="800">
                <a:solidFill>
                  <a:srgbClr val="7F7F7F"/>
                </a:solidFill>
                <a:latin typeface="Calibri"/>
                <a:ea typeface="Calibri"/>
                <a:cs typeface="Calibri"/>
                <a:sym typeface="Calibri"/>
              </a:defRPr>
            </a:lvl2pPr>
            <a:lvl3pPr indent="0" lvl="2" marL="0" algn="r">
              <a:spcBef>
                <a:spcPts val="0"/>
              </a:spcBef>
              <a:buNone/>
              <a:defRPr sz="800">
                <a:solidFill>
                  <a:srgbClr val="7F7F7F"/>
                </a:solidFill>
                <a:latin typeface="Calibri"/>
                <a:ea typeface="Calibri"/>
                <a:cs typeface="Calibri"/>
                <a:sym typeface="Calibri"/>
              </a:defRPr>
            </a:lvl3pPr>
            <a:lvl4pPr indent="0" lvl="3" marL="0" algn="r">
              <a:spcBef>
                <a:spcPts val="0"/>
              </a:spcBef>
              <a:buNone/>
              <a:defRPr sz="800">
                <a:solidFill>
                  <a:srgbClr val="7F7F7F"/>
                </a:solidFill>
                <a:latin typeface="Calibri"/>
                <a:ea typeface="Calibri"/>
                <a:cs typeface="Calibri"/>
                <a:sym typeface="Calibri"/>
              </a:defRPr>
            </a:lvl4pPr>
            <a:lvl5pPr indent="0" lvl="4" marL="0" algn="r">
              <a:spcBef>
                <a:spcPts val="0"/>
              </a:spcBef>
              <a:buNone/>
              <a:defRPr sz="800">
                <a:solidFill>
                  <a:srgbClr val="7F7F7F"/>
                </a:solidFill>
                <a:latin typeface="Calibri"/>
                <a:ea typeface="Calibri"/>
                <a:cs typeface="Calibri"/>
                <a:sym typeface="Calibri"/>
              </a:defRPr>
            </a:lvl5pPr>
            <a:lvl6pPr indent="0" lvl="5" marL="0" algn="r">
              <a:spcBef>
                <a:spcPts val="0"/>
              </a:spcBef>
              <a:buNone/>
              <a:defRPr sz="800">
                <a:solidFill>
                  <a:srgbClr val="7F7F7F"/>
                </a:solidFill>
                <a:latin typeface="Calibri"/>
                <a:ea typeface="Calibri"/>
                <a:cs typeface="Calibri"/>
                <a:sym typeface="Calibri"/>
              </a:defRPr>
            </a:lvl6pPr>
            <a:lvl7pPr indent="0" lvl="6" marL="0" algn="r">
              <a:spcBef>
                <a:spcPts val="0"/>
              </a:spcBef>
              <a:buNone/>
              <a:defRPr sz="800">
                <a:solidFill>
                  <a:srgbClr val="7F7F7F"/>
                </a:solidFill>
                <a:latin typeface="Calibri"/>
                <a:ea typeface="Calibri"/>
                <a:cs typeface="Calibri"/>
                <a:sym typeface="Calibri"/>
              </a:defRPr>
            </a:lvl7pPr>
            <a:lvl8pPr indent="0" lvl="7" marL="0" algn="r">
              <a:spcBef>
                <a:spcPts val="0"/>
              </a:spcBef>
              <a:buNone/>
              <a:defRPr sz="800">
                <a:solidFill>
                  <a:srgbClr val="7F7F7F"/>
                </a:solidFill>
                <a:latin typeface="Calibri"/>
                <a:ea typeface="Calibri"/>
                <a:cs typeface="Calibri"/>
                <a:sym typeface="Calibri"/>
              </a:defRPr>
            </a:lvl8pPr>
            <a:lvl9pPr indent="0" lvl="8" marL="0" algn="r">
              <a:spcBef>
                <a:spcPts val="0"/>
              </a:spcBef>
              <a:buNone/>
              <a:defRPr sz="800">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0"/>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0000A3"/>
              </a:buClr>
              <a:buSzPts val="3000"/>
              <a:buFont typeface="Calibri"/>
              <a:buNone/>
              <a:defRPr b="1" i="0" sz="3000" u="none" cap="none" strike="noStrike">
                <a:solidFill>
                  <a:srgbClr val="0000A3"/>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5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0000A3"/>
              </a:buClr>
              <a:buSzPts val="2100"/>
              <a:buFont typeface="Noto Sans Symbols"/>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rgbClr val="0000A8"/>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5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7F7F7F"/>
                </a:solidFill>
                <a:latin typeface="Calibri"/>
                <a:ea typeface="Calibri"/>
                <a:cs typeface="Calibri"/>
                <a:sym typeface="Calibri"/>
              </a:defRPr>
            </a:lvl1pPr>
            <a:lvl2pPr indent="0" lvl="1" marL="0" marR="0" rtl="0" algn="r">
              <a:spcBef>
                <a:spcPts val="0"/>
              </a:spcBef>
              <a:buNone/>
              <a:defRPr b="0" i="0" sz="800" u="none" cap="none" strike="noStrike">
                <a:solidFill>
                  <a:srgbClr val="7F7F7F"/>
                </a:solidFill>
                <a:latin typeface="Calibri"/>
                <a:ea typeface="Calibri"/>
                <a:cs typeface="Calibri"/>
                <a:sym typeface="Calibri"/>
              </a:defRPr>
            </a:lvl2pPr>
            <a:lvl3pPr indent="0" lvl="2" marL="0" marR="0" rtl="0" algn="r">
              <a:spcBef>
                <a:spcPts val="0"/>
              </a:spcBef>
              <a:buNone/>
              <a:defRPr b="0" i="0" sz="800" u="none" cap="none" strike="noStrike">
                <a:solidFill>
                  <a:srgbClr val="7F7F7F"/>
                </a:solidFill>
                <a:latin typeface="Calibri"/>
                <a:ea typeface="Calibri"/>
                <a:cs typeface="Calibri"/>
                <a:sym typeface="Calibri"/>
              </a:defRPr>
            </a:lvl3pPr>
            <a:lvl4pPr indent="0" lvl="3" marL="0" marR="0" rtl="0" algn="r">
              <a:spcBef>
                <a:spcPts val="0"/>
              </a:spcBef>
              <a:buNone/>
              <a:defRPr b="0" i="0" sz="800" u="none" cap="none" strike="noStrike">
                <a:solidFill>
                  <a:srgbClr val="7F7F7F"/>
                </a:solidFill>
                <a:latin typeface="Calibri"/>
                <a:ea typeface="Calibri"/>
                <a:cs typeface="Calibri"/>
                <a:sym typeface="Calibri"/>
              </a:defRPr>
            </a:lvl4pPr>
            <a:lvl5pPr indent="0" lvl="4" marL="0" marR="0" rtl="0" algn="r">
              <a:spcBef>
                <a:spcPts val="0"/>
              </a:spcBef>
              <a:buNone/>
              <a:defRPr b="0" i="0" sz="800" u="none" cap="none" strike="noStrike">
                <a:solidFill>
                  <a:srgbClr val="7F7F7F"/>
                </a:solidFill>
                <a:latin typeface="Calibri"/>
                <a:ea typeface="Calibri"/>
                <a:cs typeface="Calibri"/>
                <a:sym typeface="Calibri"/>
              </a:defRPr>
            </a:lvl5pPr>
            <a:lvl6pPr indent="0" lvl="5" marL="0" marR="0" rtl="0" algn="r">
              <a:spcBef>
                <a:spcPts val="0"/>
              </a:spcBef>
              <a:buNone/>
              <a:defRPr b="0" i="0" sz="800" u="none" cap="none" strike="noStrike">
                <a:solidFill>
                  <a:srgbClr val="7F7F7F"/>
                </a:solidFill>
                <a:latin typeface="Calibri"/>
                <a:ea typeface="Calibri"/>
                <a:cs typeface="Calibri"/>
                <a:sym typeface="Calibri"/>
              </a:defRPr>
            </a:lvl6pPr>
            <a:lvl7pPr indent="0" lvl="6" marL="0" marR="0" rtl="0" algn="r">
              <a:spcBef>
                <a:spcPts val="0"/>
              </a:spcBef>
              <a:buNone/>
              <a:defRPr b="0" i="0" sz="800" u="none" cap="none" strike="noStrike">
                <a:solidFill>
                  <a:srgbClr val="7F7F7F"/>
                </a:solidFill>
                <a:latin typeface="Calibri"/>
                <a:ea typeface="Calibri"/>
                <a:cs typeface="Calibri"/>
                <a:sym typeface="Calibri"/>
              </a:defRPr>
            </a:lvl7pPr>
            <a:lvl8pPr indent="0" lvl="7" marL="0" marR="0" rtl="0" algn="r">
              <a:spcBef>
                <a:spcPts val="0"/>
              </a:spcBef>
              <a:buNone/>
              <a:defRPr b="0" i="0" sz="800" u="none" cap="none" strike="noStrike">
                <a:solidFill>
                  <a:srgbClr val="7F7F7F"/>
                </a:solidFill>
                <a:latin typeface="Calibri"/>
                <a:ea typeface="Calibri"/>
                <a:cs typeface="Calibri"/>
                <a:sym typeface="Calibri"/>
              </a:defRPr>
            </a:lvl8pPr>
            <a:lvl9pPr indent="0" lvl="8" marL="0" marR="0" rtl="0" algn="r">
              <a:spcBef>
                <a:spcPts val="0"/>
              </a:spcBef>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r>
              <a:rPr lang="en-US"/>
              <a:t>Introduction: 1-</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6.png"/><Relationship Id="rId4" Type="http://schemas.openxmlformats.org/officeDocument/2006/relationships/image" Target="../media/image5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47.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6.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50.jpg"/><Relationship Id="rId4" Type="http://schemas.openxmlformats.org/officeDocument/2006/relationships/image" Target="../media/image45.jpg"/><Relationship Id="rId5" Type="http://schemas.openxmlformats.org/officeDocument/2006/relationships/image" Target="../media/image43.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52.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2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6.png"/><Relationship Id="rId4" Type="http://schemas.openxmlformats.org/officeDocument/2006/relationships/image" Target="../media/image55.png"/><Relationship Id="rId5" Type="http://schemas.openxmlformats.org/officeDocument/2006/relationships/image" Target="../media/image5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56.png"/><Relationship Id="rId4" Type="http://schemas.openxmlformats.org/officeDocument/2006/relationships/image" Target="../media/image61.png"/><Relationship Id="rId5" Type="http://schemas.openxmlformats.org/officeDocument/2006/relationships/image" Target="../media/image59.png"/><Relationship Id="rId6" Type="http://schemas.openxmlformats.org/officeDocument/2006/relationships/image" Target="../media/image53.png"/><Relationship Id="rId7" Type="http://schemas.openxmlformats.org/officeDocument/2006/relationships/image" Target="../media/image5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2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2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6.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57.png"/><Relationship Id="rId4" Type="http://schemas.openxmlformats.org/officeDocument/2006/relationships/image" Target="../media/image60.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58.png"/><Relationship Id="rId4" Type="http://schemas.openxmlformats.org/officeDocument/2006/relationships/image" Target="../media/image5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2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26.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2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2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6.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image" Target="../media/image2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26.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2.png"/><Relationship Id="rId22" Type="http://schemas.openxmlformats.org/officeDocument/2006/relationships/image" Target="../media/image23.png"/><Relationship Id="rId10" Type="http://schemas.openxmlformats.org/officeDocument/2006/relationships/image" Target="../media/image16.png"/><Relationship Id="rId21" Type="http://schemas.openxmlformats.org/officeDocument/2006/relationships/image" Target="../media/image22.png"/><Relationship Id="rId13" Type="http://schemas.openxmlformats.org/officeDocument/2006/relationships/image" Target="../media/image15.png"/><Relationship Id="rId12" Type="http://schemas.openxmlformats.org/officeDocument/2006/relationships/image" Target="../media/image13.png"/><Relationship Id="rId23"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 Id="rId15" Type="http://schemas.openxmlformats.org/officeDocument/2006/relationships/image" Target="../media/image12.png"/><Relationship Id="rId14" Type="http://schemas.openxmlformats.org/officeDocument/2006/relationships/image" Target="../media/image14.png"/><Relationship Id="rId17" Type="http://schemas.openxmlformats.org/officeDocument/2006/relationships/image" Target="../media/image18.png"/><Relationship Id="rId16" Type="http://schemas.openxmlformats.org/officeDocument/2006/relationships/image" Target="../media/image3.png"/><Relationship Id="rId5" Type="http://schemas.openxmlformats.org/officeDocument/2006/relationships/image" Target="../media/image10.png"/><Relationship Id="rId19" Type="http://schemas.openxmlformats.org/officeDocument/2006/relationships/image" Target="../media/image17.png"/><Relationship Id="rId6" Type="http://schemas.openxmlformats.org/officeDocument/2006/relationships/image" Target="../media/image7.png"/><Relationship Id="rId18"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2.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4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3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6.png"/><Relationship Id="rId4" Type="http://schemas.openxmlformats.org/officeDocument/2006/relationships/image" Target="../media/image4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2.png"/><Relationship Id="rId22" Type="http://schemas.openxmlformats.org/officeDocument/2006/relationships/image" Target="../media/image23.png"/><Relationship Id="rId10" Type="http://schemas.openxmlformats.org/officeDocument/2006/relationships/image" Target="../media/image16.png"/><Relationship Id="rId21" Type="http://schemas.openxmlformats.org/officeDocument/2006/relationships/image" Target="../media/image22.png"/><Relationship Id="rId13" Type="http://schemas.openxmlformats.org/officeDocument/2006/relationships/image" Target="../media/image15.png"/><Relationship Id="rId12" Type="http://schemas.openxmlformats.org/officeDocument/2006/relationships/image" Target="../media/image13.png"/><Relationship Id="rId23"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 Id="rId15" Type="http://schemas.openxmlformats.org/officeDocument/2006/relationships/image" Target="../media/image12.png"/><Relationship Id="rId14" Type="http://schemas.openxmlformats.org/officeDocument/2006/relationships/image" Target="../media/image14.png"/><Relationship Id="rId17" Type="http://schemas.openxmlformats.org/officeDocument/2006/relationships/image" Target="../media/image18.png"/><Relationship Id="rId16" Type="http://schemas.openxmlformats.org/officeDocument/2006/relationships/image" Target="../media/image3.png"/><Relationship Id="rId5" Type="http://schemas.openxmlformats.org/officeDocument/2006/relationships/image" Target="../media/image10.png"/><Relationship Id="rId19" Type="http://schemas.openxmlformats.org/officeDocument/2006/relationships/image" Target="../media/image17.png"/><Relationship Id="rId6" Type="http://schemas.openxmlformats.org/officeDocument/2006/relationships/image" Target="../media/image7.png"/><Relationship Id="rId18"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6.png"/><Relationship Id="rId4" Type="http://schemas.openxmlformats.org/officeDocument/2006/relationships/image" Target="../media/image45.jpg"/><Relationship Id="rId5" Type="http://schemas.openxmlformats.org/officeDocument/2006/relationships/image" Target="../media/image43.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48.png"/><Relationship Id="rId4" Type="http://schemas.openxmlformats.org/officeDocument/2006/relationships/image" Target="../media/image46.png"/><Relationship Id="rId5" Type="http://schemas.openxmlformats.org/officeDocument/2006/relationships/image" Target="../media/image2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6.png"/><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6.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p:nvPr/>
        </p:nvSpPr>
        <p:spPr>
          <a:xfrm>
            <a:off x="5985984" y="3217431"/>
            <a:ext cx="2986200" cy="2145600"/>
          </a:xfrm>
          <a:prstGeom prst="rect">
            <a:avLst/>
          </a:prstGeom>
          <a:noFill/>
          <a:ln>
            <a:noFill/>
          </a:ln>
        </p:spPr>
        <p:txBody>
          <a:bodyPr anchorCtr="0" anchor="ctr" bIns="34275" lIns="68575" spcFirstLastPara="1" rIns="68575" wrap="square" tIns="34275">
            <a:noAutofit/>
          </a:bodyPr>
          <a:lstStyle/>
          <a:p>
            <a:pPr indent="0" lvl="0" marL="0" marR="0" rtl="0" algn="l">
              <a:lnSpc>
                <a:spcPct val="85000"/>
              </a:lnSpc>
              <a:spcBef>
                <a:spcPts val="0"/>
              </a:spcBef>
              <a:spcAft>
                <a:spcPts val="0"/>
              </a:spcAft>
              <a:buNone/>
            </a:pPr>
            <a:r>
              <a:rPr b="0" i="1" lang="en-US" sz="2100" u="none" cap="none" strike="noStrike">
                <a:solidFill>
                  <a:srgbClr val="0000A3"/>
                </a:solidFill>
                <a:latin typeface="Calibri"/>
                <a:ea typeface="Calibri"/>
                <a:cs typeface="Calibri"/>
                <a:sym typeface="Calibri"/>
              </a:rPr>
              <a:t>Computer Networking: A Top-Down Approach </a:t>
            </a:r>
            <a:br>
              <a:rPr b="0" i="0" lang="en-US" sz="2100" u="none" cap="none" strike="noStrike">
                <a:solidFill>
                  <a:srgbClr val="008000"/>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8</a:t>
            </a:r>
            <a:r>
              <a:rPr b="0" baseline="30000" i="0" lang="en-US" sz="1400" u="none" cap="none" strike="noStrike">
                <a:solidFill>
                  <a:schemeClr val="dk1"/>
                </a:solidFill>
                <a:latin typeface="Calibri"/>
                <a:ea typeface="Calibri"/>
                <a:cs typeface="Calibri"/>
                <a:sym typeface="Calibri"/>
              </a:rPr>
              <a:t>th</a:t>
            </a:r>
            <a:r>
              <a:rPr b="0" i="0" lang="en-US" sz="1400" u="none" cap="none" strike="noStrike">
                <a:solidFill>
                  <a:schemeClr val="dk1"/>
                </a:solidFill>
                <a:latin typeface="Calibri"/>
                <a:ea typeface="Calibri"/>
                <a:cs typeface="Calibri"/>
                <a:sym typeface="Calibri"/>
              </a:rPr>
              <a:t> edition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Jim Kurose, Keith Ross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Pearson, 2020</a:t>
            </a:r>
            <a:endParaRPr b="0" i="0" sz="1500" u="none" cap="none" strike="noStrike">
              <a:solidFill>
                <a:schemeClr val="dk1"/>
              </a:solidFill>
              <a:latin typeface="Calibri"/>
              <a:ea typeface="Calibri"/>
              <a:cs typeface="Calibri"/>
              <a:sym typeface="Calibri"/>
            </a:endParaRPr>
          </a:p>
        </p:txBody>
      </p:sp>
      <p:sp>
        <p:nvSpPr>
          <p:cNvPr id="35" name="Google Shape;35;p1"/>
          <p:cNvSpPr/>
          <p:nvPr/>
        </p:nvSpPr>
        <p:spPr>
          <a:xfrm>
            <a:off x="708900" y="421481"/>
            <a:ext cx="4618500" cy="1293000"/>
          </a:xfrm>
          <a:prstGeom prst="rect">
            <a:avLst/>
          </a:prstGeom>
          <a:noFill/>
          <a:ln>
            <a:noFill/>
          </a:ln>
        </p:spPr>
        <p:txBody>
          <a:bodyPr anchorCtr="0" anchor="ctr" bIns="34275" lIns="68575" spcFirstLastPara="1" rIns="68575" wrap="square" tIns="34275">
            <a:noAutofit/>
          </a:bodyPr>
          <a:lstStyle/>
          <a:p>
            <a:pPr indent="0" lvl="0" marL="0" marR="0" rtl="0" algn="l">
              <a:lnSpc>
                <a:spcPct val="85000"/>
              </a:lnSpc>
              <a:spcBef>
                <a:spcPts val="0"/>
              </a:spcBef>
              <a:spcAft>
                <a:spcPts val="0"/>
              </a:spcAft>
              <a:buNone/>
            </a:pPr>
            <a:r>
              <a:rPr b="1" lang="en-US" sz="3800">
                <a:solidFill>
                  <a:srgbClr val="000099"/>
                </a:solidFill>
                <a:latin typeface="Calibri"/>
                <a:ea typeface="Calibri"/>
                <a:cs typeface="Calibri"/>
                <a:sym typeface="Calibri"/>
              </a:rPr>
              <a:t>Κεφάλαιο </a:t>
            </a:r>
            <a:r>
              <a:rPr b="1" i="0" lang="en-US" sz="3800" u="none" cap="none" strike="noStrike">
                <a:solidFill>
                  <a:srgbClr val="000099"/>
                </a:solidFill>
                <a:latin typeface="Calibri"/>
                <a:ea typeface="Calibri"/>
                <a:cs typeface="Calibri"/>
                <a:sym typeface="Calibri"/>
              </a:rPr>
              <a:t>3 </a:t>
            </a:r>
            <a:endParaRPr b="1" i="0" sz="3800" u="none" cap="none" strike="noStrike">
              <a:solidFill>
                <a:srgbClr val="000099"/>
              </a:solidFill>
              <a:latin typeface="Calibri"/>
              <a:ea typeface="Calibri"/>
              <a:cs typeface="Calibri"/>
              <a:sym typeface="Calibri"/>
            </a:endParaRPr>
          </a:p>
          <a:p>
            <a:pPr indent="0" lvl="0" marL="0" marR="0" rtl="0" algn="l">
              <a:lnSpc>
                <a:spcPct val="85000"/>
              </a:lnSpc>
              <a:spcBef>
                <a:spcPts val="0"/>
              </a:spcBef>
              <a:spcAft>
                <a:spcPts val="0"/>
              </a:spcAft>
              <a:buNone/>
            </a:pPr>
            <a:r>
              <a:rPr b="1" i="0" lang="en-US" sz="3800" u="none" cap="none" strike="noStrike">
                <a:solidFill>
                  <a:srgbClr val="000099"/>
                </a:solidFill>
                <a:latin typeface="Calibri"/>
                <a:ea typeface="Calibri"/>
                <a:cs typeface="Calibri"/>
                <a:sym typeface="Calibri"/>
              </a:rPr>
              <a:t>Επίπεδο Μεταφοράς</a:t>
            </a:r>
            <a:br>
              <a:rPr b="1" i="0" lang="en-US" sz="3800" u="none" cap="none" strike="noStrike">
                <a:solidFill>
                  <a:srgbClr val="000099"/>
                </a:solidFill>
                <a:latin typeface="Calibri"/>
                <a:ea typeface="Calibri"/>
                <a:cs typeface="Calibri"/>
                <a:sym typeface="Calibri"/>
              </a:rPr>
            </a:br>
            <a:r>
              <a:rPr b="1" i="0" lang="en-US" sz="3800" u="none" cap="none" strike="noStrike">
                <a:solidFill>
                  <a:srgbClr val="000099"/>
                </a:solidFill>
                <a:latin typeface="Calibri"/>
                <a:ea typeface="Calibri"/>
                <a:cs typeface="Calibri"/>
                <a:sym typeface="Calibri"/>
              </a:rPr>
              <a:t>(Transport Layer)</a:t>
            </a:r>
            <a:endParaRPr sz="3800"/>
          </a:p>
        </p:txBody>
      </p:sp>
      <p:sp>
        <p:nvSpPr>
          <p:cNvPr id="36" name="Google Shape;36;p1"/>
          <p:cNvSpPr txBox="1"/>
          <p:nvPr/>
        </p:nvSpPr>
        <p:spPr>
          <a:xfrm>
            <a:off x="1012510" y="1985746"/>
            <a:ext cx="4033800" cy="1275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A note on the use of these PowerPoint slides:</a:t>
            </a:r>
            <a:endParaRPr sz="1100"/>
          </a:p>
          <a:p>
            <a:pPr indent="0" lvl="0" marL="0" marR="0" rtl="0" algn="l">
              <a:spcBef>
                <a:spcPts val="0"/>
              </a:spcBef>
              <a:spcAft>
                <a:spcPts val="0"/>
              </a:spcAft>
              <a:buNone/>
            </a:pPr>
            <a:r>
              <a:rPr b="0" i="0" lang="en-US" sz="1100" u="none" cap="none" strike="noStrike">
                <a:solidFill>
                  <a:schemeClr val="dk1"/>
                </a:solidFill>
                <a:latin typeface="Calibri"/>
                <a:ea typeface="Calibri"/>
                <a:cs typeface="Calibri"/>
                <a:sym typeface="Calibri"/>
              </a:rPr>
              <a:t>We’re making these slides freely available to all (faculty, students, readers). They’re in PowerPoint form so you see the animations; and can add, modify, and delete slides  (including this one) and slide content to suit your needs. They obviously represent a </a:t>
            </a:r>
            <a:r>
              <a:rPr b="0" i="1" lang="en-US" sz="1100" u="none" cap="none" strike="noStrike">
                <a:solidFill>
                  <a:schemeClr val="dk1"/>
                </a:solidFill>
                <a:latin typeface="Calibri"/>
                <a:ea typeface="Calibri"/>
                <a:cs typeface="Calibri"/>
                <a:sym typeface="Calibri"/>
              </a:rPr>
              <a:t>lot</a:t>
            </a:r>
            <a:r>
              <a:rPr b="0" i="0" lang="en-US" sz="1100" u="none" cap="none" strike="noStrike">
                <a:solidFill>
                  <a:schemeClr val="dk1"/>
                </a:solidFill>
                <a:latin typeface="Calibri"/>
                <a:ea typeface="Calibri"/>
                <a:cs typeface="Calibri"/>
                <a:sym typeface="Calibri"/>
              </a:rPr>
              <a:t> of work on our part. In return for use, we only ask the following:</a:t>
            </a:r>
            <a:endParaRPr sz="1100"/>
          </a:p>
          <a:p>
            <a:pPr indent="0" lvl="0" marL="0" marR="0" rtl="0" algn="l">
              <a:lnSpc>
                <a:spcPct val="85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37" name="Google Shape;37;p1"/>
          <p:cNvSpPr txBox="1"/>
          <p:nvPr/>
        </p:nvSpPr>
        <p:spPr>
          <a:xfrm>
            <a:off x="993776" y="2920952"/>
            <a:ext cx="4033800" cy="20673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85000"/>
              </a:lnSpc>
              <a:spcBef>
                <a:spcPts val="0"/>
              </a:spcBef>
              <a:spcAft>
                <a:spcPts val="0"/>
              </a:spcAft>
              <a:buNone/>
            </a:pPr>
            <a:r>
              <a:t/>
            </a:r>
            <a:endParaRPr b="0" i="0" sz="1100" u="none" cap="none" strike="noStrike">
              <a:solidFill>
                <a:schemeClr val="dk1"/>
              </a:solidFill>
              <a:latin typeface="Gill Sans"/>
              <a:ea typeface="Gill Sans"/>
              <a:cs typeface="Gill Sans"/>
              <a:sym typeface="Gill Sans"/>
            </a:endParaRPr>
          </a:p>
          <a:p>
            <a:pPr indent="-127000" lvl="0" marL="215900" marR="0" rtl="0" algn="l">
              <a:spcBef>
                <a:spcPts val="0"/>
              </a:spcBef>
              <a:spcAft>
                <a:spcPts val="0"/>
              </a:spcAft>
              <a:buClr>
                <a:srgbClr val="0000A8"/>
              </a:buClr>
              <a:buSzPts val="800"/>
              <a:buFont typeface="Noto Sans Symbols"/>
              <a:buChar char="▪"/>
            </a:pPr>
            <a:r>
              <a:rPr b="0" i="0" lang="en-US" sz="1100" u="none" cap="none" strike="noStrike">
                <a:solidFill>
                  <a:schemeClr val="dk1"/>
                </a:solidFill>
                <a:latin typeface="Calibri"/>
                <a:ea typeface="Calibri"/>
                <a:cs typeface="Calibri"/>
                <a:sym typeface="Calibri"/>
              </a:rPr>
              <a:t>If you use these slides (e.g., in a class) that you mention their source (after all, we’d like people to use our book!)</a:t>
            </a:r>
            <a:endParaRPr sz="1100"/>
          </a:p>
          <a:p>
            <a:pPr indent="-127000" lvl="0" marL="215900" marR="0" rtl="0" algn="l">
              <a:spcBef>
                <a:spcPts val="0"/>
              </a:spcBef>
              <a:spcAft>
                <a:spcPts val="0"/>
              </a:spcAft>
              <a:buClr>
                <a:srgbClr val="0000A8"/>
              </a:buClr>
              <a:buSzPts val="800"/>
              <a:buFont typeface="Noto Sans Symbols"/>
              <a:buChar char="▪"/>
            </a:pPr>
            <a:r>
              <a:rPr b="0" i="0" lang="en-US" sz="1100" u="none" cap="none" strike="noStrike">
                <a:solidFill>
                  <a:schemeClr val="dk1"/>
                </a:solidFill>
                <a:latin typeface="Calibri"/>
                <a:ea typeface="Calibri"/>
                <a:cs typeface="Calibri"/>
                <a:sym typeface="Calibri"/>
              </a:rPr>
              <a:t>If you post any slides on a www site, that you note that they are adapted from (or perhaps identical to) our slides, and note our copyright of this material.</a:t>
            </a:r>
            <a:endParaRPr sz="1100"/>
          </a:p>
          <a:p>
            <a:pPr indent="-127000" lvl="0" marL="127000" marR="0" rtl="0" algn="l">
              <a:lnSpc>
                <a:spcPct val="85000"/>
              </a:lnSpc>
              <a:spcBef>
                <a:spcPts val="0"/>
              </a:spcBef>
              <a:spcAft>
                <a:spcPts val="0"/>
              </a:spcAft>
              <a:buClr>
                <a:schemeClr val="accent2"/>
              </a:buClr>
              <a:buSzPts val="1100"/>
              <a:buFont typeface="Noto Sans Symbols"/>
              <a:buNone/>
            </a:pPr>
            <a:r>
              <a:t/>
            </a:r>
            <a:endParaRPr b="0" i="0" sz="1100" u="none" cap="none" strike="noStrike">
              <a:solidFill>
                <a:schemeClr val="dk1"/>
              </a:solidFill>
              <a:latin typeface="Calibri"/>
              <a:ea typeface="Calibri"/>
              <a:cs typeface="Calibri"/>
              <a:sym typeface="Calibri"/>
            </a:endParaRPr>
          </a:p>
          <a:p>
            <a:pPr indent="0" lvl="0" marL="12700" marR="0" rtl="0" algn="l">
              <a:lnSpc>
                <a:spcPct val="85000"/>
              </a:lnSpc>
              <a:spcBef>
                <a:spcPts val="0"/>
              </a:spcBef>
              <a:spcAft>
                <a:spcPts val="0"/>
              </a:spcAft>
              <a:buClr>
                <a:schemeClr val="accent2"/>
              </a:buClr>
              <a:buSzPts val="1100"/>
              <a:buFont typeface="Noto Sans Symbols"/>
              <a:buNone/>
            </a:pPr>
            <a:r>
              <a:rPr b="0" i="0" lang="en-US" sz="1100" u="none" cap="none" strike="noStrike">
                <a:solidFill>
                  <a:schemeClr val="dk1"/>
                </a:solidFill>
                <a:latin typeface="Calibri"/>
                <a:ea typeface="Calibri"/>
                <a:cs typeface="Calibri"/>
                <a:sym typeface="Calibri"/>
              </a:rPr>
              <a:t>For a revision history, see the slide note for this page. </a:t>
            </a:r>
            <a:endParaRPr sz="1100"/>
          </a:p>
          <a:p>
            <a:pPr indent="0" lvl="0" marL="12700" marR="0" rtl="0" algn="l">
              <a:lnSpc>
                <a:spcPct val="85000"/>
              </a:lnSpc>
              <a:spcBef>
                <a:spcPts val="0"/>
              </a:spcBef>
              <a:spcAft>
                <a:spcPts val="0"/>
              </a:spcAft>
              <a:buClr>
                <a:schemeClr val="accent2"/>
              </a:buClr>
              <a:buSzPts val="1100"/>
              <a:buFont typeface="Noto Sans Symbols"/>
              <a:buNone/>
            </a:pPr>
            <a:r>
              <a:t/>
            </a:r>
            <a:endParaRPr b="0" i="0" sz="1100" u="none" cap="none" strike="noStrike">
              <a:solidFill>
                <a:schemeClr val="dk1"/>
              </a:solidFill>
              <a:latin typeface="Calibri"/>
              <a:ea typeface="Calibri"/>
              <a:cs typeface="Calibri"/>
              <a:sym typeface="Calibri"/>
            </a:endParaRPr>
          </a:p>
          <a:p>
            <a:pPr indent="0" lvl="0" marL="12700" marR="0" rtl="0" algn="l">
              <a:lnSpc>
                <a:spcPct val="85000"/>
              </a:lnSpc>
              <a:spcBef>
                <a:spcPts val="0"/>
              </a:spcBef>
              <a:spcAft>
                <a:spcPts val="0"/>
              </a:spcAft>
              <a:buClr>
                <a:schemeClr val="accent2"/>
              </a:buClr>
              <a:buSzPts val="1100"/>
              <a:buFont typeface="Noto Sans Symbols"/>
              <a:buNone/>
            </a:pPr>
            <a:r>
              <a:rPr b="0" i="0" lang="en-US" sz="1100" u="none" cap="none" strike="noStrike">
                <a:solidFill>
                  <a:schemeClr val="dk1"/>
                </a:solidFill>
                <a:latin typeface="Calibri"/>
                <a:ea typeface="Calibri"/>
                <a:cs typeface="Calibri"/>
                <a:sym typeface="Calibri"/>
              </a:rPr>
              <a:t>Thanks and enjoy!  JFK/KWR</a:t>
            </a:r>
            <a:endParaRPr sz="1100"/>
          </a:p>
          <a:p>
            <a:pPr indent="-127000" lvl="0" marL="127000" marR="0" rtl="0" algn="l">
              <a:lnSpc>
                <a:spcPct val="85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a:p>
            <a:pPr indent="-127000" lvl="0" marL="127000" marR="0" rtl="0" algn="l">
              <a:lnSpc>
                <a:spcPct val="85000"/>
              </a:lnSpc>
              <a:spcBef>
                <a:spcPts val="0"/>
              </a:spcBef>
              <a:spcAft>
                <a:spcPts val="0"/>
              </a:spcAft>
              <a:buNone/>
            </a:pPr>
            <a:r>
              <a:rPr b="0" i="0" lang="en-US" sz="1100" u="none" cap="none" strike="noStrike">
                <a:solidFill>
                  <a:schemeClr val="dk1"/>
                </a:solidFill>
                <a:latin typeface="Calibri"/>
                <a:ea typeface="Calibri"/>
                <a:cs typeface="Calibri"/>
                <a:sym typeface="Calibri"/>
              </a:rPr>
              <a:t>     All material copyright 1996-2020</a:t>
            </a:r>
            <a:endParaRPr sz="1100"/>
          </a:p>
          <a:p>
            <a:pPr indent="-127000" lvl="0" marL="127000" marR="0" rtl="0" algn="l">
              <a:lnSpc>
                <a:spcPct val="85000"/>
              </a:lnSpc>
              <a:spcBef>
                <a:spcPts val="0"/>
              </a:spcBef>
              <a:spcAft>
                <a:spcPts val="0"/>
              </a:spcAft>
              <a:buNone/>
            </a:pPr>
            <a:r>
              <a:rPr b="0" i="0" lang="en-US" sz="1100" u="none" cap="none" strike="noStrike">
                <a:solidFill>
                  <a:schemeClr val="dk1"/>
                </a:solidFill>
                <a:latin typeface="Calibri"/>
                <a:ea typeface="Calibri"/>
                <a:cs typeface="Calibri"/>
                <a:sym typeface="Calibri"/>
              </a:rPr>
              <a:t>     J.F Kurose and K.W. Ross, All Rights Reserved</a:t>
            </a:r>
            <a:endParaRPr b="0" i="0" sz="900" u="none" cap="none" strike="noStrike">
              <a:solidFill>
                <a:schemeClr val="dk1"/>
              </a:solidFill>
              <a:latin typeface="Calibri"/>
              <a:ea typeface="Calibri"/>
              <a:cs typeface="Calibri"/>
              <a:sym typeface="Calibri"/>
            </a:endParaRPr>
          </a:p>
        </p:txBody>
      </p:sp>
      <p:sp>
        <p:nvSpPr>
          <p:cNvPr id="38" name="Google Shape;38;p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descr="A picture containing outdoor, water, bridge, building&#10;&#10;Description automatically generated" id="39" name="Google Shape;39;p1"/>
          <p:cNvPicPr preferRelativeResize="0"/>
          <p:nvPr/>
        </p:nvPicPr>
        <p:blipFill rotWithShape="1">
          <a:blip r:embed="rId3">
            <a:alphaModFix/>
          </a:blip>
          <a:srcRect b="0" l="0" r="0" t="0"/>
          <a:stretch/>
        </p:blipFill>
        <p:spPr>
          <a:xfrm>
            <a:off x="6101443" y="665389"/>
            <a:ext cx="2280557" cy="28506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0"/>
          <p:cNvSpPr txBox="1"/>
          <p:nvPr>
            <p:ph type="title"/>
          </p:nvPr>
        </p:nvSpPr>
        <p:spPr>
          <a:xfrm>
            <a:off x="-43132" y="205644"/>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Κεφάλαιο 3: roadmap</a:t>
            </a:r>
            <a:endParaRPr sz="3600"/>
          </a:p>
        </p:txBody>
      </p:sp>
      <p:sp>
        <p:nvSpPr>
          <p:cNvPr id="1321" name="Google Shape;1321;p10"/>
          <p:cNvSpPr txBox="1"/>
          <p:nvPr>
            <p:ph idx="2" type="body"/>
          </p:nvPr>
        </p:nvSpPr>
        <p:spPr>
          <a:xfrm>
            <a:off x="-43133" y="876740"/>
            <a:ext cx="4963500" cy="3771900"/>
          </a:xfrm>
          <a:prstGeom prst="rect">
            <a:avLst/>
          </a:prstGeom>
          <a:noFill/>
          <a:ln>
            <a:noFill/>
          </a:ln>
        </p:spPr>
        <p:txBody>
          <a:bodyPr anchorCtr="0" anchor="t" bIns="34275" lIns="68575" spcFirstLastPara="1" rIns="68575" wrap="square" tIns="34275">
            <a:noAutofit/>
          </a:bodyPr>
          <a:lstStyle/>
          <a:p>
            <a:pPr indent="-215900" lvl="0" marL="304800" rtl="0" algn="l">
              <a:spcBef>
                <a:spcPts val="0"/>
              </a:spcBef>
              <a:spcAft>
                <a:spcPts val="0"/>
              </a:spcAft>
              <a:buClr>
                <a:schemeClr val="lt2"/>
              </a:buClr>
              <a:buSzPts val="2400"/>
              <a:buChar char="▪"/>
            </a:pPr>
            <a:r>
              <a:rPr lang="en-US" sz="2400">
                <a:solidFill>
                  <a:schemeClr val="lt2"/>
                </a:solidFill>
              </a:rPr>
              <a:t>Υπηρεσίες του επιπέδου Μεταφοράς</a:t>
            </a:r>
            <a:endParaRPr sz="2400">
              <a:solidFill>
                <a:schemeClr val="lt2"/>
              </a:solidFill>
            </a:endParaRPr>
          </a:p>
          <a:p>
            <a:pPr indent="-215900" lvl="0" marL="304800" rtl="0" algn="l">
              <a:spcBef>
                <a:spcPts val="600"/>
              </a:spcBef>
              <a:spcAft>
                <a:spcPts val="0"/>
              </a:spcAft>
              <a:buSzPts val="2400"/>
              <a:buChar char="▪"/>
            </a:pPr>
            <a:r>
              <a:rPr lang="en-US" sz="2400"/>
              <a:t>Πολύπλεξη και Αποπολύπλεξη</a:t>
            </a:r>
            <a:endParaRPr sz="2400"/>
          </a:p>
          <a:p>
            <a:pPr indent="-215900" lvl="0" marL="304800" rtl="0" algn="l">
              <a:spcBef>
                <a:spcPts val="600"/>
              </a:spcBef>
              <a:spcAft>
                <a:spcPts val="0"/>
              </a:spcAft>
              <a:buClr>
                <a:schemeClr val="lt2"/>
              </a:buClr>
              <a:buSzPts val="2400"/>
              <a:buChar char="▪"/>
            </a:pPr>
            <a:r>
              <a:rPr lang="en-US" sz="2400">
                <a:solidFill>
                  <a:schemeClr val="lt2"/>
                </a:solidFill>
              </a:rPr>
              <a:t>Ασυνδεσμική μεταφορά: UDP</a:t>
            </a:r>
            <a:endParaRPr sz="2400">
              <a:solidFill>
                <a:schemeClr val="lt2"/>
              </a:solidFill>
            </a:endParaRPr>
          </a:p>
          <a:p>
            <a:pPr indent="-215900" lvl="0" marL="304800" rtl="0" algn="l">
              <a:spcBef>
                <a:spcPts val="600"/>
              </a:spcBef>
              <a:spcAft>
                <a:spcPts val="0"/>
              </a:spcAft>
              <a:buClr>
                <a:schemeClr val="lt2"/>
              </a:buClr>
              <a:buSzPts val="2400"/>
              <a:buChar char="▪"/>
            </a:pPr>
            <a:r>
              <a:rPr lang="en-US" sz="2400">
                <a:solidFill>
                  <a:schemeClr val="lt2"/>
                </a:solidFill>
              </a:rPr>
              <a:t>Αρχές αξιόπιστης μεταφοράς δεδομένων</a:t>
            </a:r>
            <a:endParaRPr sz="2400">
              <a:solidFill>
                <a:schemeClr val="lt2"/>
              </a:solidFill>
            </a:endParaRPr>
          </a:p>
          <a:p>
            <a:pPr indent="-215900" lvl="0" marL="304800" rtl="0" algn="l">
              <a:spcBef>
                <a:spcPts val="600"/>
              </a:spcBef>
              <a:spcAft>
                <a:spcPts val="0"/>
              </a:spcAft>
              <a:buClr>
                <a:schemeClr val="lt2"/>
              </a:buClr>
              <a:buSzPts val="2400"/>
              <a:buChar char="▪"/>
            </a:pPr>
            <a:r>
              <a:rPr lang="en-US" sz="2400">
                <a:solidFill>
                  <a:schemeClr val="lt2"/>
                </a:solidFill>
              </a:rPr>
              <a:t>Συνδεσμική μεταφορά: TCP</a:t>
            </a:r>
            <a:endParaRPr sz="2400">
              <a:solidFill>
                <a:schemeClr val="lt2"/>
              </a:solidFill>
            </a:endParaRPr>
          </a:p>
          <a:p>
            <a:pPr indent="-215900" lvl="0" marL="304800" rtl="0" algn="l">
              <a:spcBef>
                <a:spcPts val="600"/>
              </a:spcBef>
              <a:spcAft>
                <a:spcPts val="0"/>
              </a:spcAft>
              <a:buClr>
                <a:schemeClr val="lt2"/>
              </a:buClr>
              <a:buSzPts val="2400"/>
              <a:buChar char="▪"/>
            </a:pPr>
            <a:r>
              <a:rPr lang="en-US" sz="2400">
                <a:solidFill>
                  <a:schemeClr val="lt2"/>
                </a:solidFill>
              </a:rPr>
              <a:t>Αρχές του ελέγχου συμφόρησης</a:t>
            </a:r>
            <a:endParaRPr sz="2400">
              <a:solidFill>
                <a:schemeClr val="lt2"/>
              </a:solidFill>
            </a:endParaRPr>
          </a:p>
          <a:p>
            <a:pPr indent="-215900" lvl="0" marL="304800" rtl="0" algn="l">
              <a:spcBef>
                <a:spcPts val="600"/>
              </a:spcBef>
              <a:spcAft>
                <a:spcPts val="0"/>
              </a:spcAft>
              <a:buClr>
                <a:schemeClr val="lt2"/>
              </a:buClr>
              <a:buSzPts val="2400"/>
              <a:buChar char="▪"/>
            </a:pPr>
            <a:r>
              <a:rPr lang="en-US" sz="2400">
                <a:solidFill>
                  <a:schemeClr val="lt2"/>
                </a:solidFill>
              </a:rPr>
              <a:t>TCP έλεγχος συμφόρησης</a:t>
            </a:r>
            <a:endParaRPr sz="2400">
              <a:solidFill>
                <a:schemeClr val="lt2"/>
              </a:solidFill>
            </a:endParaRPr>
          </a:p>
          <a:p>
            <a:pPr indent="-215900" lvl="0" marL="304800" rtl="0" algn="l">
              <a:spcBef>
                <a:spcPts val="600"/>
              </a:spcBef>
              <a:spcAft>
                <a:spcPts val="0"/>
              </a:spcAft>
              <a:buClr>
                <a:schemeClr val="lt2"/>
              </a:buClr>
              <a:buSzPts val="2400"/>
              <a:buChar char="▪"/>
            </a:pPr>
            <a:r>
              <a:rPr lang="en-US" sz="2400">
                <a:solidFill>
                  <a:schemeClr val="lt2"/>
                </a:solidFill>
              </a:rPr>
              <a:t>Εξέλιξη της λειτουργικότητας του επιπέδου Μεταφοράς</a:t>
            </a:r>
            <a:endParaRPr sz="2400">
              <a:solidFill>
                <a:schemeClr val="lt2"/>
              </a:solidFill>
            </a:endParaRPr>
          </a:p>
          <a:p>
            <a:pPr indent="-165100" lvl="0" marL="266700" rtl="0" algn="l">
              <a:spcBef>
                <a:spcPts val="800"/>
              </a:spcBef>
              <a:spcAft>
                <a:spcPts val="0"/>
              </a:spcAft>
              <a:buClr>
                <a:schemeClr val="dk1"/>
              </a:buClr>
              <a:buSzPts val="1800"/>
              <a:buFont typeface="Noto Sans Symbols"/>
              <a:buNone/>
            </a:pPr>
            <a:r>
              <a:t/>
            </a:r>
            <a:endParaRPr sz="2400"/>
          </a:p>
          <a:p>
            <a:pPr indent="-165100" lvl="0" marL="266700" rtl="0" algn="l">
              <a:lnSpc>
                <a:spcPct val="90000"/>
              </a:lnSpc>
              <a:spcBef>
                <a:spcPts val="800"/>
              </a:spcBef>
              <a:spcAft>
                <a:spcPts val="0"/>
              </a:spcAft>
              <a:buSzPts val="1800"/>
              <a:buFont typeface="Noto Sans Symbols"/>
              <a:buNone/>
            </a:pPr>
            <a:r>
              <a:t/>
            </a:r>
            <a:endParaRPr sz="2400">
              <a:solidFill>
                <a:srgbClr val="BFBFBF"/>
              </a:solidFill>
            </a:endParaRPr>
          </a:p>
        </p:txBody>
      </p:sp>
      <p:sp>
        <p:nvSpPr>
          <p:cNvPr id="1322" name="Google Shape;1322;p1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1323" name="Google Shape;1323;p10"/>
          <p:cNvPicPr preferRelativeResize="0"/>
          <p:nvPr/>
        </p:nvPicPr>
        <p:blipFill rotWithShape="1">
          <a:blip r:embed="rId3">
            <a:alphaModFix/>
          </a:blip>
          <a:srcRect b="0" l="0" r="0" t="0"/>
          <a:stretch/>
        </p:blipFill>
        <p:spPr>
          <a:xfrm>
            <a:off x="5525947" y="970103"/>
            <a:ext cx="2743200" cy="20574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3" name="Shape 5973"/>
        <p:cNvGrpSpPr/>
        <p:nvPr/>
      </p:nvGrpSpPr>
      <p:grpSpPr>
        <a:xfrm>
          <a:off x="0" y="0"/>
          <a:ext cx="0" cy="0"/>
          <a:chOff x="0" y="0"/>
          <a:chExt cx="0" cy="0"/>
        </a:xfrm>
      </p:grpSpPr>
      <p:sp>
        <p:nvSpPr>
          <p:cNvPr id="5974" name="Google Shape;5974;p100"/>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2-way handshake σενάρια</a:t>
            </a:r>
            <a:endParaRPr/>
          </a:p>
        </p:txBody>
      </p:sp>
      <p:grpSp>
        <p:nvGrpSpPr>
          <p:cNvPr id="5975" name="Google Shape;5975;p100"/>
          <p:cNvGrpSpPr/>
          <p:nvPr/>
        </p:nvGrpSpPr>
        <p:grpSpPr>
          <a:xfrm>
            <a:off x="6129881" y="1007129"/>
            <a:ext cx="2786063" cy="3426619"/>
            <a:chOff x="3150" y="1107"/>
            <a:chExt cx="2340" cy="2878"/>
          </a:xfrm>
        </p:grpSpPr>
        <p:cxnSp>
          <p:nvCxnSpPr>
            <p:cNvPr id="5976" name="Google Shape;5976;p100"/>
            <p:cNvCxnSpPr/>
            <p:nvPr/>
          </p:nvCxnSpPr>
          <p:spPr>
            <a:xfrm flipH="1">
              <a:off x="4822" y="1490"/>
              <a:ext cx="1" cy="2495"/>
            </a:xfrm>
            <a:prstGeom prst="straightConnector1">
              <a:avLst/>
            </a:prstGeom>
            <a:noFill/>
            <a:ln cap="flat" cmpd="sng" w="9525">
              <a:solidFill>
                <a:srgbClr val="777777"/>
              </a:solidFill>
              <a:prstDash val="solid"/>
              <a:round/>
              <a:headEnd len="med" w="med" type="none"/>
              <a:tailEnd len="med" w="med" type="none"/>
            </a:ln>
          </p:spPr>
        </p:cxnSp>
        <p:sp>
          <p:nvSpPr>
            <p:cNvPr id="5977" name="Google Shape;5977;p100"/>
            <p:cNvSpPr txBox="1"/>
            <p:nvPr/>
          </p:nvSpPr>
          <p:spPr>
            <a:xfrm>
              <a:off x="3150" y="2983"/>
              <a:ext cx="600" cy="3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client terminates</a:t>
              </a:r>
              <a:endParaRPr sz="1100"/>
            </a:p>
          </p:txBody>
        </p:sp>
        <p:cxnSp>
          <p:nvCxnSpPr>
            <p:cNvPr id="5978" name="Google Shape;5978;p100"/>
            <p:cNvCxnSpPr/>
            <p:nvPr/>
          </p:nvCxnSpPr>
          <p:spPr>
            <a:xfrm flipH="1">
              <a:off x="3845" y="1451"/>
              <a:ext cx="15" cy="1549"/>
            </a:xfrm>
            <a:prstGeom prst="straightConnector1">
              <a:avLst/>
            </a:prstGeom>
            <a:noFill/>
            <a:ln cap="flat" cmpd="sng" w="9525">
              <a:solidFill>
                <a:srgbClr val="777777"/>
              </a:solidFill>
              <a:prstDash val="solid"/>
              <a:round/>
              <a:headEnd len="med" w="med" type="none"/>
              <a:tailEnd len="med" w="med" type="none"/>
            </a:ln>
          </p:spPr>
        </p:cxnSp>
        <p:cxnSp>
          <p:nvCxnSpPr>
            <p:cNvPr id="5979" name="Google Shape;5979;p100"/>
            <p:cNvCxnSpPr/>
            <p:nvPr/>
          </p:nvCxnSpPr>
          <p:spPr>
            <a:xfrm flipH="1">
              <a:off x="3850" y="1726"/>
              <a:ext cx="990" cy="602"/>
            </a:xfrm>
            <a:prstGeom prst="straightConnector1">
              <a:avLst/>
            </a:prstGeom>
            <a:noFill/>
            <a:ln cap="flat" cmpd="sng" w="28575">
              <a:solidFill>
                <a:srgbClr val="000099"/>
              </a:solidFill>
              <a:prstDash val="solid"/>
              <a:round/>
              <a:headEnd len="med" w="med" type="none"/>
              <a:tailEnd len="med" w="med" type="triangle"/>
            </a:ln>
          </p:spPr>
        </p:cxnSp>
        <p:sp>
          <p:nvSpPr>
            <p:cNvPr id="5980" name="Google Shape;5980;p100"/>
            <p:cNvSpPr/>
            <p:nvPr/>
          </p:nvSpPr>
          <p:spPr>
            <a:xfrm>
              <a:off x="4200" y="1761"/>
              <a:ext cx="277"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81" name="Google Shape;5981;p100"/>
            <p:cNvSpPr txBox="1"/>
            <p:nvPr/>
          </p:nvSpPr>
          <p:spPr>
            <a:xfrm>
              <a:off x="3312" y="2221"/>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982" name="Google Shape;5982;p100"/>
            <p:cNvSpPr/>
            <p:nvPr/>
          </p:nvSpPr>
          <p:spPr>
            <a:xfrm>
              <a:off x="3817" y="2299"/>
              <a:ext cx="57" cy="56"/>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sp>
          <p:nvSpPr>
            <p:cNvPr id="5983" name="Google Shape;5983;p100"/>
            <p:cNvSpPr txBox="1"/>
            <p:nvPr/>
          </p:nvSpPr>
          <p:spPr>
            <a:xfrm>
              <a:off x="3213" y="1380"/>
              <a:ext cx="600" cy="3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choose x</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5984" name="Google Shape;5984;p100"/>
            <p:cNvCxnSpPr/>
            <p:nvPr/>
          </p:nvCxnSpPr>
          <p:spPr>
            <a:xfrm>
              <a:off x="3888" y="1503"/>
              <a:ext cx="932" cy="199"/>
            </a:xfrm>
            <a:prstGeom prst="straightConnector1">
              <a:avLst/>
            </a:prstGeom>
            <a:noFill/>
            <a:ln cap="flat" cmpd="sng" w="28575">
              <a:solidFill>
                <a:srgbClr val="000099"/>
              </a:solidFill>
              <a:prstDash val="solid"/>
              <a:round/>
              <a:headEnd len="med" w="med" type="none"/>
              <a:tailEnd len="med" w="med" type="triangle"/>
            </a:ln>
          </p:spPr>
        </p:cxnSp>
        <p:sp>
          <p:nvSpPr>
            <p:cNvPr id="5985" name="Google Shape;5985;p100"/>
            <p:cNvSpPr/>
            <p:nvPr/>
          </p:nvSpPr>
          <p:spPr>
            <a:xfrm>
              <a:off x="4088" y="1494"/>
              <a:ext cx="490"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86" name="Google Shape;5986;p100"/>
            <p:cNvSpPr txBox="1"/>
            <p:nvPr/>
          </p:nvSpPr>
          <p:spPr>
            <a:xfrm>
              <a:off x="3943" y="1473"/>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p:txBody>
        </p:sp>
        <p:sp>
          <p:nvSpPr>
            <p:cNvPr id="5987" name="Google Shape;5987;p100"/>
            <p:cNvSpPr txBox="1"/>
            <p:nvPr/>
          </p:nvSpPr>
          <p:spPr>
            <a:xfrm>
              <a:off x="4862" y="1636"/>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988" name="Google Shape;5988;p100"/>
            <p:cNvSpPr/>
            <p:nvPr/>
          </p:nvSpPr>
          <p:spPr>
            <a:xfrm>
              <a:off x="4794" y="1710"/>
              <a:ext cx="57" cy="56"/>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nvGrpSpPr>
            <p:cNvPr id="5989" name="Google Shape;5989;p100"/>
            <p:cNvGrpSpPr/>
            <p:nvPr/>
          </p:nvGrpSpPr>
          <p:grpSpPr>
            <a:xfrm>
              <a:off x="4006" y="1848"/>
              <a:ext cx="900" cy="300"/>
              <a:chOff x="1065" y="2085"/>
              <a:chExt cx="900" cy="300"/>
            </a:xfrm>
          </p:grpSpPr>
          <p:sp>
            <p:nvSpPr>
              <p:cNvPr id="5990" name="Google Shape;5990;p100"/>
              <p:cNvSpPr/>
              <p:nvPr/>
            </p:nvSpPr>
            <p:spPr>
              <a:xfrm>
                <a:off x="1137" y="2123"/>
                <a:ext cx="675" cy="1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91" name="Google Shape;5991;p100"/>
              <p:cNvSpPr txBox="1"/>
              <p:nvPr/>
            </p:nvSpPr>
            <p:spPr>
              <a:xfrm>
                <a:off x="1065" y="20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acc_conn(x)</a:t>
                </a:r>
                <a:endParaRPr sz="1100"/>
              </a:p>
            </p:txBody>
          </p:sp>
        </p:grpSp>
        <p:cxnSp>
          <p:nvCxnSpPr>
            <p:cNvPr id="5992" name="Google Shape;5992;p100"/>
            <p:cNvCxnSpPr/>
            <p:nvPr/>
          </p:nvCxnSpPr>
          <p:spPr>
            <a:xfrm>
              <a:off x="3877" y="2345"/>
              <a:ext cx="932" cy="199"/>
            </a:xfrm>
            <a:prstGeom prst="straightConnector1">
              <a:avLst/>
            </a:prstGeom>
            <a:noFill/>
            <a:ln cap="flat" cmpd="sng" w="28575">
              <a:solidFill>
                <a:srgbClr val="000099"/>
              </a:solidFill>
              <a:prstDash val="solid"/>
              <a:round/>
              <a:headEnd len="med" w="med" type="none"/>
              <a:tailEnd len="med" w="med" type="triangle"/>
            </a:ln>
          </p:spPr>
        </p:cxnSp>
        <p:sp>
          <p:nvSpPr>
            <p:cNvPr id="5993" name="Google Shape;5993;p100"/>
            <p:cNvSpPr/>
            <p:nvPr/>
          </p:nvSpPr>
          <p:spPr>
            <a:xfrm>
              <a:off x="4077" y="2336"/>
              <a:ext cx="490"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94" name="Google Shape;5994;p100"/>
            <p:cNvSpPr txBox="1"/>
            <p:nvPr/>
          </p:nvSpPr>
          <p:spPr>
            <a:xfrm>
              <a:off x="3989" y="2315"/>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sp>
          <p:nvSpPr>
            <p:cNvPr id="5995" name="Google Shape;5995;p100"/>
            <p:cNvSpPr/>
            <p:nvPr/>
          </p:nvSpPr>
          <p:spPr>
            <a:xfrm>
              <a:off x="4790" y="2524"/>
              <a:ext cx="57" cy="56"/>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sp>
          <p:nvSpPr>
            <p:cNvPr id="5996" name="Google Shape;5996;p100"/>
            <p:cNvSpPr txBox="1"/>
            <p:nvPr/>
          </p:nvSpPr>
          <p:spPr>
            <a:xfrm>
              <a:off x="4890" y="2373"/>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accept</a:t>
              </a:r>
              <a:endParaRPr sz="1100"/>
            </a:p>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grpSp>
          <p:nvGrpSpPr>
            <p:cNvPr id="5997" name="Google Shape;5997;p100"/>
            <p:cNvGrpSpPr/>
            <p:nvPr/>
          </p:nvGrpSpPr>
          <p:grpSpPr>
            <a:xfrm>
              <a:off x="3826" y="2803"/>
              <a:ext cx="1515" cy="300"/>
              <a:chOff x="3818" y="2796"/>
              <a:chExt cx="1515" cy="300"/>
            </a:xfrm>
          </p:grpSpPr>
          <p:cxnSp>
            <p:nvCxnSpPr>
              <p:cNvPr id="5998" name="Google Shape;5998;p100"/>
              <p:cNvCxnSpPr/>
              <p:nvPr/>
            </p:nvCxnSpPr>
            <p:spPr>
              <a:xfrm>
                <a:off x="3818" y="2951"/>
                <a:ext cx="1515" cy="0"/>
              </a:xfrm>
              <a:prstGeom prst="straightConnector1">
                <a:avLst/>
              </a:prstGeom>
              <a:noFill/>
              <a:ln cap="flat" cmpd="sng" w="28575">
                <a:solidFill>
                  <a:srgbClr val="CC0000"/>
                </a:solidFill>
                <a:prstDash val="dash"/>
                <a:round/>
                <a:headEnd len="med" w="med" type="none"/>
                <a:tailEnd len="med" w="med" type="none"/>
              </a:ln>
            </p:spPr>
          </p:cxnSp>
          <p:sp>
            <p:nvSpPr>
              <p:cNvPr id="5999" name="Google Shape;5999;p100"/>
              <p:cNvSpPr txBox="1"/>
              <p:nvPr/>
            </p:nvSpPr>
            <p:spPr>
              <a:xfrm>
                <a:off x="3989" y="2796"/>
                <a:ext cx="600" cy="3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a:t>
                </a:r>
                <a:endParaRPr sz="1100"/>
              </a:p>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x completes</a:t>
                </a:r>
                <a:endParaRPr sz="1100"/>
              </a:p>
            </p:txBody>
          </p:sp>
        </p:grpSp>
        <p:sp>
          <p:nvSpPr>
            <p:cNvPr id="6000" name="Google Shape;6000;p100"/>
            <p:cNvSpPr txBox="1"/>
            <p:nvPr/>
          </p:nvSpPr>
          <p:spPr>
            <a:xfrm>
              <a:off x="4830" y="2962"/>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server</a:t>
              </a:r>
              <a:endParaRPr sz="1100"/>
            </a:p>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forgets x</a:t>
              </a:r>
              <a:endParaRPr sz="1100"/>
            </a:p>
          </p:txBody>
        </p:sp>
        <p:grpSp>
          <p:nvGrpSpPr>
            <p:cNvPr id="6001" name="Google Shape;6001;p100"/>
            <p:cNvGrpSpPr/>
            <p:nvPr/>
          </p:nvGrpSpPr>
          <p:grpSpPr>
            <a:xfrm>
              <a:off x="3570" y="1119"/>
              <a:ext cx="391" cy="307"/>
              <a:chOff x="-44" y="1473"/>
              <a:chExt cx="981" cy="1105"/>
            </a:xfrm>
          </p:grpSpPr>
          <p:pic>
            <p:nvPicPr>
              <p:cNvPr descr="desktop_computer_stylized_medium" id="6002" name="Google Shape;6002;p10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003" name="Google Shape;6003;p10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004" name="Google Shape;6004;p100"/>
            <p:cNvGrpSpPr/>
            <p:nvPr/>
          </p:nvGrpSpPr>
          <p:grpSpPr>
            <a:xfrm>
              <a:off x="4709" y="1107"/>
              <a:ext cx="212" cy="323"/>
              <a:chOff x="4140" y="429"/>
              <a:chExt cx="1425" cy="2396"/>
            </a:xfrm>
          </p:grpSpPr>
          <p:sp>
            <p:nvSpPr>
              <p:cNvPr id="6005" name="Google Shape;6005;p10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06" name="Google Shape;6006;p100"/>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07" name="Google Shape;6007;p10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08" name="Google Shape;6008;p10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09" name="Google Shape;6009;p100"/>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010" name="Google Shape;6010;p100"/>
              <p:cNvGrpSpPr/>
              <p:nvPr/>
            </p:nvGrpSpPr>
            <p:grpSpPr>
              <a:xfrm>
                <a:off x="4751" y="666"/>
                <a:ext cx="578" cy="148"/>
                <a:chOff x="617" y="2566"/>
                <a:chExt cx="721" cy="142"/>
              </a:xfrm>
            </p:grpSpPr>
            <p:sp>
              <p:nvSpPr>
                <p:cNvPr id="6011" name="Google Shape;6011;p100"/>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12" name="Google Shape;6012;p100"/>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013" name="Google Shape;6013;p100"/>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014" name="Google Shape;6014;p100"/>
              <p:cNvGrpSpPr/>
              <p:nvPr/>
            </p:nvGrpSpPr>
            <p:grpSpPr>
              <a:xfrm>
                <a:off x="4745" y="993"/>
                <a:ext cx="585" cy="134"/>
                <a:chOff x="611" y="2567"/>
                <a:chExt cx="730" cy="139"/>
              </a:xfrm>
            </p:grpSpPr>
            <p:sp>
              <p:nvSpPr>
                <p:cNvPr id="6015" name="Google Shape;6015;p100"/>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16" name="Google Shape;6016;p100"/>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017" name="Google Shape;6017;p100"/>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18" name="Google Shape;6018;p100"/>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019" name="Google Shape;6019;p100"/>
              <p:cNvGrpSpPr/>
              <p:nvPr/>
            </p:nvGrpSpPr>
            <p:grpSpPr>
              <a:xfrm>
                <a:off x="4738" y="1630"/>
                <a:ext cx="578" cy="149"/>
                <a:chOff x="618" y="2571"/>
                <a:chExt cx="720" cy="137"/>
              </a:xfrm>
            </p:grpSpPr>
            <p:sp>
              <p:nvSpPr>
                <p:cNvPr id="6020" name="Google Shape;6020;p100"/>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21" name="Google Shape;6021;p100"/>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022" name="Google Shape;6022;p10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023" name="Google Shape;6023;p100"/>
              <p:cNvGrpSpPr/>
              <p:nvPr/>
            </p:nvGrpSpPr>
            <p:grpSpPr>
              <a:xfrm>
                <a:off x="4738" y="1327"/>
                <a:ext cx="584" cy="141"/>
                <a:chOff x="613" y="2568"/>
                <a:chExt cx="728" cy="141"/>
              </a:xfrm>
            </p:grpSpPr>
            <p:sp>
              <p:nvSpPr>
                <p:cNvPr id="6024" name="Google Shape;6024;p100"/>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25" name="Google Shape;6025;p100"/>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026" name="Google Shape;6026;p100"/>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27" name="Google Shape;6027;p10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28" name="Google Shape;6028;p10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29" name="Google Shape;6029;p100"/>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0" name="Google Shape;6030;p10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1" name="Google Shape;6031;p100"/>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2" name="Google Shape;6032;p100"/>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3" name="Google Shape;6033;p100"/>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4" name="Google Shape;6034;p100"/>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035" name="Google Shape;6035;p100"/>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36" name="Google Shape;6036;p100"/>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grpSp>
        <p:nvGrpSpPr>
          <p:cNvPr id="6037" name="Google Shape;6037;p100"/>
          <p:cNvGrpSpPr/>
          <p:nvPr/>
        </p:nvGrpSpPr>
        <p:grpSpPr>
          <a:xfrm>
            <a:off x="6840311" y="4487596"/>
            <a:ext cx="2661557" cy="623250"/>
            <a:chOff x="8757558" y="5903267"/>
            <a:chExt cx="3548743" cy="831000"/>
          </a:xfrm>
        </p:grpSpPr>
        <p:sp>
          <p:nvSpPr>
            <p:cNvPr id="6038" name="Google Shape;6038;p100"/>
            <p:cNvSpPr txBox="1"/>
            <p:nvPr/>
          </p:nvSpPr>
          <p:spPr>
            <a:xfrm>
              <a:off x="9372601" y="5903267"/>
              <a:ext cx="29337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Problem: dup data</a:t>
              </a:r>
              <a:endParaRPr sz="1100"/>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accepted!</a:t>
              </a:r>
              <a:endParaRPr sz="1100"/>
            </a:p>
          </p:txBody>
        </p:sp>
        <p:pic>
          <p:nvPicPr>
            <p:cNvPr descr="A picture containing drawing&#10;&#10;Description automatically generated" id="6039" name="Google Shape;6039;p100"/>
            <p:cNvPicPr preferRelativeResize="0"/>
            <p:nvPr/>
          </p:nvPicPr>
          <p:blipFill rotWithShape="1">
            <a:blip r:embed="rId4">
              <a:alphaModFix/>
            </a:blip>
            <a:srcRect b="0" l="0" r="0" t="0"/>
            <a:stretch/>
          </p:blipFill>
          <p:spPr>
            <a:xfrm>
              <a:off x="8757558" y="6003472"/>
              <a:ext cx="636815" cy="636815"/>
            </a:xfrm>
            <a:prstGeom prst="rect">
              <a:avLst/>
            </a:prstGeom>
            <a:noFill/>
            <a:ln>
              <a:noFill/>
            </a:ln>
          </p:spPr>
        </p:pic>
      </p:grpSp>
      <p:grpSp>
        <p:nvGrpSpPr>
          <p:cNvPr id="6040" name="Google Shape;6040;p100"/>
          <p:cNvGrpSpPr/>
          <p:nvPr/>
        </p:nvGrpSpPr>
        <p:grpSpPr>
          <a:xfrm>
            <a:off x="6068649" y="2762450"/>
            <a:ext cx="2997938" cy="1776206"/>
            <a:chOff x="3185703" y="3422010"/>
            <a:chExt cx="3997250" cy="2368275"/>
          </a:xfrm>
        </p:grpSpPr>
        <p:sp>
          <p:nvSpPr>
            <p:cNvPr id="6041" name="Google Shape;6041;p100"/>
            <p:cNvSpPr/>
            <p:nvPr/>
          </p:nvSpPr>
          <p:spPr>
            <a:xfrm>
              <a:off x="4431891" y="3661722"/>
              <a:ext cx="1501775" cy="1897063"/>
            </a:xfrm>
            <a:custGeom>
              <a:rect b="b" l="l" r="r" t="t"/>
              <a:pathLst>
                <a:path extrusionOk="0" h="1195" w="946">
                  <a:moveTo>
                    <a:pt x="0" y="15"/>
                  </a:moveTo>
                  <a:cubicBezTo>
                    <a:pt x="32" y="40"/>
                    <a:pt x="114" y="0"/>
                    <a:pt x="199" y="164"/>
                  </a:cubicBezTo>
                  <a:cubicBezTo>
                    <a:pt x="284" y="328"/>
                    <a:pt x="195" y="798"/>
                    <a:pt x="320" y="960"/>
                  </a:cubicBezTo>
                  <a:cubicBezTo>
                    <a:pt x="477" y="1195"/>
                    <a:pt x="816" y="1101"/>
                    <a:pt x="946" y="1138"/>
                  </a:cubicBezTo>
                </a:path>
              </a:pathLst>
            </a:custGeom>
            <a:noFill/>
            <a:ln cap="flat" cmpd="sng" w="28575">
              <a:solidFill>
                <a:srgbClr val="000099"/>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42" name="Google Shape;6042;p100"/>
            <p:cNvSpPr/>
            <p:nvPr/>
          </p:nvSpPr>
          <p:spPr>
            <a:xfrm>
              <a:off x="4782728" y="5196835"/>
              <a:ext cx="711200" cy="28257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43" name="Google Shape;6043;p100"/>
            <p:cNvSpPr txBox="1"/>
            <p:nvPr/>
          </p:nvSpPr>
          <p:spPr>
            <a:xfrm>
              <a:off x="4468403" y="5152385"/>
              <a:ext cx="10923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sp>
          <p:nvSpPr>
            <p:cNvPr id="6044" name="Google Shape;6044;p100"/>
            <p:cNvSpPr txBox="1"/>
            <p:nvPr/>
          </p:nvSpPr>
          <p:spPr>
            <a:xfrm>
              <a:off x="3185703" y="3422010"/>
              <a:ext cx="1273200" cy="7572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retransmit</a:t>
              </a:r>
              <a:endParaRPr sz="1100"/>
            </a:p>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045" name="Google Shape;6045;p100"/>
            <p:cNvSpPr txBox="1"/>
            <p:nvPr/>
          </p:nvSpPr>
          <p:spPr>
            <a:xfrm>
              <a:off x="6011453" y="5279385"/>
              <a:ext cx="1171500" cy="5109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accept</a:t>
              </a:r>
              <a:endParaRPr sz="1100"/>
            </a:p>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grpSp>
      <p:grpSp>
        <p:nvGrpSpPr>
          <p:cNvPr id="6046" name="Google Shape;6046;p100"/>
          <p:cNvGrpSpPr/>
          <p:nvPr/>
        </p:nvGrpSpPr>
        <p:grpSpPr>
          <a:xfrm>
            <a:off x="5997889" y="1870472"/>
            <a:ext cx="2734922" cy="2245941"/>
            <a:chOff x="3134903" y="2369497"/>
            <a:chExt cx="3646563" cy="2994588"/>
          </a:xfrm>
        </p:grpSpPr>
        <p:grpSp>
          <p:nvGrpSpPr>
            <p:cNvPr id="6047" name="Google Shape;6047;p100"/>
            <p:cNvGrpSpPr/>
            <p:nvPr/>
          </p:nvGrpSpPr>
          <p:grpSpPr>
            <a:xfrm>
              <a:off x="3134903" y="2369497"/>
              <a:ext cx="3646563" cy="2994588"/>
              <a:chOff x="3134903" y="2369497"/>
              <a:chExt cx="3646563" cy="2994588"/>
            </a:xfrm>
          </p:grpSpPr>
          <p:grpSp>
            <p:nvGrpSpPr>
              <p:cNvPr id="6048" name="Google Shape;6048;p100"/>
              <p:cNvGrpSpPr/>
              <p:nvPr/>
            </p:nvGrpSpPr>
            <p:grpSpPr>
              <a:xfrm>
                <a:off x="3134903" y="2369497"/>
                <a:ext cx="3646563" cy="2994588"/>
                <a:chOff x="3134903" y="2369497"/>
                <a:chExt cx="3646563" cy="2994588"/>
              </a:xfrm>
            </p:grpSpPr>
            <p:sp>
              <p:nvSpPr>
                <p:cNvPr id="6049" name="Google Shape;6049;p100"/>
                <p:cNvSpPr txBox="1"/>
                <p:nvPr/>
              </p:nvSpPr>
              <p:spPr>
                <a:xfrm>
                  <a:off x="3134903" y="2369497"/>
                  <a:ext cx="1273200" cy="7572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retransmit</a:t>
                  </a:r>
                  <a:endParaRPr sz="1100"/>
                </a:p>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050" name="Google Shape;6050;p100"/>
                <p:cNvSpPr/>
                <p:nvPr/>
              </p:nvSpPr>
              <p:spPr>
                <a:xfrm>
                  <a:off x="4449353" y="2671122"/>
                  <a:ext cx="1527175" cy="2559050"/>
                </a:xfrm>
                <a:custGeom>
                  <a:rect b="b" l="l" r="r" t="t"/>
                  <a:pathLst>
                    <a:path extrusionOk="0" h="1612" w="962">
                      <a:moveTo>
                        <a:pt x="0" y="0"/>
                      </a:moveTo>
                      <a:cubicBezTo>
                        <a:pt x="50" y="40"/>
                        <a:pt x="228" y="10"/>
                        <a:pt x="306" y="234"/>
                      </a:cubicBezTo>
                      <a:cubicBezTo>
                        <a:pt x="384" y="458"/>
                        <a:pt x="358" y="1112"/>
                        <a:pt x="467" y="1342"/>
                      </a:cubicBezTo>
                      <a:cubicBezTo>
                        <a:pt x="576" y="1572"/>
                        <a:pt x="779" y="1601"/>
                        <a:pt x="962" y="1612"/>
                      </a:cubicBezTo>
                    </a:path>
                  </a:pathLst>
                </a:custGeom>
                <a:noFill/>
                <a:ln cap="flat" cmpd="sng" w="28575">
                  <a:solidFill>
                    <a:srgbClr val="000099"/>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51" name="Google Shape;6051;p100"/>
                <p:cNvSpPr txBox="1"/>
                <p:nvPr/>
              </p:nvSpPr>
              <p:spPr>
                <a:xfrm>
                  <a:off x="6009866" y="5025385"/>
                  <a:ext cx="771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grpSp>
          <p:sp>
            <p:nvSpPr>
              <p:cNvPr id="6052" name="Google Shape;6052;p100"/>
              <p:cNvSpPr/>
              <p:nvPr/>
            </p:nvSpPr>
            <p:spPr>
              <a:xfrm>
                <a:off x="5933666" y="5152385"/>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sp>
          <p:nvSpPr>
            <p:cNvPr id="6053" name="Google Shape;6053;p100"/>
            <p:cNvSpPr/>
            <p:nvPr/>
          </p:nvSpPr>
          <p:spPr>
            <a:xfrm>
              <a:off x="4660491" y="4725570"/>
              <a:ext cx="1071563" cy="26035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54" name="Google Shape;6054;p100"/>
            <p:cNvSpPr txBox="1"/>
            <p:nvPr/>
          </p:nvSpPr>
          <p:spPr>
            <a:xfrm>
              <a:off x="4768441" y="4650731"/>
              <a:ext cx="12732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p:txBody>
        </p:sp>
      </p:grpSp>
      <p:sp>
        <p:nvSpPr>
          <p:cNvPr id="6055" name="Google Shape;6055;p100"/>
          <p:cNvSpPr/>
          <p:nvPr/>
        </p:nvSpPr>
        <p:spPr>
          <a:xfrm>
            <a:off x="5998028" y="1393373"/>
            <a:ext cx="3145972" cy="2296886"/>
          </a:xfrm>
          <a:custGeom>
            <a:rect b="b" l="l" r="r" t="t"/>
            <a:pathLst>
              <a:path extrusionOk="0" h="3062514" w="4194629">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lt1">
              <a:alpha val="9490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9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6"/>
                                        </p:tgtEl>
                                        <p:attrNameLst>
                                          <p:attrName>style.visibility</p:attrName>
                                        </p:attrNameLst>
                                      </p:cBhvr>
                                      <p:to>
                                        <p:strVal val="visible"/>
                                      </p:to>
                                    </p:set>
                                    <p:animEffect filter="fade" transition="in">
                                      <p:cBhvr>
                                        <p:cTn dur="500"/>
                                        <p:tgtEl>
                                          <p:spTgt spid="60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0"/>
                                        </p:tgtEl>
                                        <p:attrNameLst>
                                          <p:attrName>style.visibility</p:attrName>
                                        </p:attrNameLst>
                                      </p:cBhvr>
                                      <p:to>
                                        <p:strVal val="visible"/>
                                      </p:to>
                                    </p:set>
                                    <p:animEffect filter="fade" transition="in">
                                      <p:cBhvr>
                                        <p:cTn dur="500"/>
                                        <p:tgtEl>
                                          <p:spTgt spid="60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5"/>
                                        </p:tgtEl>
                                        <p:attrNameLst>
                                          <p:attrName>style.visibility</p:attrName>
                                        </p:attrNameLst>
                                      </p:cBhvr>
                                      <p:to>
                                        <p:strVal val="visible"/>
                                      </p:to>
                                    </p:set>
                                    <p:animEffect filter="fade" transition="in">
                                      <p:cBhvr>
                                        <p:cTn dur="500"/>
                                        <p:tgtEl>
                                          <p:spTgt spid="60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7"/>
                                        </p:tgtEl>
                                        <p:attrNameLst>
                                          <p:attrName>style.visibility</p:attrName>
                                        </p:attrNameLst>
                                      </p:cBhvr>
                                      <p:to>
                                        <p:strVal val="visible"/>
                                      </p:to>
                                    </p:set>
                                    <p:animEffect filter="fade" transition="in">
                                      <p:cBhvr>
                                        <p:cTn dur="500"/>
                                        <p:tgtEl>
                                          <p:spTgt spid="60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0" name="Shape 6060"/>
        <p:cNvGrpSpPr/>
        <p:nvPr/>
      </p:nvGrpSpPr>
      <p:grpSpPr>
        <a:xfrm>
          <a:off x="0" y="0"/>
          <a:ext cx="0" cy="0"/>
          <a:chOff x="0" y="0"/>
          <a:chExt cx="0" cy="0"/>
        </a:xfrm>
      </p:grpSpPr>
      <p:sp>
        <p:nvSpPr>
          <p:cNvPr id="6061" name="Google Shape;6061;p101"/>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3-way handshake</a:t>
            </a:r>
            <a:endParaRPr b="0" sz="3300"/>
          </a:p>
        </p:txBody>
      </p:sp>
      <p:cxnSp>
        <p:nvCxnSpPr>
          <p:cNvPr id="6062" name="Google Shape;6062;p101"/>
          <p:cNvCxnSpPr/>
          <p:nvPr/>
        </p:nvCxnSpPr>
        <p:spPr>
          <a:xfrm flipH="1">
            <a:off x="3597464" y="2308996"/>
            <a:ext cx="1200" cy="1852500"/>
          </a:xfrm>
          <a:prstGeom prst="straightConnector1">
            <a:avLst/>
          </a:prstGeom>
          <a:noFill/>
          <a:ln cap="flat" cmpd="sng" w="9525">
            <a:solidFill>
              <a:srgbClr val="777777"/>
            </a:solidFill>
            <a:prstDash val="solid"/>
            <a:round/>
            <a:headEnd len="med" w="med" type="none"/>
            <a:tailEnd len="med" w="med" type="none"/>
          </a:ln>
        </p:spPr>
      </p:cxnSp>
      <p:grpSp>
        <p:nvGrpSpPr>
          <p:cNvPr id="6063" name="Google Shape;6063;p101"/>
          <p:cNvGrpSpPr/>
          <p:nvPr/>
        </p:nvGrpSpPr>
        <p:grpSpPr>
          <a:xfrm>
            <a:off x="2108002" y="2254227"/>
            <a:ext cx="3370659" cy="716756"/>
            <a:chOff x="810" y="1363"/>
            <a:chExt cx="2831" cy="602"/>
          </a:xfrm>
        </p:grpSpPr>
        <p:cxnSp>
          <p:nvCxnSpPr>
            <p:cNvPr id="6064" name="Google Shape;6064;p101"/>
            <p:cNvCxnSpPr/>
            <p:nvPr/>
          </p:nvCxnSpPr>
          <p:spPr>
            <a:xfrm>
              <a:off x="2062" y="1502"/>
              <a:ext cx="1579" cy="463"/>
            </a:xfrm>
            <a:prstGeom prst="straightConnector1">
              <a:avLst/>
            </a:prstGeom>
            <a:noFill/>
            <a:ln cap="flat" cmpd="sng" w="28575">
              <a:solidFill>
                <a:srgbClr val="000099"/>
              </a:solidFill>
              <a:prstDash val="solid"/>
              <a:round/>
              <a:headEnd len="med" w="med" type="none"/>
              <a:tailEnd len="med" w="med" type="triangle"/>
            </a:ln>
          </p:spPr>
        </p:cxnSp>
        <p:sp>
          <p:nvSpPr>
            <p:cNvPr id="6065" name="Google Shape;6065;p101"/>
            <p:cNvSpPr/>
            <p:nvPr/>
          </p:nvSpPr>
          <p:spPr>
            <a:xfrm>
              <a:off x="2518" y="1565"/>
              <a:ext cx="590" cy="27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66" name="Google Shape;6066;p101"/>
            <p:cNvSpPr txBox="1"/>
            <p:nvPr/>
          </p:nvSpPr>
          <p:spPr>
            <a:xfrm>
              <a:off x="2310" y="1624"/>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SYNbit=1, Seq=x</a:t>
              </a:r>
              <a:endParaRPr sz="1100"/>
            </a:p>
          </p:txBody>
        </p:sp>
        <p:sp>
          <p:nvSpPr>
            <p:cNvPr id="6067" name="Google Shape;6067;p101"/>
            <p:cNvSpPr txBox="1"/>
            <p:nvPr/>
          </p:nvSpPr>
          <p:spPr>
            <a:xfrm>
              <a:off x="810" y="1363"/>
              <a:ext cx="1200" cy="3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choose init seq num, x</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TCP SYN msg</a:t>
              </a:r>
              <a:endParaRPr sz="1100"/>
            </a:p>
          </p:txBody>
        </p:sp>
      </p:grpSp>
      <p:cxnSp>
        <p:nvCxnSpPr>
          <p:cNvPr id="6068" name="Google Shape;6068;p101"/>
          <p:cNvCxnSpPr/>
          <p:nvPr/>
        </p:nvCxnSpPr>
        <p:spPr>
          <a:xfrm flipH="1">
            <a:off x="5539373" y="2361383"/>
            <a:ext cx="1200" cy="2563500"/>
          </a:xfrm>
          <a:prstGeom prst="straightConnector1">
            <a:avLst/>
          </a:prstGeom>
          <a:noFill/>
          <a:ln cap="flat" cmpd="sng" w="9525">
            <a:solidFill>
              <a:srgbClr val="777777"/>
            </a:solidFill>
            <a:prstDash val="solid"/>
            <a:round/>
            <a:headEnd len="med" w="med" type="none"/>
            <a:tailEnd len="med" w="med" type="none"/>
          </a:ln>
        </p:spPr>
      </p:cxnSp>
      <p:sp>
        <p:nvSpPr>
          <p:cNvPr id="6069" name="Google Shape;6069;p101"/>
          <p:cNvSpPr txBox="1"/>
          <p:nvPr/>
        </p:nvSpPr>
        <p:spPr>
          <a:xfrm>
            <a:off x="7178873" y="4490221"/>
            <a:ext cx="5787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grpSp>
        <p:nvGrpSpPr>
          <p:cNvPr id="6070" name="Google Shape;6070;p101"/>
          <p:cNvGrpSpPr/>
          <p:nvPr/>
        </p:nvGrpSpPr>
        <p:grpSpPr>
          <a:xfrm>
            <a:off x="3596283" y="2756671"/>
            <a:ext cx="3352799" cy="1069181"/>
            <a:chOff x="2060" y="1785"/>
            <a:chExt cx="2816" cy="898"/>
          </a:xfrm>
        </p:grpSpPr>
        <p:cxnSp>
          <p:nvCxnSpPr>
            <p:cNvPr id="6071" name="Google Shape;6071;p101"/>
            <p:cNvCxnSpPr/>
            <p:nvPr/>
          </p:nvCxnSpPr>
          <p:spPr>
            <a:xfrm flipH="1">
              <a:off x="2060" y="2031"/>
              <a:ext cx="1580" cy="652"/>
            </a:xfrm>
            <a:prstGeom prst="straightConnector1">
              <a:avLst/>
            </a:prstGeom>
            <a:noFill/>
            <a:ln cap="flat" cmpd="sng" w="28575">
              <a:solidFill>
                <a:srgbClr val="000099"/>
              </a:solidFill>
              <a:prstDash val="solid"/>
              <a:round/>
              <a:headEnd len="med" w="med" type="none"/>
              <a:tailEnd len="med" w="med" type="triangle"/>
            </a:ln>
          </p:spPr>
        </p:cxnSp>
        <p:sp>
          <p:nvSpPr>
            <p:cNvPr id="6072" name="Google Shape;6072;p101"/>
            <p:cNvSpPr/>
            <p:nvPr/>
          </p:nvSpPr>
          <p:spPr>
            <a:xfrm>
              <a:off x="2381" y="2206"/>
              <a:ext cx="896" cy="327"/>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73" name="Google Shape;6073;p101"/>
            <p:cNvSpPr txBox="1"/>
            <p:nvPr/>
          </p:nvSpPr>
          <p:spPr>
            <a:xfrm>
              <a:off x="2159" y="2169"/>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SYNbit=1, Seq=y</a:t>
              </a:r>
              <a:endParaRPr sz="1100"/>
            </a:p>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ACKbit=1; ACKnum=x+1</a:t>
              </a:r>
              <a:endParaRPr sz="1100"/>
            </a:p>
          </p:txBody>
        </p:sp>
        <p:sp>
          <p:nvSpPr>
            <p:cNvPr id="6074" name="Google Shape;6074;p101"/>
            <p:cNvSpPr txBox="1"/>
            <p:nvPr/>
          </p:nvSpPr>
          <p:spPr>
            <a:xfrm>
              <a:off x="3676" y="1785"/>
              <a:ext cx="1200" cy="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choose init seq num, y</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TCP SYNACK</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msg, acking SYN</a:t>
              </a:r>
              <a:endParaRPr sz="1100"/>
            </a:p>
          </p:txBody>
        </p:sp>
      </p:grpSp>
      <p:grpSp>
        <p:nvGrpSpPr>
          <p:cNvPr id="6075" name="Google Shape;6075;p101"/>
          <p:cNvGrpSpPr/>
          <p:nvPr/>
        </p:nvGrpSpPr>
        <p:grpSpPr>
          <a:xfrm>
            <a:off x="1884164" y="3580583"/>
            <a:ext cx="5022056" cy="1071563"/>
            <a:chOff x="622" y="2477"/>
            <a:chExt cx="4218" cy="900"/>
          </a:xfrm>
        </p:grpSpPr>
        <p:cxnSp>
          <p:nvCxnSpPr>
            <p:cNvPr id="6076" name="Google Shape;6076;p101"/>
            <p:cNvCxnSpPr/>
            <p:nvPr/>
          </p:nvCxnSpPr>
          <p:spPr>
            <a:xfrm>
              <a:off x="2073" y="2728"/>
              <a:ext cx="1579" cy="463"/>
            </a:xfrm>
            <a:prstGeom prst="straightConnector1">
              <a:avLst/>
            </a:prstGeom>
            <a:noFill/>
            <a:ln cap="flat" cmpd="sng" w="28575">
              <a:solidFill>
                <a:srgbClr val="000099"/>
              </a:solidFill>
              <a:prstDash val="solid"/>
              <a:round/>
              <a:headEnd len="med" w="med" type="none"/>
              <a:tailEnd len="med" w="med" type="triangle"/>
            </a:ln>
          </p:spPr>
        </p:cxnSp>
        <p:sp>
          <p:nvSpPr>
            <p:cNvPr id="6077" name="Google Shape;6077;p101"/>
            <p:cNvSpPr/>
            <p:nvPr/>
          </p:nvSpPr>
          <p:spPr>
            <a:xfrm>
              <a:off x="2486" y="2806"/>
              <a:ext cx="775" cy="27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078" name="Google Shape;6078;p101"/>
            <p:cNvSpPr txBox="1"/>
            <p:nvPr/>
          </p:nvSpPr>
          <p:spPr>
            <a:xfrm>
              <a:off x="2092" y="2852"/>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ACKbit=1, ACKnum=y+1</a:t>
              </a:r>
              <a:endParaRPr sz="1100"/>
            </a:p>
          </p:txBody>
        </p:sp>
        <p:sp>
          <p:nvSpPr>
            <p:cNvPr id="6079" name="Google Shape;6079;p101"/>
            <p:cNvSpPr txBox="1"/>
            <p:nvPr/>
          </p:nvSpPr>
          <p:spPr>
            <a:xfrm>
              <a:off x="622" y="2477"/>
              <a:ext cx="1500" cy="9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received SYNACK(x) </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indicates server is live;</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ACK for SYNACK;</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this segment may contain </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client-to-server data</a:t>
              </a:r>
              <a:endParaRPr sz="1100"/>
            </a:p>
          </p:txBody>
        </p:sp>
        <p:sp>
          <p:nvSpPr>
            <p:cNvPr id="6080" name="Google Shape;6080;p101"/>
            <p:cNvSpPr txBox="1"/>
            <p:nvPr/>
          </p:nvSpPr>
          <p:spPr>
            <a:xfrm>
              <a:off x="3640" y="3042"/>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received ACK(y) </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indicates client is live</a:t>
              </a:r>
              <a:endParaRPr sz="1100"/>
            </a:p>
          </p:txBody>
        </p:sp>
      </p:grpSp>
      <p:grpSp>
        <p:nvGrpSpPr>
          <p:cNvPr id="6081" name="Google Shape;6081;p101"/>
          <p:cNvGrpSpPr/>
          <p:nvPr/>
        </p:nvGrpSpPr>
        <p:grpSpPr>
          <a:xfrm>
            <a:off x="1360289" y="2282802"/>
            <a:ext cx="714375" cy="629841"/>
            <a:chOff x="182" y="1387"/>
            <a:chExt cx="600" cy="529"/>
          </a:xfrm>
        </p:grpSpPr>
        <p:sp>
          <p:nvSpPr>
            <p:cNvPr id="6082" name="Google Shape;6082;p101"/>
            <p:cNvSpPr txBox="1"/>
            <p:nvPr/>
          </p:nvSpPr>
          <p:spPr>
            <a:xfrm>
              <a:off x="182" y="1616"/>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SYNSENT</a:t>
              </a:r>
              <a:endParaRPr sz="1100"/>
            </a:p>
          </p:txBody>
        </p:sp>
        <p:cxnSp>
          <p:nvCxnSpPr>
            <p:cNvPr id="6083" name="Google Shape;6083;p101"/>
            <p:cNvCxnSpPr/>
            <p:nvPr/>
          </p:nvCxnSpPr>
          <p:spPr>
            <a:xfrm>
              <a:off x="462" y="1387"/>
              <a:ext cx="0" cy="277"/>
            </a:xfrm>
            <a:prstGeom prst="straightConnector1">
              <a:avLst/>
            </a:prstGeom>
            <a:noFill/>
            <a:ln cap="flat" cmpd="sng" w="9525">
              <a:solidFill>
                <a:srgbClr val="000000"/>
              </a:solidFill>
              <a:prstDash val="solid"/>
              <a:round/>
              <a:headEnd len="med" w="med" type="none"/>
              <a:tailEnd len="med" w="med" type="triangle"/>
            </a:ln>
          </p:spPr>
        </p:cxnSp>
      </p:grpSp>
      <p:grpSp>
        <p:nvGrpSpPr>
          <p:cNvPr id="6084" name="Google Shape;6084;p101"/>
          <p:cNvGrpSpPr/>
          <p:nvPr/>
        </p:nvGrpSpPr>
        <p:grpSpPr>
          <a:xfrm>
            <a:off x="1361479" y="2778102"/>
            <a:ext cx="714375" cy="1321594"/>
            <a:chOff x="183" y="1803"/>
            <a:chExt cx="600" cy="1110"/>
          </a:xfrm>
        </p:grpSpPr>
        <p:sp>
          <p:nvSpPr>
            <p:cNvPr id="6085" name="Google Shape;6085;p101"/>
            <p:cNvSpPr txBox="1"/>
            <p:nvPr/>
          </p:nvSpPr>
          <p:spPr>
            <a:xfrm>
              <a:off x="183" y="2613"/>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cxnSp>
          <p:nvCxnSpPr>
            <p:cNvPr id="6086" name="Google Shape;6086;p101"/>
            <p:cNvCxnSpPr/>
            <p:nvPr/>
          </p:nvCxnSpPr>
          <p:spPr>
            <a:xfrm>
              <a:off x="465" y="1803"/>
              <a:ext cx="0" cy="797"/>
            </a:xfrm>
            <a:prstGeom prst="straightConnector1">
              <a:avLst/>
            </a:prstGeom>
            <a:noFill/>
            <a:ln cap="flat" cmpd="sng" w="9525">
              <a:solidFill>
                <a:srgbClr val="000000"/>
              </a:solidFill>
              <a:prstDash val="solid"/>
              <a:round/>
              <a:headEnd len="med" w="med" type="none"/>
              <a:tailEnd len="med" w="med" type="triangle"/>
            </a:ln>
          </p:spPr>
        </p:cxnSp>
      </p:grpSp>
      <p:grpSp>
        <p:nvGrpSpPr>
          <p:cNvPr id="6087" name="Google Shape;6087;p101"/>
          <p:cNvGrpSpPr/>
          <p:nvPr/>
        </p:nvGrpSpPr>
        <p:grpSpPr>
          <a:xfrm>
            <a:off x="6951464" y="2324474"/>
            <a:ext cx="714375" cy="998934"/>
            <a:chOff x="4878" y="1422"/>
            <a:chExt cx="600" cy="839"/>
          </a:xfrm>
        </p:grpSpPr>
        <p:sp>
          <p:nvSpPr>
            <p:cNvPr id="6088" name="Google Shape;6088;p101"/>
            <p:cNvSpPr txBox="1"/>
            <p:nvPr/>
          </p:nvSpPr>
          <p:spPr>
            <a:xfrm>
              <a:off x="4878" y="1961"/>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SYN RCVD</a:t>
              </a:r>
              <a:endParaRPr sz="1100"/>
            </a:p>
          </p:txBody>
        </p:sp>
        <p:cxnSp>
          <p:nvCxnSpPr>
            <p:cNvPr id="6089" name="Google Shape;6089;p101"/>
            <p:cNvCxnSpPr/>
            <p:nvPr/>
          </p:nvCxnSpPr>
          <p:spPr>
            <a:xfrm>
              <a:off x="5339" y="1422"/>
              <a:ext cx="0" cy="569"/>
            </a:xfrm>
            <a:prstGeom prst="straightConnector1">
              <a:avLst/>
            </a:prstGeom>
            <a:noFill/>
            <a:ln cap="flat" cmpd="sng" w="9525">
              <a:solidFill>
                <a:srgbClr val="000000"/>
              </a:solidFill>
              <a:prstDash val="solid"/>
              <a:round/>
              <a:headEnd len="med" w="med" type="none"/>
              <a:tailEnd len="med" w="med" type="triangle"/>
            </a:ln>
          </p:spPr>
        </p:cxnSp>
      </p:grpSp>
      <p:cxnSp>
        <p:nvCxnSpPr>
          <p:cNvPr id="6090" name="Google Shape;6090;p101"/>
          <p:cNvCxnSpPr/>
          <p:nvPr/>
        </p:nvCxnSpPr>
        <p:spPr>
          <a:xfrm>
            <a:off x="7487245" y="3225777"/>
            <a:ext cx="0" cy="1278600"/>
          </a:xfrm>
          <a:prstGeom prst="straightConnector1">
            <a:avLst/>
          </a:prstGeom>
          <a:noFill/>
          <a:ln cap="flat" cmpd="sng" w="9525">
            <a:solidFill>
              <a:srgbClr val="000000"/>
            </a:solidFill>
            <a:prstDash val="solid"/>
            <a:round/>
            <a:headEnd len="med" w="med" type="none"/>
            <a:tailEnd len="med" w="med" type="triangle"/>
          </a:ln>
        </p:spPr>
      </p:cxnSp>
      <p:sp>
        <p:nvSpPr>
          <p:cNvPr id="6091" name="Google Shape;6091;p101"/>
          <p:cNvSpPr txBox="1"/>
          <p:nvPr/>
        </p:nvSpPr>
        <p:spPr>
          <a:xfrm>
            <a:off x="1046398" y="1256811"/>
            <a:ext cx="1379400" cy="577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99"/>
              </a:buClr>
              <a:buSzPts val="2100"/>
              <a:buFont typeface="Calibri"/>
              <a:buNone/>
            </a:pPr>
            <a:r>
              <a:rPr b="0" i="0" lang="en-US" sz="2100" u="none" cap="none" strike="noStrike">
                <a:solidFill>
                  <a:srgbClr val="000099"/>
                </a:solidFill>
                <a:latin typeface="Calibri"/>
                <a:ea typeface="Calibri"/>
                <a:cs typeface="Calibri"/>
                <a:sym typeface="Calibri"/>
              </a:rPr>
              <a:t>Client state</a:t>
            </a:r>
            <a:endParaRPr sz="1100"/>
          </a:p>
          <a:p>
            <a:pPr indent="0" lvl="0" marL="0" marR="0" rtl="0" algn="r">
              <a:lnSpc>
                <a:spcPct val="100000"/>
              </a:lnSpc>
              <a:spcBef>
                <a:spcPts val="0"/>
              </a:spcBef>
              <a:spcAft>
                <a:spcPts val="0"/>
              </a:spcAft>
              <a:buClr>
                <a:schemeClr val="dk1"/>
              </a:buClr>
              <a:buSzPts val="1200"/>
              <a:buFont typeface="Tahoma"/>
              <a:buNone/>
            </a:pPr>
            <a:r>
              <a:t/>
            </a:r>
            <a:endParaRPr b="0" i="1" sz="1200" u="none" cap="none" strike="noStrike">
              <a:solidFill>
                <a:srgbClr val="000099"/>
              </a:solidFill>
              <a:latin typeface="Tahoma"/>
              <a:ea typeface="Tahoma"/>
              <a:cs typeface="Tahoma"/>
              <a:sym typeface="Tahoma"/>
            </a:endParaRPr>
          </a:p>
        </p:txBody>
      </p:sp>
      <p:sp>
        <p:nvSpPr>
          <p:cNvPr id="6092" name="Google Shape;6092;p101"/>
          <p:cNvSpPr txBox="1"/>
          <p:nvPr/>
        </p:nvSpPr>
        <p:spPr>
          <a:xfrm>
            <a:off x="1355526" y="1792217"/>
            <a:ext cx="6321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LISTEN</a:t>
            </a:r>
            <a:endParaRPr sz="1100"/>
          </a:p>
        </p:txBody>
      </p:sp>
      <p:sp>
        <p:nvSpPr>
          <p:cNvPr id="6093" name="Google Shape;6093;p101"/>
          <p:cNvSpPr txBox="1"/>
          <p:nvPr/>
        </p:nvSpPr>
        <p:spPr>
          <a:xfrm>
            <a:off x="6679234" y="811469"/>
            <a:ext cx="1447800" cy="577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99"/>
              </a:buClr>
              <a:buSzPts val="2100"/>
              <a:buFont typeface="Calibri"/>
              <a:buNone/>
            </a:pPr>
            <a:r>
              <a:rPr b="0" i="0" lang="en-US" sz="2100" u="none" cap="none" strike="noStrike">
                <a:solidFill>
                  <a:srgbClr val="000099"/>
                </a:solidFill>
                <a:latin typeface="Calibri"/>
                <a:ea typeface="Calibri"/>
                <a:cs typeface="Calibri"/>
                <a:sym typeface="Calibri"/>
              </a:rPr>
              <a:t>Server state</a:t>
            </a:r>
            <a:endParaRPr sz="1100"/>
          </a:p>
          <a:p>
            <a:pPr indent="0" lvl="0" marL="0" marR="0" rtl="0" algn="r">
              <a:lnSpc>
                <a:spcPct val="100000"/>
              </a:lnSpc>
              <a:spcBef>
                <a:spcPts val="0"/>
              </a:spcBef>
              <a:spcAft>
                <a:spcPts val="0"/>
              </a:spcAft>
              <a:buClr>
                <a:schemeClr val="dk1"/>
              </a:buClr>
              <a:buSzPts val="1200"/>
              <a:buFont typeface="Tahoma"/>
              <a:buNone/>
            </a:pPr>
            <a:r>
              <a:t/>
            </a:r>
            <a:endParaRPr b="0" i="1" sz="1200" u="none" cap="none" strike="noStrike">
              <a:solidFill>
                <a:srgbClr val="000099"/>
              </a:solidFill>
              <a:latin typeface="Tahoma"/>
              <a:ea typeface="Tahoma"/>
              <a:cs typeface="Tahoma"/>
              <a:sym typeface="Tahoma"/>
            </a:endParaRPr>
          </a:p>
        </p:txBody>
      </p:sp>
      <p:sp>
        <p:nvSpPr>
          <p:cNvPr id="6094" name="Google Shape;6094;p101"/>
          <p:cNvSpPr txBox="1"/>
          <p:nvPr/>
        </p:nvSpPr>
        <p:spPr>
          <a:xfrm>
            <a:off x="7133628" y="1974382"/>
            <a:ext cx="6321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LISTEN</a:t>
            </a:r>
            <a:endParaRPr sz="1100"/>
          </a:p>
        </p:txBody>
      </p:sp>
      <p:grpSp>
        <p:nvGrpSpPr>
          <p:cNvPr id="6095" name="Google Shape;6095;p101"/>
          <p:cNvGrpSpPr/>
          <p:nvPr/>
        </p:nvGrpSpPr>
        <p:grpSpPr>
          <a:xfrm>
            <a:off x="3348355" y="1869607"/>
            <a:ext cx="482203" cy="450056"/>
            <a:chOff x="-44" y="1473"/>
            <a:chExt cx="981" cy="1105"/>
          </a:xfrm>
        </p:grpSpPr>
        <p:pic>
          <p:nvPicPr>
            <p:cNvPr descr="desktop_computer_stylized_medium" id="6096" name="Google Shape;6096;p10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097" name="Google Shape;6097;p10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098" name="Google Shape;6098;p101"/>
          <p:cNvGrpSpPr/>
          <p:nvPr/>
        </p:nvGrpSpPr>
        <p:grpSpPr>
          <a:xfrm>
            <a:off x="5416357" y="1935091"/>
            <a:ext cx="252413" cy="384572"/>
            <a:chOff x="4140" y="429"/>
            <a:chExt cx="1425" cy="2396"/>
          </a:xfrm>
        </p:grpSpPr>
        <p:sp>
          <p:nvSpPr>
            <p:cNvPr id="6099" name="Google Shape;6099;p10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00" name="Google Shape;6100;p101"/>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01" name="Google Shape;6101;p10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02" name="Google Shape;6102;p10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03" name="Google Shape;6103;p101"/>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104" name="Google Shape;6104;p101"/>
            <p:cNvGrpSpPr/>
            <p:nvPr/>
          </p:nvGrpSpPr>
          <p:grpSpPr>
            <a:xfrm>
              <a:off x="4751" y="666"/>
              <a:ext cx="578" cy="148"/>
              <a:chOff x="617" y="2566"/>
              <a:chExt cx="721" cy="142"/>
            </a:xfrm>
          </p:grpSpPr>
          <p:sp>
            <p:nvSpPr>
              <p:cNvPr id="6105" name="Google Shape;6105;p101"/>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06" name="Google Shape;6106;p101"/>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107" name="Google Shape;6107;p101"/>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108" name="Google Shape;6108;p101"/>
            <p:cNvGrpSpPr/>
            <p:nvPr/>
          </p:nvGrpSpPr>
          <p:grpSpPr>
            <a:xfrm>
              <a:off x="4745" y="993"/>
              <a:ext cx="585" cy="134"/>
              <a:chOff x="611" y="2567"/>
              <a:chExt cx="730" cy="139"/>
            </a:xfrm>
          </p:grpSpPr>
          <p:sp>
            <p:nvSpPr>
              <p:cNvPr id="6109" name="Google Shape;6109;p101"/>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10" name="Google Shape;6110;p101"/>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111" name="Google Shape;6111;p101"/>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12" name="Google Shape;6112;p101"/>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113" name="Google Shape;6113;p101"/>
            <p:cNvGrpSpPr/>
            <p:nvPr/>
          </p:nvGrpSpPr>
          <p:grpSpPr>
            <a:xfrm>
              <a:off x="4738" y="1630"/>
              <a:ext cx="578" cy="149"/>
              <a:chOff x="618" y="2571"/>
              <a:chExt cx="720" cy="137"/>
            </a:xfrm>
          </p:grpSpPr>
          <p:sp>
            <p:nvSpPr>
              <p:cNvPr id="6114" name="Google Shape;6114;p101"/>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15" name="Google Shape;6115;p101"/>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116" name="Google Shape;6116;p10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117" name="Google Shape;6117;p101"/>
            <p:cNvGrpSpPr/>
            <p:nvPr/>
          </p:nvGrpSpPr>
          <p:grpSpPr>
            <a:xfrm>
              <a:off x="4738" y="1327"/>
              <a:ext cx="584" cy="141"/>
              <a:chOff x="613" y="2568"/>
              <a:chExt cx="728" cy="141"/>
            </a:xfrm>
          </p:grpSpPr>
          <p:sp>
            <p:nvSpPr>
              <p:cNvPr id="6118" name="Google Shape;6118;p101"/>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19" name="Google Shape;6119;p101"/>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120" name="Google Shape;6120;p101"/>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1" name="Google Shape;6121;p10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2" name="Google Shape;6122;p10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3" name="Google Shape;6123;p101"/>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4" name="Google Shape;6124;p10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5" name="Google Shape;6125;p101"/>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6" name="Google Shape;6126;p101"/>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7" name="Google Shape;6127;p101"/>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28" name="Google Shape;6128;p101"/>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129" name="Google Shape;6129;p101"/>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130" name="Google Shape;6130;p101"/>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131" name="Google Shape;6131;p101"/>
          <p:cNvSpPr txBox="1"/>
          <p:nvPr/>
        </p:nvSpPr>
        <p:spPr>
          <a:xfrm>
            <a:off x="280997" y="1635763"/>
            <a:ext cx="3157500" cy="193800"/>
          </a:xfrm>
          <a:prstGeom prst="rect">
            <a:avLst/>
          </a:prstGeom>
          <a:noFill/>
          <a:ln>
            <a:noFill/>
          </a:ln>
        </p:spPr>
        <p:txBody>
          <a:bodyPr anchorCtr="0" anchor="ctr" bIns="34275" lIns="68575" spcFirstLastPara="1" rIns="68575" wrap="square" tIns="34275">
            <a:spAutoFit/>
          </a:bodyPr>
          <a:lstStyle/>
          <a:p>
            <a:pPr indent="0" lvl="0" marL="0" marR="0" rtl="0" algn="l">
              <a:lnSpc>
                <a:spcPct val="9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clientSocket = socket(AF_INET, SOCK_STREAM)</a:t>
            </a:r>
            <a:endParaRPr sz="1100"/>
          </a:p>
        </p:txBody>
      </p:sp>
      <p:sp>
        <p:nvSpPr>
          <p:cNvPr id="6132" name="Google Shape;6132;p101"/>
          <p:cNvSpPr txBox="1"/>
          <p:nvPr/>
        </p:nvSpPr>
        <p:spPr>
          <a:xfrm>
            <a:off x="5866423" y="1238379"/>
            <a:ext cx="3346200" cy="7926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serverSocket = socket(AF_INET,SOCK_STREAM)</a:t>
            </a:r>
            <a:endParaRPr sz="1100"/>
          </a:p>
          <a:p>
            <a:pPr indent="0" lvl="0" marL="0" marR="0" rtl="0" algn="l">
              <a:lnSpc>
                <a:spcPct val="10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serverSocket.bind((‘’,serverPort))</a:t>
            </a:r>
            <a:endParaRPr sz="1100"/>
          </a:p>
          <a:p>
            <a:pPr indent="0" lvl="0" marL="0" marR="0" rtl="0" algn="l">
              <a:lnSpc>
                <a:spcPct val="10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serverSocket.listen(1)</a:t>
            </a:r>
            <a:endParaRPr sz="1100"/>
          </a:p>
          <a:p>
            <a:pPr indent="0" lvl="0" marL="0" marR="0" rtl="0" algn="l">
              <a:lnSpc>
                <a:spcPct val="10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connectionSocket, addr = serverSocket.accept()</a:t>
            </a:r>
            <a:endParaRPr sz="1100"/>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33" name="Google Shape;6133;p101"/>
          <p:cNvSpPr txBox="1"/>
          <p:nvPr/>
        </p:nvSpPr>
        <p:spPr>
          <a:xfrm>
            <a:off x="207407" y="2021124"/>
            <a:ext cx="3324900" cy="193800"/>
          </a:xfrm>
          <a:prstGeom prst="rect">
            <a:avLst/>
          </a:prstGeom>
          <a:noFill/>
          <a:ln>
            <a:noFill/>
          </a:ln>
        </p:spPr>
        <p:txBody>
          <a:bodyPr anchorCtr="0" anchor="ctr" bIns="34275" lIns="68575" spcFirstLastPara="1" rIns="68575" wrap="square" tIns="34275">
            <a:spAutoFit/>
          </a:bodyPr>
          <a:lstStyle/>
          <a:p>
            <a:pPr indent="0" lvl="0" marL="0" marR="0" rtl="0" algn="l">
              <a:lnSpc>
                <a:spcPct val="90000"/>
              </a:lnSpc>
              <a:spcBef>
                <a:spcPts val="0"/>
              </a:spcBef>
              <a:spcAft>
                <a:spcPts val="0"/>
              </a:spcAft>
              <a:buClr>
                <a:srgbClr val="000000"/>
              </a:buClr>
              <a:buSzPts val="900"/>
              <a:buFont typeface="Courier"/>
              <a:buNone/>
            </a:pPr>
            <a:r>
              <a:rPr b="0" i="0" lang="en-US" sz="900" u="none" cap="none" strike="noStrike">
                <a:solidFill>
                  <a:srgbClr val="000000"/>
                </a:solidFill>
                <a:latin typeface="Courier"/>
                <a:ea typeface="Courier"/>
                <a:cs typeface="Courier"/>
                <a:sym typeface="Courier"/>
              </a:rPr>
              <a:t>clientSocket.connect((serverName,serverPort))</a:t>
            </a:r>
            <a:endParaRPr sz="1100"/>
          </a:p>
        </p:txBody>
      </p:sp>
      <p:sp>
        <p:nvSpPr>
          <p:cNvPr id="6134" name="Google Shape;6134;p10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3"/>
                                        </p:tgtEl>
                                        <p:attrNameLst>
                                          <p:attrName>style.visibility</p:attrName>
                                        </p:attrNameLst>
                                      </p:cBhvr>
                                      <p:to>
                                        <p:strVal val="visible"/>
                                      </p:to>
                                    </p:set>
                                    <p:animEffect filter="fade" transition="in">
                                      <p:cBhvr>
                                        <p:cTn dur="500"/>
                                        <p:tgtEl>
                                          <p:spTgt spid="6063"/>
                                        </p:tgtEl>
                                      </p:cBhvr>
                                    </p:animEffect>
                                  </p:childTnLst>
                                </p:cTn>
                              </p:par>
                              <p:par>
                                <p:cTn fill="hold" nodeType="withEffect" presetClass="entr" presetID="10" presetSubtype="0">
                                  <p:stCondLst>
                                    <p:cond delay="0"/>
                                  </p:stCondLst>
                                  <p:childTnLst>
                                    <p:set>
                                      <p:cBhvr>
                                        <p:cTn dur="1" fill="hold">
                                          <p:stCondLst>
                                            <p:cond delay="0"/>
                                          </p:stCondLst>
                                        </p:cTn>
                                        <p:tgtEl>
                                          <p:spTgt spid="6081"/>
                                        </p:tgtEl>
                                        <p:attrNameLst>
                                          <p:attrName>style.visibility</p:attrName>
                                        </p:attrNameLst>
                                      </p:cBhvr>
                                      <p:to>
                                        <p:strVal val="visible"/>
                                      </p:to>
                                    </p:set>
                                    <p:animEffect filter="fade" transition="in">
                                      <p:cBhvr>
                                        <p:cTn dur="500"/>
                                        <p:tgtEl>
                                          <p:spTgt spid="6081"/>
                                        </p:tgtEl>
                                      </p:cBhvr>
                                    </p:animEffect>
                                  </p:childTnLst>
                                </p:cTn>
                              </p:par>
                              <p:par>
                                <p:cTn fill="hold" nodeType="withEffect" presetClass="entr" presetID="10" presetSubtype="0">
                                  <p:stCondLst>
                                    <p:cond delay="0"/>
                                  </p:stCondLst>
                                  <p:childTnLst>
                                    <p:set>
                                      <p:cBhvr>
                                        <p:cTn dur="1" fill="hold">
                                          <p:stCondLst>
                                            <p:cond delay="0"/>
                                          </p:stCondLst>
                                        </p:cTn>
                                        <p:tgtEl>
                                          <p:spTgt spid="6133"/>
                                        </p:tgtEl>
                                        <p:attrNameLst>
                                          <p:attrName>style.visibility</p:attrName>
                                        </p:attrNameLst>
                                      </p:cBhvr>
                                      <p:to>
                                        <p:strVal val="visible"/>
                                      </p:to>
                                    </p:set>
                                    <p:animEffect filter="fade" transition="in">
                                      <p:cBhvr>
                                        <p:cTn dur="500"/>
                                        <p:tgtEl>
                                          <p:spTgt spid="6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7"/>
                                        </p:tgtEl>
                                        <p:attrNameLst>
                                          <p:attrName>style.visibility</p:attrName>
                                        </p:attrNameLst>
                                      </p:cBhvr>
                                      <p:to>
                                        <p:strVal val="visible"/>
                                      </p:to>
                                    </p:set>
                                    <p:animEffect filter="fade" transition="in">
                                      <p:cBhvr>
                                        <p:cTn dur="500"/>
                                        <p:tgtEl>
                                          <p:spTgt spid="6087"/>
                                        </p:tgtEl>
                                      </p:cBhvr>
                                    </p:animEffect>
                                  </p:childTnLst>
                                </p:cTn>
                              </p:par>
                              <p:par>
                                <p:cTn fill="hold" nodeType="withEffect" presetClass="entr" presetID="10" presetSubtype="0">
                                  <p:stCondLst>
                                    <p:cond delay="0"/>
                                  </p:stCondLst>
                                  <p:childTnLst>
                                    <p:set>
                                      <p:cBhvr>
                                        <p:cTn dur="1" fill="hold">
                                          <p:stCondLst>
                                            <p:cond delay="0"/>
                                          </p:stCondLst>
                                        </p:cTn>
                                        <p:tgtEl>
                                          <p:spTgt spid="6070"/>
                                        </p:tgtEl>
                                        <p:attrNameLst>
                                          <p:attrName>style.visibility</p:attrName>
                                        </p:attrNameLst>
                                      </p:cBhvr>
                                      <p:to>
                                        <p:strVal val="visible"/>
                                      </p:to>
                                    </p:set>
                                    <p:animEffect filter="fade" transition="in">
                                      <p:cBhvr>
                                        <p:cTn dur="500"/>
                                        <p:tgtEl>
                                          <p:spTgt spid="60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5"/>
                                        </p:tgtEl>
                                        <p:attrNameLst>
                                          <p:attrName>style.visibility</p:attrName>
                                        </p:attrNameLst>
                                      </p:cBhvr>
                                      <p:to>
                                        <p:strVal val="visible"/>
                                      </p:to>
                                    </p:set>
                                    <p:animEffect filter="fade" transition="in">
                                      <p:cBhvr>
                                        <p:cTn dur="500"/>
                                        <p:tgtEl>
                                          <p:spTgt spid="6075"/>
                                        </p:tgtEl>
                                      </p:cBhvr>
                                    </p:animEffect>
                                  </p:childTnLst>
                                </p:cTn>
                              </p:par>
                              <p:par>
                                <p:cTn fill="hold" nodeType="withEffect" presetClass="entr" presetID="10" presetSubtype="0">
                                  <p:stCondLst>
                                    <p:cond delay="0"/>
                                  </p:stCondLst>
                                  <p:childTnLst>
                                    <p:set>
                                      <p:cBhvr>
                                        <p:cTn dur="1" fill="hold">
                                          <p:stCondLst>
                                            <p:cond delay="0"/>
                                          </p:stCondLst>
                                        </p:cTn>
                                        <p:tgtEl>
                                          <p:spTgt spid="6084"/>
                                        </p:tgtEl>
                                        <p:attrNameLst>
                                          <p:attrName>style.visibility</p:attrName>
                                        </p:attrNameLst>
                                      </p:cBhvr>
                                      <p:to>
                                        <p:strVal val="visible"/>
                                      </p:to>
                                    </p:set>
                                    <p:animEffect filter="fade" transition="in">
                                      <p:cBhvr>
                                        <p:cTn dur="500"/>
                                        <p:tgtEl>
                                          <p:spTgt spid="60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69"/>
                                        </p:tgtEl>
                                        <p:attrNameLst>
                                          <p:attrName>style.visibility</p:attrName>
                                        </p:attrNameLst>
                                      </p:cBhvr>
                                      <p:to>
                                        <p:strVal val="visible"/>
                                      </p:to>
                                    </p:set>
                                    <p:animEffect filter="fade" transition="in">
                                      <p:cBhvr>
                                        <p:cTn dur="500"/>
                                        <p:tgtEl>
                                          <p:spTgt spid="6069"/>
                                        </p:tgtEl>
                                      </p:cBhvr>
                                    </p:animEffect>
                                  </p:childTnLst>
                                </p:cTn>
                              </p:par>
                              <p:par>
                                <p:cTn fill="hold" nodeType="withEffect" presetClass="entr" presetID="10" presetSubtype="0">
                                  <p:stCondLst>
                                    <p:cond delay="0"/>
                                  </p:stCondLst>
                                  <p:childTnLst>
                                    <p:set>
                                      <p:cBhvr>
                                        <p:cTn dur="1" fill="hold">
                                          <p:stCondLst>
                                            <p:cond delay="0"/>
                                          </p:stCondLst>
                                        </p:cTn>
                                        <p:tgtEl>
                                          <p:spTgt spid="6090"/>
                                        </p:tgtEl>
                                        <p:attrNameLst>
                                          <p:attrName>style.visibility</p:attrName>
                                        </p:attrNameLst>
                                      </p:cBhvr>
                                      <p:to>
                                        <p:strVal val="visible"/>
                                      </p:to>
                                    </p:set>
                                    <p:animEffect filter="fade" transition="in">
                                      <p:cBhvr>
                                        <p:cTn dur="500"/>
                                        <p:tgtEl>
                                          <p:spTgt spid="60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9" name="Shape 6139"/>
        <p:cNvGrpSpPr/>
        <p:nvPr/>
      </p:nvGrpSpPr>
      <p:grpSpPr>
        <a:xfrm>
          <a:off x="0" y="0"/>
          <a:ext cx="0" cy="0"/>
          <a:chOff x="0" y="0"/>
          <a:chExt cx="0" cy="0"/>
        </a:xfrm>
      </p:grpSpPr>
      <p:sp>
        <p:nvSpPr>
          <p:cNvPr id="6140" name="Google Shape;6140;p102"/>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100000"/>
              <a:buFont typeface="Calibri"/>
              <a:buNone/>
            </a:pPr>
            <a:r>
              <a:rPr lang="en-US" sz="3600"/>
              <a:t>Ένα ανθρώπινο </a:t>
            </a:r>
            <a:r>
              <a:rPr lang="en-US" sz="3600"/>
              <a:t>3-way handshake πρωτόκολλο</a:t>
            </a:r>
            <a:endParaRPr b="0" sz="3300"/>
          </a:p>
        </p:txBody>
      </p:sp>
      <p:pic>
        <p:nvPicPr>
          <p:cNvPr descr="A pile of snow&#10;&#10;Description automatically generated" id="6141" name="Google Shape;6141;p102"/>
          <p:cNvPicPr preferRelativeResize="0"/>
          <p:nvPr/>
        </p:nvPicPr>
        <p:blipFill rotWithShape="1">
          <a:blip r:embed="rId3">
            <a:alphaModFix/>
          </a:blip>
          <a:srcRect b="0" l="0" r="0" t="0"/>
          <a:stretch/>
        </p:blipFill>
        <p:spPr>
          <a:xfrm>
            <a:off x="1312688" y="1147664"/>
            <a:ext cx="6268688" cy="4104396"/>
          </a:xfrm>
          <a:prstGeom prst="rect">
            <a:avLst/>
          </a:prstGeom>
          <a:noFill/>
          <a:ln>
            <a:noFill/>
          </a:ln>
        </p:spPr>
      </p:pic>
      <p:grpSp>
        <p:nvGrpSpPr>
          <p:cNvPr id="6142" name="Google Shape;6142;p102"/>
          <p:cNvGrpSpPr/>
          <p:nvPr/>
        </p:nvGrpSpPr>
        <p:grpSpPr>
          <a:xfrm>
            <a:off x="4903939" y="1549313"/>
            <a:ext cx="1298000" cy="459486"/>
            <a:chOff x="6538586" y="2065751"/>
            <a:chExt cx="1730667" cy="612648"/>
          </a:xfrm>
        </p:grpSpPr>
        <p:sp>
          <p:nvSpPr>
            <p:cNvPr id="6143" name="Google Shape;6143;p102"/>
            <p:cNvSpPr/>
            <p:nvPr/>
          </p:nvSpPr>
          <p:spPr>
            <a:xfrm>
              <a:off x="6551111" y="2065751"/>
              <a:ext cx="1672748" cy="612648"/>
            </a:xfrm>
            <a:prstGeom prst="wedgeRoundRectCallout">
              <a:avLst>
                <a:gd fmla="val 54830" name="adj1"/>
                <a:gd fmla="val 429311" name="adj2"/>
                <a:gd fmla="val 16667" name="adj3"/>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144" name="Google Shape;6144;p102"/>
            <p:cNvSpPr txBox="1"/>
            <p:nvPr/>
          </p:nvSpPr>
          <p:spPr>
            <a:xfrm>
              <a:off x="6538586" y="2153433"/>
              <a:ext cx="1730667"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 On belay?</a:t>
              </a:r>
              <a:endParaRPr sz="1100"/>
            </a:p>
          </p:txBody>
        </p:sp>
      </p:grpSp>
      <p:sp>
        <p:nvSpPr>
          <p:cNvPr id="6145" name="Google Shape;6145;p102"/>
          <p:cNvSpPr/>
          <p:nvPr/>
        </p:nvSpPr>
        <p:spPr>
          <a:xfrm>
            <a:off x="1230681" y="4359057"/>
            <a:ext cx="7844400" cy="958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6146" name="Google Shape;6146;p102"/>
          <p:cNvGrpSpPr/>
          <p:nvPr/>
        </p:nvGrpSpPr>
        <p:grpSpPr>
          <a:xfrm>
            <a:off x="4360624" y="2460582"/>
            <a:ext cx="1254561" cy="459486"/>
            <a:chOff x="5814165" y="3280776"/>
            <a:chExt cx="1672748" cy="612648"/>
          </a:xfrm>
        </p:grpSpPr>
        <p:sp>
          <p:nvSpPr>
            <p:cNvPr id="6147" name="Google Shape;6147;p102"/>
            <p:cNvSpPr/>
            <p:nvPr/>
          </p:nvSpPr>
          <p:spPr>
            <a:xfrm>
              <a:off x="5814165" y="3280776"/>
              <a:ext cx="1672748" cy="612648"/>
            </a:xfrm>
            <a:prstGeom prst="wedgeRoundRectCallout">
              <a:avLst>
                <a:gd fmla="val -120395" name="adj1"/>
                <a:gd fmla="val -120679" name="adj2"/>
                <a:gd fmla="val 16667" name="adj3"/>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148" name="Google Shape;6148;p102"/>
            <p:cNvSpPr txBox="1"/>
            <p:nvPr/>
          </p:nvSpPr>
          <p:spPr>
            <a:xfrm>
              <a:off x="5826690" y="3332968"/>
              <a:ext cx="1628074"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 Belay on.</a:t>
              </a:r>
              <a:endParaRPr sz="1100"/>
            </a:p>
          </p:txBody>
        </p:sp>
      </p:grpSp>
      <p:grpSp>
        <p:nvGrpSpPr>
          <p:cNvPr id="6149" name="Google Shape;6149;p102"/>
          <p:cNvGrpSpPr/>
          <p:nvPr/>
        </p:nvGrpSpPr>
        <p:grpSpPr>
          <a:xfrm>
            <a:off x="6241093" y="2734589"/>
            <a:ext cx="1271784" cy="459486"/>
            <a:chOff x="8321457" y="3646119"/>
            <a:chExt cx="1695712" cy="612648"/>
          </a:xfrm>
        </p:grpSpPr>
        <p:sp>
          <p:nvSpPr>
            <p:cNvPr id="6150" name="Google Shape;6150;p102"/>
            <p:cNvSpPr/>
            <p:nvPr/>
          </p:nvSpPr>
          <p:spPr>
            <a:xfrm>
              <a:off x="8344421" y="3646119"/>
              <a:ext cx="1672748" cy="612648"/>
            </a:xfrm>
            <a:prstGeom prst="wedgeRoundRectCallout">
              <a:avLst>
                <a:gd fmla="val -44764" name="adj1"/>
                <a:gd fmla="val 169650" name="adj2"/>
                <a:gd fmla="val 16667" name="adj3"/>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151" name="Google Shape;6151;p102"/>
            <p:cNvSpPr txBox="1"/>
            <p:nvPr/>
          </p:nvSpPr>
          <p:spPr>
            <a:xfrm>
              <a:off x="8321457" y="3710836"/>
              <a:ext cx="1651414"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 Climbing.</a:t>
              </a:r>
              <a:endParaRPr sz="1100"/>
            </a:p>
          </p:txBody>
        </p:sp>
      </p:grpSp>
      <p:sp>
        <p:nvSpPr>
          <p:cNvPr id="6152" name="Google Shape;6152;p10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2"/>
                                        </p:tgtEl>
                                        <p:attrNameLst>
                                          <p:attrName>style.visibility</p:attrName>
                                        </p:attrNameLst>
                                      </p:cBhvr>
                                      <p:to>
                                        <p:strVal val="visible"/>
                                      </p:to>
                                    </p:set>
                                    <p:animEffect filter="fade" transition="in">
                                      <p:cBhvr>
                                        <p:cTn dur="500"/>
                                        <p:tgtEl>
                                          <p:spTgt spid="6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6"/>
                                        </p:tgtEl>
                                        <p:attrNameLst>
                                          <p:attrName>style.visibility</p:attrName>
                                        </p:attrNameLst>
                                      </p:cBhvr>
                                      <p:to>
                                        <p:strVal val="visible"/>
                                      </p:to>
                                    </p:set>
                                    <p:animEffect filter="fade" transition="in">
                                      <p:cBhvr>
                                        <p:cTn dur="500"/>
                                        <p:tgtEl>
                                          <p:spTgt spid="6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9"/>
                                        </p:tgtEl>
                                        <p:attrNameLst>
                                          <p:attrName>style.visibility</p:attrName>
                                        </p:attrNameLst>
                                      </p:cBhvr>
                                      <p:to>
                                        <p:strVal val="visible"/>
                                      </p:to>
                                    </p:set>
                                    <p:animEffect filter="fade" transition="in">
                                      <p:cBhvr>
                                        <p:cTn dur="500"/>
                                        <p:tgtEl>
                                          <p:spTgt spid="6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7" name="Shape 6157"/>
        <p:cNvGrpSpPr/>
        <p:nvPr/>
      </p:nvGrpSpPr>
      <p:grpSpPr>
        <a:xfrm>
          <a:off x="0" y="0"/>
          <a:ext cx="0" cy="0"/>
          <a:chOff x="0" y="0"/>
          <a:chExt cx="0" cy="0"/>
        </a:xfrm>
      </p:grpSpPr>
      <p:sp>
        <p:nvSpPr>
          <p:cNvPr id="6158" name="Google Shape;6158;p103"/>
          <p:cNvSpPr txBox="1"/>
          <p:nvPr>
            <p:ph type="title"/>
          </p:nvPr>
        </p:nvSpPr>
        <p:spPr>
          <a:xfrm>
            <a:off x="-4283" y="1715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Κλείσιμο μιας σύνδεσης</a:t>
            </a:r>
            <a:r>
              <a:rPr lang="en-US" sz="3600"/>
              <a:t> TCP </a:t>
            </a:r>
            <a:endParaRPr b="0" sz="3300"/>
          </a:p>
        </p:txBody>
      </p:sp>
      <p:sp>
        <p:nvSpPr>
          <p:cNvPr id="6159" name="Google Shape;6159;p103"/>
          <p:cNvSpPr txBox="1"/>
          <p:nvPr/>
        </p:nvSpPr>
        <p:spPr>
          <a:xfrm>
            <a:off x="-4283" y="1035547"/>
            <a:ext cx="7273800" cy="3139800"/>
          </a:xfrm>
          <a:prstGeom prst="rect">
            <a:avLst/>
          </a:prstGeom>
          <a:noFill/>
          <a:ln>
            <a:noFill/>
          </a:ln>
        </p:spPr>
        <p:txBody>
          <a:bodyPr anchorCtr="0" anchor="t" bIns="34275" lIns="68575" spcFirstLastPara="1" rIns="68575" wrap="square" tIns="34275">
            <a:normAutofit/>
          </a:bodyPr>
          <a:lstStyle/>
          <a:p>
            <a:pPr indent="-177800" lvl="0" marL="266700" marR="0" rtl="0" algn="l">
              <a:lnSpc>
                <a:spcPct val="90000"/>
              </a:lnSpc>
              <a:spcBef>
                <a:spcPts val="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καθένας από τους</a:t>
            </a:r>
            <a:r>
              <a:rPr lang="en-US" sz="2200">
                <a:latin typeface="Calibri"/>
                <a:ea typeface="Calibri"/>
                <a:cs typeface="Calibri"/>
                <a:sym typeface="Calibri"/>
              </a:rPr>
              <a:t> </a:t>
            </a:r>
            <a:r>
              <a:rPr b="0" i="0" lang="en-US" sz="2200" u="none" cap="none" strike="noStrike">
                <a:solidFill>
                  <a:srgbClr val="000000"/>
                </a:solidFill>
                <a:latin typeface="Calibri"/>
                <a:ea typeface="Calibri"/>
                <a:cs typeface="Calibri"/>
                <a:sym typeface="Calibri"/>
              </a:rPr>
              <a:t>client, server </a:t>
            </a:r>
            <a:r>
              <a:rPr lang="en-US" sz="2200">
                <a:latin typeface="Calibri"/>
                <a:ea typeface="Calibri"/>
                <a:cs typeface="Calibri"/>
                <a:sym typeface="Calibri"/>
              </a:rPr>
              <a:t>κλείνει την δική του μεριά της σύνδεσης</a:t>
            </a:r>
            <a:endParaRPr sz="2200">
              <a:latin typeface="Calibri"/>
              <a:ea typeface="Calibri"/>
              <a:cs typeface="Calibri"/>
              <a:sym typeface="Calibri"/>
            </a:endParaRPr>
          </a:p>
          <a:p>
            <a:pPr indent="-2032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στείλε τμήμα </a:t>
            </a:r>
            <a:r>
              <a:rPr b="0" i="0" lang="en-US" sz="2200" u="none" cap="none" strike="noStrike">
                <a:solidFill>
                  <a:srgbClr val="000000"/>
                </a:solidFill>
                <a:latin typeface="Calibri"/>
                <a:ea typeface="Calibri"/>
                <a:cs typeface="Calibri"/>
                <a:sym typeface="Calibri"/>
              </a:rPr>
              <a:t>TCP </a:t>
            </a:r>
            <a:r>
              <a:rPr lang="en-US" sz="2200">
                <a:latin typeface="Calibri"/>
                <a:ea typeface="Calibri"/>
                <a:cs typeface="Calibri"/>
                <a:sym typeface="Calibri"/>
              </a:rPr>
              <a:t>με </a:t>
            </a:r>
            <a:r>
              <a:rPr b="0" i="0" lang="en-US" sz="2200" u="none" cap="none" strike="noStrike">
                <a:solidFill>
                  <a:srgbClr val="000000"/>
                </a:solidFill>
                <a:latin typeface="Calibri"/>
                <a:ea typeface="Calibri"/>
                <a:cs typeface="Calibri"/>
                <a:sym typeface="Calibri"/>
              </a:rPr>
              <a:t>FIN bit = 1</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απαντά στο ληφθέν</a:t>
            </a:r>
            <a:r>
              <a:rPr b="0" i="0" lang="en-US" sz="2200" u="none" cap="none" strike="noStrike">
                <a:solidFill>
                  <a:srgbClr val="000000"/>
                </a:solidFill>
                <a:latin typeface="Calibri"/>
                <a:ea typeface="Calibri"/>
                <a:cs typeface="Calibri"/>
                <a:sym typeface="Calibri"/>
              </a:rPr>
              <a:t> FIN </a:t>
            </a:r>
            <a:r>
              <a:rPr lang="en-US" sz="2200">
                <a:latin typeface="Calibri"/>
                <a:ea typeface="Calibri"/>
                <a:cs typeface="Calibri"/>
                <a:sym typeface="Calibri"/>
              </a:rPr>
              <a:t>με </a:t>
            </a:r>
            <a:r>
              <a:rPr b="0" i="0" lang="en-US" sz="2200" u="none" cap="none" strike="noStrike">
                <a:solidFill>
                  <a:srgbClr val="000000"/>
                </a:solidFill>
                <a:latin typeface="Calibri"/>
                <a:ea typeface="Calibri"/>
                <a:cs typeface="Calibri"/>
                <a:sym typeface="Calibri"/>
              </a:rPr>
              <a:t>ACK</a:t>
            </a:r>
            <a:endParaRPr sz="2200"/>
          </a:p>
          <a:p>
            <a:pPr indent="-2032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στο ληφθέν</a:t>
            </a:r>
            <a:r>
              <a:rPr b="0" i="0" lang="en-US" sz="2200" u="none" cap="none" strike="noStrike">
                <a:solidFill>
                  <a:srgbClr val="000000"/>
                </a:solidFill>
                <a:latin typeface="Calibri"/>
                <a:ea typeface="Calibri"/>
                <a:cs typeface="Calibri"/>
                <a:sym typeface="Calibri"/>
              </a:rPr>
              <a:t> FIN, ACK μπορεί να </a:t>
            </a:r>
            <a:r>
              <a:rPr lang="en-US" sz="2200">
                <a:latin typeface="Calibri"/>
                <a:ea typeface="Calibri"/>
                <a:cs typeface="Calibri"/>
                <a:sym typeface="Calibri"/>
              </a:rPr>
              <a:t>συνδυαστεί με το ίδιο</a:t>
            </a:r>
            <a:r>
              <a:rPr b="0" i="0" lang="en-US" sz="2200" u="none" cap="none" strike="noStrike">
                <a:solidFill>
                  <a:srgbClr val="000000"/>
                </a:solidFill>
                <a:latin typeface="Calibri"/>
                <a:ea typeface="Calibri"/>
                <a:cs typeface="Calibri"/>
                <a:sym typeface="Calibri"/>
              </a:rPr>
              <a:t> FIN</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ταυτόχρονα </a:t>
            </a:r>
            <a:r>
              <a:rPr b="0" i="0" lang="en-US" sz="2200" u="none" cap="none" strike="noStrike">
                <a:solidFill>
                  <a:srgbClr val="000000"/>
                </a:solidFill>
                <a:latin typeface="Calibri"/>
                <a:ea typeface="Calibri"/>
                <a:cs typeface="Calibri"/>
                <a:sym typeface="Calibri"/>
              </a:rPr>
              <a:t>FIN </a:t>
            </a:r>
            <a:r>
              <a:rPr lang="en-US" sz="2200">
                <a:latin typeface="Calibri"/>
                <a:ea typeface="Calibri"/>
                <a:cs typeface="Calibri"/>
                <a:sym typeface="Calibri"/>
              </a:rPr>
              <a:t>ανταλλαγές μπορούν να διαχειριστούν</a:t>
            </a:r>
            <a:endParaRPr sz="2200"/>
          </a:p>
        </p:txBody>
      </p:sp>
      <p:sp>
        <p:nvSpPr>
          <p:cNvPr id="6160" name="Google Shape;6160;p10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5" name="Shape 6165"/>
        <p:cNvGrpSpPr/>
        <p:nvPr/>
      </p:nvGrpSpPr>
      <p:grpSpPr>
        <a:xfrm>
          <a:off x="0" y="0"/>
          <a:ext cx="0" cy="0"/>
          <a:chOff x="0" y="0"/>
          <a:chExt cx="0" cy="0"/>
        </a:xfrm>
      </p:grpSpPr>
      <p:sp>
        <p:nvSpPr>
          <p:cNvPr id="6166" name="Google Shape;6166;p104"/>
          <p:cNvSpPr txBox="1"/>
          <p:nvPr>
            <p:ph type="title"/>
          </p:nvPr>
        </p:nvSpPr>
        <p:spPr>
          <a:xfrm>
            <a:off x="7093" y="216919"/>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Κεφάλαιο 3: roadmap</a:t>
            </a:r>
            <a:endParaRPr sz="3600"/>
          </a:p>
        </p:txBody>
      </p:sp>
      <p:sp>
        <p:nvSpPr>
          <p:cNvPr id="6167" name="Google Shape;6167;p104"/>
          <p:cNvSpPr txBox="1"/>
          <p:nvPr>
            <p:ph idx="2" type="body"/>
          </p:nvPr>
        </p:nvSpPr>
        <p:spPr>
          <a:xfrm>
            <a:off x="7092" y="1060433"/>
            <a:ext cx="4963500" cy="3771900"/>
          </a:xfrm>
          <a:prstGeom prst="rect">
            <a:avLst/>
          </a:prstGeom>
          <a:noFill/>
          <a:ln>
            <a:noFill/>
          </a:ln>
        </p:spPr>
        <p:txBody>
          <a:bodyPr anchorCtr="0" anchor="t" bIns="34275" lIns="68575" spcFirstLastPara="1" rIns="68575" wrap="square" tIns="34275">
            <a:noAutofit/>
          </a:bodyPr>
          <a:lstStyle/>
          <a:p>
            <a:pPr indent="-217170" lvl="0" marL="304800" rtl="0" algn="l">
              <a:lnSpc>
                <a:spcPct val="80000"/>
              </a:lnSpc>
              <a:spcBef>
                <a:spcPts val="0"/>
              </a:spcBef>
              <a:spcAft>
                <a:spcPts val="0"/>
              </a:spcAft>
              <a:buClr>
                <a:schemeClr val="lt2"/>
              </a:buClr>
              <a:buSzPts val="2420"/>
              <a:buChar char="▪"/>
            </a:pPr>
            <a:r>
              <a:rPr lang="en-US" sz="2420">
                <a:solidFill>
                  <a:schemeClr val="lt2"/>
                </a:solidFill>
              </a:rPr>
              <a:t>Υπηρεσίες του επιπέδου Μεταφοράς</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Πολύπλεξη και Αποπολύπλεξη</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Ασυνδεσμική μεταφορά: UDP</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Αρχές αξιόπιστης μεταφοράς δεδομένων</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Συνδεσμική μεταφορά: TCP</a:t>
            </a:r>
            <a:endParaRPr sz="2142">
              <a:solidFill>
                <a:schemeClr val="lt2"/>
              </a:solidFill>
            </a:endParaRPr>
          </a:p>
          <a:p>
            <a:pPr indent="-204470" lvl="0" marL="304800" rtl="0" algn="l">
              <a:lnSpc>
                <a:spcPct val="80000"/>
              </a:lnSpc>
              <a:spcBef>
                <a:spcPts val="600"/>
              </a:spcBef>
              <a:spcAft>
                <a:spcPts val="0"/>
              </a:spcAft>
              <a:buSzPts val="2220"/>
              <a:buChar char="▪"/>
            </a:pPr>
            <a:r>
              <a:rPr lang="en-US" sz="2420"/>
              <a:t>Αρχές του</a:t>
            </a:r>
            <a:r>
              <a:rPr lang="en-US" sz="2142"/>
              <a:t> </a:t>
            </a:r>
            <a:r>
              <a:rPr lang="en-US" sz="2420"/>
              <a:t>ελέγχου συμφόρησης</a:t>
            </a:r>
            <a:endParaRPr sz="2420"/>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TCP έλεγχος συμφόρησης</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Εξέλιξη της λειτουργικότητας του επιπέδου Μεταφοράς</a:t>
            </a:r>
            <a:endParaRPr sz="2420">
              <a:solidFill>
                <a:schemeClr val="lt2"/>
              </a:solidFill>
            </a:endParaRPr>
          </a:p>
        </p:txBody>
      </p:sp>
      <p:sp>
        <p:nvSpPr>
          <p:cNvPr id="6168" name="Google Shape;6168;p10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6169" name="Google Shape;6169;p104"/>
          <p:cNvPicPr preferRelativeResize="0"/>
          <p:nvPr/>
        </p:nvPicPr>
        <p:blipFill rotWithShape="1">
          <a:blip r:embed="rId3">
            <a:alphaModFix/>
          </a:blip>
          <a:srcRect b="0" l="0" r="0" t="0"/>
          <a:stretch/>
        </p:blipFill>
        <p:spPr>
          <a:xfrm>
            <a:off x="5830747" y="970103"/>
            <a:ext cx="2743200" cy="20574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4" name="Shape 6174"/>
        <p:cNvGrpSpPr/>
        <p:nvPr/>
      </p:nvGrpSpPr>
      <p:grpSpPr>
        <a:xfrm>
          <a:off x="0" y="0"/>
          <a:ext cx="0" cy="0"/>
          <a:chOff x="0" y="0"/>
          <a:chExt cx="0" cy="0"/>
        </a:xfrm>
      </p:grpSpPr>
      <p:sp>
        <p:nvSpPr>
          <p:cNvPr id="6175" name="Google Shape;6175;p105"/>
          <p:cNvSpPr txBox="1"/>
          <p:nvPr/>
        </p:nvSpPr>
        <p:spPr>
          <a:xfrm>
            <a:off x="-4530" y="870443"/>
            <a:ext cx="8232900" cy="34863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400"/>
              <a:buFont typeface="Noto Sans Symbols"/>
              <a:buNone/>
            </a:pPr>
            <a:r>
              <a:rPr lang="en-US" sz="2000">
                <a:solidFill>
                  <a:srgbClr val="CC0000"/>
                </a:solidFill>
                <a:latin typeface="Calibri"/>
                <a:ea typeface="Calibri"/>
                <a:cs typeface="Calibri"/>
                <a:sym typeface="Calibri"/>
              </a:rPr>
              <a:t>Συμφόρηση</a:t>
            </a:r>
            <a:r>
              <a:rPr b="0" lang="en-US" sz="2000" u="none" cap="none" strike="noStrike">
                <a:solidFill>
                  <a:srgbClr val="CC0000"/>
                </a:solidFill>
                <a:latin typeface="Calibri"/>
                <a:ea typeface="Calibri"/>
                <a:cs typeface="Calibri"/>
                <a:sym typeface="Calibri"/>
              </a:rPr>
              <a:t>:</a:t>
            </a:r>
            <a:endParaRPr b="0" sz="2000" u="none" cap="none" strike="noStrike">
              <a:solidFill>
                <a:srgbClr val="CC0000"/>
              </a:solidFill>
              <a:latin typeface="Calibri"/>
              <a:ea typeface="Calibri"/>
              <a:cs typeface="Calibri"/>
              <a:sym typeface="Calibri"/>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ανεπίσημα</a:t>
            </a:r>
            <a:r>
              <a:rPr b="0" lang="en-US" sz="2000" u="none" cap="none" strike="noStrike">
                <a:solidFill>
                  <a:srgbClr val="000000"/>
                </a:solidFill>
                <a:latin typeface="Calibri"/>
                <a:ea typeface="Calibri"/>
                <a:cs typeface="Calibri"/>
                <a:sym typeface="Calibri"/>
              </a:rPr>
              <a:t>: “υπερβολικ</a:t>
            </a:r>
            <a:r>
              <a:rPr lang="en-US" sz="2000">
                <a:latin typeface="Calibri"/>
                <a:ea typeface="Calibri"/>
                <a:cs typeface="Calibri"/>
                <a:sym typeface="Calibri"/>
              </a:rPr>
              <a:t>ά πολλές πηγές στέλνουν υπερβολικά πολλά δεδομένα πολύ γρήγορα για να μπορέσει να τα διαχειριστεί το </a:t>
            </a:r>
            <a:r>
              <a:rPr lang="en-US" sz="2000">
                <a:solidFill>
                  <a:srgbClr val="C00000"/>
                </a:solidFill>
                <a:latin typeface="Calibri"/>
                <a:ea typeface="Calibri"/>
                <a:cs typeface="Calibri"/>
                <a:sym typeface="Calibri"/>
              </a:rPr>
              <a:t>δίκτυο</a:t>
            </a:r>
            <a:r>
              <a:rPr b="0" lang="en-US" sz="2000" u="none" cap="none" strike="noStrike">
                <a:solidFill>
                  <a:srgbClr val="000000"/>
                </a:solidFill>
                <a:latin typeface="Calibri"/>
                <a:ea typeface="Calibri"/>
                <a:cs typeface="Calibri"/>
                <a:sym typeface="Calibri"/>
              </a:rPr>
              <a:t>”</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Ενδείξεις</a:t>
            </a:r>
            <a:r>
              <a:rPr b="0" lang="en-US" sz="2000" u="none" cap="none" strike="noStrike">
                <a:solidFill>
                  <a:srgbClr val="000000"/>
                </a:solidFill>
                <a:latin typeface="Calibri"/>
                <a:ea typeface="Calibri"/>
                <a:cs typeface="Calibri"/>
                <a:sym typeface="Calibri"/>
              </a:rPr>
              <a:t>:</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μεγάλες καθυστερήσεις</a:t>
            </a:r>
            <a:r>
              <a:rPr b="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σε ουρά στους</a:t>
            </a:r>
            <a:endParaRPr sz="2000">
              <a:latin typeface="Calibri"/>
              <a:ea typeface="Calibri"/>
              <a:cs typeface="Calibri"/>
              <a:sym typeface="Calibri"/>
            </a:endParaRPr>
          </a:p>
          <a:p>
            <a:pPr indent="0" lvl="0" marL="685800" marR="0" rtl="0" algn="l">
              <a:lnSpc>
                <a:spcPct val="90000"/>
              </a:lnSpc>
              <a:spcBef>
                <a:spcPts val="400"/>
              </a:spcBef>
              <a:spcAft>
                <a:spcPts val="0"/>
              </a:spcAft>
              <a:buNone/>
            </a:pPr>
            <a:r>
              <a:rPr b="0" lang="en-US" sz="2000" u="none" cap="none" strike="noStrike">
                <a:solidFill>
                  <a:srgbClr val="000000"/>
                </a:solidFill>
                <a:latin typeface="Calibri"/>
                <a:ea typeface="Calibri"/>
                <a:cs typeface="Calibri"/>
                <a:sym typeface="Calibri"/>
              </a:rPr>
              <a:t> router buffers)</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απώλεια πακέτων</a:t>
            </a:r>
            <a:r>
              <a:rPr b="0" lang="en-US" sz="2000" u="none" cap="none" strike="noStrike">
                <a:solidFill>
                  <a:srgbClr val="000000"/>
                </a:solidFill>
                <a:latin typeface="Calibri"/>
                <a:ea typeface="Calibri"/>
                <a:cs typeface="Calibri"/>
                <a:sym typeface="Calibri"/>
              </a:rPr>
              <a:t> (υπερχείλιση </a:t>
            </a:r>
            <a:endParaRPr sz="2000">
              <a:latin typeface="Calibri"/>
              <a:ea typeface="Calibri"/>
              <a:cs typeface="Calibri"/>
              <a:sym typeface="Calibri"/>
            </a:endParaRPr>
          </a:p>
          <a:p>
            <a:pPr indent="0" lvl="0" marL="685800" marR="0" rtl="0" algn="l">
              <a:lnSpc>
                <a:spcPct val="90000"/>
              </a:lnSpc>
              <a:spcBef>
                <a:spcPts val="400"/>
              </a:spcBef>
              <a:spcAft>
                <a:spcPts val="0"/>
              </a:spcAft>
              <a:buNone/>
            </a:pPr>
            <a:r>
              <a:rPr b="0" lang="en-US" sz="2000" u="none" cap="none" strike="noStrike">
                <a:solidFill>
                  <a:srgbClr val="000000"/>
                </a:solidFill>
                <a:latin typeface="Calibri"/>
                <a:ea typeface="Calibri"/>
                <a:cs typeface="Calibri"/>
                <a:sym typeface="Calibri"/>
              </a:rPr>
              <a:t>buffer</a:t>
            </a:r>
            <a:r>
              <a:rPr lang="en-US" sz="2000">
                <a:latin typeface="Calibri"/>
                <a:ea typeface="Calibri"/>
                <a:cs typeface="Calibri"/>
                <a:sym typeface="Calibri"/>
              </a:rPr>
              <a:t> στους</a:t>
            </a:r>
            <a:r>
              <a:rPr b="0" lang="en-US" sz="2000" u="none" cap="none" strike="noStrike">
                <a:solidFill>
                  <a:srgbClr val="000000"/>
                </a:solidFill>
                <a:latin typeface="Calibri"/>
                <a:ea typeface="Calibri"/>
                <a:cs typeface="Calibri"/>
                <a:sym typeface="Calibri"/>
              </a:rPr>
              <a:t> routers)</a:t>
            </a:r>
            <a:endParaRPr sz="2000"/>
          </a:p>
          <a:p>
            <a:pPr indent="-50800" lvl="0" marL="266700" marR="0" rtl="0" algn="l">
              <a:lnSpc>
                <a:spcPct val="90000"/>
              </a:lnSpc>
              <a:spcBef>
                <a:spcPts val="800"/>
              </a:spcBef>
              <a:spcAft>
                <a:spcPts val="0"/>
              </a:spcAft>
              <a:buClr>
                <a:srgbClr val="0000A3"/>
              </a:buClr>
              <a:buSzPts val="1800"/>
              <a:buFont typeface="Noto Sans Symbols"/>
              <a:buNone/>
            </a:pPr>
            <a:r>
              <a:t/>
            </a:r>
            <a:endParaRPr b="0" sz="2000" u="none" cap="none" strike="noStrike">
              <a:solidFill>
                <a:srgbClr val="000000"/>
              </a:solidFill>
              <a:latin typeface="Calibri"/>
              <a:ea typeface="Calibri"/>
              <a:cs typeface="Calibri"/>
              <a:sym typeface="Calibri"/>
            </a:endParaRPr>
          </a:p>
        </p:txBody>
      </p:sp>
      <p:sp>
        <p:nvSpPr>
          <p:cNvPr id="6176" name="Google Shape;6176;p105"/>
          <p:cNvSpPr txBox="1"/>
          <p:nvPr/>
        </p:nvSpPr>
        <p:spPr>
          <a:xfrm>
            <a:off x="33445" y="3300512"/>
            <a:ext cx="8232900" cy="762600"/>
          </a:xfrm>
          <a:prstGeom prst="rect">
            <a:avLst/>
          </a:prstGeom>
          <a:noFill/>
          <a:ln>
            <a:noFill/>
          </a:ln>
        </p:spPr>
        <p:txBody>
          <a:bodyPr anchorCtr="0" anchor="t" bIns="34275" lIns="68575" spcFirstLastPara="1" rIns="68575" wrap="square" tIns="34275">
            <a:noAutofit/>
          </a:bodyPr>
          <a:lstStyle/>
          <a:p>
            <a:pPr indent="0" lvl="0" marL="12700" marR="0" rtl="0" algn="l">
              <a:lnSpc>
                <a:spcPct val="70000"/>
              </a:lnSpc>
              <a:spcBef>
                <a:spcPts val="0"/>
              </a:spcBef>
              <a:spcAft>
                <a:spcPts val="0"/>
              </a:spcAft>
              <a:buClr>
                <a:srgbClr val="0000A3"/>
              </a:buClr>
              <a:buSzPts val="1500"/>
              <a:buFont typeface="Noto Sans Symbols"/>
              <a:buNone/>
            </a:pPr>
            <a:r>
              <a:t/>
            </a:r>
            <a:endParaRPr b="0" i="0" sz="2000" u="none" cap="none" strike="noStrike">
              <a:solidFill>
                <a:srgbClr val="000000"/>
              </a:solidFill>
              <a:latin typeface="Calibri"/>
              <a:ea typeface="Calibri"/>
              <a:cs typeface="Calibri"/>
              <a:sym typeface="Calibri"/>
            </a:endParaRPr>
          </a:p>
          <a:p>
            <a:pPr indent="-165100" lvl="0" marL="266700" marR="0" rtl="0" algn="l">
              <a:lnSpc>
                <a:spcPct val="7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διαφορετικό από τον</a:t>
            </a:r>
            <a:endParaRPr sz="2000">
              <a:latin typeface="Calibri"/>
              <a:ea typeface="Calibri"/>
              <a:cs typeface="Calibri"/>
              <a:sym typeface="Calibri"/>
            </a:endParaRPr>
          </a:p>
          <a:p>
            <a:pPr indent="0" lvl="0" marL="342900" marR="0" rtl="0" algn="l">
              <a:lnSpc>
                <a:spcPct val="70000"/>
              </a:lnSpc>
              <a:spcBef>
                <a:spcPts val="800"/>
              </a:spcBef>
              <a:spcAft>
                <a:spcPts val="0"/>
              </a:spcAft>
              <a:buSzPts val="600"/>
              <a:buNone/>
            </a:pPr>
            <a:r>
              <a:rPr lang="en-US" sz="2000">
                <a:latin typeface="Calibri"/>
                <a:ea typeface="Calibri"/>
                <a:cs typeface="Calibri"/>
                <a:sym typeface="Calibri"/>
              </a:rPr>
              <a:t>έλεγχο ροής</a:t>
            </a:r>
            <a:r>
              <a:rPr b="0" i="0" lang="en-US" sz="2000" u="none" cap="none" strike="noStrike">
                <a:solidFill>
                  <a:srgbClr val="000000"/>
                </a:solidFill>
                <a:latin typeface="Calibri"/>
                <a:ea typeface="Calibri"/>
                <a:cs typeface="Calibri"/>
                <a:sym typeface="Calibri"/>
              </a:rPr>
              <a:t>!</a:t>
            </a:r>
            <a:endParaRPr sz="2000"/>
          </a:p>
        </p:txBody>
      </p:sp>
      <p:sp>
        <p:nvSpPr>
          <p:cNvPr id="6177" name="Google Shape;6177;p105"/>
          <p:cNvSpPr txBox="1"/>
          <p:nvPr>
            <p:ph type="title"/>
          </p:nvPr>
        </p:nvSpPr>
        <p:spPr>
          <a:xfrm>
            <a:off x="33442" y="126544"/>
            <a:ext cx="85452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Αρχές ελέγχου συμφόρησης</a:t>
            </a:r>
            <a:endParaRPr b="0" sz="3300"/>
          </a:p>
        </p:txBody>
      </p:sp>
      <p:grpSp>
        <p:nvGrpSpPr>
          <p:cNvPr id="6178" name="Google Shape;6178;p105"/>
          <p:cNvGrpSpPr/>
          <p:nvPr/>
        </p:nvGrpSpPr>
        <p:grpSpPr>
          <a:xfrm>
            <a:off x="6515104" y="2053097"/>
            <a:ext cx="2079509" cy="2064787"/>
            <a:chOff x="8878529" y="2737463"/>
            <a:chExt cx="2772678" cy="2753050"/>
          </a:xfrm>
        </p:grpSpPr>
        <p:pic>
          <p:nvPicPr>
            <p:cNvPr descr="Why traffic apps make congestion worse | Berkeley News" id="6179" name="Google Shape;6179;p105"/>
            <p:cNvPicPr preferRelativeResize="0"/>
            <p:nvPr/>
          </p:nvPicPr>
          <p:blipFill rotWithShape="1">
            <a:blip r:embed="rId3">
              <a:alphaModFix/>
            </a:blip>
            <a:srcRect b="0" l="0" r="0" t="0"/>
            <a:stretch/>
          </p:blipFill>
          <p:spPr>
            <a:xfrm>
              <a:off x="8878529" y="2737463"/>
              <a:ext cx="2595716" cy="1730478"/>
            </a:xfrm>
            <a:prstGeom prst="rect">
              <a:avLst/>
            </a:prstGeom>
            <a:noFill/>
            <a:ln>
              <a:noFill/>
            </a:ln>
          </p:spPr>
        </p:pic>
        <p:sp>
          <p:nvSpPr>
            <p:cNvPr id="6180" name="Google Shape;6180;p105"/>
            <p:cNvSpPr txBox="1"/>
            <p:nvPr/>
          </p:nvSpPr>
          <p:spPr>
            <a:xfrm>
              <a:off x="9085007" y="4454013"/>
              <a:ext cx="2566200" cy="1036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C00000"/>
                </a:buClr>
                <a:buSzPts val="1800"/>
                <a:buFont typeface="Calibri"/>
                <a:buNone/>
              </a:pPr>
              <a:r>
                <a:rPr b="0" i="0" lang="en-US" sz="1800" u="none" cap="none" strike="noStrike">
                  <a:solidFill>
                    <a:srgbClr val="C00000"/>
                  </a:solidFill>
                  <a:latin typeface="Calibri"/>
                  <a:ea typeface="Calibri"/>
                  <a:cs typeface="Calibri"/>
                  <a:sym typeface="Calibri"/>
                </a:rPr>
                <a:t>congestion control: </a:t>
              </a:r>
              <a:r>
                <a:rPr b="0" i="0" lang="en-US" sz="1400" u="none" cap="none" strike="noStrike">
                  <a:solidFill>
                    <a:srgbClr val="000000"/>
                  </a:solidFill>
                  <a:latin typeface="Calibri"/>
                  <a:ea typeface="Calibri"/>
                  <a:cs typeface="Calibri"/>
                  <a:sym typeface="Calibri"/>
                </a:rPr>
                <a:t>too many senders, sending too fast</a:t>
              </a:r>
              <a:endParaRPr sz="1100"/>
            </a:p>
          </p:txBody>
        </p:sp>
      </p:grpSp>
      <p:grpSp>
        <p:nvGrpSpPr>
          <p:cNvPr id="6181" name="Google Shape;6181;p105"/>
          <p:cNvGrpSpPr/>
          <p:nvPr/>
        </p:nvGrpSpPr>
        <p:grpSpPr>
          <a:xfrm>
            <a:off x="4291951" y="3417484"/>
            <a:ext cx="4394997" cy="1472538"/>
            <a:chOff x="5869858" y="4586748"/>
            <a:chExt cx="5859995" cy="1963384"/>
          </a:xfrm>
        </p:grpSpPr>
        <p:grpSp>
          <p:nvGrpSpPr>
            <p:cNvPr id="6182" name="Google Shape;6182;p105"/>
            <p:cNvGrpSpPr/>
            <p:nvPr/>
          </p:nvGrpSpPr>
          <p:grpSpPr>
            <a:xfrm>
              <a:off x="5869858" y="4586748"/>
              <a:ext cx="2882176" cy="1915023"/>
              <a:chOff x="6998772" y="3064248"/>
              <a:chExt cx="4393223" cy="2995072"/>
            </a:xfrm>
          </p:grpSpPr>
          <p:pic>
            <p:nvPicPr>
              <p:cNvPr descr="Drinking from the Firehose: How VividCortex Compresses its Metrics" id="6183" name="Google Shape;6183;p105"/>
              <p:cNvPicPr preferRelativeResize="0"/>
              <p:nvPr/>
            </p:nvPicPr>
            <p:blipFill rotWithShape="1">
              <a:blip r:embed="rId4">
                <a:alphaModFix/>
              </a:blip>
              <a:srcRect b="0" l="0" r="0" t="0"/>
              <a:stretch/>
            </p:blipFill>
            <p:spPr>
              <a:xfrm>
                <a:off x="8373303" y="4248105"/>
                <a:ext cx="3018692" cy="1811215"/>
              </a:xfrm>
              <a:prstGeom prst="rect">
                <a:avLst/>
              </a:prstGeom>
              <a:noFill/>
              <a:ln>
                <a:noFill/>
              </a:ln>
            </p:spPr>
          </p:pic>
          <p:pic>
            <p:nvPicPr>
              <p:cNvPr descr="Drinking From the Information Firehose" id="6184" name="Google Shape;6184;p105"/>
              <p:cNvPicPr preferRelativeResize="0"/>
              <p:nvPr/>
            </p:nvPicPr>
            <p:blipFill rotWithShape="1">
              <a:blip r:embed="rId5">
                <a:alphaModFix/>
              </a:blip>
              <a:srcRect b="0" l="0" r="0" t="0"/>
              <a:stretch/>
            </p:blipFill>
            <p:spPr>
              <a:xfrm>
                <a:off x="6998772" y="3064248"/>
                <a:ext cx="2699594" cy="1781732"/>
              </a:xfrm>
              <a:prstGeom prst="rect">
                <a:avLst/>
              </a:prstGeom>
              <a:noFill/>
              <a:ln>
                <a:noFill/>
              </a:ln>
            </p:spPr>
          </p:pic>
        </p:grpSp>
        <p:sp>
          <p:nvSpPr>
            <p:cNvPr id="6185" name="Google Shape;6185;p105"/>
            <p:cNvSpPr txBox="1"/>
            <p:nvPr/>
          </p:nvSpPr>
          <p:spPr>
            <a:xfrm>
              <a:off x="8794953" y="5801032"/>
              <a:ext cx="2934900" cy="749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800"/>
                <a:buFont typeface="Calibri"/>
                <a:buNone/>
              </a:pPr>
              <a:r>
                <a:rPr b="0" i="0" lang="en-US" sz="1800" u="none" cap="none" strike="noStrike">
                  <a:solidFill>
                    <a:srgbClr val="C00000"/>
                  </a:solidFill>
                  <a:latin typeface="Calibri"/>
                  <a:ea typeface="Calibri"/>
                  <a:cs typeface="Calibri"/>
                  <a:sym typeface="Calibri"/>
                </a:rPr>
                <a:t>flow control: </a:t>
              </a:r>
              <a:r>
                <a:rPr b="0" i="0" lang="en-US" sz="1400" u="none" cap="none" strike="noStrike">
                  <a:solidFill>
                    <a:srgbClr val="000000"/>
                  </a:solidFill>
                  <a:latin typeface="Calibri"/>
                  <a:ea typeface="Calibri"/>
                  <a:cs typeface="Calibri"/>
                  <a:sym typeface="Calibri"/>
                </a:rPr>
                <a:t>one sender too fast for one receiver</a:t>
              </a:r>
              <a:endParaRPr sz="1100"/>
            </a:p>
          </p:txBody>
        </p:sp>
      </p:grpSp>
      <p:sp>
        <p:nvSpPr>
          <p:cNvPr id="6186" name="Google Shape;6186;p105"/>
          <p:cNvSpPr txBox="1"/>
          <p:nvPr/>
        </p:nvSpPr>
        <p:spPr>
          <a:xfrm>
            <a:off x="33453" y="4277155"/>
            <a:ext cx="3569100" cy="4350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70000"/>
              </a:lnSpc>
              <a:spcBef>
                <a:spcPts val="0"/>
              </a:spcBef>
              <a:spcAft>
                <a:spcPts val="0"/>
              </a:spcAft>
              <a:buClr>
                <a:srgbClr val="0013A3"/>
              </a:buClr>
              <a:buSzPts val="2000"/>
              <a:buFont typeface="Noto Sans Symbols"/>
              <a:buChar char="▪"/>
            </a:pPr>
            <a:r>
              <a:rPr lang="en-US" sz="2000">
                <a:latin typeface="Calibri"/>
                <a:ea typeface="Calibri"/>
                <a:cs typeface="Calibri"/>
                <a:sym typeface="Calibri"/>
              </a:rPr>
              <a:t>ένα</a:t>
            </a:r>
            <a:r>
              <a:rPr b="0" i="0" lang="en-US" sz="2000" u="none" cap="none" strike="noStrike">
                <a:solidFill>
                  <a:srgbClr val="000000"/>
                </a:solidFill>
                <a:latin typeface="Calibri"/>
                <a:ea typeface="Calibri"/>
                <a:cs typeface="Calibri"/>
                <a:sym typeface="Calibri"/>
              </a:rPr>
              <a:t> top-10 </a:t>
            </a:r>
            <a:r>
              <a:rPr lang="en-US" sz="2000">
                <a:latin typeface="Calibri"/>
                <a:ea typeface="Calibri"/>
                <a:cs typeface="Calibri"/>
                <a:sym typeface="Calibri"/>
              </a:rPr>
              <a:t>πρόβλημα</a:t>
            </a:r>
            <a:r>
              <a:rPr b="0" i="0" lang="en-US" sz="2000" u="none" cap="none" strike="noStrike">
                <a:solidFill>
                  <a:srgbClr val="000000"/>
                </a:solidFill>
                <a:latin typeface="Calibri"/>
                <a:ea typeface="Calibri"/>
                <a:cs typeface="Calibri"/>
                <a:sym typeface="Calibri"/>
              </a:rPr>
              <a:t>!</a:t>
            </a:r>
            <a:endParaRPr sz="2000"/>
          </a:p>
          <a:p>
            <a:pPr indent="-50800" lvl="0" marL="266700" marR="0" rtl="0" algn="l">
              <a:lnSpc>
                <a:spcPct val="70000"/>
              </a:lnSpc>
              <a:spcBef>
                <a:spcPts val="800"/>
              </a:spcBef>
              <a:spcAft>
                <a:spcPts val="0"/>
              </a:spcAft>
              <a:buClr>
                <a:srgbClr val="0000A3"/>
              </a:buClr>
              <a:buSzPts val="11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6187" name="Google Shape;6187;p10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6"/>
                                        </p:tgtEl>
                                        <p:attrNameLst>
                                          <p:attrName>style.visibility</p:attrName>
                                        </p:attrNameLst>
                                      </p:cBhvr>
                                      <p:to>
                                        <p:strVal val="visible"/>
                                      </p:to>
                                    </p:set>
                                    <p:animEffect filter="fade" transition="in">
                                      <p:cBhvr>
                                        <p:cTn dur="500"/>
                                        <p:tgtEl>
                                          <p:spTgt spid="6176"/>
                                        </p:tgtEl>
                                      </p:cBhvr>
                                    </p:animEffect>
                                  </p:childTnLst>
                                </p:cTn>
                              </p:par>
                              <p:par>
                                <p:cTn fill="hold" nodeType="withEffect" presetClass="entr" presetID="10" presetSubtype="0">
                                  <p:stCondLst>
                                    <p:cond delay="0"/>
                                  </p:stCondLst>
                                  <p:childTnLst>
                                    <p:set>
                                      <p:cBhvr>
                                        <p:cTn dur="1" fill="hold">
                                          <p:stCondLst>
                                            <p:cond delay="0"/>
                                          </p:stCondLst>
                                        </p:cTn>
                                        <p:tgtEl>
                                          <p:spTgt spid="6181"/>
                                        </p:tgtEl>
                                        <p:attrNameLst>
                                          <p:attrName>style.visibility</p:attrName>
                                        </p:attrNameLst>
                                      </p:cBhvr>
                                      <p:to>
                                        <p:strVal val="visible"/>
                                      </p:to>
                                    </p:set>
                                    <p:animEffect filter="fade" transition="in">
                                      <p:cBhvr>
                                        <p:cTn dur="500"/>
                                        <p:tgtEl>
                                          <p:spTgt spid="6181"/>
                                        </p:tgtEl>
                                      </p:cBhvr>
                                    </p:animEffect>
                                  </p:childTnLst>
                                </p:cTn>
                              </p:par>
                              <p:par>
                                <p:cTn fill="hold" nodeType="withEffect" presetClass="entr" presetID="10" presetSubtype="0">
                                  <p:stCondLst>
                                    <p:cond delay="0"/>
                                  </p:stCondLst>
                                  <p:childTnLst>
                                    <p:set>
                                      <p:cBhvr>
                                        <p:cTn dur="1" fill="hold">
                                          <p:stCondLst>
                                            <p:cond delay="0"/>
                                          </p:stCondLst>
                                        </p:cTn>
                                        <p:tgtEl>
                                          <p:spTgt spid="6186"/>
                                        </p:tgtEl>
                                        <p:attrNameLst>
                                          <p:attrName>style.visibility</p:attrName>
                                        </p:attrNameLst>
                                      </p:cBhvr>
                                      <p:to>
                                        <p:strVal val="visible"/>
                                      </p:to>
                                    </p:set>
                                    <p:animEffect filter="fade" transition="in">
                                      <p:cBhvr>
                                        <p:cTn dur="500"/>
                                        <p:tgtEl>
                                          <p:spTgt spid="6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2" name="Shape 6192"/>
        <p:cNvGrpSpPr/>
        <p:nvPr/>
      </p:nvGrpSpPr>
      <p:grpSpPr>
        <a:xfrm>
          <a:off x="0" y="0"/>
          <a:ext cx="0" cy="0"/>
          <a:chOff x="0" y="0"/>
          <a:chExt cx="0" cy="0"/>
        </a:xfrm>
      </p:grpSpPr>
      <p:sp>
        <p:nvSpPr>
          <p:cNvPr id="6193" name="Google Shape;6193;p106"/>
          <p:cNvSpPr/>
          <p:nvPr/>
        </p:nvSpPr>
        <p:spPr>
          <a:xfrm>
            <a:off x="7504107" y="2166311"/>
            <a:ext cx="188119" cy="697706"/>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194" name="Google Shape;6194;p106"/>
          <p:cNvGrpSpPr/>
          <p:nvPr/>
        </p:nvGrpSpPr>
        <p:grpSpPr>
          <a:xfrm>
            <a:off x="7068738" y="2147158"/>
            <a:ext cx="440076" cy="678017"/>
            <a:chOff x="10910965" y="2513124"/>
            <a:chExt cx="586768" cy="904023"/>
          </a:xfrm>
        </p:grpSpPr>
        <p:sp>
          <p:nvSpPr>
            <p:cNvPr id="6195" name="Google Shape;6195;p106"/>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196" name="Google Shape;6196;p106"/>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197" name="Google Shape;6197;p106"/>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198" name="Google Shape;6198;p106"/>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199" name="Google Shape;6199;p106"/>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200" name="Google Shape;6200;p106"/>
          <p:cNvSpPr/>
          <p:nvPr/>
        </p:nvSpPr>
        <p:spPr>
          <a:xfrm flipH="1">
            <a:off x="4388700" y="1309898"/>
            <a:ext cx="322600" cy="675342"/>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01" name="Google Shape;6201;p106"/>
          <p:cNvGrpSpPr/>
          <p:nvPr/>
        </p:nvGrpSpPr>
        <p:grpSpPr>
          <a:xfrm>
            <a:off x="4043068" y="1979392"/>
            <a:ext cx="440076" cy="678017"/>
            <a:chOff x="10910965" y="2513124"/>
            <a:chExt cx="586768" cy="904023"/>
          </a:xfrm>
        </p:grpSpPr>
        <p:sp>
          <p:nvSpPr>
            <p:cNvPr id="6202" name="Google Shape;6202;p106"/>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203" name="Google Shape;6203;p106"/>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04" name="Google Shape;6204;p106"/>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05" name="Google Shape;6205;p106"/>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06" name="Google Shape;6206;p106"/>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207" name="Google Shape;6207;p106"/>
          <p:cNvGrpSpPr/>
          <p:nvPr/>
        </p:nvGrpSpPr>
        <p:grpSpPr>
          <a:xfrm>
            <a:off x="4700293" y="1313023"/>
            <a:ext cx="440076" cy="678017"/>
            <a:chOff x="10910965" y="2513124"/>
            <a:chExt cx="586768" cy="904023"/>
          </a:xfrm>
        </p:grpSpPr>
        <p:sp>
          <p:nvSpPr>
            <p:cNvPr id="6208" name="Google Shape;6208;p106"/>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209" name="Google Shape;6209;p106"/>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0" name="Google Shape;6210;p106"/>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1" name="Google Shape;6211;p106"/>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2" name="Google Shape;6212;p106"/>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213" name="Google Shape;6213;p106"/>
          <p:cNvSpPr/>
          <p:nvPr/>
        </p:nvSpPr>
        <p:spPr>
          <a:xfrm>
            <a:off x="7786286" y="1415263"/>
            <a:ext cx="188119" cy="697706"/>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14" name="Google Shape;6214;p106"/>
          <p:cNvGrpSpPr/>
          <p:nvPr/>
        </p:nvGrpSpPr>
        <p:grpSpPr>
          <a:xfrm>
            <a:off x="7352644" y="1397163"/>
            <a:ext cx="440076" cy="678017"/>
            <a:chOff x="10910965" y="2513124"/>
            <a:chExt cx="586768" cy="904023"/>
          </a:xfrm>
        </p:grpSpPr>
        <p:sp>
          <p:nvSpPr>
            <p:cNvPr id="6215" name="Google Shape;6215;p106"/>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216" name="Google Shape;6216;p106"/>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7" name="Google Shape;6217;p106"/>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8" name="Google Shape;6218;p106"/>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219" name="Google Shape;6219;p106"/>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220" name="Google Shape;6220;p106"/>
          <p:cNvGrpSpPr/>
          <p:nvPr/>
        </p:nvGrpSpPr>
        <p:grpSpPr>
          <a:xfrm>
            <a:off x="5565314" y="2180097"/>
            <a:ext cx="785882" cy="421277"/>
            <a:chOff x="7493876" y="2774731"/>
            <a:chExt cx="1481958" cy="894622"/>
          </a:xfrm>
        </p:grpSpPr>
        <p:sp>
          <p:nvSpPr>
            <p:cNvPr id="6221" name="Google Shape;6221;p10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222" name="Google Shape;6222;p10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223" name="Google Shape;6223;p106"/>
            <p:cNvGrpSpPr/>
            <p:nvPr/>
          </p:nvGrpSpPr>
          <p:grpSpPr>
            <a:xfrm>
              <a:off x="7713663" y="2848339"/>
              <a:ext cx="1042107" cy="425543"/>
              <a:chOff x="7786941" y="2884917"/>
              <a:chExt cx="897649" cy="353919"/>
            </a:xfrm>
          </p:grpSpPr>
          <p:sp>
            <p:nvSpPr>
              <p:cNvPr id="6224" name="Google Shape;6224;p10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225" name="Google Shape;6225;p10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226" name="Google Shape;6226;p10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227" name="Google Shape;6227;p10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6228" name="Google Shape;6228;p106"/>
          <p:cNvSpPr txBox="1"/>
          <p:nvPr>
            <p:ph type="title"/>
          </p:nvPr>
        </p:nvSpPr>
        <p:spPr>
          <a:xfrm>
            <a:off x="81267" y="143057"/>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Αιτίες</a:t>
            </a:r>
            <a:r>
              <a:rPr lang="en-US" sz="4044"/>
              <a:t>/κόστη συμφόρησης: σενάριο 1 </a:t>
            </a:r>
            <a:endParaRPr b="0" sz="3744"/>
          </a:p>
        </p:txBody>
      </p:sp>
      <p:grpSp>
        <p:nvGrpSpPr>
          <p:cNvPr id="6229" name="Google Shape;6229;p106"/>
          <p:cNvGrpSpPr/>
          <p:nvPr/>
        </p:nvGrpSpPr>
        <p:grpSpPr>
          <a:xfrm>
            <a:off x="4066725" y="1517087"/>
            <a:ext cx="394097" cy="326231"/>
            <a:chOff x="-44" y="1473"/>
            <a:chExt cx="981" cy="1105"/>
          </a:xfrm>
        </p:grpSpPr>
        <p:pic>
          <p:nvPicPr>
            <p:cNvPr descr="desktop_computer_stylized_medium" id="6230" name="Google Shape;6230;p10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231" name="Google Shape;6231;p10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32" name="Google Shape;6232;p106"/>
          <p:cNvSpPr/>
          <p:nvPr/>
        </p:nvSpPr>
        <p:spPr>
          <a:xfrm flipH="1">
            <a:off x="3859605" y="1978193"/>
            <a:ext cx="188119" cy="697706"/>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33" name="Google Shape;6233;p106"/>
          <p:cNvSpPr txBox="1"/>
          <p:nvPr/>
        </p:nvSpPr>
        <p:spPr>
          <a:xfrm>
            <a:off x="16621" y="1001548"/>
            <a:ext cx="2844000" cy="2760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100"/>
              <a:buFont typeface="Noto Sans Symbols"/>
              <a:buNone/>
            </a:pPr>
            <a:r>
              <a:rPr lang="en-US" sz="2000">
                <a:latin typeface="Calibri"/>
                <a:ea typeface="Calibri"/>
                <a:cs typeface="Calibri"/>
                <a:sym typeface="Calibri"/>
              </a:rPr>
              <a:t>Απλούστερο σενάριο</a:t>
            </a:r>
            <a:r>
              <a:rPr b="0" i="0" lang="en-US" sz="2000" u="none" cap="none" strike="noStrike">
                <a:solidFill>
                  <a:srgbClr val="000000"/>
                </a:solidFill>
                <a:latin typeface="Calibri"/>
                <a:ea typeface="Calibri"/>
                <a:cs typeface="Calibri"/>
                <a:sym typeface="Calibri"/>
              </a:rPr>
              <a:t>:</a:t>
            </a:r>
            <a:endParaRPr sz="2000"/>
          </a:p>
          <a:p>
            <a:pPr indent="0" lvl="0" marL="0" marR="0" rtl="0" algn="l">
              <a:lnSpc>
                <a:spcPct val="85000"/>
              </a:lnSpc>
              <a:spcBef>
                <a:spcPts val="400"/>
              </a:spcBef>
              <a:spcAft>
                <a:spcPts val="0"/>
              </a:spcAft>
              <a:buClr>
                <a:srgbClr val="000099"/>
              </a:buClr>
              <a:buSzPts val="2100"/>
              <a:buFont typeface="Noto Sans Symbols"/>
              <a:buNone/>
            </a:pPr>
            <a:r>
              <a:t/>
            </a:r>
            <a:endParaRPr b="0" i="0" sz="2000" u="none" cap="none" strike="noStrike">
              <a:solidFill>
                <a:srgbClr val="000000"/>
              </a:solidFill>
              <a:latin typeface="Gill Sans"/>
              <a:ea typeface="Gill Sans"/>
              <a:cs typeface="Gill Sans"/>
              <a:sym typeface="Gill Sans"/>
            </a:endParaRPr>
          </a:p>
        </p:txBody>
      </p:sp>
      <p:sp>
        <p:nvSpPr>
          <p:cNvPr id="6234" name="Google Shape;6234;p106"/>
          <p:cNvSpPr txBox="1"/>
          <p:nvPr/>
        </p:nvSpPr>
        <p:spPr>
          <a:xfrm>
            <a:off x="3651245" y="4310704"/>
            <a:ext cx="2472900" cy="5883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1400"/>
              <a:buFont typeface="Noto Sans Symbols"/>
              <a:buNone/>
            </a:pPr>
            <a:r>
              <a:rPr lang="en-US" sz="1400">
                <a:latin typeface="Calibri"/>
                <a:ea typeface="Calibri"/>
                <a:cs typeface="Calibri"/>
                <a:sym typeface="Calibri"/>
              </a:rPr>
              <a:t>μέγιστη διεκπεραίωση ανά σύνδεση</a:t>
            </a:r>
            <a:r>
              <a:rPr b="0" i="0" lang="en-US" sz="1400" u="none" cap="none" strike="noStrike">
                <a:solidFill>
                  <a:srgbClr val="000000"/>
                </a:solidFill>
                <a:latin typeface="Calibri"/>
                <a:ea typeface="Calibri"/>
                <a:cs typeface="Calibri"/>
                <a:sym typeface="Calibri"/>
              </a:rPr>
              <a:t>: R/2</a:t>
            </a:r>
            <a:endParaRPr sz="1100"/>
          </a:p>
        </p:txBody>
      </p:sp>
      <p:cxnSp>
        <p:nvCxnSpPr>
          <p:cNvPr id="6235" name="Google Shape;6235;p106"/>
          <p:cNvCxnSpPr/>
          <p:nvPr/>
        </p:nvCxnSpPr>
        <p:spPr>
          <a:xfrm flipH="1">
            <a:off x="4731086" y="2078205"/>
            <a:ext cx="693000" cy="650100"/>
          </a:xfrm>
          <a:prstGeom prst="straightConnector1">
            <a:avLst/>
          </a:prstGeom>
          <a:noFill/>
          <a:ln cap="flat" cmpd="sng" w="9525">
            <a:solidFill>
              <a:srgbClr val="000000"/>
            </a:solidFill>
            <a:prstDash val="solid"/>
            <a:round/>
            <a:headEnd len="med" w="med" type="none"/>
            <a:tailEnd len="med" w="med" type="none"/>
          </a:ln>
        </p:spPr>
      </p:cxnSp>
      <p:sp>
        <p:nvSpPr>
          <p:cNvPr id="6236" name="Google Shape;6236;p106"/>
          <p:cNvSpPr txBox="1"/>
          <p:nvPr/>
        </p:nvSpPr>
        <p:spPr>
          <a:xfrm>
            <a:off x="3927018" y="1318025"/>
            <a:ext cx="685500" cy="182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6237" name="Google Shape;6237;p106"/>
          <p:cNvSpPr txBox="1"/>
          <p:nvPr/>
        </p:nvSpPr>
        <p:spPr>
          <a:xfrm>
            <a:off x="3923854" y="2764511"/>
            <a:ext cx="599400" cy="182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6238" name="Google Shape;6238;p106"/>
          <p:cNvCxnSpPr/>
          <p:nvPr/>
        </p:nvCxnSpPr>
        <p:spPr>
          <a:xfrm rot="10800000">
            <a:off x="5095473" y="2378243"/>
            <a:ext cx="457200" cy="0"/>
          </a:xfrm>
          <a:prstGeom prst="straightConnector1">
            <a:avLst/>
          </a:prstGeom>
          <a:noFill/>
          <a:ln cap="flat" cmpd="sng" w="9525">
            <a:solidFill>
              <a:srgbClr val="000000"/>
            </a:solidFill>
            <a:prstDash val="solid"/>
            <a:round/>
            <a:headEnd len="med" w="med" type="none"/>
            <a:tailEnd len="med" w="med" type="none"/>
          </a:ln>
        </p:spPr>
      </p:cxnSp>
      <p:cxnSp>
        <p:nvCxnSpPr>
          <p:cNvPr id="6239" name="Google Shape;6239;p106"/>
          <p:cNvCxnSpPr/>
          <p:nvPr/>
        </p:nvCxnSpPr>
        <p:spPr>
          <a:xfrm rot="10800000">
            <a:off x="6309911" y="2378243"/>
            <a:ext cx="457200" cy="0"/>
          </a:xfrm>
          <a:prstGeom prst="straightConnector1">
            <a:avLst/>
          </a:prstGeom>
          <a:noFill/>
          <a:ln cap="flat" cmpd="sng" w="9525">
            <a:solidFill>
              <a:srgbClr val="000000"/>
            </a:solidFill>
            <a:prstDash val="solid"/>
            <a:round/>
            <a:headEnd len="med" w="med" type="none"/>
            <a:tailEnd len="med" w="med" type="none"/>
          </a:ln>
        </p:spPr>
      </p:cxnSp>
      <p:cxnSp>
        <p:nvCxnSpPr>
          <p:cNvPr id="6240" name="Google Shape;6240;p106"/>
          <p:cNvCxnSpPr/>
          <p:nvPr/>
        </p:nvCxnSpPr>
        <p:spPr>
          <a:xfrm flipH="1">
            <a:off x="6402723" y="2078205"/>
            <a:ext cx="693000" cy="650100"/>
          </a:xfrm>
          <a:prstGeom prst="straightConnector1">
            <a:avLst/>
          </a:prstGeom>
          <a:noFill/>
          <a:ln cap="flat" cmpd="sng" w="9525">
            <a:solidFill>
              <a:srgbClr val="000000"/>
            </a:solidFill>
            <a:prstDash val="solid"/>
            <a:round/>
            <a:headEnd len="med" w="med" type="none"/>
            <a:tailEnd len="med" w="med" type="none"/>
          </a:ln>
        </p:spPr>
      </p:cxnSp>
      <p:cxnSp>
        <p:nvCxnSpPr>
          <p:cNvPr id="6241" name="Google Shape;6241;p106"/>
          <p:cNvCxnSpPr/>
          <p:nvPr/>
        </p:nvCxnSpPr>
        <p:spPr>
          <a:xfrm rot="10800000">
            <a:off x="7094304" y="2078315"/>
            <a:ext cx="329700" cy="0"/>
          </a:xfrm>
          <a:prstGeom prst="straightConnector1">
            <a:avLst/>
          </a:prstGeom>
          <a:noFill/>
          <a:ln cap="flat" cmpd="sng" w="9525">
            <a:solidFill>
              <a:srgbClr val="000000"/>
            </a:solidFill>
            <a:prstDash val="solid"/>
            <a:round/>
            <a:headEnd len="med" w="med" type="none"/>
            <a:tailEnd len="med" w="med" type="none"/>
          </a:ln>
        </p:spPr>
      </p:cxnSp>
      <p:grpSp>
        <p:nvGrpSpPr>
          <p:cNvPr id="6242" name="Google Shape;6242;p106"/>
          <p:cNvGrpSpPr/>
          <p:nvPr/>
        </p:nvGrpSpPr>
        <p:grpSpPr>
          <a:xfrm>
            <a:off x="6462311" y="949493"/>
            <a:ext cx="1343025" cy="530392"/>
            <a:chOff x="8616414" y="1265990"/>
            <a:chExt cx="1790700" cy="707189"/>
          </a:xfrm>
        </p:grpSpPr>
        <p:sp>
          <p:nvSpPr>
            <p:cNvPr id="6243" name="Google Shape;6243;p106"/>
            <p:cNvSpPr txBox="1"/>
            <p:nvPr/>
          </p:nvSpPr>
          <p:spPr>
            <a:xfrm>
              <a:off x="8616414" y="1265990"/>
              <a:ext cx="1790700" cy="3667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throughput:</a:t>
              </a:r>
              <a:r>
                <a:rPr b="0" i="0" lang="en-US" sz="1800" u="none" cap="none" strike="noStrike">
                  <a:solidFill>
                    <a:srgbClr val="FF0000"/>
                  </a:solidFill>
                  <a:latin typeface="Noto Sans Symbols"/>
                  <a:ea typeface="Noto Sans Symbols"/>
                  <a:cs typeface="Noto Sans Symbols"/>
                  <a:sym typeface="Noto Sans Symbols"/>
                </a:rPr>
                <a:t> </a:t>
              </a:r>
              <a:r>
                <a:rPr b="0" i="0" lang="en-US" sz="1800" u="none" cap="none" strike="noStrike">
                  <a:solidFill>
                    <a:srgbClr val="CC0000"/>
                  </a:solidFill>
                  <a:latin typeface="Noto Sans Symbols"/>
                  <a:ea typeface="Noto Sans Symbols"/>
                  <a:cs typeface="Noto Sans Symbols"/>
                  <a:sym typeface="Noto Sans Symbols"/>
                </a:rPr>
                <a:t>λ</a:t>
              </a:r>
              <a:r>
                <a:rPr b="0" baseline="-25000" i="0" lang="en-US" sz="1800" u="none" cap="none" strike="noStrike">
                  <a:solidFill>
                    <a:srgbClr val="CC0000"/>
                  </a:solidFill>
                  <a:latin typeface="Arial"/>
                  <a:ea typeface="Arial"/>
                  <a:cs typeface="Arial"/>
                  <a:sym typeface="Arial"/>
                </a:rPr>
                <a:t>out</a:t>
              </a:r>
              <a:endParaRPr b="0" i="0" sz="1800" u="none" cap="none" strike="noStrike">
                <a:solidFill>
                  <a:srgbClr val="CC0000"/>
                </a:solidFill>
                <a:latin typeface="Comic Sans MS"/>
                <a:ea typeface="Comic Sans MS"/>
                <a:cs typeface="Comic Sans MS"/>
                <a:sym typeface="Comic Sans MS"/>
              </a:endParaRPr>
            </a:p>
          </p:txBody>
        </p:sp>
        <p:cxnSp>
          <p:nvCxnSpPr>
            <p:cNvPr id="6244" name="Google Shape;6244;p106"/>
            <p:cNvCxnSpPr/>
            <p:nvPr/>
          </p:nvCxnSpPr>
          <p:spPr>
            <a:xfrm>
              <a:off x="9460964" y="1675565"/>
              <a:ext cx="549310" cy="297614"/>
            </a:xfrm>
            <a:prstGeom prst="straightConnector1">
              <a:avLst/>
            </a:prstGeom>
            <a:noFill/>
            <a:ln cap="flat" cmpd="sng" w="9525">
              <a:solidFill>
                <a:srgbClr val="000000"/>
              </a:solidFill>
              <a:prstDash val="solid"/>
              <a:round/>
              <a:headEnd len="med" w="med" type="none"/>
              <a:tailEnd len="med" w="med" type="triangle"/>
            </a:ln>
          </p:spPr>
        </p:cxnSp>
      </p:grpSp>
      <p:sp>
        <p:nvSpPr>
          <p:cNvPr id="6245" name="Google Shape;6245;p106"/>
          <p:cNvSpPr/>
          <p:nvPr/>
        </p:nvSpPr>
        <p:spPr>
          <a:xfrm>
            <a:off x="6077000" y="4313075"/>
            <a:ext cx="2472900" cy="7716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900"/>
              <a:buFont typeface="Calibri"/>
              <a:buNone/>
            </a:pPr>
            <a:r>
              <a:rPr lang="en-US" sz="1400">
                <a:latin typeface="Calibri"/>
                <a:ea typeface="Calibri"/>
                <a:cs typeface="Calibri"/>
                <a:sym typeface="Calibri"/>
              </a:rPr>
              <a:t>μεγάλες καθυστερήσεις όσο ο ρυθμός άφιξης</a:t>
            </a:r>
            <a:r>
              <a:rPr b="0" i="0" lang="en-US" sz="14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Noto Sans Symbols"/>
                <a:ea typeface="Noto Sans Symbols"/>
                <a:cs typeface="Noto Sans Symbols"/>
                <a:sym typeface="Noto Sans Symbols"/>
              </a:rPr>
              <a:t>λ</a:t>
            </a:r>
            <a:r>
              <a:rPr b="0" baseline="-25000" i="0" lang="en-US" sz="1400" u="none" cap="none" strike="noStrike">
                <a:solidFill>
                  <a:srgbClr val="000000"/>
                </a:solidFill>
                <a:latin typeface="Gill Sans"/>
                <a:ea typeface="Gill Sans"/>
                <a:cs typeface="Gill Sans"/>
                <a:sym typeface="Gill Sans"/>
              </a:rPr>
              <a:t>in</a:t>
            </a:r>
            <a:r>
              <a:rPr b="0" i="0" lang="en-US" sz="1400" u="none" cap="none" strike="noStrike">
                <a:solidFill>
                  <a:srgbClr val="000000"/>
                </a:solidFill>
                <a:latin typeface="Gill Sans"/>
                <a:ea typeface="Gill Sans"/>
                <a:cs typeface="Gill Sans"/>
                <a:sym typeface="Gill Sans"/>
              </a:rPr>
              <a:t> </a:t>
            </a:r>
            <a:r>
              <a:rPr lang="en-US" sz="1400">
                <a:latin typeface="Calibri"/>
                <a:ea typeface="Calibri"/>
                <a:cs typeface="Calibri"/>
                <a:sym typeface="Calibri"/>
              </a:rPr>
              <a:t>προσεγγίζει την χωρητικότητα</a:t>
            </a:r>
            <a:endParaRPr sz="1100"/>
          </a:p>
        </p:txBody>
      </p:sp>
      <p:grpSp>
        <p:nvGrpSpPr>
          <p:cNvPr id="6246" name="Google Shape;6246;p106"/>
          <p:cNvGrpSpPr/>
          <p:nvPr/>
        </p:nvGrpSpPr>
        <p:grpSpPr>
          <a:xfrm>
            <a:off x="7861294" y="1859130"/>
            <a:ext cx="173831" cy="330994"/>
            <a:chOff x="4140" y="429"/>
            <a:chExt cx="1425" cy="2396"/>
          </a:xfrm>
        </p:grpSpPr>
        <p:sp>
          <p:nvSpPr>
            <p:cNvPr id="6247" name="Google Shape;6247;p10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48" name="Google Shape;6248;p106"/>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49" name="Google Shape;6249;p10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50" name="Google Shape;6250;p10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51" name="Google Shape;6251;p106"/>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52" name="Google Shape;6252;p106"/>
            <p:cNvGrpSpPr/>
            <p:nvPr/>
          </p:nvGrpSpPr>
          <p:grpSpPr>
            <a:xfrm>
              <a:off x="4745" y="670"/>
              <a:ext cx="586" cy="146"/>
              <a:chOff x="609" y="2570"/>
              <a:chExt cx="731" cy="140"/>
            </a:xfrm>
          </p:grpSpPr>
          <p:sp>
            <p:nvSpPr>
              <p:cNvPr id="6253" name="Google Shape;6253;p106"/>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54" name="Google Shape;6254;p106"/>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55" name="Google Shape;6255;p106"/>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56" name="Google Shape;6256;p106"/>
            <p:cNvGrpSpPr/>
            <p:nvPr/>
          </p:nvGrpSpPr>
          <p:grpSpPr>
            <a:xfrm>
              <a:off x="4745" y="998"/>
              <a:ext cx="586" cy="129"/>
              <a:chOff x="612" y="2572"/>
              <a:chExt cx="731" cy="134"/>
            </a:xfrm>
          </p:grpSpPr>
          <p:sp>
            <p:nvSpPr>
              <p:cNvPr id="6257" name="Google Shape;6257;p106"/>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58" name="Google Shape;6258;p106"/>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59" name="Google Shape;6259;p106"/>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60" name="Google Shape;6260;p106"/>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61" name="Google Shape;6261;p106"/>
            <p:cNvGrpSpPr/>
            <p:nvPr/>
          </p:nvGrpSpPr>
          <p:grpSpPr>
            <a:xfrm>
              <a:off x="4735" y="1627"/>
              <a:ext cx="586" cy="215"/>
              <a:chOff x="614" y="2568"/>
              <a:chExt cx="730" cy="198"/>
            </a:xfrm>
          </p:grpSpPr>
          <p:sp>
            <p:nvSpPr>
              <p:cNvPr id="6262" name="Google Shape;6262;p106"/>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63" name="Google Shape;6263;p106"/>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64" name="Google Shape;6264;p10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65" name="Google Shape;6265;p106"/>
            <p:cNvGrpSpPr/>
            <p:nvPr/>
          </p:nvGrpSpPr>
          <p:grpSpPr>
            <a:xfrm>
              <a:off x="4735" y="1325"/>
              <a:ext cx="586" cy="138"/>
              <a:chOff x="609" y="2566"/>
              <a:chExt cx="730" cy="138"/>
            </a:xfrm>
          </p:grpSpPr>
          <p:sp>
            <p:nvSpPr>
              <p:cNvPr id="6266" name="Google Shape;6266;p106"/>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67" name="Google Shape;6267;p106"/>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68" name="Google Shape;6268;p106"/>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69" name="Google Shape;6269;p10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0" name="Google Shape;6270;p10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1" name="Google Shape;6271;p106"/>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2" name="Google Shape;6272;p10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3" name="Google Shape;6273;p106"/>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4" name="Google Shape;6274;p106"/>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5" name="Google Shape;6275;p106"/>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6" name="Google Shape;6276;p106"/>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277" name="Google Shape;6277;p106"/>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78" name="Google Shape;6278;p106"/>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279" name="Google Shape;6279;p106"/>
          <p:cNvGrpSpPr/>
          <p:nvPr/>
        </p:nvGrpSpPr>
        <p:grpSpPr>
          <a:xfrm>
            <a:off x="3619693" y="2536269"/>
            <a:ext cx="394097" cy="326231"/>
            <a:chOff x="-44" y="1473"/>
            <a:chExt cx="981" cy="1105"/>
          </a:xfrm>
        </p:grpSpPr>
        <p:pic>
          <p:nvPicPr>
            <p:cNvPr descr="desktop_computer_stylized_medium" id="6280" name="Google Shape;6280;p10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281" name="Google Shape;6281;p10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282" name="Google Shape;6282;p106"/>
          <p:cNvGrpSpPr/>
          <p:nvPr/>
        </p:nvGrpSpPr>
        <p:grpSpPr>
          <a:xfrm>
            <a:off x="7623169" y="2583030"/>
            <a:ext cx="173831" cy="330994"/>
            <a:chOff x="4140" y="429"/>
            <a:chExt cx="1425" cy="2396"/>
          </a:xfrm>
        </p:grpSpPr>
        <p:sp>
          <p:nvSpPr>
            <p:cNvPr id="6283" name="Google Shape;6283;p10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84" name="Google Shape;6284;p106"/>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85" name="Google Shape;6285;p10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86" name="Google Shape;6286;p10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87" name="Google Shape;6287;p106"/>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88" name="Google Shape;6288;p106"/>
            <p:cNvGrpSpPr/>
            <p:nvPr/>
          </p:nvGrpSpPr>
          <p:grpSpPr>
            <a:xfrm>
              <a:off x="4745" y="670"/>
              <a:ext cx="586" cy="146"/>
              <a:chOff x="609" y="2570"/>
              <a:chExt cx="731" cy="140"/>
            </a:xfrm>
          </p:grpSpPr>
          <p:sp>
            <p:nvSpPr>
              <p:cNvPr id="6289" name="Google Shape;6289;p106"/>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90" name="Google Shape;6290;p106"/>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91" name="Google Shape;6291;p106"/>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92" name="Google Shape;6292;p106"/>
            <p:cNvGrpSpPr/>
            <p:nvPr/>
          </p:nvGrpSpPr>
          <p:grpSpPr>
            <a:xfrm>
              <a:off x="4745" y="998"/>
              <a:ext cx="586" cy="129"/>
              <a:chOff x="612" y="2572"/>
              <a:chExt cx="731" cy="134"/>
            </a:xfrm>
          </p:grpSpPr>
          <p:sp>
            <p:nvSpPr>
              <p:cNvPr id="6293" name="Google Shape;6293;p106"/>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94" name="Google Shape;6294;p106"/>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295" name="Google Shape;6295;p106"/>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96" name="Google Shape;6296;p106"/>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297" name="Google Shape;6297;p106"/>
            <p:cNvGrpSpPr/>
            <p:nvPr/>
          </p:nvGrpSpPr>
          <p:grpSpPr>
            <a:xfrm>
              <a:off x="4735" y="1627"/>
              <a:ext cx="586" cy="215"/>
              <a:chOff x="614" y="2568"/>
              <a:chExt cx="730" cy="198"/>
            </a:xfrm>
          </p:grpSpPr>
          <p:sp>
            <p:nvSpPr>
              <p:cNvPr id="6298" name="Google Shape;6298;p106"/>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299" name="Google Shape;6299;p106"/>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300" name="Google Shape;6300;p10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301" name="Google Shape;6301;p106"/>
            <p:cNvGrpSpPr/>
            <p:nvPr/>
          </p:nvGrpSpPr>
          <p:grpSpPr>
            <a:xfrm>
              <a:off x="4735" y="1325"/>
              <a:ext cx="586" cy="138"/>
              <a:chOff x="609" y="2566"/>
              <a:chExt cx="730" cy="138"/>
            </a:xfrm>
          </p:grpSpPr>
          <p:sp>
            <p:nvSpPr>
              <p:cNvPr id="6302" name="Google Shape;6302;p106"/>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3" name="Google Shape;6303;p106"/>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304" name="Google Shape;6304;p106"/>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5" name="Google Shape;6305;p10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6" name="Google Shape;6306;p10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7" name="Google Shape;6307;p106"/>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8" name="Google Shape;6308;p10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09" name="Google Shape;6309;p106"/>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10" name="Google Shape;6310;p106"/>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11" name="Google Shape;6311;p106"/>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12" name="Google Shape;6312;p106"/>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313" name="Google Shape;6313;p106"/>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314" name="Google Shape;6314;p106"/>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315" name="Google Shape;6315;p106"/>
          <p:cNvSpPr txBox="1"/>
          <p:nvPr/>
        </p:nvSpPr>
        <p:spPr>
          <a:xfrm>
            <a:off x="62800" y="3712250"/>
            <a:ext cx="2571900" cy="900300"/>
          </a:xfrm>
          <a:prstGeom prst="rect">
            <a:avLst/>
          </a:prstGeom>
          <a:noFill/>
          <a:ln>
            <a:noFill/>
          </a:ln>
        </p:spPr>
        <p:txBody>
          <a:bodyPr anchorCtr="0" anchor="t" bIns="34275" lIns="68575" spcFirstLastPara="1" rIns="68575" wrap="square" tIns="34275">
            <a:spAutoFit/>
          </a:bodyPr>
          <a:lstStyle/>
          <a:p>
            <a:pPr indent="-304800" lvl="0" marL="304800" marR="0" rtl="0" algn="l">
              <a:lnSpc>
                <a:spcPct val="90000"/>
              </a:lnSpc>
              <a:spcBef>
                <a:spcPts val="0"/>
              </a:spcBef>
              <a:spcAft>
                <a:spcPts val="0"/>
              </a:spcAft>
              <a:buClr>
                <a:srgbClr val="C00000"/>
              </a:buClr>
              <a:buSzPts val="2100"/>
              <a:buFont typeface="Calibri"/>
              <a:buNone/>
            </a:pPr>
            <a:r>
              <a:rPr lang="en-US" sz="2000">
                <a:solidFill>
                  <a:srgbClr val="C00000"/>
                </a:solidFill>
                <a:latin typeface="Calibri"/>
                <a:ea typeface="Calibri"/>
                <a:cs typeface="Calibri"/>
                <a:sym typeface="Calibri"/>
              </a:rPr>
              <a:t>Ε</a:t>
            </a:r>
            <a:r>
              <a:rPr b="0" lang="en-US" sz="2000" u="none" cap="none" strike="noStrike">
                <a:solidFill>
                  <a:srgbClr val="C00000"/>
                </a:solidFill>
                <a:latin typeface="Calibri"/>
                <a:ea typeface="Calibri"/>
                <a:cs typeface="Calibri"/>
                <a:sym typeface="Calibri"/>
              </a:rPr>
              <a:t>: </a:t>
            </a:r>
            <a:r>
              <a:rPr lang="en-US" sz="2000">
                <a:latin typeface="Calibri"/>
                <a:ea typeface="Calibri"/>
                <a:cs typeface="Calibri"/>
                <a:sym typeface="Calibri"/>
              </a:rPr>
              <a:t>Τι συμβαίνει όταν ο ρυθμός άφιξης </a:t>
            </a:r>
            <a:r>
              <a:rPr b="0" lang="en-US" sz="2000" u="none" cap="none" strike="noStrike">
                <a:solidFill>
                  <a:srgbClr val="C00000"/>
                </a:solidFill>
                <a:latin typeface="Noto Sans Symbols"/>
                <a:ea typeface="Noto Sans Symbols"/>
                <a:cs typeface="Noto Sans Symbols"/>
                <a:sym typeface="Noto Sans Symbols"/>
              </a:rPr>
              <a:t>λ</a:t>
            </a:r>
            <a:r>
              <a:rPr b="0" baseline="-25000" lang="en-US" sz="2000" u="none" cap="none" strike="noStrike">
                <a:solidFill>
                  <a:srgbClr val="C00000"/>
                </a:solidFill>
                <a:latin typeface="Calibri"/>
                <a:ea typeface="Calibri"/>
                <a:cs typeface="Calibri"/>
                <a:sym typeface="Calibri"/>
              </a:rPr>
              <a:t>in</a:t>
            </a:r>
            <a:r>
              <a:rPr b="0" lang="en-US" sz="2000" u="none" cap="none" strike="noStrike">
                <a:solidFill>
                  <a:srgbClr val="C00000"/>
                </a:solidFill>
                <a:latin typeface="Gill Sans"/>
                <a:ea typeface="Gill Sans"/>
                <a:cs typeface="Gill Sans"/>
                <a:sym typeface="Gill Sans"/>
              </a:rPr>
              <a:t> </a:t>
            </a:r>
            <a:r>
              <a:rPr lang="en-US" sz="2000">
                <a:latin typeface="Calibri"/>
                <a:ea typeface="Calibri"/>
                <a:cs typeface="Calibri"/>
                <a:sym typeface="Calibri"/>
              </a:rPr>
              <a:t>προσεγγίζει το </a:t>
            </a:r>
            <a:r>
              <a:rPr b="0" lang="en-US" sz="2000" u="none" cap="none" strike="noStrike">
                <a:solidFill>
                  <a:srgbClr val="000000"/>
                </a:solidFill>
                <a:latin typeface="Calibri"/>
                <a:ea typeface="Calibri"/>
                <a:cs typeface="Calibri"/>
                <a:sym typeface="Calibri"/>
              </a:rPr>
              <a:t>R/2? </a:t>
            </a:r>
            <a:endParaRPr sz="2000"/>
          </a:p>
        </p:txBody>
      </p:sp>
      <p:grpSp>
        <p:nvGrpSpPr>
          <p:cNvPr id="6316" name="Google Shape;6316;p106"/>
          <p:cNvGrpSpPr/>
          <p:nvPr/>
        </p:nvGrpSpPr>
        <p:grpSpPr>
          <a:xfrm>
            <a:off x="3613523" y="881384"/>
            <a:ext cx="1599010" cy="543168"/>
            <a:chOff x="4818031" y="1175178"/>
            <a:chExt cx="2132013" cy="724224"/>
          </a:xfrm>
        </p:grpSpPr>
        <p:sp>
          <p:nvSpPr>
            <p:cNvPr id="6317" name="Google Shape;6317;p106"/>
            <p:cNvSpPr/>
            <p:nvPr/>
          </p:nvSpPr>
          <p:spPr>
            <a:xfrm>
              <a:off x="6584414" y="1808915"/>
              <a:ext cx="92075" cy="904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6318" name="Google Shape;6318;p106"/>
            <p:cNvCxnSpPr/>
            <p:nvPr/>
          </p:nvCxnSpPr>
          <p:spPr>
            <a:xfrm>
              <a:off x="6158964" y="1588252"/>
              <a:ext cx="369887" cy="252413"/>
            </a:xfrm>
            <a:prstGeom prst="straightConnector1">
              <a:avLst/>
            </a:prstGeom>
            <a:noFill/>
            <a:ln cap="flat" cmpd="sng" w="9525">
              <a:solidFill>
                <a:srgbClr val="000000"/>
              </a:solidFill>
              <a:prstDash val="solid"/>
              <a:round/>
              <a:headEnd len="med" w="med" type="none"/>
              <a:tailEnd len="med" w="med" type="triangle"/>
            </a:ln>
          </p:spPr>
        </p:cxnSp>
        <p:sp>
          <p:nvSpPr>
            <p:cNvPr id="6319" name="Google Shape;6319;p106"/>
            <p:cNvSpPr txBox="1"/>
            <p:nvPr/>
          </p:nvSpPr>
          <p:spPr>
            <a:xfrm>
              <a:off x="4818031" y="1175178"/>
              <a:ext cx="2132013" cy="366713"/>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original data: </a:t>
              </a:r>
              <a:r>
                <a:rPr b="0" i="0" lang="en-US" sz="1800" u="none" cap="none" strike="noStrike">
                  <a:solidFill>
                    <a:srgbClr val="CC0000"/>
                  </a:solidFill>
                  <a:latin typeface="Noto Sans Symbols"/>
                  <a:ea typeface="Noto Sans Symbols"/>
                  <a:cs typeface="Noto Sans Symbols"/>
                  <a:sym typeface="Noto Sans Symbols"/>
                </a:rPr>
                <a:t>λ</a:t>
              </a:r>
              <a:r>
                <a:rPr b="0" baseline="-25000" i="0" lang="en-US" sz="1800" u="none" cap="none" strike="noStrike">
                  <a:solidFill>
                    <a:srgbClr val="CC0000"/>
                  </a:solidFill>
                  <a:latin typeface="Arial"/>
                  <a:ea typeface="Arial"/>
                  <a:cs typeface="Arial"/>
                  <a:sym typeface="Arial"/>
                </a:rPr>
                <a:t>in</a:t>
              </a:r>
              <a:r>
                <a:rPr b="0" baseline="-25000" i="0" lang="en-US" sz="1200" u="none" cap="none" strike="noStrike">
                  <a:solidFill>
                    <a:srgbClr val="CC0000"/>
                  </a:solidFill>
                  <a:latin typeface="Arial"/>
                  <a:ea typeface="Arial"/>
                  <a:cs typeface="Arial"/>
                  <a:sym typeface="Arial"/>
                </a:rPr>
                <a:t> </a:t>
              </a:r>
              <a:endParaRPr b="0" i="0" sz="1200" u="none" cap="none" strike="noStrike">
                <a:solidFill>
                  <a:srgbClr val="CC0000"/>
                </a:solidFill>
                <a:latin typeface="Arial"/>
                <a:ea typeface="Arial"/>
                <a:cs typeface="Arial"/>
                <a:sym typeface="Arial"/>
              </a:endParaRPr>
            </a:p>
          </p:txBody>
        </p:sp>
      </p:grpSp>
      <p:cxnSp>
        <p:nvCxnSpPr>
          <p:cNvPr id="6320" name="Google Shape;6320;p106"/>
          <p:cNvCxnSpPr/>
          <p:nvPr/>
        </p:nvCxnSpPr>
        <p:spPr>
          <a:xfrm rot="10800000">
            <a:off x="6410012" y="2727188"/>
            <a:ext cx="616800" cy="0"/>
          </a:xfrm>
          <a:prstGeom prst="straightConnector1">
            <a:avLst/>
          </a:prstGeom>
          <a:noFill/>
          <a:ln cap="flat" cmpd="sng" w="9525">
            <a:solidFill>
              <a:srgbClr val="000000"/>
            </a:solidFill>
            <a:prstDash val="solid"/>
            <a:round/>
            <a:headEnd len="med" w="med" type="none"/>
            <a:tailEnd len="med" w="med" type="none"/>
          </a:ln>
        </p:spPr>
      </p:cxnSp>
      <p:cxnSp>
        <p:nvCxnSpPr>
          <p:cNvPr id="6321" name="Google Shape;6321;p106"/>
          <p:cNvCxnSpPr/>
          <p:nvPr/>
        </p:nvCxnSpPr>
        <p:spPr>
          <a:xfrm rot="10800000">
            <a:off x="5094935" y="2076557"/>
            <a:ext cx="329700" cy="0"/>
          </a:xfrm>
          <a:prstGeom prst="straightConnector1">
            <a:avLst/>
          </a:prstGeom>
          <a:noFill/>
          <a:ln cap="flat" cmpd="sng" w="9525">
            <a:solidFill>
              <a:srgbClr val="000000"/>
            </a:solidFill>
            <a:prstDash val="solid"/>
            <a:round/>
            <a:headEnd len="med" w="med" type="none"/>
            <a:tailEnd len="med" w="med" type="none"/>
          </a:ln>
        </p:spPr>
      </p:cxnSp>
      <p:cxnSp>
        <p:nvCxnSpPr>
          <p:cNvPr id="6322" name="Google Shape;6322;p106"/>
          <p:cNvCxnSpPr/>
          <p:nvPr/>
        </p:nvCxnSpPr>
        <p:spPr>
          <a:xfrm rot="10800000">
            <a:off x="4403859" y="2728946"/>
            <a:ext cx="329700" cy="0"/>
          </a:xfrm>
          <a:prstGeom prst="straightConnector1">
            <a:avLst/>
          </a:prstGeom>
          <a:noFill/>
          <a:ln cap="flat" cmpd="sng" w="9525">
            <a:solidFill>
              <a:srgbClr val="000000"/>
            </a:solidFill>
            <a:prstDash val="solid"/>
            <a:round/>
            <a:headEnd len="med" w="med" type="none"/>
            <a:tailEnd len="med" w="med" type="none"/>
          </a:ln>
        </p:spPr>
      </p:cxnSp>
      <p:sp>
        <p:nvSpPr>
          <p:cNvPr id="6323" name="Google Shape;6323;p106"/>
          <p:cNvSpPr txBox="1"/>
          <p:nvPr/>
        </p:nvSpPr>
        <p:spPr>
          <a:xfrm>
            <a:off x="6448143" y="2106637"/>
            <a:ext cx="263400" cy="346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6324" name="Google Shape;6324;p106"/>
          <p:cNvSpPr txBox="1"/>
          <p:nvPr/>
        </p:nvSpPr>
        <p:spPr>
          <a:xfrm>
            <a:off x="62798" y="2687914"/>
            <a:ext cx="2844300" cy="308400"/>
          </a:xfrm>
          <a:prstGeom prst="rect">
            <a:avLst/>
          </a:prstGeom>
          <a:noFill/>
          <a:ln>
            <a:noFill/>
          </a:ln>
        </p:spPr>
        <p:txBody>
          <a:bodyPr anchorCtr="0" anchor="t" bIns="34275" lIns="68575" spcFirstLastPara="1" rIns="68575" wrap="square" tIns="34275">
            <a:noAutofit/>
          </a:bodyPr>
          <a:lstStyle/>
          <a:p>
            <a:pPr indent="-177800" lvl="0" marL="165100" marR="0" rtl="0" algn="l">
              <a:lnSpc>
                <a:spcPct val="85000"/>
              </a:lnSpc>
              <a:spcBef>
                <a:spcPts val="0"/>
              </a:spcBef>
              <a:spcAft>
                <a:spcPts val="0"/>
              </a:spcAft>
              <a:buClr>
                <a:srgbClr val="000099"/>
              </a:buClr>
              <a:buSzPts val="2000"/>
              <a:buFont typeface="Noto Sans Symbols"/>
              <a:buChar char="▪"/>
            </a:pPr>
            <a:r>
              <a:rPr lang="en-US" sz="2000">
                <a:latin typeface="Calibri"/>
                <a:ea typeface="Calibri"/>
                <a:cs typeface="Calibri"/>
                <a:sym typeface="Calibri"/>
              </a:rPr>
              <a:t>2 ροές</a:t>
            </a:r>
            <a:endParaRPr sz="1300"/>
          </a:p>
        </p:txBody>
      </p:sp>
      <p:sp>
        <p:nvSpPr>
          <p:cNvPr id="6325" name="Google Shape;6325;p106"/>
          <p:cNvSpPr txBox="1"/>
          <p:nvPr/>
        </p:nvSpPr>
        <p:spPr>
          <a:xfrm>
            <a:off x="81281" y="1306974"/>
            <a:ext cx="3103500" cy="604500"/>
          </a:xfrm>
          <a:prstGeom prst="rect">
            <a:avLst/>
          </a:prstGeom>
          <a:noFill/>
          <a:ln>
            <a:noFill/>
          </a:ln>
        </p:spPr>
        <p:txBody>
          <a:bodyPr anchorCtr="0" anchor="t" bIns="34275" lIns="68575" spcFirstLastPara="1" rIns="68575" wrap="square" tIns="34275">
            <a:noAutofit/>
          </a:bodyPr>
          <a:lstStyle/>
          <a:p>
            <a:pPr indent="-177800" lvl="0" marL="165100" marR="0" rtl="0" algn="l">
              <a:lnSpc>
                <a:spcPct val="85000"/>
              </a:lnSpc>
              <a:spcBef>
                <a:spcPts val="0"/>
              </a:spcBef>
              <a:spcAft>
                <a:spcPts val="0"/>
              </a:spcAft>
              <a:buClr>
                <a:srgbClr val="000099"/>
              </a:buClr>
              <a:buSzPts val="2000"/>
              <a:buFont typeface="Noto Sans Symbols"/>
              <a:buChar char="▪"/>
            </a:pPr>
            <a:r>
              <a:rPr lang="en-US" sz="2000">
                <a:latin typeface="Calibri"/>
                <a:ea typeface="Calibri"/>
                <a:cs typeface="Calibri"/>
                <a:sym typeface="Calibri"/>
              </a:rPr>
              <a:t>ένας</a:t>
            </a:r>
            <a:r>
              <a:rPr b="0" i="0" lang="en-US" sz="2000" u="none" cap="none" strike="noStrike">
                <a:solidFill>
                  <a:srgbClr val="000000"/>
                </a:solidFill>
                <a:latin typeface="Calibri"/>
                <a:ea typeface="Calibri"/>
                <a:cs typeface="Calibri"/>
                <a:sym typeface="Calibri"/>
              </a:rPr>
              <a:t> router, </a:t>
            </a:r>
            <a:r>
              <a:rPr lang="en-US" sz="2000">
                <a:latin typeface="Calibri"/>
                <a:ea typeface="Calibri"/>
                <a:cs typeface="Calibri"/>
                <a:sym typeface="Calibri"/>
              </a:rPr>
              <a:t>απεριόριστοι ενταμιευτές</a:t>
            </a:r>
            <a:r>
              <a:rPr b="0" i="0" lang="en-US" sz="2000" u="none" cap="none" strike="noStrike">
                <a:solidFill>
                  <a:srgbClr val="000000"/>
                </a:solidFill>
                <a:latin typeface="Calibri"/>
                <a:ea typeface="Calibri"/>
                <a:cs typeface="Calibri"/>
                <a:sym typeface="Calibri"/>
              </a:rPr>
              <a:t> </a:t>
            </a:r>
            <a:endParaRPr sz="1300"/>
          </a:p>
          <a:p>
            <a:pPr indent="-177800" lvl="0" marL="1651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διαμοιραζόμενη εξερχόμενη ζεύξη χωρητικότητας</a:t>
            </a:r>
            <a:r>
              <a:rPr b="0" i="0" lang="en-US" sz="2000" u="none" cap="none" strike="noStrike">
                <a:solidFill>
                  <a:srgbClr val="000000"/>
                </a:solidFill>
                <a:latin typeface="Calibri"/>
                <a:ea typeface="Calibri"/>
                <a:cs typeface="Calibri"/>
                <a:sym typeface="Calibri"/>
              </a:rPr>
              <a:t>: R</a:t>
            </a:r>
            <a:endParaRPr b="0" i="0" sz="2300" u="none" cap="none" strike="noStrike">
              <a:solidFill>
                <a:srgbClr val="000000"/>
              </a:solidFill>
              <a:latin typeface="Gill Sans"/>
              <a:ea typeface="Gill Sans"/>
              <a:cs typeface="Gill Sans"/>
              <a:sym typeface="Gill Sans"/>
            </a:endParaRPr>
          </a:p>
        </p:txBody>
      </p:sp>
      <p:grpSp>
        <p:nvGrpSpPr>
          <p:cNvPr id="6326" name="Google Shape;6326;p106"/>
          <p:cNvGrpSpPr/>
          <p:nvPr/>
        </p:nvGrpSpPr>
        <p:grpSpPr>
          <a:xfrm>
            <a:off x="5648092" y="1669820"/>
            <a:ext cx="1172596" cy="813487"/>
            <a:chOff x="7530790" y="2226427"/>
            <a:chExt cx="1563461" cy="1084649"/>
          </a:xfrm>
        </p:grpSpPr>
        <p:sp>
          <p:nvSpPr>
            <p:cNvPr id="6327" name="Google Shape;6327;p106"/>
            <p:cNvSpPr txBox="1"/>
            <p:nvPr/>
          </p:nvSpPr>
          <p:spPr>
            <a:xfrm>
              <a:off x="7670264" y="2226427"/>
              <a:ext cx="1423987" cy="39528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r>
                <a:rPr b="1" i="1" lang="en-US" sz="1100" u="none" cap="none" strike="noStrike">
                  <a:solidFill>
                    <a:srgbClr val="000000"/>
                  </a:solidFill>
                  <a:latin typeface="Arial"/>
                  <a:ea typeface="Arial"/>
                  <a:cs typeface="Arial"/>
                  <a:sym typeface="Arial"/>
                </a:rPr>
                <a:t>infinite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6328" name="Google Shape;6328;p106"/>
            <p:cNvCxnSpPr/>
            <p:nvPr/>
          </p:nvCxnSpPr>
          <p:spPr>
            <a:xfrm flipH="1">
              <a:off x="8308075" y="2647114"/>
              <a:ext cx="238488" cy="375865"/>
            </a:xfrm>
            <a:prstGeom prst="straightConnector1">
              <a:avLst/>
            </a:prstGeom>
            <a:noFill/>
            <a:ln cap="flat" cmpd="sng" w="9525">
              <a:solidFill>
                <a:srgbClr val="000000"/>
              </a:solidFill>
              <a:prstDash val="solid"/>
              <a:round/>
              <a:headEnd len="med" w="med" type="none"/>
              <a:tailEnd len="sm" w="sm" type="none"/>
            </a:ln>
          </p:spPr>
        </p:cxnSp>
        <p:grpSp>
          <p:nvGrpSpPr>
            <p:cNvPr id="6329" name="Google Shape;6329;p106"/>
            <p:cNvGrpSpPr/>
            <p:nvPr/>
          </p:nvGrpSpPr>
          <p:grpSpPr>
            <a:xfrm>
              <a:off x="7530790" y="3050726"/>
              <a:ext cx="899401" cy="260350"/>
              <a:chOff x="10436222" y="4555062"/>
              <a:chExt cx="899401" cy="260350"/>
            </a:xfrm>
          </p:grpSpPr>
          <p:sp>
            <p:nvSpPr>
              <p:cNvPr id="6330" name="Google Shape;6330;p106"/>
              <p:cNvSpPr/>
              <p:nvPr/>
            </p:nvSpPr>
            <p:spPr>
              <a:xfrm>
                <a:off x="10442522" y="4559486"/>
                <a:ext cx="891015" cy="254197"/>
              </a:xfrm>
              <a:prstGeom prst="rect">
                <a:avLst/>
              </a:prstGeom>
              <a:gradFill>
                <a:gsLst>
                  <a:gs pos="0">
                    <a:srgbClr val="757070"/>
                  </a:gs>
                  <a:gs pos="100000">
                    <a:srgbClr val="D8D8D8"/>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6331" name="Google Shape;6331;p106"/>
              <p:cNvGrpSpPr/>
              <p:nvPr/>
            </p:nvGrpSpPr>
            <p:grpSpPr>
              <a:xfrm>
                <a:off x="10436222" y="4555062"/>
                <a:ext cx="899401" cy="260350"/>
                <a:chOff x="7488023" y="3444875"/>
                <a:chExt cx="947952" cy="260350"/>
              </a:xfrm>
            </p:grpSpPr>
            <p:grpSp>
              <p:nvGrpSpPr>
                <p:cNvPr id="6332" name="Google Shape;6332;p106"/>
                <p:cNvGrpSpPr/>
                <p:nvPr/>
              </p:nvGrpSpPr>
              <p:grpSpPr>
                <a:xfrm>
                  <a:off x="8025557" y="3487646"/>
                  <a:ext cx="327298" cy="173730"/>
                  <a:chOff x="8094529" y="3437940"/>
                  <a:chExt cx="307888" cy="155752"/>
                </a:xfrm>
              </p:grpSpPr>
              <p:cxnSp>
                <p:nvCxnSpPr>
                  <p:cNvPr id="6333" name="Google Shape;6333;p106"/>
                  <p:cNvCxnSpPr/>
                  <p:nvPr/>
                </p:nvCxnSpPr>
                <p:spPr>
                  <a:xfrm rot="10800000">
                    <a:off x="8402417"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4" name="Google Shape;6334;p106"/>
                  <p:cNvCxnSpPr/>
                  <p:nvPr/>
                </p:nvCxnSpPr>
                <p:spPr>
                  <a:xfrm rot="10800000">
                    <a:off x="8351102"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5" name="Google Shape;6335;p106"/>
                  <p:cNvCxnSpPr/>
                  <p:nvPr/>
                </p:nvCxnSpPr>
                <p:spPr>
                  <a:xfrm rot="10800000">
                    <a:off x="8299787"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6" name="Google Shape;6336;p106"/>
                  <p:cNvCxnSpPr/>
                  <p:nvPr/>
                </p:nvCxnSpPr>
                <p:spPr>
                  <a:xfrm rot="10800000">
                    <a:off x="8248473"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7" name="Google Shape;6337;p106"/>
                  <p:cNvCxnSpPr/>
                  <p:nvPr/>
                </p:nvCxnSpPr>
                <p:spPr>
                  <a:xfrm rot="10800000">
                    <a:off x="8197158"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8" name="Google Shape;6338;p106"/>
                  <p:cNvCxnSpPr/>
                  <p:nvPr/>
                </p:nvCxnSpPr>
                <p:spPr>
                  <a:xfrm rot="10800000">
                    <a:off x="8145843" y="3437940"/>
                    <a:ext cx="0" cy="155752"/>
                  </a:xfrm>
                  <a:prstGeom prst="straightConnector1">
                    <a:avLst/>
                  </a:prstGeom>
                  <a:noFill/>
                  <a:ln cap="flat" cmpd="sng" w="12700">
                    <a:solidFill>
                      <a:schemeClr val="dk1"/>
                    </a:solidFill>
                    <a:prstDash val="solid"/>
                    <a:miter lim="800000"/>
                    <a:headEnd len="sm" w="sm" type="none"/>
                    <a:tailEnd len="sm" w="sm" type="none"/>
                  </a:ln>
                </p:spPr>
              </p:cxnSp>
              <p:cxnSp>
                <p:nvCxnSpPr>
                  <p:cNvPr id="6339" name="Google Shape;6339;p106"/>
                  <p:cNvCxnSpPr/>
                  <p:nvPr/>
                </p:nvCxnSpPr>
                <p:spPr>
                  <a:xfrm rot="10800000">
                    <a:off x="8094529" y="3437940"/>
                    <a:ext cx="0" cy="155752"/>
                  </a:xfrm>
                  <a:prstGeom prst="straightConnector1">
                    <a:avLst/>
                  </a:prstGeom>
                  <a:noFill/>
                  <a:ln cap="flat" cmpd="sng" w="12700">
                    <a:solidFill>
                      <a:schemeClr val="dk1"/>
                    </a:solidFill>
                    <a:prstDash val="solid"/>
                    <a:miter lim="800000"/>
                    <a:headEnd len="sm" w="sm" type="none"/>
                    <a:tailEnd len="sm" w="sm" type="none"/>
                  </a:ln>
                </p:spPr>
              </p:cxnSp>
            </p:grpSp>
            <p:grpSp>
              <p:nvGrpSpPr>
                <p:cNvPr id="6340" name="Google Shape;6340;p106"/>
                <p:cNvGrpSpPr/>
                <p:nvPr/>
              </p:nvGrpSpPr>
              <p:grpSpPr>
                <a:xfrm>
                  <a:off x="7488023" y="3444875"/>
                  <a:ext cx="947952" cy="260350"/>
                  <a:chOff x="8103973" y="3803650"/>
                  <a:chExt cx="947952" cy="260350"/>
                </a:xfrm>
              </p:grpSpPr>
              <p:cxnSp>
                <p:nvCxnSpPr>
                  <p:cNvPr id="6341" name="Google Shape;6341;p106"/>
                  <p:cNvCxnSpPr/>
                  <p:nvPr/>
                </p:nvCxnSpPr>
                <p:spPr>
                  <a:xfrm>
                    <a:off x="8110664" y="3810000"/>
                    <a:ext cx="941261" cy="0"/>
                  </a:xfrm>
                  <a:prstGeom prst="straightConnector1">
                    <a:avLst/>
                  </a:prstGeom>
                  <a:noFill/>
                  <a:ln cap="flat" cmpd="sng" w="19050">
                    <a:solidFill>
                      <a:schemeClr val="dk1"/>
                    </a:solidFill>
                    <a:prstDash val="solid"/>
                    <a:miter lim="800000"/>
                    <a:headEnd len="sm" w="sm" type="none"/>
                    <a:tailEnd len="sm" w="sm" type="none"/>
                  </a:ln>
                </p:spPr>
              </p:cxnSp>
              <p:cxnSp>
                <p:nvCxnSpPr>
                  <p:cNvPr id="6342" name="Google Shape;6342;p106"/>
                  <p:cNvCxnSpPr/>
                  <p:nvPr/>
                </p:nvCxnSpPr>
                <p:spPr>
                  <a:xfrm>
                    <a:off x="8103973" y="4060825"/>
                    <a:ext cx="947952" cy="0"/>
                  </a:xfrm>
                  <a:prstGeom prst="straightConnector1">
                    <a:avLst/>
                  </a:prstGeom>
                  <a:noFill/>
                  <a:ln cap="flat" cmpd="sng" w="19050">
                    <a:solidFill>
                      <a:schemeClr val="dk1"/>
                    </a:solidFill>
                    <a:prstDash val="solid"/>
                    <a:miter lim="800000"/>
                    <a:headEnd len="sm" w="sm" type="none"/>
                    <a:tailEnd len="sm" w="sm" type="none"/>
                  </a:ln>
                </p:spPr>
              </p:cxnSp>
              <p:cxnSp>
                <p:nvCxnSpPr>
                  <p:cNvPr id="6343" name="Google Shape;6343;p106"/>
                  <p:cNvCxnSpPr/>
                  <p:nvPr/>
                </p:nvCxnSpPr>
                <p:spPr>
                  <a:xfrm>
                    <a:off x="9048750" y="3803650"/>
                    <a:ext cx="0" cy="260350"/>
                  </a:xfrm>
                  <a:prstGeom prst="straightConnector1">
                    <a:avLst/>
                  </a:prstGeom>
                  <a:noFill/>
                  <a:ln cap="flat" cmpd="sng" w="19050">
                    <a:solidFill>
                      <a:schemeClr val="dk1"/>
                    </a:solidFill>
                    <a:prstDash val="solid"/>
                    <a:miter lim="800000"/>
                    <a:headEnd len="sm" w="sm" type="none"/>
                    <a:tailEnd len="sm" w="sm" type="none"/>
                  </a:ln>
                </p:spPr>
              </p:cxnSp>
            </p:grpSp>
            <p:sp>
              <p:nvSpPr>
                <p:cNvPr id="6344" name="Google Shape;6344;p106"/>
                <p:cNvSpPr/>
                <p:nvPr/>
              </p:nvSpPr>
              <p:spPr>
                <a:xfrm>
                  <a:off x="7924800" y="3546475"/>
                  <a:ext cx="57150" cy="57150"/>
                </a:xfrm>
                <a:prstGeom prst="ellipse">
                  <a:avLst/>
                </a:prstGeom>
                <a:solidFill>
                  <a:srgbClr val="7F7F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45" name="Google Shape;6345;p106"/>
                <p:cNvSpPr/>
                <p:nvPr/>
              </p:nvSpPr>
              <p:spPr>
                <a:xfrm>
                  <a:off x="7842250" y="3546475"/>
                  <a:ext cx="57150" cy="5715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46" name="Google Shape;6346;p106"/>
                <p:cNvSpPr/>
                <p:nvPr/>
              </p:nvSpPr>
              <p:spPr>
                <a:xfrm>
                  <a:off x="7759700" y="3546475"/>
                  <a:ext cx="57150" cy="5715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47" name="Google Shape;6347;p106"/>
                <p:cNvSpPr/>
                <p:nvPr/>
              </p:nvSpPr>
              <p:spPr>
                <a:xfrm>
                  <a:off x="7677150" y="3546475"/>
                  <a:ext cx="57150" cy="5715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sp>
        <p:nvSpPr>
          <p:cNvPr id="6348" name="Google Shape;6348;p106"/>
          <p:cNvSpPr/>
          <p:nvPr/>
        </p:nvSpPr>
        <p:spPr>
          <a:xfrm>
            <a:off x="4974029" y="1392405"/>
            <a:ext cx="2571750" cy="957263"/>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349" name="Google Shape;6349;p106"/>
          <p:cNvGrpSpPr/>
          <p:nvPr/>
        </p:nvGrpSpPr>
        <p:grpSpPr>
          <a:xfrm>
            <a:off x="4231079" y="2013911"/>
            <a:ext cx="3000375" cy="771525"/>
            <a:chOff x="5641439" y="2685215"/>
            <a:chExt cx="4000500" cy="1028700"/>
          </a:xfrm>
        </p:grpSpPr>
        <p:sp>
          <p:nvSpPr>
            <p:cNvPr id="6350" name="Google Shape;6350;p106"/>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351" name="Google Shape;6351;p106"/>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352" name="Google Shape;6352;p106"/>
          <p:cNvSpPr txBox="1"/>
          <p:nvPr/>
        </p:nvSpPr>
        <p:spPr>
          <a:xfrm>
            <a:off x="5308409" y="2132762"/>
            <a:ext cx="263400" cy="346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6353" name="Google Shape;6353;p106"/>
          <p:cNvSpPr txBox="1"/>
          <p:nvPr/>
        </p:nvSpPr>
        <p:spPr>
          <a:xfrm>
            <a:off x="62809" y="2983442"/>
            <a:ext cx="2844300" cy="315600"/>
          </a:xfrm>
          <a:prstGeom prst="rect">
            <a:avLst/>
          </a:prstGeom>
          <a:noFill/>
          <a:ln>
            <a:noFill/>
          </a:ln>
        </p:spPr>
        <p:txBody>
          <a:bodyPr anchorCtr="0" anchor="t" bIns="34275" lIns="68575" spcFirstLastPara="1" rIns="68575" wrap="square" tIns="34275">
            <a:noAutofit/>
          </a:bodyPr>
          <a:lstStyle/>
          <a:p>
            <a:pPr indent="-177800" lvl="0" marL="165100" marR="0" rtl="0" algn="l">
              <a:lnSpc>
                <a:spcPct val="85000"/>
              </a:lnSpc>
              <a:spcBef>
                <a:spcPts val="0"/>
              </a:spcBef>
              <a:spcAft>
                <a:spcPts val="0"/>
              </a:spcAft>
              <a:buClr>
                <a:srgbClr val="000099"/>
              </a:buClr>
              <a:buSzPts val="2000"/>
              <a:buFont typeface="Noto Sans Symbols"/>
              <a:buChar char="▪"/>
            </a:pPr>
            <a:r>
              <a:rPr lang="en-US" sz="2000">
                <a:latin typeface="Calibri"/>
                <a:ea typeface="Calibri"/>
                <a:cs typeface="Calibri"/>
                <a:sym typeface="Calibri"/>
              </a:rPr>
              <a:t>δεν χρειάζονται αναμεταδόσεις</a:t>
            </a:r>
            <a:endParaRPr sz="1300"/>
          </a:p>
          <a:p>
            <a:pPr indent="-76200" lvl="0" marL="215900" marR="0" rtl="0" algn="l">
              <a:lnSpc>
                <a:spcPct val="85000"/>
              </a:lnSpc>
              <a:spcBef>
                <a:spcPts val="400"/>
              </a:spcBef>
              <a:spcAft>
                <a:spcPts val="0"/>
              </a:spcAft>
              <a:buClr>
                <a:srgbClr val="000099"/>
              </a:buClr>
              <a:buSzPts val="2100"/>
              <a:buFont typeface="Noto Sans Symbols"/>
              <a:buNone/>
            </a:pPr>
            <a:r>
              <a:t/>
            </a:r>
            <a:endParaRPr b="0" i="0" sz="2300" u="none" cap="none" strike="noStrike">
              <a:solidFill>
                <a:srgbClr val="000000"/>
              </a:solidFill>
              <a:latin typeface="Gill Sans"/>
              <a:ea typeface="Gill Sans"/>
              <a:cs typeface="Gill Sans"/>
              <a:sym typeface="Gill Sans"/>
            </a:endParaRPr>
          </a:p>
        </p:txBody>
      </p:sp>
      <p:grpSp>
        <p:nvGrpSpPr>
          <p:cNvPr id="6354" name="Google Shape;6354;p106"/>
          <p:cNvGrpSpPr/>
          <p:nvPr/>
        </p:nvGrpSpPr>
        <p:grpSpPr>
          <a:xfrm>
            <a:off x="5962220" y="3015541"/>
            <a:ext cx="1334176" cy="1391381"/>
            <a:chOff x="7949627" y="4325522"/>
            <a:chExt cx="1778901" cy="1855175"/>
          </a:xfrm>
        </p:grpSpPr>
        <p:cxnSp>
          <p:nvCxnSpPr>
            <p:cNvPr id="6355" name="Google Shape;6355;p106"/>
            <p:cNvCxnSpPr/>
            <p:nvPr/>
          </p:nvCxnSpPr>
          <p:spPr>
            <a:xfrm>
              <a:off x="8321896" y="4325522"/>
              <a:ext cx="0" cy="1276350"/>
            </a:xfrm>
            <a:prstGeom prst="straightConnector1">
              <a:avLst/>
            </a:prstGeom>
            <a:noFill/>
            <a:ln cap="flat" cmpd="sng" w="19050">
              <a:solidFill>
                <a:srgbClr val="000000"/>
              </a:solidFill>
              <a:prstDash val="solid"/>
              <a:round/>
              <a:headEnd len="med" w="med" type="none"/>
              <a:tailEnd len="med" w="med" type="none"/>
            </a:ln>
          </p:spPr>
        </p:cxnSp>
        <p:cxnSp>
          <p:nvCxnSpPr>
            <p:cNvPr id="6356" name="Google Shape;6356;p106"/>
            <p:cNvCxnSpPr/>
            <p:nvPr/>
          </p:nvCxnSpPr>
          <p:spPr>
            <a:xfrm>
              <a:off x="9455371" y="4465222"/>
              <a:ext cx="0" cy="1104900"/>
            </a:xfrm>
            <a:prstGeom prst="straightConnector1">
              <a:avLst/>
            </a:prstGeom>
            <a:noFill/>
            <a:ln cap="flat" cmpd="sng" w="12700">
              <a:solidFill>
                <a:srgbClr val="000000"/>
              </a:solidFill>
              <a:prstDash val="dash"/>
              <a:round/>
              <a:headEnd len="med" w="med" type="none"/>
              <a:tailEnd len="med" w="med" type="none"/>
            </a:ln>
          </p:spPr>
        </p:cxnSp>
        <p:sp>
          <p:nvSpPr>
            <p:cNvPr id="6357" name="Google Shape;6357;p106"/>
            <p:cNvSpPr/>
            <p:nvPr/>
          </p:nvSpPr>
          <p:spPr>
            <a:xfrm>
              <a:off x="8315546" y="4439822"/>
              <a:ext cx="1106488" cy="1152525"/>
            </a:xfrm>
            <a:custGeom>
              <a:rect b="b" l="l" r="r" t="t"/>
              <a:pathLst>
                <a:path extrusionOk="0" h="10000" w="10000">
                  <a:moveTo>
                    <a:pt x="0" y="10000"/>
                  </a:moveTo>
                  <a:cubicBezTo>
                    <a:pt x="1363" y="9601"/>
                    <a:pt x="6598" y="9697"/>
                    <a:pt x="8219" y="7617"/>
                  </a:cubicBezTo>
                  <a:cubicBezTo>
                    <a:pt x="9562" y="6715"/>
                    <a:pt x="9861" y="4761"/>
                    <a:pt x="10000" y="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358" name="Google Shape;6358;p106"/>
            <p:cNvCxnSpPr/>
            <p:nvPr/>
          </p:nvCxnSpPr>
          <p:spPr>
            <a:xfrm>
              <a:off x="9452196" y="5601872"/>
              <a:ext cx="0" cy="92075"/>
            </a:xfrm>
            <a:prstGeom prst="straightConnector1">
              <a:avLst/>
            </a:prstGeom>
            <a:noFill/>
            <a:ln cap="flat" cmpd="sng" w="19050">
              <a:solidFill>
                <a:srgbClr val="000000"/>
              </a:solidFill>
              <a:prstDash val="solid"/>
              <a:round/>
              <a:headEnd len="med" w="med" type="none"/>
              <a:tailEnd len="med" w="med" type="none"/>
            </a:ln>
          </p:spPr>
        </p:cxnSp>
        <p:sp>
          <p:nvSpPr>
            <p:cNvPr id="6359" name="Google Shape;6359;p106"/>
            <p:cNvSpPr txBox="1"/>
            <p:nvPr/>
          </p:nvSpPr>
          <p:spPr>
            <a:xfrm>
              <a:off x="9242646" y="5636797"/>
              <a:ext cx="4605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6360" name="Google Shape;6360;p106"/>
            <p:cNvSpPr txBox="1"/>
            <p:nvPr/>
          </p:nvSpPr>
          <p:spPr>
            <a:xfrm rot="-5400000">
              <a:off x="7938527" y="4719879"/>
              <a:ext cx="6891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delay</a:t>
              </a:r>
              <a:endParaRPr b="0" baseline="-25000" i="0" sz="1400" u="none" cap="none" strike="noStrike">
                <a:solidFill>
                  <a:srgbClr val="000000"/>
                </a:solidFill>
                <a:latin typeface="Calibri"/>
                <a:ea typeface="Calibri"/>
                <a:cs typeface="Calibri"/>
                <a:sym typeface="Calibri"/>
              </a:endParaRPr>
            </a:p>
          </p:txBody>
        </p:sp>
        <p:sp>
          <p:nvSpPr>
            <p:cNvPr id="6361" name="Google Shape;6361;p106"/>
            <p:cNvSpPr txBox="1"/>
            <p:nvPr/>
          </p:nvSpPr>
          <p:spPr>
            <a:xfrm>
              <a:off x="8720358" y="5563772"/>
              <a:ext cx="4524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sz="1100"/>
            </a:p>
          </p:txBody>
        </p:sp>
        <p:cxnSp>
          <p:nvCxnSpPr>
            <p:cNvPr id="6362" name="Google Shape;6362;p106"/>
            <p:cNvCxnSpPr/>
            <p:nvPr/>
          </p:nvCxnSpPr>
          <p:spPr>
            <a:xfrm>
              <a:off x="8312683" y="5594801"/>
              <a:ext cx="1415845" cy="0"/>
            </a:xfrm>
            <a:prstGeom prst="straightConnector1">
              <a:avLst/>
            </a:prstGeom>
            <a:noFill/>
            <a:ln cap="flat" cmpd="sng" w="19050">
              <a:solidFill>
                <a:schemeClr val="dk1"/>
              </a:solidFill>
              <a:prstDash val="solid"/>
              <a:miter lim="800000"/>
              <a:headEnd len="sm" w="sm" type="none"/>
              <a:tailEnd len="sm" w="sm" type="none"/>
            </a:ln>
          </p:spPr>
        </p:cxnSp>
      </p:grpSp>
      <p:sp>
        <p:nvSpPr>
          <p:cNvPr id="6363" name="Google Shape;6363;p106"/>
          <p:cNvSpPr/>
          <p:nvPr/>
        </p:nvSpPr>
        <p:spPr>
          <a:xfrm>
            <a:off x="3573379" y="830179"/>
            <a:ext cx="1443900" cy="519900"/>
          </a:xfrm>
          <a:prstGeom prst="ellipse">
            <a:avLst/>
          </a:prstGeom>
          <a:noFill/>
          <a:ln cap="flat" cmpd="sng" w="317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64" name="Google Shape;6364;p106"/>
          <p:cNvSpPr/>
          <p:nvPr/>
        </p:nvSpPr>
        <p:spPr>
          <a:xfrm>
            <a:off x="6380347" y="886728"/>
            <a:ext cx="1443900" cy="519900"/>
          </a:xfrm>
          <a:prstGeom prst="ellipse">
            <a:avLst/>
          </a:prstGeom>
          <a:noFill/>
          <a:ln cap="flat" cmpd="sng" w="317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65" name="Google Shape;6365;p106"/>
          <p:cNvSpPr txBox="1"/>
          <p:nvPr/>
        </p:nvSpPr>
        <p:spPr>
          <a:xfrm>
            <a:off x="9401119" y="4601277"/>
            <a:ext cx="611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cxnSp>
        <p:nvCxnSpPr>
          <p:cNvPr id="6366" name="Google Shape;6366;p106"/>
          <p:cNvCxnSpPr/>
          <p:nvPr/>
        </p:nvCxnSpPr>
        <p:spPr>
          <a:xfrm>
            <a:off x="9582538" y="3071605"/>
            <a:ext cx="0" cy="1401900"/>
          </a:xfrm>
          <a:prstGeom prst="straightConnector1">
            <a:avLst/>
          </a:prstGeom>
          <a:noFill/>
          <a:ln cap="flat" cmpd="sng" w="12700">
            <a:solidFill>
              <a:schemeClr val="dk1"/>
            </a:solidFill>
            <a:prstDash val="dash"/>
            <a:round/>
            <a:headEnd len="med" w="med" type="none"/>
            <a:tailEnd len="med" w="med" type="none"/>
          </a:ln>
        </p:spPr>
      </p:cxnSp>
      <p:cxnSp>
        <p:nvCxnSpPr>
          <p:cNvPr id="6367" name="Google Shape;6367;p106"/>
          <p:cNvCxnSpPr/>
          <p:nvPr/>
        </p:nvCxnSpPr>
        <p:spPr>
          <a:xfrm>
            <a:off x="9578322" y="4513655"/>
            <a:ext cx="0" cy="116700"/>
          </a:xfrm>
          <a:prstGeom prst="straightConnector1">
            <a:avLst/>
          </a:prstGeom>
          <a:noFill/>
          <a:ln cap="flat" cmpd="sng" w="19050">
            <a:solidFill>
              <a:schemeClr val="dk1"/>
            </a:solidFill>
            <a:prstDash val="solid"/>
            <a:round/>
            <a:headEnd len="med" w="med" type="none"/>
            <a:tailEnd len="med" w="med" type="none"/>
          </a:ln>
        </p:spPr>
      </p:cxnSp>
      <p:grpSp>
        <p:nvGrpSpPr>
          <p:cNvPr id="6368" name="Google Shape;6368;p106"/>
          <p:cNvGrpSpPr/>
          <p:nvPr/>
        </p:nvGrpSpPr>
        <p:grpSpPr>
          <a:xfrm>
            <a:off x="3482668" y="2964346"/>
            <a:ext cx="1750219" cy="1441388"/>
            <a:chOff x="4643558" y="4257261"/>
            <a:chExt cx="2333625" cy="1921850"/>
          </a:xfrm>
        </p:grpSpPr>
        <p:grpSp>
          <p:nvGrpSpPr>
            <p:cNvPr id="6369" name="Google Shape;6369;p106"/>
            <p:cNvGrpSpPr/>
            <p:nvPr/>
          </p:nvGrpSpPr>
          <p:grpSpPr>
            <a:xfrm>
              <a:off x="4643558" y="4257261"/>
              <a:ext cx="2333625" cy="1921850"/>
              <a:chOff x="4643558" y="4257261"/>
              <a:chExt cx="2333625" cy="1921850"/>
            </a:xfrm>
          </p:grpSpPr>
          <p:cxnSp>
            <p:nvCxnSpPr>
              <p:cNvPr id="6370" name="Google Shape;6370;p106"/>
              <p:cNvCxnSpPr/>
              <p:nvPr/>
            </p:nvCxnSpPr>
            <p:spPr>
              <a:xfrm>
                <a:off x="5126158" y="4323936"/>
                <a:ext cx="0" cy="1276350"/>
              </a:xfrm>
              <a:prstGeom prst="straightConnector1">
                <a:avLst/>
              </a:prstGeom>
              <a:noFill/>
              <a:ln cap="flat" cmpd="sng" w="19050">
                <a:solidFill>
                  <a:srgbClr val="000000"/>
                </a:solidFill>
                <a:prstDash val="solid"/>
                <a:round/>
                <a:headEnd len="med" w="med" type="none"/>
                <a:tailEnd len="med" w="med" type="none"/>
              </a:ln>
            </p:spPr>
          </p:cxnSp>
          <p:cxnSp>
            <p:nvCxnSpPr>
              <p:cNvPr id="6371" name="Google Shape;6371;p106"/>
              <p:cNvCxnSpPr/>
              <p:nvPr/>
            </p:nvCxnSpPr>
            <p:spPr>
              <a:xfrm>
                <a:off x="6259633" y="4463636"/>
                <a:ext cx="0" cy="1104900"/>
              </a:xfrm>
              <a:prstGeom prst="straightConnector1">
                <a:avLst/>
              </a:prstGeom>
              <a:noFill/>
              <a:ln cap="flat" cmpd="sng" w="12700">
                <a:solidFill>
                  <a:srgbClr val="000000"/>
                </a:solidFill>
                <a:prstDash val="dash"/>
                <a:round/>
                <a:headEnd len="med" w="med" type="none"/>
                <a:tailEnd len="med" w="med" type="none"/>
              </a:ln>
            </p:spPr>
          </p:cxnSp>
          <p:sp>
            <p:nvSpPr>
              <p:cNvPr id="6372" name="Google Shape;6372;p106"/>
              <p:cNvSpPr/>
              <p:nvPr/>
            </p:nvSpPr>
            <p:spPr>
              <a:xfrm>
                <a:off x="5119808" y="4428711"/>
                <a:ext cx="1857375" cy="1162050"/>
              </a:xfrm>
              <a:custGeom>
                <a:rect b="b" l="l" r="r" t="t"/>
                <a:pathLst>
                  <a:path extrusionOk="0" h="732" w="1170">
                    <a:moveTo>
                      <a:pt x="0" y="732"/>
                    </a:moveTo>
                    <a:lnTo>
                      <a:pt x="720" y="0"/>
                    </a:lnTo>
                    <a:lnTo>
                      <a:pt x="1170" y="0"/>
                    </a:lnTo>
                  </a:path>
                </a:pathLst>
              </a:custGeom>
              <a:noFill/>
              <a:ln cap="flat" cmpd="sng" w="2857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373" name="Google Shape;6373;p106"/>
              <p:cNvCxnSpPr/>
              <p:nvPr/>
            </p:nvCxnSpPr>
            <p:spPr>
              <a:xfrm>
                <a:off x="5043608" y="4428711"/>
                <a:ext cx="79375" cy="0"/>
              </a:xfrm>
              <a:prstGeom prst="straightConnector1">
                <a:avLst/>
              </a:prstGeom>
              <a:noFill/>
              <a:ln cap="flat" cmpd="sng" w="19050">
                <a:solidFill>
                  <a:srgbClr val="000000"/>
                </a:solidFill>
                <a:prstDash val="solid"/>
                <a:round/>
                <a:headEnd len="med" w="med" type="none"/>
                <a:tailEnd len="med" w="med" type="none"/>
              </a:ln>
            </p:spPr>
          </p:cxnSp>
          <p:cxnSp>
            <p:nvCxnSpPr>
              <p:cNvPr id="6374" name="Google Shape;6374;p106"/>
              <p:cNvCxnSpPr/>
              <p:nvPr/>
            </p:nvCxnSpPr>
            <p:spPr>
              <a:xfrm>
                <a:off x="6256458" y="5600286"/>
                <a:ext cx="0" cy="92075"/>
              </a:xfrm>
              <a:prstGeom prst="straightConnector1">
                <a:avLst/>
              </a:prstGeom>
              <a:noFill/>
              <a:ln cap="flat" cmpd="sng" w="19050">
                <a:solidFill>
                  <a:srgbClr val="000000"/>
                </a:solidFill>
                <a:prstDash val="solid"/>
                <a:round/>
                <a:headEnd len="med" w="med" type="none"/>
                <a:tailEnd len="med" w="med" type="none"/>
              </a:ln>
            </p:spPr>
          </p:cxnSp>
          <p:sp>
            <p:nvSpPr>
              <p:cNvPr id="6375" name="Google Shape;6375;p106"/>
              <p:cNvSpPr txBox="1"/>
              <p:nvPr/>
            </p:nvSpPr>
            <p:spPr>
              <a:xfrm>
                <a:off x="4643558" y="4257261"/>
                <a:ext cx="4605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6376" name="Google Shape;6376;p106"/>
              <p:cNvSpPr txBox="1"/>
              <p:nvPr/>
            </p:nvSpPr>
            <p:spPr>
              <a:xfrm>
                <a:off x="6046908" y="5635211"/>
                <a:ext cx="4605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6377" name="Google Shape;6377;p106"/>
              <p:cNvSpPr txBox="1"/>
              <p:nvPr/>
            </p:nvSpPr>
            <p:spPr>
              <a:xfrm rot="-5400000">
                <a:off x="4640427" y="4562123"/>
                <a:ext cx="5541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out</a:t>
                </a:r>
                <a:endParaRPr sz="1100"/>
              </a:p>
            </p:txBody>
          </p:sp>
          <p:sp>
            <p:nvSpPr>
              <p:cNvPr id="6378" name="Google Shape;6378;p106"/>
              <p:cNvSpPr txBox="1"/>
              <p:nvPr/>
            </p:nvSpPr>
            <p:spPr>
              <a:xfrm>
                <a:off x="5524621" y="5562186"/>
                <a:ext cx="4524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sz="1100"/>
              </a:p>
            </p:txBody>
          </p:sp>
          <p:cxnSp>
            <p:nvCxnSpPr>
              <p:cNvPr id="6379" name="Google Shape;6379;p106"/>
              <p:cNvCxnSpPr/>
              <p:nvPr/>
            </p:nvCxnSpPr>
            <p:spPr>
              <a:xfrm>
                <a:off x="5145208" y="4430299"/>
                <a:ext cx="1039813" cy="0"/>
              </a:xfrm>
              <a:prstGeom prst="straightConnector1">
                <a:avLst/>
              </a:prstGeom>
              <a:noFill/>
              <a:ln cap="flat" cmpd="sng" w="12700">
                <a:solidFill>
                  <a:srgbClr val="000000"/>
                </a:solidFill>
                <a:prstDash val="dash"/>
                <a:round/>
                <a:headEnd len="med" w="med" type="none"/>
                <a:tailEnd len="med" w="med" type="none"/>
              </a:ln>
            </p:spPr>
          </p:cxnSp>
          <p:cxnSp>
            <p:nvCxnSpPr>
              <p:cNvPr id="6380" name="Google Shape;6380;p106"/>
              <p:cNvCxnSpPr/>
              <p:nvPr/>
            </p:nvCxnSpPr>
            <p:spPr>
              <a:xfrm>
                <a:off x="5119903" y="5598611"/>
                <a:ext cx="1415845" cy="0"/>
              </a:xfrm>
              <a:prstGeom prst="straightConnector1">
                <a:avLst/>
              </a:prstGeom>
              <a:noFill/>
              <a:ln cap="flat" cmpd="sng" w="19050">
                <a:solidFill>
                  <a:schemeClr val="dk1"/>
                </a:solidFill>
                <a:prstDash val="solid"/>
                <a:miter lim="800000"/>
                <a:headEnd len="sm" w="sm" type="none"/>
                <a:tailEnd len="sm" w="sm" type="none"/>
              </a:ln>
            </p:spPr>
          </p:cxnSp>
        </p:grpSp>
        <p:sp>
          <p:nvSpPr>
            <p:cNvPr id="6381" name="Google Shape;6381;p106"/>
            <p:cNvSpPr txBox="1"/>
            <p:nvPr/>
          </p:nvSpPr>
          <p:spPr>
            <a:xfrm rot="-5400000">
              <a:off x="4435607" y="5176452"/>
              <a:ext cx="9693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throughput: </a:t>
              </a:r>
              <a:endParaRPr sz="1100"/>
            </a:p>
          </p:txBody>
        </p:sp>
      </p:grpSp>
      <p:sp>
        <p:nvSpPr>
          <p:cNvPr id="6382" name="Google Shape;6382;p106"/>
          <p:cNvSpPr/>
          <p:nvPr/>
        </p:nvSpPr>
        <p:spPr>
          <a:xfrm>
            <a:off x="9523496" y="2996866"/>
            <a:ext cx="95400" cy="954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83" name="Google Shape;6383;p10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6"/>
                                        </p:tgtEl>
                                        <p:attrNameLst>
                                          <p:attrName>style.visibility</p:attrName>
                                        </p:attrNameLst>
                                      </p:cBhvr>
                                      <p:to>
                                        <p:strVal val="visible"/>
                                      </p:to>
                                    </p:set>
                                    <p:animEffect filter="fade" transition="in">
                                      <p:cBhvr>
                                        <p:cTn dur="500"/>
                                        <p:tgtEl>
                                          <p:spTgt spid="6326"/>
                                        </p:tgtEl>
                                      </p:cBhvr>
                                    </p:animEffect>
                                  </p:childTnLst>
                                </p:cTn>
                              </p:par>
                              <p:par>
                                <p:cTn fill="hold" nodeType="withEffect" presetClass="entr" presetID="10" presetSubtype="0">
                                  <p:stCondLst>
                                    <p:cond delay="0"/>
                                  </p:stCondLst>
                                  <p:childTnLst>
                                    <p:set>
                                      <p:cBhvr>
                                        <p:cTn dur="1" fill="hold">
                                          <p:stCondLst>
                                            <p:cond delay="0"/>
                                          </p:stCondLst>
                                        </p:cTn>
                                        <p:tgtEl>
                                          <p:spTgt spid="6323"/>
                                        </p:tgtEl>
                                        <p:attrNameLst>
                                          <p:attrName>style.visibility</p:attrName>
                                        </p:attrNameLst>
                                      </p:cBhvr>
                                      <p:to>
                                        <p:strVal val="visible"/>
                                      </p:to>
                                    </p:set>
                                    <p:animEffect filter="fade" transition="in">
                                      <p:cBhvr>
                                        <p:cTn dur="500"/>
                                        <p:tgtEl>
                                          <p:spTgt spid="6323"/>
                                        </p:tgtEl>
                                      </p:cBhvr>
                                    </p:animEffect>
                                  </p:childTnLst>
                                </p:cTn>
                              </p:par>
                              <p:par>
                                <p:cTn fill="hold" nodeType="withEffect" presetClass="entr" presetID="10" presetSubtype="0">
                                  <p:stCondLst>
                                    <p:cond delay="0"/>
                                  </p:stCondLst>
                                  <p:childTnLst>
                                    <p:set>
                                      <p:cBhvr>
                                        <p:cTn dur="1" fill="hold">
                                          <p:stCondLst>
                                            <p:cond delay="0"/>
                                          </p:stCondLst>
                                        </p:cTn>
                                        <p:tgtEl>
                                          <p:spTgt spid="6352"/>
                                        </p:tgtEl>
                                        <p:attrNameLst>
                                          <p:attrName>style.visibility</p:attrName>
                                        </p:attrNameLst>
                                      </p:cBhvr>
                                      <p:to>
                                        <p:strVal val="visible"/>
                                      </p:to>
                                    </p:set>
                                    <p:animEffect filter="fade" transition="in">
                                      <p:cBhvr>
                                        <p:cTn dur="500"/>
                                        <p:tgtEl>
                                          <p:spTgt spid="6352"/>
                                        </p:tgtEl>
                                      </p:cBhvr>
                                    </p:animEffect>
                                  </p:childTnLst>
                                </p:cTn>
                              </p:par>
                              <p:par>
                                <p:cTn fill="hold" nodeType="withEffect" presetClass="entr" presetID="10" presetSubtype="0">
                                  <p:stCondLst>
                                    <p:cond delay="0"/>
                                  </p:stCondLst>
                                  <p:childTnLst>
                                    <p:set>
                                      <p:cBhvr>
                                        <p:cTn dur="1" fill="hold">
                                          <p:stCondLst>
                                            <p:cond delay="0"/>
                                          </p:stCondLst>
                                        </p:cTn>
                                        <p:tgtEl>
                                          <p:spTgt spid="6325"/>
                                        </p:tgtEl>
                                        <p:attrNameLst>
                                          <p:attrName>style.visibility</p:attrName>
                                        </p:attrNameLst>
                                      </p:cBhvr>
                                      <p:to>
                                        <p:strVal val="visible"/>
                                      </p:to>
                                    </p:set>
                                    <p:animEffect filter="fade" transition="in">
                                      <p:cBhvr>
                                        <p:cTn dur="500"/>
                                        <p:tgtEl>
                                          <p:spTgt spid="6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4"/>
                                        </p:tgtEl>
                                        <p:attrNameLst>
                                          <p:attrName>style.visibility</p:attrName>
                                        </p:attrNameLst>
                                      </p:cBhvr>
                                      <p:to>
                                        <p:strVal val="visible"/>
                                      </p:to>
                                    </p:set>
                                    <p:animEffect filter="fade" transition="in">
                                      <p:cBhvr>
                                        <p:cTn dur="500"/>
                                        <p:tgtEl>
                                          <p:spTgt spid="6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8"/>
                                        </p:tgtEl>
                                        <p:attrNameLst>
                                          <p:attrName>style.visibility</p:attrName>
                                        </p:attrNameLst>
                                      </p:cBhvr>
                                      <p:to>
                                        <p:strVal val="visible"/>
                                      </p:to>
                                    </p:set>
                                    <p:animEffect filter="fade" transition="in">
                                      <p:cBhvr>
                                        <p:cTn dur="500"/>
                                        <p:tgtEl>
                                          <p:spTgt spid="6348"/>
                                        </p:tgtEl>
                                      </p:cBhvr>
                                    </p:animEffect>
                                  </p:childTnLst>
                                </p:cTn>
                              </p:par>
                              <p:par>
                                <p:cTn fill="hold" nodeType="withEffect" presetClass="entr" presetID="10" presetSubtype="0">
                                  <p:stCondLst>
                                    <p:cond delay="0"/>
                                  </p:stCondLst>
                                  <p:childTnLst>
                                    <p:set>
                                      <p:cBhvr>
                                        <p:cTn dur="1" fill="hold">
                                          <p:stCondLst>
                                            <p:cond delay="0"/>
                                          </p:stCondLst>
                                        </p:cTn>
                                        <p:tgtEl>
                                          <p:spTgt spid="6316"/>
                                        </p:tgtEl>
                                        <p:attrNameLst>
                                          <p:attrName>style.visibility</p:attrName>
                                        </p:attrNameLst>
                                      </p:cBhvr>
                                      <p:to>
                                        <p:strVal val="visible"/>
                                      </p:to>
                                    </p:set>
                                    <p:animEffect filter="fade" transition="in">
                                      <p:cBhvr>
                                        <p:cTn dur="500"/>
                                        <p:tgtEl>
                                          <p:spTgt spid="63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42"/>
                                        </p:tgtEl>
                                        <p:attrNameLst>
                                          <p:attrName>style.visibility</p:attrName>
                                        </p:attrNameLst>
                                      </p:cBhvr>
                                      <p:to>
                                        <p:strVal val="visible"/>
                                      </p:to>
                                    </p:set>
                                    <p:animEffect filter="fade" transition="in">
                                      <p:cBhvr>
                                        <p:cTn dur="500"/>
                                        <p:tgtEl>
                                          <p:spTgt spid="6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9"/>
                                        </p:tgtEl>
                                        <p:attrNameLst>
                                          <p:attrName>style.visibility</p:attrName>
                                        </p:attrNameLst>
                                      </p:cBhvr>
                                      <p:to>
                                        <p:strVal val="visible"/>
                                      </p:to>
                                    </p:set>
                                    <p:animEffect filter="fade" transition="in">
                                      <p:cBhvr>
                                        <p:cTn dur="500"/>
                                        <p:tgtEl>
                                          <p:spTgt spid="6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3"/>
                                        </p:tgtEl>
                                        <p:attrNameLst>
                                          <p:attrName>style.visibility</p:attrName>
                                        </p:attrNameLst>
                                      </p:cBhvr>
                                      <p:to>
                                        <p:strVal val="visible"/>
                                      </p:to>
                                    </p:set>
                                    <p:animEffect filter="fade" transition="in">
                                      <p:cBhvr>
                                        <p:cTn dur="500"/>
                                        <p:tgtEl>
                                          <p:spTgt spid="6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363"/>
                                        </p:tgtEl>
                                      </p:cBhvr>
                                    </p:animEffect>
                                    <p:set>
                                      <p:cBhvr>
                                        <p:cTn dur="1" fill="hold">
                                          <p:stCondLst>
                                            <p:cond delay="500"/>
                                          </p:stCondLst>
                                        </p:cTn>
                                        <p:tgtEl>
                                          <p:spTgt spid="636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64"/>
                                        </p:tgtEl>
                                        <p:attrNameLst>
                                          <p:attrName>style.visibility</p:attrName>
                                        </p:attrNameLst>
                                      </p:cBhvr>
                                      <p:to>
                                        <p:strVal val="visible"/>
                                      </p:to>
                                    </p:set>
                                    <p:animEffect filter="fade" transition="in">
                                      <p:cBhvr>
                                        <p:cTn dur="500"/>
                                        <p:tgtEl>
                                          <p:spTgt spid="6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364"/>
                                        </p:tgtEl>
                                      </p:cBhvr>
                                    </p:animEffect>
                                    <p:set>
                                      <p:cBhvr>
                                        <p:cTn dur="1" fill="hold">
                                          <p:stCondLst>
                                            <p:cond delay="500"/>
                                          </p:stCondLst>
                                        </p:cTn>
                                        <p:tgtEl>
                                          <p:spTgt spid="636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53"/>
                                        </p:tgtEl>
                                        <p:attrNameLst>
                                          <p:attrName>style.visibility</p:attrName>
                                        </p:attrNameLst>
                                      </p:cBhvr>
                                      <p:to>
                                        <p:strVal val="visible"/>
                                      </p:to>
                                    </p:set>
                                    <p:animEffect filter="fade" transition="in">
                                      <p:cBhvr>
                                        <p:cTn dur="500"/>
                                        <p:tgtEl>
                                          <p:spTgt spid="6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5"/>
                                        </p:tgtEl>
                                        <p:attrNameLst>
                                          <p:attrName>style.visibility</p:attrName>
                                        </p:attrNameLst>
                                      </p:cBhvr>
                                      <p:to>
                                        <p:strVal val="visible"/>
                                      </p:to>
                                    </p:set>
                                    <p:animEffect filter="fade" transition="in">
                                      <p:cBhvr>
                                        <p:cTn dur="500"/>
                                        <p:tgtEl>
                                          <p:spTgt spid="6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8"/>
                                        </p:tgtEl>
                                        <p:attrNameLst>
                                          <p:attrName>style.visibility</p:attrName>
                                        </p:attrNameLst>
                                      </p:cBhvr>
                                      <p:to>
                                        <p:strVal val="visible"/>
                                      </p:to>
                                    </p:set>
                                    <p:animEffect filter="fade" transition="in">
                                      <p:cBhvr>
                                        <p:cTn dur="500"/>
                                        <p:tgtEl>
                                          <p:spTgt spid="6368"/>
                                        </p:tgtEl>
                                      </p:cBhvr>
                                    </p:animEffect>
                                  </p:childTnLst>
                                </p:cTn>
                              </p:par>
                              <p:par>
                                <p:cTn fill="hold" nodeType="withEffect" presetClass="entr" presetID="10" presetSubtype="0">
                                  <p:stCondLst>
                                    <p:cond delay="0"/>
                                  </p:stCondLst>
                                  <p:childTnLst>
                                    <p:set>
                                      <p:cBhvr>
                                        <p:cTn dur="1" fill="hold">
                                          <p:stCondLst>
                                            <p:cond delay="0"/>
                                          </p:stCondLst>
                                        </p:cTn>
                                        <p:tgtEl>
                                          <p:spTgt spid="6234"/>
                                        </p:tgtEl>
                                        <p:attrNameLst>
                                          <p:attrName>style.visibility</p:attrName>
                                        </p:attrNameLst>
                                      </p:cBhvr>
                                      <p:to>
                                        <p:strVal val="visible"/>
                                      </p:to>
                                    </p:set>
                                    <p:animEffect filter="fade" transition="in">
                                      <p:cBhvr>
                                        <p:cTn dur="500"/>
                                        <p:tgtEl>
                                          <p:spTgt spid="6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4"/>
                                        </p:tgtEl>
                                        <p:attrNameLst>
                                          <p:attrName>style.visibility</p:attrName>
                                        </p:attrNameLst>
                                      </p:cBhvr>
                                      <p:to>
                                        <p:strVal val="visible"/>
                                      </p:to>
                                    </p:set>
                                    <p:animEffect filter="fade" transition="in">
                                      <p:cBhvr>
                                        <p:cTn dur="500"/>
                                        <p:tgtEl>
                                          <p:spTgt spid="6354"/>
                                        </p:tgtEl>
                                      </p:cBhvr>
                                    </p:animEffect>
                                  </p:childTnLst>
                                </p:cTn>
                              </p:par>
                              <p:par>
                                <p:cTn fill="hold" nodeType="withEffect" presetClass="entr" presetID="10" presetSubtype="0">
                                  <p:stCondLst>
                                    <p:cond delay="0"/>
                                  </p:stCondLst>
                                  <p:childTnLst>
                                    <p:set>
                                      <p:cBhvr>
                                        <p:cTn dur="1" fill="hold">
                                          <p:stCondLst>
                                            <p:cond delay="0"/>
                                          </p:stCondLst>
                                        </p:cTn>
                                        <p:tgtEl>
                                          <p:spTgt spid="6245"/>
                                        </p:tgtEl>
                                        <p:attrNameLst>
                                          <p:attrName>style.visibility</p:attrName>
                                        </p:attrNameLst>
                                      </p:cBhvr>
                                      <p:to>
                                        <p:strVal val="visible"/>
                                      </p:to>
                                    </p:set>
                                    <p:animEffect filter="fade" transition="in">
                                      <p:cBhvr>
                                        <p:cTn dur="500"/>
                                        <p:tgtEl>
                                          <p:spTgt spid="6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8" name="Shape 6388"/>
        <p:cNvGrpSpPr/>
        <p:nvPr/>
      </p:nvGrpSpPr>
      <p:grpSpPr>
        <a:xfrm>
          <a:off x="0" y="0"/>
          <a:ext cx="0" cy="0"/>
          <a:chOff x="0" y="0"/>
          <a:chExt cx="0" cy="0"/>
        </a:xfrm>
      </p:grpSpPr>
      <p:sp>
        <p:nvSpPr>
          <p:cNvPr id="6389" name="Google Shape;6389;p107"/>
          <p:cNvSpPr/>
          <p:nvPr/>
        </p:nvSpPr>
        <p:spPr>
          <a:xfrm>
            <a:off x="5210232" y="3757361"/>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390" name="Google Shape;6390;p107"/>
          <p:cNvGrpSpPr/>
          <p:nvPr/>
        </p:nvGrpSpPr>
        <p:grpSpPr>
          <a:xfrm>
            <a:off x="4680044" y="3762479"/>
            <a:ext cx="540531" cy="887208"/>
            <a:chOff x="10910965" y="2513124"/>
            <a:chExt cx="586768" cy="904023"/>
          </a:xfrm>
        </p:grpSpPr>
        <p:sp>
          <p:nvSpPr>
            <p:cNvPr id="6391" name="Google Shape;6391;p107"/>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392" name="Google Shape;6392;p107"/>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393" name="Google Shape;6393;p107"/>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394" name="Google Shape;6394;p107"/>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395" name="Google Shape;6395;p107"/>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396" name="Google Shape;6396;p107"/>
          <p:cNvSpPr txBox="1"/>
          <p:nvPr>
            <p:ph type="title"/>
          </p:nvPr>
        </p:nvSpPr>
        <p:spPr>
          <a:xfrm>
            <a:off x="-35058" y="130882"/>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2</a:t>
            </a:r>
            <a:endParaRPr sz="3600"/>
          </a:p>
        </p:txBody>
      </p:sp>
      <p:sp>
        <p:nvSpPr>
          <p:cNvPr id="6397" name="Google Shape;6397;p107"/>
          <p:cNvSpPr txBox="1"/>
          <p:nvPr/>
        </p:nvSpPr>
        <p:spPr>
          <a:xfrm>
            <a:off x="-76802" y="850330"/>
            <a:ext cx="7283100" cy="3771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ένας </a:t>
            </a:r>
            <a:r>
              <a:rPr b="0" lang="en-US" sz="2200" u="none" cap="none" strike="noStrike">
                <a:solidFill>
                  <a:srgbClr val="000000"/>
                </a:solidFill>
                <a:latin typeface="Calibri"/>
                <a:ea typeface="Calibri"/>
                <a:cs typeface="Calibri"/>
                <a:sym typeface="Calibri"/>
              </a:rPr>
              <a:t>router, </a:t>
            </a:r>
            <a:r>
              <a:rPr lang="en-US" sz="2200">
                <a:solidFill>
                  <a:srgbClr val="000099"/>
                </a:solidFill>
                <a:latin typeface="Calibri"/>
                <a:ea typeface="Calibri"/>
                <a:cs typeface="Calibri"/>
                <a:sym typeface="Calibri"/>
              </a:rPr>
              <a:t>πεπερασμένοι </a:t>
            </a:r>
            <a:r>
              <a:rPr lang="en-US" sz="2200">
                <a:latin typeface="Calibri"/>
                <a:ea typeface="Calibri"/>
                <a:cs typeface="Calibri"/>
                <a:sym typeface="Calibri"/>
              </a:rPr>
              <a:t>ενταμιευτές</a:t>
            </a:r>
            <a:endParaRPr sz="2200"/>
          </a:p>
          <a:p>
            <a:pPr indent="-50800" lvl="0" marL="266700" marR="0" rtl="0" algn="l">
              <a:lnSpc>
                <a:spcPct val="90000"/>
              </a:lnSpc>
              <a:spcBef>
                <a:spcPts val="800"/>
              </a:spcBef>
              <a:spcAft>
                <a:spcPts val="0"/>
              </a:spcAft>
              <a:buClr>
                <a:srgbClr val="0000A3"/>
              </a:buClr>
              <a:buSzPts val="1800"/>
              <a:buFont typeface="Noto Sans Symbols"/>
              <a:buNone/>
            </a:pPr>
            <a:r>
              <a:t/>
            </a:r>
            <a:endParaRPr b="0" sz="2200" u="none" cap="none" strike="noStrike">
              <a:solidFill>
                <a:srgbClr val="000000"/>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sz="2200" u="none" cap="none" strike="noStrike">
              <a:solidFill>
                <a:srgbClr val="000000"/>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sz="2200" u="none" cap="none" strike="noStrike">
              <a:solidFill>
                <a:srgbClr val="000000"/>
              </a:solidFill>
              <a:latin typeface="Calibri"/>
              <a:ea typeface="Calibri"/>
              <a:cs typeface="Calibri"/>
              <a:sym typeface="Calibri"/>
            </a:endParaRPr>
          </a:p>
        </p:txBody>
      </p:sp>
      <p:sp>
        <p:nvSpPr>
          <p:cNvPr id="6398" name="Google Shape;6398;p107"/>
          <p:cNvSpPr/>
          <p:nvPr/>
        </p:nvSpPr>
        <p:spPr>
          <a:xfrm flipH="1">
            <a:off x="1383552" y="2636728"/>
            <a:ext cx="396250" cy="883699"/>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399" name="Google Shape;6399;p107"/>
          <p:cNvGrpSpPr/>
          <p:nvPr/>
        </p:nvGrpSpPr>
        <p:grpSpPr>
          <a:xfrm>
            <a:off x="958668" y="3512803"/>
            <a:ext cx="540531" cy="887208"/>
            <a:chOff x="10910965" y="2513124"/>
            <a:chExt cx="586768" cy="904023"/>
          </a:xfrm>
        </p:grpSpPr>
        <p:sp>
          <p:nvSpPr>
            <p:cNvPr id="6400" name="Google Shape;6400;p107"/>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401" name="Google Shape;6401;p107"/>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02" name="Google Shape;6402;p107"/>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03" name="Google Shape;6403;p107"/>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04" name="Google Shape;6404;p107"/>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405" name="Google Shape;6405;p107"/>
          <p:cNvGrpSpPr/>
          <p:nvPr/>
        </p:nvGrpSpPr>
        <p:grpSpPr>
          <a:xfrm>
            <a:off x="1765942" y="2640848"/>
            <a:ext cx="540531" cy="887208"/>
            <a:chOff x="10910965" y="2513124"/>
            <a:chExt cx="586768" cy="904023"/>
          </a:xfrm>
        </p:grpSpPr>
        <p:sp>
          <p:nvSpPr>
            <p:cNvPr id="6406" name="Google Shape;6406;p107"/>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407" name="Google Shape;6407;p107"/>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08" name="Google Shape;6408;p107"/>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09" name="Google Shape;6409;p107"/>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10" name="Google Shape;6410;p107"/>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411" name="Google Shape;6411;p107"/>
          <p:cNvSpPr/>
          <p:nvPr/>
        </p:nvSpPr>
        <p:spPr>
          <a:xfrm>
            <a:off x="5556834" y="2774602"/>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12" name="Google Shape;6412;p107"/>
          <p:cNvGrpSpPr/>
          <p:nvPr/>
        </p:nvGrpSpPr>
        <p:grpSpPr>
          <a:xfrm>
            <a:off x="5023848" y="2750946"/>
            <a:ext cx="540531" cy="887208"/>
            <a:chOff x="10910965" y="2513124"/>
            <a:chExt cx="586768" cy="904023"/>
          </a:xfrm>
        </p:grpSpPr>
        <p:sp>
          <p:nvSpPr>
            <p:cNvPr id="6413" name="Google Shape;6413;p107"/>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414" name="Google Shape;6414;p107"/>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15" name="Google Shape;6415;p107"/>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16" name="Google Shape;6416;p107"/>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417" name="Google Shape;6417;p107"/>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418" name="Google Shape;6418;p107"/>
          <p:cNvGrpSpPr/>
          <p:nvPr/>
        </p:nvGrpSpPr>
        <p:grpSpPr>
          <a:xfrm>
            <a:off x="2828254" y="3775176"/>
            <a:ext cx="965199" cy="551177"/>
            <a:chOff x="7493876" y="2774731"/>
            <a:chExt cx="1481958" cy="894622"/>
          </a:xfrm>
        </p:grpSpPr>
        <p:sp>
          <p:nvSpPr>
            <p:cNvPr id="6419" name="Google Shape;6419;p10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420" name="Google Shape;6420;p10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421" name="Google Shape;6421;p107"/>
            <p:cNvGrpSpPr/>
            <p:nvPr/>
          </p:nvGrpSpPr>
          <p:grpSpPr>
            <a:xfrm>
              <a:off x="7713663" y="2848339"/>
              <a:ext cx="1042107" cy="425543"/>
              <a:chOff x="7786941" y="2884917"/>
              <a:chExt cx="897649" cy="353919"/>
            </a:xfrm>
          </p:grpSpPr>
          <p:sp>
            <p:nvSpPr>
              <p:cNvPr id="6422" name="Google Shape;6422;p10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23" name="Google Shape;6423;p10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24" name="Google Shape;6424;p10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25" name="Google Shape;6425;p10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6426" name="Google Shape;6426;p107"/>
          <p:cNvGrpSpPr/>
          <p:nvPr/>
        </p:nvGrpSpPr>
        <p:grpSpPr>
          <a:xfrm>
            <a:off x="988066" y="2907840"/>
            <a:ext cx="484073" cy="426879"/>
            <a:chOff x="-44" y="1473"/>
            <a:chExt cx="981" cy="1105"/>
          </a:xfrm>
        </p:grpSpPr>
        <p:pic>
          <p:nvPicPr>
            <p:cNvPr descr="desktop_computer_stylized_medium" id="6427" name="Google Shape;6427;p10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428" name="Google Shape;6428;p10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29" name="Google Shape;6429;p107"/>
          <p:cNvSpPr/>
          <p:nvPr/>
        </p:nvSpPr>
        <p:spPr>
          <a:xfrm flipH="1">
            <a:off x="733657" y="3511204"/>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430" name="Google Shape;6430;p107"/>
          <p:cNvCxnSpPr/>
          <p:nvPr/>
        </p:nvCxnSpPr>
        <p:spPr>
          <a:xfrm flipH="1">
            <a:off x="1804223" y="3642072"/>
            <a:ext cx="851100" cy="850500"/>
          </a:xfrm>
          <a:prstGeom prst="straightConnector1">
            <a:avLst/>
          </a:prstGeom>
          <a:noFill/>
          <a:ln cap="flat" cmpd="sng" w="9525">
            <a:solidFill>
              <a:srgbClr val="000000"/>
            </a:solidFill>
            <a:prstDash val="solid"/>
            <a:round/>
            <a:headEnd len="med" w="med" type="none"/>
            <a:tailEnd len="med" w="med" type="none"/>
          </a:ln>
        </p:spPr>
      </p:cxnSp>
      <p:sp>
        <p:nvSpPr>
          <p:cNvPr id="6431" name="Google Shape;6431;p107"/>
          <p:cNvSpPr txBox="1"/>
          <p:nvPr/>
        </p:nvSpPr>
        <p:spPr>
          <a:xfrm>
            <a:off x="816462" y="2647363"/>
            <a:ext cx="8418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6432" name="Google Shape;6432;p107"/>
          <p:cNvSpPr txBox="1"/>
          <p:nvPr/>
        </p:nvSpPr>
        <p:spPr>
          <a:xfrm>
            <a:off x="812576" y="4540116"/>
            <a:ext cx="736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6433" name="Google Shape;6433;p107"/>
          <p:cNvCxnSpPr/>
          <p:nvPr/>
        </p:nvCxnSpPr>
        <p:spPr>
          <a:xfrm rot="10800000">
            <a:off x="2251669"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434" name="Google Shape;6434;p107"/>
          <p:cNvCxnSpPr/>
          <p:nvPr/>
        </p:nvCxnSpPr>
        <p:spPr>
          <a:xfrm rot="10800000">
            <a:off x="3743373"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435" name="Google Shape;6435;p107"/>
          <p:cNvCxnSpPr/>
          <p:nvPr/>
        </p:nvCxnSpPr>
        <p:spPr>
          <a:xfrm flipH="1">
            <a:off x="3857510" y="3642072"/>
            <a:ext cx="851100" cy="850500"/>
          </a:xfrm>
          <a:prstGeom prst="straightConnector1">
            <a:avLst/>
          </a:prstGeom>
          <a:noFill/>
          <a:ln cap="flat" cmpd="sng" w="9525">
            <a:solidFill>
              <a:srgbClr val="000000"/>
            </a:solidFill>
            <a:prstDash val="solid"/>
            <a:round/>
            <a:headEnd len="med" w="med" type="none"/>
            <a:tailEnd len="med" w="med" type="none"/>
          </a:ln>
        </p:spPr>
      </p:cxnSp>
      <p:cxnSp>
        <p:nvCxnSpPr>
          <p:cNvPr id="6436" name="Google Shape;6436;p107"/>
          <p:cNvCxnSpPr/>
          <p:nvPr/>
        </p:nvCxnSpPr>
        <p:spPr>
          <a:xfrm rot="10800000">
            <a:off x="4706842" y="3642217"/>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437" name="Google Shape;6437;p107"/>
          <p:cNvGrpSpPr/>
          <p:nvPr/>
        </p:nvGrpSpPr>
        <p:grpSpPr>
          <a:xfrm>
            <a:off x="5648968" y="3355408"/>
            <a:ext cx="213518" cy="433111"/>
            <a:chOff x="4140" y="429"/>
            <a:chExt cx="1425" cy="2396"/>
          </a:xfrm>
        </p:grpSpPr>
        <p:sp>
          <p:nvSpPr>
            <p:cNvPr id="6438" name="Google Shape;6438;p10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39" name="Google Shape;6439;p107"/>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40" name="Google Shape;6440;p10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41" name="Google Shape;6441;p10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42" name="Google Shape;6442;p107"/>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43" name="Google Shape;6443;p107"/>
            <p:cNvGrpSpPr/>
            <p:nvPr/>
          </p:nvGrpSpPr>
          <p:grpSpPr>
            <a:xfrm>
              <a:off x="4745" y="670"/>
              <a:ext cx="586" cy="146"/>
              <a:chOff x="609" y="2570"/>
              <a:chExt cx="731" cy="140"/>
            </a:xfrm>
          </p:grpSpPr>
          <p:sp>
            <p:nvSpPr>
              <p:cNvPr id="6444" name="Google Shape;6444;p107"/>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45" name="Google Shape;6445;p107"/>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46" name="Google Shape;6446;p107"/>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47" name="Google Shape;6447;p107"/>
            <p:cNvGrpSpPr/>
            <p:nvPr/>
          </p:nvGrpSpPr>
          <p:grpSpPr>
            <a:xfrm>
              <a:off x="4745" y="998"/>
              <a:ext cx="586" cy="129"/>
              <a:chOff x="612" y="2572"/>
              <a:chExt cx="731" cy="134"/>
            </a:xfrm>
          </p:grpSpPr>
          <p:sp>
            <p:nvSpPr>
              <p:cNvPr id="6448" name="Google Shape;6448;p107"/>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49" name="Google Shape;6449;p107"/>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50" name="Google Shape;6450;p107"/>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51" name="Google Shape;6451;p107"/>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52" name="Google Shape;6452;p107"/>
            <p:cNvGrpSpPr/>
            <p:nvPr/>
          </p:nvGrpSpPr>
          <p:grpSpPr>
            <a:xfrm>
              <a:off x="4735" y="1627"/>
              <a:ext cx="586" cy="215"/>
              <a:chOff x="614" y="2568"/>
              <a:chExt cx="730" cy="198"/>
            </a:xfrm>
          </p:grpSpPr>
          <p:sp>
            <p:nvSpPr>
              <p:cNvPr id="6453" name="Google Shape;6453;p107"/>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54" name="Google Shape;6454;p107"/>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55" name="Google Shape;6455;p10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56" name="Google Shape;6456;p107"/>
            <p:cNvGrpSpPr/>
            <p:nvPr/>
          </p:nvGrpSpPr>
          <p:grpSpPr>
            <a:xfrm>
              <a:off x="4735" y="1325"/>
              <a:ext cx="586" cy="138"/>
              <a:chOff x="609" y="2566"/>
              <a:chExt cx="730" cy="138"/>
            </a:xfrm>
          </p:grpSpPr>
          <p:sp>
            <p:nvSpPr>
              <p:cNvPr id="6457" name="Google Shape;6457;p107"/>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58" name="Google Shape;6458;p107"/>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59" name="Google Shape;6459;p107"/>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0" name="Google Shape;6460;p10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1" name="Google Shape;6461;p10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2" name="Google Shape;6462;p107"/>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3" name="Google Shape;6463;p10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4" name="Google Shape;6464;p107"/>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5" name="Google Shape;6465;p107"/>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6" name="Google Shape;6466;p107"/>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7" name="Google Shape;6467;p107"/>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468" name="Google Shape;6468;p107"/>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69" name="Google Shape;6469;p107"/>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470" name="Google Shape;6470;p107"/>
          <p:cNvGrpSpPr/>
          <p:nvPr/>
        </p:nvGrpSpPr>
        <p:grpSpPr>
          <a:xfrm>
            <a:off x="438972" y="4241457"/>
            <a:ext cx="484073" cy="426879"/>
            <a:chOff x="-44" y="1473"/>
            <a:chExt cx="981" cy="1105"/>
          </a:xfrm>
        </p:grpSpPr>
        <p:pic>
          <p:nvPicPr>
            <p:cNvPr descr="desktop_computer_stylized_medium" id="6471" name="Google Shape;6471;p10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472" name="Google Shape;6472;p10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473" name="Google Shape;6473;p107"/>
          <p:cNvGrpSpPr/>
          <p:nvPr/>
        </p:nvGrpSpPr>
        <p:grpSpPr>
          <a:xfrm>
            <a:off x="5356478" y="4302644"/>
            <a:ext cx="213518" cy="433111"/>
            <a:chOff x="4140" y="429"/>
            <a:chExt cx="1425" cy="2396"/>
          </a:xfrm>
        </p:grpSpPr>
        <p:sp>
          <p:nvSpPr>
            <p:cNvPr id="6474" name="Google Shape;6474;p10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75" name="Google Shape;6475;p107"/>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76" name="Google Shape;6476;p10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77" name="Google Shape;6477;p10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78" name="Google Shape;6478;p107"/>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79" name="Google Shape;6479;p107"/>
            <p:cNvGrpSpPr/>
            <p:nvPr/>
          </p:nvGrpSpPr>
          <p:grpSpPr>
            <a:xfrm>
              <a:off x="4745" y="670"/>
              <a:ext cx="586" cy="146"/>
              <a:chOff x="609" y="2570"/>
              <a:chExt cx="731" cy="140"/>
            </a:xfrm>
          </p:grpSpPr>
          <p:sp>
            <p:nvSpPr>
              <p:cNvPr id="6480" name="Google Shape;6480;p107"/>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81" name="Google Shape;6481;p107"/>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82" name="Google Shape;6482;p107"/>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83" name="Google Shape;6483;p107"/>
            <p:cNvGrpSpPr/>
            <p:nvPr/>
          </p:nvGrpSpPr>
          <p:grpSpPr>
            <a:xfrm>
              <a:off x="4745" y="998"/>
              <a:ext cx="586" cy="129"/>
              <a:chOff x="612" y="2572"/>
              <a:chExt cx="731" cy="134"/>
            </a:xfrm>
          </p:grpSpPr>
          <p:sp>
            <p:nvSpPr>
              <p:cNvPr id="6484" name="Google Shape;6484;p107"/>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85" name="Google Shape;6485;p107"/>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86" name="Google Shape;6486;p107"/>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87" name="Google Shape;6487;p107"/>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88" name="Google Shape;6488;p107"/>
            <p:cNvGrpSpPr/>
            <p:nvPr/>
          </p:nvGrpSpPr>
          <p:grpSpPr>
            <a:xfrm>
              <a:off x="4735" y="1627"/>
              <a:ext cx="586" cy="215"/>
              <a:chOff x="614" y="2568"/>
              <a:chExt cx="730" cy="198"/>
            </a:xfrm>
          </p:grpSpPr>
          <p:sp>
            <p:nvSpPr>
              <p:cNvPr id="6489" name="Google Shape;6489;p107"/>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0" name="Google Shape;6490;p107"/>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91" name="Google Shape;6491;p10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492" name="Google Shape;6492;p107"/>
            <p:cNvGrpSpPr/>
            <p:nvPr/>
          </p:nvGrpSpPr>
          <p:grpSpPr>
            <a:xfrm>
              <a:off x="4735" y="1325"/>
              <a:ext cx="586" cy="138"/>
              <a:chOff x="609" y="2566"/>
              <a:chExt cx="730" cy="138"/>
            </a:xfrm>
          </p:grpSpPr>
          <p:sp>
            <p:nvSpPr>
              <p:cNvPr id="6493" name="Google Shape;6493;p107"/>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4" name="Google Shape;6494;p107"/>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495" name="Google Shape;6495;p107"/>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6" name="Google Shape;6496;p10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7" name="Google Shape;6497;p10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8" name="Google Shape;6498;p107"/>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499" name="Google Shape;6499;p10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00" name="Google Shape;6500;p107"/>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01" name="Google Shape;6501;p107"/>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02" name="Google Shape;6502;p107"/>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03" name="Google Shape;6503;p107"/>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504" name="Google Shape;6504;p107"/>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05" name="Google Shape;6505;p107"/>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6506" name="Google Shape;6506;p107"/>
          <p:cNvCxnSpPr/>
          <p:nvPr/>
        </p:nvCxnSpPr>
        <p:spPr>
          <a:xfrm rot="10800000">
            <a:off x="3866465" y="4491277"/>
            <a:ext cx="757500" cy="0"/>
          </a:xfrm>
          <a:prstGeom prst="straightConnector1">
            <a:avLst/>
          </a:prstGeom>
          <a:noFill/>
          <a:ln cap="flat" cmpd="sng" w="9525">
            <a:solidFill>
              <a:srgbClr val="000000"/>
            </a:solidFill>
            <a:prstDash val="solid"/>
            <a:round/>
            <a:headEnd len="med" w="med" type="none"/>
            <a:tailEnd len="med" w="med" type="none"/>
          </a:ln>
        </p:spPr>
      </p:cxnSp>
      <p:cxnSp>
        <p:nvCxnSpPr>
          <p:cNvPr id="6507" name="Google Shape;6507;p107"/>
          <p:cNvCxnSpPr/>
          <p:nvPr/>
        </p:nvCxnSpPr>
        <p:spPr>
          <a:xfrm rot="10800000">
            <a:off x="2250998" y="3639916"/>
            <a:ext cx="405000" cy="0"/>
          </a:xfrm>
          <a:prstGeom prst="straightConnector1">
            <a:avLst/>
          </a:prstGeom>
          <a:noFill/>
          <a:ln cap="flat" cmpd="sng" w="9525">
            <a:solidFill>
              <a:srgbClr val="000000"/>
            </a:solidFill>
            <a:prstDash val="solid"/>
            <a:round/>
            <a:headEnd len="med" w="med" type="none"/>
            <a:tailEnd len="med" w="med" type="none"/>
          </a:ln>
        </p:spPr>
      </p:cxnSp>
      <p:cxnSp>
        <p:nvCxnSpPr>
          <p:cNvPr id="6508" name="Google Shape;6508;p107"/>
          <p:cNvCxnSpPr/>
          <p:nvPr/>
        </p:nvCxnSpPr>
        <p:spPr>
          <a:xfrm rot="10800000">
            <a:off x="1402144" y="4493578"/>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509" name="Google Shape;6509;p107"/>
          <p:cNvGrpSpPr/>
          <p:nvPr/>
        </p:nvGrpSpPr>
        <p:grpSpPr>
          <a:xfrm>
            <a:off x="2061818" y="2570560"/>
            <a:ext cx="2138707" cy="709613"/>
            <a:chOff x="2749090" y="3427413"/>
            <a:chExt cx="2851610" cy="946150"/>
          </a:xfrm>
        </p:grpSpPr>
        <p:sp>
          <p:nvSpPr>
            <p:cNvPr id="6510" name="Google Shape;6510;p107"/>
            <p:cNvSpPr txBox="1"/>
            <p:nvPr/>
          </p:nvSpPr>
          <p:spPr>
            <a:xfrm>
              <a:off x="3368675" y="3427413"/>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original data</a:t>
              </a:r>
              <a:endParaRPr b="0" i="0" sz="1200" u="none" cap="none" strike="noStrike">
                <a:solidFill>
                  <a:srgbClr val="C00000"/>
                </a:solidFill>
                <a:latin typeface="Comic Sans MS"/>
                <a:ea typeface="Comic Sans MS"/>
                <a:cs typeface="Comic Sans MS"/>
                <a:sym typeface="Comic Sans MS"/>
              </a:endParaRPr>
            </a:p>
          </p:txBody>
        </p:sp>
        <p:sp>
          <p:nvSpPr>
            <p:cNvPr id="6511" name="Google Shape;6511;p107"/>
            <p:cNvSpPr/>
            <p:nvPr/>
          </p:nvSpPr>
          <p:spPr>
            <a:xfrm>
              <a:off x="2749090" y="3616325"/>
              <a:ext cx="112712" cy="11588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6512" name="Google Shape;6512;p107"/>
            <p:cNvCxnSpPr/>
            <p:nvPr/>
          </p:nvCxnSpPr>
          <p:spPr>
            <a:xfrm>
              <a:off x="4845050" y="3995738"/>
              <a:ext cx="339725" cy="0"/>
            </a:xfrm>
            <a:prstGeom prst="straightConnector1">
              <a:avLst/>
            </a:prstGeom>
            <a:noFill/>
            <a:ln cap="flat" cmpd="sng" w="38100">
              <a:solidFill>
                <a:srgbClr val="FFFFFF"/>
              </a:solidFill>
              <a:prstDash val="dot"/>
              <a:round/>
              <a:headEnd len="med" w="med" type="none"/>
              <a:tailEnd len="med" w="med" type="none"/>
            </a:ln>
          </p:spPr>
        </p:cxnSp>
        <p:sp>
          <p:nvSpPr>
            <p:cNvPr id="6513" name="Google Shape;6513;p107"/>
            <p:cNvSpPr/>
            <p:nvPr/>
          </p:nvSpPr>
          <p:spPr>
            <a:xfrm>
              <a:off x="2749606" y="3849688"/>
              <a:ext cx="112712" cy="1158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514" name="Google Shape;6514;p107"/>
            <p:cNvSpPr txBox="1"/>
            <p:nvPr/>
          </p:nvSpPr>
          <p:spPr>
            <a:xfrm>
              <a:off x="3251200" y="3756025"/>
              <a:ext cx="2349500" cy="61753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original data, </a:t>
              </a:r>
              <a:r>
                <a:rPr b="0" i="1" lang="en-US" sz="1200" u="none" cap="none" strike="noStrike">
                  <a:solidFill>
                    <a:srgbClr val="C00000"/>
                  </a:solidFill>
                  <a:latin typeface="Arial"/>
                  <a:ea typeface="Arial"/>
                  <a:cs typeface="Arial"/>
                  <a:sym typeface="Arial"/>
                </a:rPr>
                <a:t>plus</a:t>
              </a:r>
              <a:r>
                <a:rPr b="0" i="0" lang="en-US" sz="1200" u="none" cap="none" strike="noStrike">
                  <a:solidFill>
                    <a:srgbClr val="C00000"/>
                  </a:solidFill>
                  <a:latin typeface="Arial"/>
                  <a:ea typeface="Arial"/>
                  <a:cs typeface="Arial"/>
                  <a:sym typeface="Arial"/>
                </a:rPr>
                <a:t> retransmitted data</a:t>
              </a:r>
              <a:endParaRPr b="0" i="0" sz="1200" u="none" cap="none" strike="noStrike">
                <a:solidFill>
                  <a:srgbClr val="C00000"/>
                </a:solidFill>
                <a:latin typeface="Comic Sans MS"/>
                <a:ea typeface="Comic Sans MS"/>
                <a:cs typeface="Comic Sans MS"/>
                <a:sym typeface="Comic Sans MS"/>
              </a:endParaRPr>
            </a:p>
          </p:txBody>
        </p:sp>
        <p:cxnSp>
          <p:nvCxnSpPr>
            <p:cNvPr id="6515" name="Google Shape;6515;p107"/>
            <p:cNvCxnSpPr/>
            <p:nvPr/>
          </p:nvCxnSpPr>
          <p:spPr>
            <a:xfrm>
              <a:off x="2909888" y="3916363"/>
              <a:ext cx="514350" cy="0"/>
            </a:xfrm>
            <a:prstGeom prst="straightConnector1">
              <a:avLst/>
            </a:prstGeom>
            <a:noFill/>
            <a:ln cap="flat" cmpd="sng" w="12700">
              <a:solidFill>
                <a:srgbClr val="000000"/>
              </a:solidFill>
              <a:prstDash val="solid"/>
              <a:round/>
              <a:headEnd len="med" w="med" type="triangle"/>
              <a:tailEnd len="med" w="med" type="none"/>
            </a:ln>
          </p:spPr>
        </p:cxnSp>
        <p:cxnSp>
          <p:nvCxnSpPr>
            <p:cNvPr id="6516" name="Google Shape;6516;p107"/>
            <p:cNvCxnSpPr/>
            <p:nvPr/>
          </p:nvCxnSpPr>
          <p:spPr>
            <a:xfrm>
              <a:off x="2905125" y="36830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6517" name="Google Shape;6517;p107"/>
          <p:cNvGrpSpPr/>
          <p:nvPr/>
        </p:nvGrpSpPr>
        <p:grpSpPr>
          <a:xfrm>
            <a:off x="2185118" y="3914214"/>
            <a:ext cx="1454047" cy="975136"/>
            <a:chOff x="2913490" y="5218953"/>
            <a:chExt cx="1938729" cy="1300181"/>
          </a:xfrm>
        </p:grpSpPr>
        <p:sp>
          <p:nvSpPr>
            <p:cNvPr id="6518" name="Google Shape;6518;p107"/>
            <p:cNvSpPr txBox="1"/>
            <p:nvPr/>
          </p:nvSpPr>
          <p:spPr>
            <a:xfrm>
              <a:off x="2913490" y="6001893"/>
              <a:ext cx="1749096" cy="517241"/>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200"/>
                <a:buFont typeface="Arial"/>
                <a:buNone/>
              </a:pPr>
              <a:r>
                <a:rPr b="1" i="1" lang="en-US" sz="1200" u="none" cap="none" strike="noStrike">
                  <a:solidFill>
                    <a:srgbClr val="C00000"/>
                  </a:solidFill>
                  <a:latin typeface="Arial"/>
                  <a:ea typeface="Arial"/>
                  <a:cs typeface="Arial"/>
                  <a:sym typeface="Arial"/>
                </a:rPr>
                <a:t>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6519" name="Google Shape;6519;p107"/>
            <p:cNvCxnSpPr/>
            <p:nvPr/>
          </p:nvCxnSpPr>
          <p:spPr>
            <a:xfrm flipH="1">
              <a:off x="4292190" y="5608320"/>
              <a:ext cx="295050" cy="508454"/>
            </a:xfrm>
            <a:prstGeom prst="straightConnector1">
              <a:avLst/>
            </a:prstGeom>
            <a:noFill/>
            <a:ln cap="flat" cmpd="sng" w="9525">
              <a:solidFill>
                <a:srgbClr val="000000"/>
              </a:solidFill>
              <a:prstDash val="solid"/>
              <a:round/>
              <a:headEnd len="med" w="med" type="none"/>
              <a:tailEnd len="sm" w="sm" type="none"/>
            </a:ln>
          </p:spPr>
        </p:cxnSp>
        <p:grpSp>
          <p:nvGrpSpPr>
            <p:cNvPr id="6520" name="Google Shape;6520;p107"/>
            <p:cNvGrpSpPr/>
            <p:nvPr/>
          </p:nvGrpSpPr>
          <p:grpSpPr>
            <a:xfrm>
              <a:off x="4030361" y="5218953"/>
              <a:ext cx="821858" cy="355937"/>
              <a:chOff x="6859123" y="5156933"/>
              <a:chExt cx="456701" cy="226548"/>
            </a:xfrm>
          </p:grpSpPr>
          <p:sp>
            <p:nvSpPr>
              <p:cNvPr id="6521" name="Google Shape;6521;p107"/>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522" name="Google Shape;6522;p107"/>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3" name="Google Shape;6523;p107"/>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4" name="Google Shape;6524;p107"/>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5" name="Google Shape;6525;p107"/>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6" name="Google Shape;6526;p107"/>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7" name="Google Shape;6527;p107"/>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528" name="Google Shape;6528;p107"/>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sp>
        <p:nvSpPr>
          <p:cNvPr id="6529" name="Google Shape;6529;p107"/>
          <p:cNvSpPr/>
          <p:nvPr/>
        </p:nvSpPr>
        <p:spPr>
          <a:xfrm>
            <a:off x="2102515" y="2744691"/>
            <a:ext cx="3158903" cy="1252594"/>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530" name="Google Shape;6530;p107"/>
          <p:cNvGrpSpPr/>
          <p:nvPr/>
        </p:nvGrpSpPr>
        <p:grpSpPr>
          <a:xfrm>
            <a:off x="1189766" y="3557975"/>
            <a:ext cx="3685261" cy="1009566"/>
            <a:chOff x="5641439" y="2685215"/>
            <a:chExt cx="4000500" cy="1028700"/>
          </a:xfrm>
        </p:grpSpPr>
        <p:sp>
          <p:nvSpPr>
            <p:cNvPr id="6531" name="Google Shape;6531;p107"/>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532" name="Google Shape;6532;p107"/>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533" name="Google Shape;6533;p107"/>
          <p:cNvGrpSpPr/>
          <p:nvPr/>
        </p:nvGrpSpPr>
        <p:grpSpPr>
          <a:xfrm>
            <a:off x="-76806" y="1269659"/>
            <a:ext cx="7712766" cy="1428750"/>
            <a:chOff x="939650" y="1562888"/>
            <a:chExt cx="10283687" cy="1905000"/>
          </a:xfrm>
        </p:grpSpPr>
        <p:cxnSp>
          <p:nvCxnSpPr>
            <p:cNvPr id="6534" name="Google Shape;6534;p107"/>
            <p:cNvCxnSpPr/>
            <p:nvPr/>
          </p:nvCxnSpPr>
          <p:spPr>
            <a:xfrm>
              <a:off x="11223338" y="1571084"/>
              <a:ext cx="0" cy="0"/>
            </a:xfrm>
            <a:prstGeom prst="straightConnector1">
              <a:avLst/>
            </a:prstGeom>
            <a:noFill/>
            <a:ln cap="flat" cmpd="sng" w="22225">
              <a:solidFill>
                <a:schemeClr val="dk1"/>
              </a:solidFill>
              <a:prstDash val="solid"/>
              <a:round/>
              <a:headEnd len="med" w="med" type="none"/>
              <a:tailEnd len="med" w="med" type="none"/>
            </a:ln>
          </p:spPr>
        </p:cxnSp>
        <p:sp>
          <p:nvSpPr>
            <p:cNvPr id="6535" name="Google Shape;6535;p107"/>
            <p:cNvSpPr txBox="1"/>
            <p:nvPr/>
          </p:nvSpPr>
          <p:spPr>
            <a:xfrm>
              <a:off x="939650" y="1562888"/>
              <a:ext cx="10252200" cy="19050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7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του αποστολέα η αναμετάδοση χάθηκε</a:t>
              </a:r>
              <a:r>
                <a:rPr b="0" i="0" lang="en-US" sz="2200" u="none" cap="none" strike="noStrike">
                  <a:solidFill>
                    <a:srgbClr val="000000"/>
                  </a:solidFill>
                  <a:latin typeface="Calibri"/>
                  <a:ea typeface="Calibri"/>
                  <a:cs typeface="Calibri"/>
                  <a:sym typeface="Calibri"/>
                </a:rPr>
                <a:t>, timed-out </a:t>
              </a:r>
              <a:r>
                <a:rPr lang="en-US" sz="2200">
                  <a:latin typeface="Calibri"/>
                  <a:ea typeface="Calibri"/>
                  <a:cs typeface="Calibri"/>
                  <a:sym typeface="Calibri"/>
                </a:rPr>
                <a:t>πακέτο</a:t>
              </a:r>
              <a:endParaRPr sz="2200"/>
            </a:p>
            <a:p>
              <a:pPr indent="-203200" lvl="1" marL="520700" marR="0" rtl="0" algn="l">
                <a:lnSpc>
                  <a:spcPct val="70000"/>
                </a:lnSpc>
                <a:spcBef>
                  <a:spcPts val="400"/>
                </a:spcBef>
                <a:spcAft>
                  <a:spcPts val="0"/>
                </a:spcAft>
                <a:buClr>
                  <a:srgbClr val="0000A8"/>
                </a:buClr>
                <a:buSzPts val="2200"/>
                <a:buFont typeface="Arial"/>
                <a:buChar char="•"/>
              </a:pPr>
              <a:r>
                <a:rPr lang="en-US" sz="2200">
                  <a:latin typeface="Calibri"/>
                  <a:ea typeface="Calibri"/>
                  <a:cs typeface="Calibri"/>
                  <a:sym typeface="Calibri"/>
                </a:rPr>
                <a:t>είσοδος επιπέδου εφαρμογής</a:t>
              </a:r>
              <a:r>
                <a:rPr b="0" i="0" lang="en-US" sz="2200" u="none" cap="none" strike="noStrike">
                  <a:solidFill>
                    <a:srgbClr val="000000"/>
                  </a:solidFill>
                  <a:latin typeface="Calibri"/>
                  <a:ea typeface="Calibri"/>
                  <a:cs typeface="Calibri"/>
                  <a:sym typeface="Calibri"/>
                </a:rPr>
                <a:t> = </a:t>
              </a:r>
              <a:r>
                <a:rPr lang="en-US" sz="2200">
                  <a:solidFill>
                    <a:schemeClr val="dk1"/>
                  </a:solidFill>
                  <a:latin typeface="Calibri"/>
                  <a:ea typeface="Calibri"/>
                  <a:cs typeface="Calibri"/>
                  <a:sym typeface="Calibri"/>
                </a:rPr>
                <a:t>έξοδος </a:t>
              </a:r>
              <a:r>
                <a:rPr lang="en-US" sz="2200">
                  <a:solidFill>
                    <a:schemeClr val="dk1"/>
                  </a:solidFill>
                  <a:latin typeface="Calibri"/>
                  <a:ea typeface="Calibri"/>
                  <a:cs typeface="Calibri"/>
                  <a:sym typeface="Calibri"/>
                </a:rPr>
                <a:t>επιπέδου εφαρμογής</a:t>
              </a:r>
              <a:r>
                <a:rPr b="0" i="0" lang="en-US" sz="2200" u="none" cap="none" strike="noStrike">
                  <a:solidFill>
                    <a:srgbClr val="000000"/>
                  </a:solidFill>
                  <a:latin typeface="Calibri"/>
                  <a:ea typeface="Calibri"/>
                  <a:cs typeface="Calibri"/>
                  <a:sym typeface="Calibri"/>
                </a:rPr>
                <a:t>:</a:t>
              </a:r>
              <a:r>
                <a:rPr b="0" i="0" lang="en-US" sz="2200" u="none" cap="none" strike="noStrike">
                  <a:solidFill>
                    <a:srgbClr val="000000"/>
                  </a:solidFill>
                  <a:latin typeface="Noto Sans Symbols"/>
                  <a:ea typeface="Noto Sans Symbols"/>
                  <a:cs typeface="Noto Sans Symbols"/>
                  <a:sym typeface="Noto Sans Symbols"/>
                </a:rPr>
                <a:t> λ</a:t>
              </a:r>
              <a:r>
                <a:rPr b="0" baseline="-25000" i="0" lang="en-US" sz="2200" u="none" cap="none" strike="noStrike">
                  <a:solidFill>
                    <a:srgbClr val="000000"/>
                  </a:solidFill>
                  <a:latin typeface="Arial"/>
                  <a:ea typeface="Arial"/>
                  <a:cs typeface="Arial"/>
                  <a:sym typeface="Arial"/>
                </a:rPr>
                <a:t>in </a:t>
              </a:r>
              <a:r>
                <a:rPr b="0" i="0" lang="en-US" sz="2200" u="none" cap="none" strike="noStrike">
                  <a:solidFill>
                    <a:srgbClr val="000000"/>
                  </a:solidFill>
                  <a:latin typeface="Arial"/>
                  <a:ea typeface="Arial"/>
                  <a:cs typeface="Arial"/>
                  <a:sym typeface="Arial"/>
                </a:rPr>
                <a:t>= </a:t>
              </a:r>
              <a:r>
                <a:rPr b="0" i="0" lang="en-US" sz="2200" u="none" cap="none" strike="noStrike">
                  <a:solidFill>
                    <a:srgbClr val="000000"/>
                  </a:solidFill>
                  <a:latin typeface="Noto Sans Symbols"/>
                  <a:ea typeface="Noto Sans Symbols"/>
                  <a:cs typeface="Noto Sans Symbols"/>
                  <a:sym typeface="Noto Sans Symbols"/>
                </a:rPr>
                <a:t>λ</a:t>
              </a:r>
              <a:r>
                <a:rPr b="0" baseline="-25000" i="0" lang="en-US" sz="2200" u="none" cap="none" strike="noStrike">
                  <a:solidFill>
                    <a:srgbClr val="000000"/>
                  </a:solidFill>
                  <a:latin typeface="Arial"/>
                  <a:ea typeface="Arial"/>
                  <a:cs typeface="Arial"/>
                  <a:sym typeface="Arial"/>
                </a:rPr>
                <a:t>out</a:t>
              </a:r>
              <a:endParaRPr sz="2200"/>
            </a:p>
            <a:p>
              <a:pPr indent="-203200" lvl="1" marL="520700" marR="0" rtl="0" algn="l">
                <a:lnSpc>
                  <a:spcPct val="70000"/>
                </a:lnSpc>
                <a:spcBef>
                  <a:spcPts val="400"/>
                </a:spcBef>
                <a:spcAft>
                  <a:spcPts val="0"/>
                </a:spcAft>
                <a:buClr>
                  <a:srgbClr val="0000A8"/>
                </a:buClr>
                <a:buSzPts val="2200"/>
                <a:buFont typeface="Arial"/>
                <a:buChar char="•"/>
              </a:pPr>
              <a:r>
                <a:rPr lang="en-US" sz="2200">
                  <a:latin typeface="Calibri"/>
                  <a:ea typeface="Calibri"/>
                  <a:cs typeface="Calibri"/>
                  <a:sym typeface="Calibri"/>
                </a:rPr>
                <a:t>είσοδος επιπέδου μεταφοράς περιέχει αναμεταδόσεις</a:t>
              </a:r>
              <a:r>
                <a:rPr b="0" i="0" lang="en-US" sz="2200" u="none" cap="none" strike="noStrike">
                  <a:solidFill>
                    <a:srgbClr val="000000"/>
                  </a:solidFill>
                  <a:latin typeface="Calibri"/>
                  <a:ea typeface="Calibri"/>
                  <a:cs typeface="Calibri"/>
                  <a:sym typeface="Calibri"/>
                </a:rPr>
                <a:t>:</a:t>
              </a:r>
              <a:r>
                <a:rPr b="0" i="0" lang="en-US" sz="2200" u="none" cap="none" strike="noStrike">
                  <a:solidFill>
                    <a:srgbClr val="000000"/>
                  </a:solidFill>
                  <a:latin typeface="Noto Sans Symbols"/>
                  <a:ea typeface="Noto Sans Symbols"/>
                  <a:cs typeface="Noto Sans Symbols"/>
                  <a:sym typeface="Noto Sans Symbols"/>
                </a:rPr>
                <a:t> λ</a:t>
              </a:r>
              <a:r>
                <a:rPr b="0" i="0" lang="en-US" sz="2200" u="none" cap="none" strike="noStrike">
                  <a:solidFill>
                    <a:srgbClr val="000000"/>
                  </a:solidFill>
                  <a:latin typeface="Calibri"/>
                  <a:ea typeface="Calibri"/>
                  <a:cs typeface="Calibri"/>
                  <a:sym typeface="Calibri"/>
                </a:rPr>
                <a:t>’</a:t>
              </a:r>
              <a:r>
                <a:rPr b="0" baseline="-25000" i="0" lang="en-US" sz="2200" u="none" cap="none" strike="noStrike">
                  <a:solidFill>
                    <a:srgbClr val="000000"/>
                  </a:solidFill>
                  <a:latin typeface="Arial"/>
                  <a:ea typeface="Arial"/>
                  <a:cs typeface="Arial"/>
                  <a:sym typeface="Arial"/>
                </a:rPr>
                <a:t>in </a:t>
              </a:r>
              <a:r>
                <a:rPr b="0" i="0" lang="en-US" sz="2200" u="none" cap="none" strike="noStrike">
                  <a:solidFill>
                    <a:srgbClr val="000000"/>
                  </a:solidFill>
                  <a:latin typeface="Arial"/>
                  <a:ea typeface="Arial"/>
                  <a:cs typeface="Arial"/>
                  <a:sym typeface="Arial"/>
                </a:rPr>
                <a:t> ≥  </a:t>
              </a:r>
              <a:r>
                <a:rPr b="0" i="0" lang="en-US" sz="2200" u="none" cap="none" strike="noStrike">
                  <a:solidFill>
                    <a:srgbClr val="000000"/>
                  </a:solidFill>
                  <a:latin typeface="Noto Sans Symbols"/>
                  <a:ea typeface="Noto Sans Symbols"/>
                  <a:cs typeface="Noto Sans Symbols"/>
                  <a:sym typeface="Noto Sans Symbols"/>
                </a:rPr>
                <a:t>λ</a:t>
              </a:r>
              <a:r>
                <a:rPr b="0" baseline="-25000" i="0" lang="en-US" sz="2200" u="none" cap="none" strike="noStrike">
                  <a:solidFill>
                    <a:srgbClr val="000000"/>
                  </a:solidFill>
                  <a:latin typeface="Arial"/>
                  <a:ea typeface="Arial"/>
                  <a:cs typeface="Arial"/>
                  <a:sym typeface="Arial"/>
                </a:rPr>
                <a:t>in</a:t>
              </a:r>
              <a:endParaRPr b="0" i="1" sz="2200" u="none" cap="none" strike="noStrike">
                <a:solidFill>
                  <a:srgbClr val="000000"/>
                </a:solidFill>
                <a:latin typeface="Calibri"/>
                <a:ea typeface="Calibri"/>
                <a:cs typeface="Calibri"/>
                <a:sym typeface="Calibri"/>
              </a:endParaRPr>
            </a:p>
            <a:p>
              <a:pPr indent="-50800" lvl="0" marL="266700" marR="0" rtl="0" algn="l">
                <a:lnSpc>
                  <a:spcPct val="70000"/>
                </a:lnSpc>
                <a:spcBef>
                  <a:spcPts val="800"/>
                </a:spcBef>
                <a:spcAft>
                  <a:spcPts val="0"/>
                </a:spcAft>
                <a:buClr>
                  <a:srgbClr val="0000A3"/>
                </a:buClr>
                <a:buSzPts val="1400"/>
                <a:buFont typeface="Noto Sans Symbols"/>
                <a:buNone/>
              </a:pPr>
              <a:r>
                <a:t/>
              </a:r>
              <a:endParaRPr b="0" i="0" sz="2200" u="none" cap="none" strike="noStrike">
                <a:solidFill>
                  <a:srgbClr val="000000"/>
                </a:solidFill>
                <a:latin typeface="Calibri"/>
                <a:ea typeface="Calibri"/>
                <a:cs typeface="Calibri"/>
                <a:sym typeface="Calibri"/>
              </a:endParaRPr>
            </a:p>
            <a:p>
              <a:pPr indent="-38100" lvl="0" marL="266700" marR="0" rtl="0" algn="l">
                <a:lnSpc>
                  <a:spcPct val="70000"/>
                </a:lnSpc>
                <a:spcBef>
                  <a:spcPts val="800"/>
                </a:spcBef>
                <a:spcAft>
                  <a:spcPts val="0"/>
                </a:spcAft>
                <a:buClr>
                  <a:srgbClr val="0000A3"/>
                </a:buClr>
                <a:buSzPts val="1600"/>
                <a:buFont typeface="Noto Sans Symbols"/>
                <a:buNone/>
              </a:pPr>
              <a:r>
                <a:t/>
              </a:r>
              <a:endParaRPr b="0" i="0" sz="2200" u="none" cap="none" strike="noStrike">
                <a:solidFill>
                  <a:srgbClr val="000000"/>
                </a:solidFill>
                <a:latin typeface="Calibri"/>
                <a:ea typeface="Calibri"/>
                <a:cs typeface="Calibri"/>
                <a:sym typeface="Calibri"/>
              </a:endParaRPr>
            </a:p>
            <a:p>
              <a:pPr indent="-38100" lvl="0" marL="266700" marR="0" rtl="0" algn="l">
                <a:lnSpc>
                  <a:spcPct val="70000"/>
                </a:lnSpc>
                <a:spcBef>
                  <a:spcPts val="800"/>
                </a:spcBef>
                <a:spcAft>
                  <a:spcPts val="0"/>
                </a:spcAft>
                <a:buClr>
                  <a:srgbClr val="0000A3"/>
                </a:buClr>
                <a:buSzPts val="1600"/>
                <a:buFont typeface="Noto Sans Symbols"/>
                <a:buNone/>
              </a:pPr>
              <a:r>
                <a:t/>
              </a:r>
              <a:endParaRPr b="0" i="0" sz="2200" u="none" cap="none" strike="noStrike">
                <a:solidFill>
                  <a:srgbClr val="000000"/>
                </a:solidFill>
                <a:latin typeface="Calibri"/>
                <a:ea typeface="Calibri"/>
                <a:cs typeface="Calibri"/>
                <a:sym typeface="Calibri"/>
              </a:endParaRPr>
            </a:p>
          </p:txBody>
        </p:sp>
      </p:grpSp>
      <p:grpSp>
        <p:nvGrpSpPr>
          <p:cNvPr id="6536" name="Google Shape;6536;p107"/>
          <p:cNvGrpSpPr/>
          <p:nvPr/>
        </p:nvGrpSpPr>
        <p:grpSpPr>
          <a:xfrm>
            <a:off x="5337572" y="2721769"/>
            <a:ext cx="792956" cy="354806"/>
            <a:chOff x="7116763" y="3629025"/>
            <a:chExt cx="1057275" cy="473075"/>
          </a:xfrm>
        </p:grpSpPr>
        <p:sp>
          <p:nvSpPr>
            <p:cNvPr id="6537" name="Google Shape;6537;p107"/>
            <p:cNvSpPr txBox="1"/>
            <p:nvPr/>
          </p:nvSpPr>
          <p:spPr>
            <a:xfrm>
              <a:off x="7583488" y="3629025"/>
              <a:ext cx="590550"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out</a:t>
              </a:r>
              <a:endParaRPr b="0" i="0" sz="1500" u="none" cap="none" strike="noStrike">
                <a:solidFill>
                  <a:srgbClr val="C00000"/>
                </a:solidFill>
                <a:latin typeface="Comic Sans MS"/>
                <a:ea typeface="Comic Sans MS"/>
                <a:cs typeface="Comic Sans MS"/>
                <a:sym typeface="Comic Sans MS"/>
              </a:endParaRPr>
            </a:p>
          </p:txBody>
        </p:sp>
        <p:cxnSp>
          <p:nvCxnSpPr>
            <p:cNvPr id="6538" name="Google Shape;6538;p107"/>
            <p:cNvCxnSpPr/>
            <p:nvPr/>
          </p:nvCxnSpPr>
          <p:spPr>
            <a:xfrm>
              <a:off x="7116763" y="38354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6539" name="Google Shape;6539;p107"/>
          <p:cNvGrpSpPr/>
          <p:nvPr/>
        </p:nvGrpSpPr>
        <p:grpSpPr>
          <a:xfrm>
            <a:off x="2467237" y="4002581"/>
            <a:ext cx="1593371" cy="357481"/>
            <a:chOff x="3289650" y="5336775"/>
            <a:chExt cx="2124495" cy="476642"/>
          </a:xfrm>
        </p:grpSpPr>
        <p:sp>
          <p:nvSpPr>
            <p:cNvPr id="6540" name="Google Shape;6540;p107"/>
            <p:cNvSpPr txBox="1"/>
            <p:nvPr/>
          </p:nvSpPr>
          <p:spPr>
            <a:xfrm>
              <a:off x="4982445" y="5336775"/>
              <a:ext cx="431700" cy="461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6541" name="Google Shape;6541;p107"/>
            <p:cNvSpPr txBox="1"/>
            <p:nvPr/>
          </p:nvSpPr>
          <p:spPr>
            <a:xfrm>
              <a:off x="3289650" y="5351752"/>
              <a:ext cx="351378" cy="461665"/>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grpSp>
      <p:sp>
        <p:nvSpPr>
          <p:cNvPr id="6542" name="Google Shape;6542;p10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3"/>
                                        </p:tgtEl>
                                        <p:attrNameLst>
                                          <p:attrName>style.visibility</p:attrName>
                                        </p:attrNameLst>
                                      </p:cBhvr>
                                      <p:to>
                                        <p:strVal val="visible"/>
                                      </p:to>
                                    </p:set>
                                    <p:animEffect filter="fade" transition="in">
                                      <p:cBhvr>
                                        <p:cTn dur="500"/>
                                        <p:tgtEl>
                                          <p:spTgt spid="6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9"/>
                                        </p:tgtEl>
                                        <p:attrNameLst>
                                          <p:attrName>style.visibility</p:attrName>
                                        </p:attrNameLst>
                                      </p:cBhvr>
                                      <p:to>
                                        <p:strVal val="visible"/>
                                      </p:to>
                                    </p:set>
                                    <p:animEffect filter="fade" transition="in">
                                      <p:cBhvr>
                                        <p:cTn dur="500"/>
                                        <p:tgtEl>
                                          <p:spTgt spid="6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6"/>
                                        </p:tgtEl>
                                        <p:attrNameLst>
                                          <p:attrName>style.visibility</p:attrName>
                                        </p:attrNameLst>
                                      </p:cBhvr>
                                      <p:to>
                                        <p:strVal val="visible"/>
                                      </p:to>
                                    </p:set>
                                    <p:animEffect filter="fade" transition="in">
                                      <p:cBhvr>
                                        <p:cTn dur="500"/>
                                        <p:tgtEl>
                                          <p:spTgt spid="6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7" name="Shape 6547"/>
        <p:cNvGrpSpPr/>
        <p:nvPr/>
      </p:nvGrpSpPr>
      <p:grpSpPr>
        <a:xfrm>
          <a:off x="0" y="0"/>
          <a:ext cx="0" cy="0"/>
          <a:chOff x="0" y="0"/>
          <a:chExt cx="0" cy="0"/>
        </a:xfrm>
      </p:grpSpPr>
      <p:sp>
        <p:nvSpPr>
          <p:cNvPr id="6548" name="Google Shape;6548;p108"/>
          <p:cNvSpPr/>
          <p:nvPr/>
        </p:nvSpPr>
        <p:spPr>
          <a:xfrm>
            <a:off x="5210232" y="3757361"/>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549" name="Google Shape;6549;p108"/>
          <p:cNvGrpSpPr/>
          <p:nvPr/>
        </p:nvGrpSpPr>
        <p:grpSpPr>
          <a:xfrm>
            <a:off x="4680044" y="3762479"/>
            <a:ext cx="540531" cy="887208"/>
            <a:chOff x="10910965" y="2513124"/>
            <a:chExt cx="586768" cy="904023"/>
          </a:xfrm>
        </p:grpSpPr>
        <p:sp>
          <p:nvSpPr>
            <p:cNvPr id="6550" name="Google Shape;6550;p108"/>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551" name="Google Shape;6551;p108"/>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52" name="Google Shape;6552;p108"/>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53" name="Google Shape;6553;p108"/>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54" name="Google Shape;6554;p108"/>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555" name="Google Shape;6555;p108"/>
          <p:cNvSpPr/>
          <p:nvPr/>
        </p:nvSpPr>
        <p:spPr>
          <a:xfrm flipH="1">
            <a:off x="1383552" y="2636728"/>
            <a:ext cx="396250" cy="883699"/>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556" name="Google Shape;6556;p108"/>
          <p:cNvGrpSpPr/>
          <p:nvPr/>
        </p:nvGrpSpPr>
        <p:grpSpPr>
          <a:xfrm>
            <a:off x="958668" y="3512803"/>
            <a:ext cx="540531" cy="887208"/>
            <a:chOff x="10910965" y="2513124"/>
            <a:chExt cx="586768" cy="904023"/>
          </a:xfrm>
        </p:grpSpPr>
        <p:sp>
          <p:nvSpPr>
            <p:cNvPr id="6557" name="Google Shape;6557;p108"/>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558" name="Google Shape;6558;p108"/>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59" name="Google Shape;6559;p108"/>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60" name="Google Shape;6560;p108"/>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61" name="Google Shape;6561;p108"/>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562" name="Google Shape;6562;p108"/>
          <p:cNvGrpSpPr/>
          <p:nvPr/>
        </p:nvGrpSpPr>
        <p:grpSpPr>
          <a:xfrm>
            <a:off x="1765942" y="2640848"/>
            <a:ext cx="540531" cy="887208"/>
            <a:chOff x="10910965" y="2513124"/>
            <a:chExt cx="586768" cy="904023"/>
          </a:xfrm>
        </p:grpSpPr>
        <p:sp>
          <p:nvSpPr>
            <p:cNvPr id="6563" name="Google Shape;6563;p108"/>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564" name="Google Shape;6564;p108"/>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65" name="Google Shape;6565;p108"/>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66" name="Google Shape;6566;p108"/>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67" name="Google Shape;6567;p108"/>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568" name="Google Shape;6568;p108"/>
          <p:cNvSpPr/>
          <p:nvPr/>
        </p:nvSpPr>
        <p:spPr>
          <a:xfrm>
            <a:off x="5556834" y="2774602"/>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569" name="Google Shape;6569;p108"/>
          <p:cNvGrpSpPr/>
          <p:nvPr/>
        </p:nvGrpSpPr>
        <p:grpSpPr>
          <a:xfrm>
            <a:off x="5023848" y="2750946"/>
            <a:ext cx="540531" cy="887208"/>
            <a:chOff x="10910965" y="2513124"/>
            <a:chExt cx="586768" cy="904023"/>
          </a:xfrm>
        </p:grpSpPr>
        <p:sp>
          <p:nvSpPr>
            <p:cNvPr id="6570" name="Google Shape;6570;p108"/>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571" name="Google Shape;6571;p108"/>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72" name="Google Shape;6572;p108"/>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73" name="Google Shape;6573;p108"/>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574" name="Google Shape;6574;p108"/>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575" name="Google Shape;6575;p108"/>
          <p:cNvGrpSpPr/>
          <p:nvPr/>
        </p:nvGrpSpPr>
        <p:grpSpPr>
          <a:xfrm>
            <a:off x="2828254" y="3775176"/>
            <a:ext cx="965199" cy="551177"/>
            <a:chOff x="7493876" y="2774731"/>
            <a:chExt cx="1481958" cy="894622"/>
          </a:xfrm>
        </p:grpSpPr>
        <p:sp>
          <p:nvSpPr>
            <p:cNvPr id="6576" name="Google Shape;6576;p10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577" name="Google Shape;6577;p10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578" name="Google Shape;6578;p108"/>
            <p:cNvGrpSpPr/>
            <p:nvPr/>
          </p:nvGrpSpPr>
          <p:grpSpPr>
            <a:xfrm>
              <a:off x="7713663" y="2848339"/>
              <a:ext cx="1042107" cy="425543"/>
              <a:chOff x="7786941" y="2884917"/>
              <a:chExt cx="897649" cy="353919"/>
            </a:xfrm>
          </p:grpSpPr>
          <p:sp>
            <p:nvSpPr>
              <p:cNvPr id="6579" name="Google Shape;6579;p10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80" name="Google Shape;6580;p10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81" name="Google Shape;6581;p10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82" name="Google Shape;6582;p10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6583" name="Google Shape;6583;p108"/>
          <p:cNvGrpSpPr/>
          <p:nvPr/>
        </p:nvGrpSpPr>
        <p:grpSpPr>
          <a:xfrm>
            <a:off x="988066" y="2907840"/>
            <a:ext cx="484073" cy="426879"/>
            <a:chOff x="-44" y="1473"/>
            <a:chExt cx="981" cy="1105"/>
          </a:xfrm>
        </p:grpSpPr>
        <p:pic>
          <p:nvPicPr>
            <p:cNvPr descr="desktop_computer_stylized_medium" id="6584" name="Google Shape;6584;p10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585" name="Google Shape;6585;p10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586" name="Google Shape;6586;p108"/>
          <p:cNvSpPr/>
          <p:nvPr/>
        </p:nvSpPr>
        <p:spPr>
          <a:xfrm flipH="1">
            <a:off x="733657" y="3511204"/>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587" name="Google Shape;6587;p108"/>
          <p:cNvCxnSpPr/>
          <p:nvPr/>
        </p:nvCxnSpPr>
        <p:spPr>
          <a:xfrm flipH="1">
            <a:off x="1804223" y="3642072"/>
            <a:ext cx="851100" cy="850500"/>
          </a:xfrm>
          <a:prstGeom prst="straightConnector1">
            <a:avLst/>
          </a:prstGeom>
          <a:noFill/>
          <a:ln cap="flat" cmpd="sng" w="9525">
            <a:solidFill>
              <a:srgbClr val="000000"/>
            </a:solidFill>
            <a:prstDash val="solid"/>
            <a:round/>
            <a:headEnd len="med" w="med" type="none"/>
            <a:tailEnd len="med" w="med" type="none"/>
          </a:ln>
        </p:spPr>
      </p:cxnSp>
      <p:sp>
        <p:nvSpPr>
          <p:cNvPr id="6588" name="Google Shape;6588;p108"/>
          <p:cNvSpPr txBox="1"/>
          <p:nvPr/>
        </p:nvSpPr>
        <p:spPr>
          <a:xfrm>
            <a:off x="816462" y="2647363"/>
            <a:ext cx="8418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6589" name="Google Shape;6589;p108"/>
          <p:cNvSpPr txBox="1"/>
          <p:nvPr/>
        </p:nvSpPr>
        <p:spPr>
          <a:xfrm>
            <a:off x="812576" y="4540116"/>
            <a:ext cx="736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6590" name="Google Shape;6590;p108"/>
          <p:cNvCxnSpPr/>
          <p:nvPr/>
        </p:nvCxnSpPr>
        <p:spPr>
          <a:xfrm rot="10800000">
            <a:off x="2251669"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591" name="Google Shape;6591;p108"/>
          <p:cNvCxnSpPr/>
          <p:nvPr/>
        </p:nvCxnSpPr>
        <p:spPr>
          <a:xfrm rot="10800000">
            <a:off x="3743373"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592" name="Google Shape;6592;p108"/>
          <p:cNvCxnSpPr/>
          <p:nvPr/>
        </p:nvCxnSpPr>
        <p:spPr>
          <a:xfrm flipH="1">
            <a:off x="3857510" y="3642072"/>
            <a:ext cx="851100" cy="850500"/>
          </a:xfrm>
          <a:prstGeom prst="straightConnector1">
            <a:avLst/>
          </a:prstGeom>
          <a:noFill/>
          <a:ln cap="flat" cmpd="sng" w="9525">
            <a:solidFill>
              <a:srgbClr val="000000"/>
            </a:solidFill>
            <a:prstDash val="solid"/>
            <a:round/>
            <a:headEnd len="med" w="med" type="none"/>
            <a:tailEnd len="med" w="med" type="none"/>
          </a:ln>
        </p:spPr>
      </p:cxnSp>
      <p:cxnSp>
        <p:nvCxnSpPr>
          <p:cNvPr id="6593" name="Google Shape;6593;p108"/>
          <p:cNvCxnSpPr/>
          <p:nvPr/>
        </p:nvCxnSpPr>
        <p:spPr>
          <a:xfrm rot="10800000">
            <a:off x="4706842" y="3642217"/>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594" name="Google Shape;6594;p108"/>
          <p:cNvGrpSpPr/>
          <p:nvPr/>
        </p:nvGrpSpPr>
        <p:grpSpPr>
          <a:xfrm>
            <a:off x="5648968" y="3355408"/>
            <a:ext cx="213518" cy="433111"/>
            <a:chOff x="4140" y="429"/>
            <a:chExt cx="1425" cy="2396"/>
          </a:xfrm>
        </p:grpSpPr>
        <p:sp>
          <p:nvSpPr>
            <p:cNvPr id="6595" name="Google Shape;6595;p10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96" name="Google Shape;6596;p108"/>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97" name="Google Shape;6597;p10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98" name="Google Shape;6598;p10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599" name="Google Shape;6599;p108"/>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00" name="Google Shape;6600;p108"/>
            <p:cNvGrpSpPr/>
            <p:nvPr/>
          </p:nvGrpSpPr>
          <p:grpSpPr>
            <a:xfrm>
              <a:off x="4745" y="670"/>
              <a:ext cx="586" cy="146"/>
              <a:chOff x="609" y="2570"/>
              <a:chExt cx="731" cy="140"/>
            </a:xfrm>
          </p:grpSpPr>
          <p:sp>
            <p:nvSpPr>
              <p:cNvPr id="6601" name="Google Shape;6601;p108"/>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02" name="Google Shape;6602;p108"/>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03" name="Google Shape;6603;p108"/>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04" name="Google Shape;6604;p108"/>
            <p:cNvGrpSpPr/>
            <p:nvPr/>
          </p:nvGrpSpPr>
          <p:grpSpPr>
            <a:xfrm>
              <a:off x="4745" y="998"/>
              <a:ext cx="586" cy="129"/>
              <a:chOff x="612" y="2572"/>
              <a:chExt cx="731" cy="134"/>
            </a:xfrm>
          </p:grpSpPr>
          <p:sp>
            <p:nvSpPr>
              <p:cNvPr id="6605" name="Google Shape;6605;p108"/>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06" name="Google Shape;6606;p108"/>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07" name="Google Shape;6607;p108"/>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08" name="Google Shape;6608;p108"/>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09" name="Google Shape;6609;p108"/>
            <p:cNvGrpSpPr/>
            <p:nvPr/>
          </p:nvGrpSpPr>
          <p:grpSpPr>
            <a:xfrm>
              <a:off x="4735" y="1627"/>
              <a:ext cx="586" cy="215"/>
              <a:chOff x="614" y="2568"/>
              <a:chExt cx="730" cy="198"/>
            </a:xfrm>
          </p:grpSpPr>
          <p:sp>
            <p:nvSpPr>
              <p:cNvPr id="6610" name="Google Shape;6610;p108"/>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11" name="Google Shape;6611;p108"/>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12" name="Google Shape;6612;p10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13" name="Google Shape;6613;p108"/>
            <p:cNvGrpSpPr/>
            <p:nvPr/>
          </p:nvGrpSpPr>
          <p:grpSpPr>
            <a:xfrm>
              <a:off x="4735" y="1325"/>
              <a:ext cx="586" cy="138"/>
              <a:chOff x="609" y="2566"/>
              <a:chExt cx="730" cy="138"/>
            </a:xfrm>
          </p:grpSpPr>
          <p:sp>
            <p:nvSpPr>
              <p:cNvPr id="6614" name="Google Shape;6614;p108"/>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15" name="Google Shape;6615;p108"/>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16" name="Google Shape;6616;p108"/>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17" name="Google Shape;6617;p10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18" name="Google Shape;6618;p10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19" name="Google Shape;6619;p108"/>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0" name="Google Shape;6620;p10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1" name="Google Shape;6621;p108"/>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2" name="Google Shape;6622;p108"/>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3" name="Google Shape;6623;p108"/>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4" name="Google Shape;6624;p108"/>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625" name="Google Shape;6625;p108"/>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26" name="Google Shape;6626;p108"/>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627" name="Google Shape;6627;p108"/>
          <p:cNvGrpSpPr/>
          <p:nvPr/>
        </p:nvGrpSpPr>
        <p:grpSpPr>
          <a:xfrm>
            <a:off x="438972" y="4241457"/>
            <a:ext cx="484073" cy="426879"/>
            <a:chOff x="-44" y="1473"/>
            <a:chExt cx="981" cy="1105"/>
          </a:xfrm>
        </p:grpSpPr>
        <p:pic>
          <p:nvPicPr>
            <p:cNvPr descr="desktop_computer_stylized_medium" id="6628" name="Google Shape;6628;p10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629" name="Google Shape;6629;p10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630" name="Google Shape;6630;p108"/>
          <p:cNvGrpSpPr/>
          <p:nvPr/>
        </p:nvGrpSpPr>
        <p:grpSpPr>
          <a:xfrm>
            <a:off x="5356478" y="4302644"/>
            <a:ext cx="213518" cy="433111"/>
            <a:chOff x="4140" y="429"/>
            <a:chExt cx="1425" cy="2396"/>
          </a:xfrm>
        </p:grpSpPr>
        <p:sp>
          <p:nvSpPr>
            <p:cNvPr id="6631" name="Google Shape;6631;p10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32" name="Google Shape;6632;p108"/>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33" name="Google Shape;6633;p10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34" name="Google Shape;6634;p10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35" name="Google Shape;6635;p108"/>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36" name="Google Shape;6636;p108"/>
            <p:cNvGrpSpPr/>
            <p:nvPr/>
          </p:nvGrpSpPr>
          <p:grpSpPr>
            <a:xfrm>
              <a:off x="4745" y="670"/>
              <a:ext cx="586" cy="146"/>
              <a:chOff x="609" y="2570"/>
              <a:chExt cx="731" cy="140"/>
            </a:xfrm>
          </p:grpSpPr>
          <p:sp>
            <p:nvSpPr>
              <p:cNvPr id="6637" name="Google Shape;6637;p108"/>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38" name="Google Shape;6638;p108"/>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39" name="Google Shape;6639;p108"/>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40" name="Google Shape;6640;p108"/>
            <p:cNvGrpSpPr/>
            <p:nvPr/>
          </p:nvGrpSpPr>
          <p:grpSpPr>
            <a:xfrm>
              <a:off x="4745" y="998"/>
              <a:ext cx="586" cy="129"/>
              <a:chOff x="612" y="2572"/>
              <a:chExt cx="731" cy="134"/>
            </a:xfrm>
          </p:grpSpPr>
          <p:sp>
            <p:nvSpPr>
              <p:cNvPr id="6641" name="Google Shape;6641;p108"/>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42" name="Google Shape;6642;p108"/>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43" name="Google Shape;6643;p108"/>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44" name="Google Shape;6644;p108"/>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45" name="Google Shape;6645;p108"/>
            <p:cNvGrpSpPr/>
            <p:nvPr/>
          </p:nvGrpSpPr>
          <p:grpSpPr>
            <a:xfrm>
              <a:off x="4735" y="1627"/>
              <a:ext cx="586" cy="215"/>
              <a:chOff x="614" y="2568"/>
              <a:chExt cx="730" cy="198"/>
            </a:xfrm>
          </p:grpSpPr>
          <p:sp>
            <p:nvSpPr>
              <p:cNvPr id="6646" name="Google Shape;6646;p108"/>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47" name="Google Shape;6647;p108"/>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48" name="Google Shape;6648;p10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49" name="Google Shape;6649;p108"/>
            <p:cNvGrpSpPr/>
            <p:nvPr/>
          </p:nvGrpSpPr>
          <p:grpSpPr>
            <a:xfrm>
              <a:off x="4735" y="1325"/>
              <a:ext cx="586" cy="138"/>
              <a:chOff x="609" y="2566"/>
              <a:chExt cx="730" cy="138"/>
            </a:xfrm>
          </p:grpSpPr>
          <p:sp>
            <p:nvSpPr>
              <p:cNvPr id="6650" name="Google Shape;6650;p108"/>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1" name="Google Shape;6651;p108"/>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52" name="Google Shape;6652;p108"/>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3" name="Google Shape;6653;p10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4" name="Google Shape;6654;p10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5" name="Google Shape;6655;p108"/>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6" name="Google Shape;6656;p10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7" name="Google Shape;6657;p108"/>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8" name="Google Shape;6658;p108"/>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59" name="Google Shape;6659;p108"/>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60" name="Google Shape;6660;p108"/>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661" name="Google Shape;6661;p108"/>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62" name="Google Shape;6662;p108"/>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6663" name="Google Shape;6663;p108"/>
          <p:cNvCxnSpPr/>
          <p:nvPr/>
        </p:nvCxnSpPr>
        <p:spPr>
          <a:xfrm rot="10800000">
            <a:off x="3866465" y="4491277"/>
            <a:ext cx="757500" cy="0"/>
          </a:xfrm>
          <a:prstGeom prst="straightConnector1">
            <a:avLst/>
          </a:prstGeom>
          <a:noFill/>
          <a:ln cap="flat" cmpd="sng" w="9525">
            <a:solidFill>
              <a:srgbClr val="000000"/>
            </a:solidFill>
            <a:prstDash val="solid"/>
            <a:round/>
            <a:headEnd len="med" w="med" type="none"/>
            <a:tailEnd len="med" w="med" type="none"/>
          </a:ln>
        </p:spPr>
      </p:cxnSp>
      <p:cxnSp>
        <p:nvCxnSpPr>
          <p:cNvPr id="6664" name="Google Shape;6664;p108"/>
          <p:cNvCxnSpPr/>
          <p:nvPr/>
        </p:nvCxnSpPr>
        <p:spPr>
          <a:xfrm rot="10800000">
            <a:off x="2250998" y="3639916"/>
            <a:ext cx="405000" cy="0"/>
          </a:xfrm>
          <a:prstGeom prst="straightConnector1">
            <a:avLst/>
          </a:prstGeom>
          <a:noFill/>
          <a:ln cap="flat" cmpd="sng" w="9525">
            <a:solidFill>
              <a:srgbClr val="000000"/>
            </a:solidFill>
            <a:prstDash val="solid"/>
            <a:round/>
            <a:headEnd len="med" w="med" type="none"/>
            <a:tailEnd len="med" w="med" type="none"/>
          </a:ln>
        </p:spPr>
      </p:cxnSp>
      <p:cxnSp>
        <p:nvCxnSpPr>
          <p:cNvPr id="6665" name="Google Shape;6665;p108"/>
          <p:cNvCxnSpPr/>
          <p:nvPr/>
        </p:nvCxnSpPr>
        <p:spPr>
          <a:xfrm rot="10800000">
            <a:off x="1402144" y="4493578"/>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666" name="Google Shape;6666;p108"/>
          <p:cNvGrpSpPr/>
          <p:nvPr/>
        </p:nvGrpSpPr>
        <p:grpSpPr>
          <a:xfrm>
            <a:off x="2061818" y="2570560"/>
            <a:ext cx="2138707" cy="709613"/>
            <a:chOff x="2749090" y="3427413"/>
            <a:chExt cx="2851610" cy="946150"/>
          </a:xfrm>
        </p:grpSpPr>
        <p:sp>
          <p:nvSpPr>
            <p:cNvPr id="6667" name="Google Shape;6667;p108"/>
            <p:cNvSpPr txBox="1"/>
            <p:nvPr/>
          </p:nvSpPr>
          <p:spPr>
            <a:xfrm>
              <a:off x="3368675" y="3427413"/>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original data</a:t>
              </a:r>
              <a:endParaRPr b="0" i="0" sz="1200" u="none" cap="none" strike="noStrike">
                <a:solidFill>
                  <a:srgbClr val="C00000"/>
                </a:solidFill>
                <a:latin typeface="Comic Sans MS"/>
                <a:ea typeface="Comic Sans MS"/>
                <a:cs typeface="Comic Sans MS"/>
                <a:sym typeface="Comic Sans MS"/>
              </a:endParaRPr>
            </a:p>
          </p:txBody>
        </p:sp>
        <p:sp>
          <p:nvSpPr>
            <p:cNvPr id="6668" name="Google Shape;6668;p108"/>
            <p:cNvSpPr/>
            <p:nvPr/>
          </p:nvSpPr>
          <p:spPr>
            <a:xfrm>
              <a:off x="2749090" y="3616325"/>
              <a:ext cx="112712" cy="11588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6669" name="Google Shape;6669;p108"/>
            <p:cNvCxnSpPr/>
            <p:nvPr/>
          </p:nvCxnSpPr>
          <p:spPr>
            <a:xfrm>
              <a:off x="4845050" y="3995738"/>
              <a:ext cx="339725" cy="0"/>
            </a:xfrm>
            <a:prstGeom prst="straightConnector1">
              <a:avLst/>
            </a:prstGeom>
            <a:noFill/>
            <a:ln cap="flat" cmpd="sng" w="38100">
              <a:solidFill>
                <a:srgbClr val="FFFFFF"/>
              </a:solidFill>
              <a:prstDash val="dot"/>
              <a:round/>
              <a:headEnd len="med" w="med" type="none"/>
              <a:tailEnd len="med" w="med" type="none"/>
            </a:ln>
          </p:spPr>
        </p:cxnSp>
        <p:sp>
          <p:nvSpPr>
            <p:cNvPr id="6670" name="Google Shape;6670;p108"/>
            <p:cNvSpPr/>
            <p:nvPr/>
          </p:nvSpPr>
          <p:spPr>
            <a:xfrm>
              <a:off x="2749606" y="3849688"/>
              <a:ext cx="112712" cy="1158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671" name="Google Shape;6671;p108"/>
            <p:cNvSpPr txBox="1"/>
            <p:nvPr/>
          </p:nvSpPr>
          <p:spPr>
            <a:xfrm>
              <a:off x="3251200" y="3756025"/>
              <a:ext cx="2349500" cy="61753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original data, </a:t>
              </a:r>
              <a:r>
                <a:rPr b="0" i="1" lang="en-US" sz="1200" u="none" cap="none" strike="noStrike">
                  <a:solidFill>
                    <a:srgbClr val="C00000"/>
                  </a:solidFill>
                  <a:latin typeface="Arial"/>
                  <a:ea typeface="Arial"/>
                  <a:cs typeface="Arial"/>
                  <a:sym typeface="Arial"/>
                </a:rPr>
                <a:t>plus</a:t>
              </a:r>
              <a:r>
                <a:rPr b="0" i="0" lang="en-US" sz="1200" u="none" cap="none" strike="noStrike">
                  <a:solidFill>
                    <a:srgbClr val="C00000"/>
                  </a:solidFill>
                  <a:latin typeface="Arial"/>
                  <a:ea typeface="Arial"/>
                  <a:cs typeface="Arial"/>
                  <a:sym typeface="Arial"/>
                </a:rPr>
                <a:t> retransmitted data</a:t>
              </a:r>
              <a:endParaRPr b="0" i="0" sz="1200" u="none" cap="none" strike="noStrike">
                <a:solidFill>
                  <a:srgbClr val="C00000"/>
                </a:solidFill>
                <a:latin typeface="Comic Sans MS"/>
                <a:ea typeface="Comic Sans MS"/>
                <a:cs typeface="Comic Sans MS"/>
                <a:sym typeface="Comic Sans MS"/>
              </a:endParaRPr>
            </a:p>
          </p:txBody>
        </p:sp>
        <p:cxnSp>
          <p:nvCxnSpPr>
            <p:cNvPr id="6672" name="Google Shape;6672;p108"/>
            <p:cNvCxnSpPr/>
            <p:nvPr/>
          </p:nvCxnSpPr>
          <p:spPr>
            <a:xfrm>
              <a:off x="2909888" y="3916363"/>
              <a:ext cx="514350" cy="0"/>
            </a:xfrm>
            <a:prstGeom prst="straightConnector1">
              <a:avLst/>
            </a:prstGeom>
            <a:noFill/>
            <a:ln cap="flat" cmpd="sng" w="12700">
              <a:solidFill>
                <a:srgbClr val="000000"/>
              </a:solidFill>
              <a:prstDash val="solid"/>
              <a:round/>
              <a:headEnd len="med" w="med" type="triangle"/>
              <a:tailEnd len="med" w="med" type="none"/>
            </a:ln>
          </p:spPr>
        </p:cxnSp>
        <p:cxnSp>
          <p:nvCxnSpPr>
            <p:cNvPr id="6673" name="Google Shape;6673;p108"/>
            <p:cNvCxnSpPr/>
            <p:nvPr/>
          </p:nvCxnSpPr>
          <p:spPr>
            <a:xfrm>
              <a:off x="2905125" y="36830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6674" name="Google Shape;6674;p108"/>
          <p:cNvGrpSpPr/>
          <p:nvPr/>
        </p:nvGrpSpPr>
        <p:grpSpPr>
          <a:xfrm>
            <a:off x="2185118" y="3914214"/>
            <a:ext cx="1454047" cy="975136"/>
            <a:chOff x="2913490" y="5218953"/>
            <a:chExt cx="1938729" cy="1300181"/>
          </a:xfrm>
        </p:grpSpPr>
        <p:sp>
          <p:nvSpPr>
            <p:cNvPr id="6675" name="Google Shape;6675;p108"/>
            <p:cNvSpPr txBox="1"/>
            <p:nvPr/>
          </p:nvSpPr>
          <p:spPr>
            <a:xfrm>
              <a:off x="2913490" y="6001893"/>
              <a:ext cx="1749096" cy="517241"/>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200"/>
                <a:buFont typeface="Arial"/>
                <a:buNone/>
              </a:pPr>
              <a:r>
                <a:rPr b="1" i="1" lang="en-US" sz="1200" u="none" cap="none" strike="noStrike">
                  <a:solidFill>
                    <a:srgbClr val="C00000"/>
                  </a:solidFill>
                  <a:latin typeface="Arial"/>
                  <a:ea typeface="Arial"/>
                  <a:cs typeface="Arial"/>
                  <a:sym typeface="Arial"/>
                </a:rPr>
                <a:t>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6676" name="Google Shape;6676;p108"/>
            <p:cNvCxnSpPr/>
            <p:nvPr/>
          </p:nvCxnSpPr>
          <p:spPr>
            <a:xfrm flipH="1">
              <a:off x="4292190" y="5608320"/>
              <a:ext cx="295050" cy="508454"/>
            </a:xfrm>
            <a:prstGeom prst="straightConnector1">
              <a:avLst/>
            </a:prstGeom>
            <a:noFill/>
            <a:ln cap="flat" cmpd="sng" w="9525">
              <a:solidFill>
                <a:srgbClr val="000000"/>
              </a:solidFill>
              <a:prstDash val="solid"/>
              <a:round/>
              <a:headEnd len="med" w="med" type="none"/>
              <a:tailEnd len="sm" w="sm" type="none"/>
            </a:ln>
          </p:spPr>
        </p:cxnSp>
        <p:grpSp>
          <p:nvGrpSpPr>
            <p:cNvPr id="6677" name="Google Shape;6677;p108"/>
            <p:cNvGrpSpPr/>
            <p:nvPr/>
          </p:nvGrpSpPr>
          <p:grpSpPr>
            <a:xfrm>
              <a:off x="4030361" y="5218953"/>
              <a:ext cx="821858" cy="355937"/>
              <a:chOff x="6859123" y="5156933"/>
              <a:chExt cx="456701" cy="226548"/>
            </a:xfrm>
          </p:grpSpPr>
          <p:sp>
            <p:nvSpPr>
              <p:cNvPr id="6678" name="Google Shape;6678;p108"/>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679" name="Google Shape;6679;p108"/>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0" name="Google Shape;6680;p108"/>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1" name="Google Shape;6681;p108"/>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2" name="Google Shape;6682;p108"/>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3" name="Google Shape;6683;p108"/>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4" name="Google Shape;6684;p108"/>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685" name="Google Shape;6685;p108"/>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sp>
        <p:nvSpPr>
          <p:cNvPr id="6686" name="Google Shape;6686;p108"/>
          <p:cNvSpPr/>
          <p:nvPr/>
        </p:nvSpPr>
        <p:spPr>
          <a:xfrm>
            <a:off x="2102515" y="2744691"/>
            <a:ext cx="3158903" cy="1252594"/>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687" name="Google Shape;6687;p108"/>
          <p:cNvGrpSpPr/>
          <p:nvPr/>
        </p:nvGrpSpPr>
        <p:grpSpPr>
          <a:xfrm>
            <a:off x="1189766" y="3557975"/>
            <a:ext cx="3685261" cy="1009566"/>
            <a:chOff x="5641439" y="2685215"/>
            <a:chExt cx="4000500" cy="1028700"/>
          </a:xfrm>
        </p:grpSpPr>
        <p:sp>
          <p:nvSpPr>
            <p:cNvPr id="6688" name="Google Shape;6688;p108"/>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689" name="Google Shape;6689;p108"/>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690" name="Google Shape;6690;p108"/>
          <p:cNvSpPr txBox="1"/>
          <p:nvPr>
            <p:ph type="title"/>
          </p:nvPr>
        </p:nvSpPr>
        <p:spPr>
          <a:xfrm>
            <a:off x="-4120" y="193407"/>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2</a:t>
            </a:r>
            <a:endParaRPr sz="3600"/>
          </a:p>
        </p:txBody>
      </p:sp>
      <p:sp>
        <p:nvSpPr>
          <p:cNvPr id="6691" name="Google Shape;6691;p108"/>
          <p:cNvSpPr/>
          <p:nvPr/>
        </p:nvSpPr>
        <p:spPr>
          <a:xfrm>
            <a:off x="2072879" y="2712244"/>
            <a:ext cx="84600" cy="870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692" name="Google Shape;6692;p108"/>
          <p:cNvSpPr/>
          <p:nvPr/>
        </p:nvSpPr>
        <p:spPr>
          <a:xfrm>
            <a:off x="2072879" y="2887266"/>
            <a:ext cx="84600" cy="870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693" name="Google Shape;6693;p108"/>
          <p:cNvSpPr/>
          <p:nvPr/>
        </p:nvSpPr>
        <p:spPr>
          <a:xfrm>
            <a:off x="2033588" y="2693194"/>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94" name="Google Shape;6694;p108"/>
          <p:cNvSpPr/>
          <p:nvPr/>
        </p:nvSpPr>
        <p:spPr>
          <a:xfrm>
            <a:off x="1785938" y="2868216"/>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695" name="Google Shape;6695;p108"/>
          <p:cNvSpPr txBox="1"/>
          <p:nvPr/>
        </p:nvSpPr>
        <p:spPr>
          <a:xfrm>
            <a:off x="1318022" y="2786063"/>
            <a:ext cx="4596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0" lang="en-US" sz="1200" u="none" cap="none" strike="noStrike">
                <a:solidFill>
                  <a:srgbClr val="006600"/>
                </a:solidFill>
                <a:latin typeface="Arial"/>
                <a:ea typeface="Arial"/>
                <a:cs typeface="Arial"/>
                <a:sym typeface="Arial"/>
              </a:rPr>
              <a:t>copy</a:t>
            </a:r>
            <a:endParaRPr sz="1100"/>
          </a:p>
        </p:txBody>
      </p:sp>
      <p:sp>
        <p:nvSpPr>
          <p:cNvPr id="6696" name="Google Shape;6696;p108"/>
          <p:cNvSpPr txBox="1"/>
          <p:nvPr/>
        </p:nvSpPr>
        <p:spPr>
          <a:xfrm>
            <a:off x="2792016" y="3554171"/>
            <a:ext cx="1326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1" lang="en-US" sz="1200" u="none" cap="none" strike="noStrike">
                <a:solidFill>
                  <a:srgbClr val="006600"/>
                </a:solidFill>
                <a:latin typeface="Arial"/>
                <a:ea typeface="Arial"/>
                <a:cs typeface="Arial"/>
                <a:sym typeface="Arial"/>
              </a:rPr>
              <a:t>free buffer space!</a:t>
            </a:r>
            <a:endParaRPr sz="1100"/>
          </a:p>
        </p:txBody>
      </p:sp>
      <p:sp>
        <p:nvSpPr>
          <p:cNvPr id="6697" name="Google Shape;6697;p108"/>
          <p:cNvSpPr txBox="1"/>
          <p:nvPr/>
        </p:nvSpPr>
        <p:spPr>
          <a:xfrm>
            <a:off x="-6384" y="1002747"/>
            <a:ext cx="5717400" cy="10728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60000"/>
              </a:lnSpc>
              <a:spcBef>
                <a:spcPts val="0"/>
              </a:spcBef>
              <a:spcAft>
                <a:spcPts val="0"/>
              </a:spcAft>
              <a:buClr>
                <a:srgbClr val="0000A3"/>
              </a:buClr>
              <a:buSzPts val="1600"/>
              <a:buFont typeface="Noto Sans Symbols"/>
              <a:buNone/>
            </a:pPr>
            <a:r>
              <a:rPr lang="en-US" sz="2200">
                <a:solidFill>
                  <a:srgbClr val="000099"/>
                </a:solidFill>
                <a:latin typeface="Calibri"/>
                <a:ea typeface="Calibri"/>
                <a:cs typeface="Calibri"/>
                <a:sym typeface="Calibri"/>
              </a:rPr>
              <a:t>Ιδεαλισμός</a:t>
            </a:r>
            <a:r>
              <a:rPr b="0" i="0" lang="en-US" sz="2200" u="none" cap="none" strike="noStrike">
                <a:solidFill>
                  <a:srgbClr val="000099"/>
                </a:solidFill>
                <a:latin typeface="Calibri"/>
                <a:ea typeface="Calibri"/>
                <a:cs typeface="Calibri"/>
                <a:sym typeface="Calibri"/>
              </a:rPr>
              <a:t>: </a:t>
            </a:r>
            <a:r>
              <a:rPr lang="en-US" sz="2200">
                <a:solidFill>
                  <a:srgbClr val="C00000"/>
                </a:solidFill>
                <a:latin typeface="Calibri"/>
                <a:ea typeface="Calibri"/>
                <a:cs typeface="Calibri"/>
                <a:sym typeface="Calibri"/>
              </a:rPr>
              <a:t>τέλεια γνώση</a:t>
            </a:r>
            <a:endParaRPr sz="2200">
              <a:solidFill>
                <a:srgbClr val="C00000"/>
              </a:solidFill>
              <a:latin typeface="Calibri"/>
              <a:ea typeface="Calibri"/>
              <a:cs typeface="Calibri"/>
              <a:sym typeface="Calibri"/>
            </a:endParaRPr>
          </a:p>
          <a:p>
            <a:pPr indent="-203200" lvl="0" marL="355600" marR="0" rtl="0" algn="l">
              <a:lnSpc>
                <a:spcPct val="6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ο αποστολέας στέλνει μόνο όταν είναι διαθέσιμοι οι ενταμιευτές του</a:t>
            </a:r>
            <a:r>
              <a:rPr b="0" i="0" lang="en-US" sz="2200" u="none" cap="none" strike="noStrike">
                <a:solidFill>
                  <a:srgbClr val="000000"/>
                </a:solidFill>
                <a:latin typeface="Calibri"/>
                <a:ea typeface="Calibri"/>
                <a:cs typeface="Calibri"/>
                <a:sym typeface="Calibri"/>
              </a:rPr>
              <a:t> router </a:t>
            </a:r>
            <a:endParaRPr sz="2200"/>
          </a:p>
          <a:p>
            <a:pPr indent="-50800" lvl="0" marL="266700" marR="0" rtl="0" algn="l">
              <a:lnSpc>
                <a:spcPct val="60000"/>
              </a:lnSpc>
              <a:spcBef>
                <a:spcPts val="800"/>
              </a:spcBef>
              <a:spcAft>
                <a:spcPts val="0"/>
              </a:spcAft>
              <a:buClr>
                <a:srgbClr val="0000A3"/>
              </a:buClr>
              <a:buSzPts val="1400"/>
              <a:buFont typeface="Noto Sans Symbols"/>
              <a:buNone/>
            </a:pPr>
            <a:r>
              <a:t/>
            </a:r>
            <a:endParaRPr b="0" i="0" sz="2200" u="none" cap="none" strike="noStrike">
              <a:solidFill>
                <a:srgbClr val="000000"/>
              </a:solidFill>
              <a:latin typeface="Calibri"/>
              <a:ea typeface="Calibri"/>
              <a:cs typeface="Calibri"/>
              <a:sym typeface="Calibri"/>
            </a:endParaRPr>
          </a:p>
          <a:p>
            <a:pPr indent="-38100" lvl="0" marL="266700" marR="0" rtl="0" algn="l">
              <a:lnSpc>
                <a:spcPct val="70000"/>
              </a:lnSpc>
              <a:spcBef>
                <a:spcPts val="800"/>
              </a:spcBef>
              <a:spcAft>
                <a:spcPts val="0"/>
              </a:spcAft>
              <a:buClr>
                <a:srgbClr val="0000A3"/>
              </a:buClr>
              <a:buSzPts val="1600"/>
              <a:buFont typeface="Noto Sans Symbols"/>
              <a:buNone/>
            </a:pPr>
            <a:r>
              <a:t/>
            </a:r>
            <a:endParaRPr b="0" i="0" sz="2200" u="none" cap="none" strike="noStrike">
              <a:solidFill>
                <a:srgbClr val="000000"/>
              </a:solidFill>
              <a:latin typeface="Calibri"/>
              <a:ea typeface="Calibri"/>
              <a:cs typeface="Calibri"/>
              <a:sym typeface="Calibri"/>
            </a:endParaRPr>
          </a:p>
        </p:txBody>
      </p:sp>
      <p:sp>
        <p:nvSpPr>
          <p:cNvPr id="6698" name="Google Shape;6698;p108"/>
          <p:cNvSpPr txBox="1"/>
          <p:nvPr/>
        </p:nvSpPr>
        <p:spPr>
          <a:xfrm>
            <a:off x="5687616" y="2721769"/>
            <a:ext cx="442800" cy="354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out</a:t>
            </a:r>
            <a:endParaRPr b="0" i="0" sz="1500" u="none" cap="none" strike="noStrike">
              <a:solidFill>
                <a:srgbClr val="C00000"/>
              </a:solidFill>
              <a:latin typeface="Comic Sans MS"/>
              <a:ea typeface="Comic Sans MS"/>
              <a:cs typeface="Comic Sans MS"/>
              <a:sym typeface="Comic Sans MS"/>
            </a:endParaRPr>
          </a:p>
        </p:txBody>
      </p:sp>
      <p:cxnSp>
        <p:nvCxnSpPr>
          <p:cNvPr id="6699" name="Google Shape;6699;p108"/>
          <p:cNvCxnSpPr/>
          <p:nvPr/>
        </p:nvCxnSpPr>
        <p:spPr>
          <a:xfrm>
            <a:off x="5337572" y="2876550"/>
            <a:ext cx="385800" cy="0"/>
          </a:xfrm>
          <a:prstGeom prst="straightConnector1">
            <a:avLst/>
          </a:prstGeom>
          <a:noFill/>
          <a:ln cap="flat" cmpd="sng" w="12700">
            <a:solidFill>
              <a:srgbClr val="000000"/>
            </a:solidFill>
            <a:prstDash val="solid"/>
            <a:round/>
            <a:headEnd len="med" w="med" type="triangle"/>
            <a:tailEnd len="med" w="med" type="none"/>
          </a:ln>
        </p:spPr>
      </p:cxnSp>
      <p:grpSp>
        <p:nvGrpSpPr>
          <p:cNvPr id="6700" name="Google Shape;6700;p108"/>
          <p:cNvGrpSpPr/>
          <p:nvPr/>
        </p:nvGrpSpPr>
        <p:grpSpPr>
          <a:xfrm>
            <a:off x="2467237" y="4002581"/>
            <a:ext cx="1593371" cy="357481"/>
            <a:chOff x="3289650" y="5336775"/>
            <a:chExt cx="2124495" cy="476642"/>
          </a:xfrm>
        </p:grpSpPr>
        <p:sp>
          <p:nvSpPr>
            <p:cNvPr id="6701" name="Google Shape;6701;p108"/>
            <p:cNvSpPr txBox="1"/>
            <p:nvPr/>
          </p:nvSpPr>
          <p:spPr>
            <a:xfrm>
              <a:off x="4982445" y="5336775"/>
              <a:ext cx="431700" cy="461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6702" name="Google Shape;6702;p108"/>
            <p:cNvSpPr txBox="1"/>
            <p:nvPr/>
          </p:nvSpPr>
          <p:spPr>
            <a:xfrm>
              <a:off x="3289650" y="5351752"/>
              <a:ext cx="351378" cy="461665"/>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grpSp>
      <p:grpSp>
        <p:nvGrpSpPr>
          <p:cNvPr id="6703" name="Google Shape;6703;p108"/>
          <p:cNvGrpSpPr/>
          <p:nvPr/>
        </p:nvGrpSpPr>
        <p:grpSpPr>
          <a:xfrm>
            <a:off x="6144325" y="1067975"/>
            <a:ext cx="2388235" cy="1945408"/>
            <a:chOff x="7614918" y="1260338"/>
            <a:chExt cx="3184313" cy="2593877"/>
          </a:xfrm>
        </p:grpSpPr>
        <p:sp>
          <p:nvSpPr>
            <p:cNvPr id="6704" name="Google Shape;6704;p108"/>
            <p:cNvSpPr txBox="1"/>
            <p:nvPr/>
          </p:nvSpPr>
          <p:spPr>
            <a:xfrm>
              <a:off x="9984131" y="3536215"/>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6705" name="Google Shape;6705;p108"/>
            <p:cNvSpPr txBox="1"/>
            <p:nvPr/>
          </p:nvSpPr>
          <p:spPr>
            <a:xfrm>
              <a:off x="8924637" y="3354937"/>
              <a:ext cx="8010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sz="1100"/>
            </a:p>
          </p:txBody>
        </p:sp>
        <p:cxnSp>
          <p:nvCxnSpPr>
            <p:cNvPr id="6706" name="Google Shape;6706;p108"/>
            <p:cNvCxnSpPr/>
            <p:nvPr/>
          </p:nvCxnSpPr>
          <p:spPr>
            <a:xfrm>
              <a:off x="8219134" y="1260338"/>
              <a:ext cx="0" cy="2159048"/>
            </a:xfrm>
            <a:prstGeom prst="straightConnector1">
              <a:avLst/>
            </a:prstGeom>
            <a:noFill/>
            <a:ln cap="flat" cmpd="sng" w="25400">
              <a:solidFill>
                <a:schemeClr val="dk1"/>
              </a:solidFill>
              <a:prstDash val="solid"/>
              <a:round/>
              <a:headEnd len="med" w="med" type="none"/>
              <a:tailEnd len="med" w="med" type="none"/>
            </a:ln>
          </p:spPr>
        </p:cxnSp>
        <p:cxnSp>
          <p:nvCxnSpPr>
            <p:cNvPr id="6707" name="Google Shape;6707;p108"/>
            <p:cNvCxnSpPr/>
            <p:nvPr/>
          </p:nvCxnSpPr>
          <p:spPr>
            <a:xfrm>
              <a:off x="10226022" y="1496652"/>
              <a:ext cx="0" cy="1869027"/>
            </a:xfrm>
            <a:prstGeom prst="straightConnector1">
              <a:avLst/>
            </a:prstGeom>
            <a:noFill/>
            <a:ln cap="flat" cmpd="sng" w="12700">
              <a:solidFill>
                <a:schemeClr val="dk1"/>
              </a:solidFill>
              <a:prstDash val="dash"/>
              <a:round/>
              <a:headEnd len="med" w="med" type="none"/>
              <a:tailEnd len="med" w="med" type="none"/>
            </a:ln>
          </p:spPr>
        </p:cxnSp>
        <p:sp>
          <p:nvSpPr>
            <p:cNvPr id="6708" name="Google Shape;6708;p108"/>
            <p:cNvSpPr/>
            <p:nvPr/>
          </p:nvSpPr>
          <p:spPr>
            <a:xfrm>
              <a:off x="8207891" y="1437573"/>
              <a:ext cx="2023753" cy="1965701"/>
            </a:xfrm>
            <a:custGeom>
              <a:rect b="b" l="l" r="r" t="t"/>
              <a:pathLst>
                <a:path extrusionOk="0" h="732" w="720">
                  <a:moveTo>
                    <a:pt x="0" y="732"/>
                  </a:moveTo>
                  <a:lnTo>
                    <a:pt x="720" y="0"/>
                  </a:lnTo>
                </a:path>
              </a:pathLst>
            </a:custGeom>
            <a:noFill/>
            <a:ln cap="flat" cmpd="sng" w="2857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6709" name="Google Shape;6709;p108"/>
            <p:cNvCxnSpPr/>
            <p:nvPr/>
          </p:nvCxnSpPr>
          <p:spPr>
            <a:xfrm>
              <a:off x="8072974" y="1437573"/>
              <a:ext cx="140538" cy="0"/>
            </a:xfrm>
            <a:prstGeom prst="straightConnector1">
              <a:avLst/>
            </a:prstGeom>
            <a:noFill/>
            <a:ln cap="flat" cmpd="sng" w="19050">
              <a:solidFill>
                <a:schemeClr val="dk1"/>
              </a:solidFill>
              <a:prstDash val="solid"/>
              <a:round/>
              <a:headEnd len="med" w="med" type="none"/>
              <a:tailEnd len="med" w="med" type="none"/>
            </a:ln>
          </p:spPr>
        </p:cxnSp>
        <p:cxnSp>
          <p:nvCxnSpPr>
            <p:cNvPr id="6710" name="Google Shape;6710;p108"/>
            <p:cNvCxnSpPr/>
            <p:nvPr/>
          </p:nvCxnSpPr>
          <p:spPr>
            <a:xfrm>
              <a:off x="10220401" y="3419386"/>
              <a:ext cx="0" cy="155752"/>
            </a:xfrm>
            <a:prstGeom prst="straightConnector1">
              <a:avLst/>
            </a:prstGeom>
            <a:noFill/>
            <a:ln cap="flat" cmpd="sng" w="19050">
              <a:solidFill>
                <a:schemeClr val="dk1"/>
              </a:solidFill>
              <a:prstDash val="solid"/>
              <a:round/>
              <a:headEnd len="med" w="med" type="none"/>
              <a:tailEnd len="med" w="med" type="none"/>
            </a:ln>
          </p:spPr>
        </p:cxnSp>
        <p:sp>
          <p:nvSpPr>
            <p:cNvPr id="6711" name="Google Shape;6711;p108"/>
            <p:cNvSpPr txBox="1"/>
            <p:nvPr/>
          </p:nvSpPr>
          <p:spPr>
            <a:xfrm>
              <a:off x="7614918" y="1263052"/>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6712" name="Google Shape;6712;p108"/>
            <p:cNvSpPr txBox="1"/>
            <p:nvPr/>
          </p:nvSpPr>
          <p:spPr>
            <a:xfrm rot="-5400000">
              <a:off x="7493884" y="1543606"/>
              <a:ext cx="9372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out</a:t>
              </a:r>
              <a:endParaRPr sz="1100"/>
            </a:p>
          </p:txBody>
        </p:sp>
        <p:cxnSp>
          <p:nvCxnSpPr>
            <p:cNvPr id="6713" name="Google Shape;6713;p108"/>
            <p:cNvCxnSpPr/>
            <p:nvPr/>
          </p:nvCxnSpPr>
          <p:spPr>
            <a:xfrm>
              <a:off x="8252864" y="1440259"/>
              <a:ext cx="1841053" cy="0"/>
            </a:xfrm>
            <a:prstGeom prst="straightConnector1">
              <a:avLst/>
            </a:prstGeom>
            <a:noFill/>
            <a:ln cap="flat" cmpd="sng" w="12700">
              <a:solidFill>
                <a:schemeClr val="dk1"/>
              </a:solidFill>
              <a:prstDash val="dash"/>
              <a:round/>
              <a:headEnd len="med" w="med" type="none"/>
              <a:tailEnd len="med" w="med" type="none"/>
            </a:ln>
          </p:spPr>
        </p:cxnSp>
        <p:cxnSp>
          <p:nvCxnSpPr>
            <p:cNvPr id="6714" name="Google Shape;6714;p108"/>
            <p:cNvCxnSpPr/>
            <p:nvPr/>
          </p:nvCxnSpPr>
          <p:spPr>
            <a:xfrm>
              <a:off x="8229601" y="3397718"/>
              <a:ext cx="2165684" cy="0"/>
            </a:xfrm>
            <a:prstGeom prst="straightConnector1">
              <a:avLst/>
            </a:prstGeom>
            <a:noFill/>
            <a:ln cap="flat" cmpd="sng" w="25400">
              <a:solidFill>
                <a:schemeClr val="dk1"/>
              </a:solidFill>
              <a:prstDash val="solid"/>
              <a:miter lim="800000"/>
              <a:headEnd len="sm" w="sm" type="none"/>
              <a:tailEnd len="sm" w="sm" type="none"/>
            </a:ln>
          </p:spPr>
        </p:cxnSp>
        <p:sp>
          <p:nvSpPr>
            <p:cNvPr id="6715" name="Google Shape;6715;p108"/>
            <p:cNvSpPr txBox="1"/>
            <p:nvPr/>
          </p:nvSpPr>
          <p:spPr>
            <a:xfrm rot="-5400000">
              <a:off x="7392763" y="2479458"/>
              <a:ext cx="1234505"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throughput: </a:t>
              </a:r>
              <a:endParaRPr sz="1100"/>
            </a:p>
          </p:txBody>
        </p:sp>
        <p:sp>
          <p:nvSpPr>
            <p:cNvPr id="6716" name="Google Shape;6716;p108"/>
            <p:cNvSpPr/>
            <p:nvPr/>
          </p:nvSpPr>
          <p:spPr>
            <a:xfrm>
              <a:off x="10147300" y="1397000"/>
              <a:ext cx="127000" cy="1270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6717" name="Google Shape;6717;p10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3"/>
                                        </p:tgtEl>
                                        <p:attrNameLst>
                                          <p:attrName>style.visibility</p:attrName>
                                        </p:attrNameLst>
                                      </p:cBhvr>
                                      <p:to>
                                        <p:strVal val="visible"/>
                                      </p:to>
                                    </p:set>
                                    <p:animEffect filter="fade" transition="in">
                                      <p:cBhvr>
                                        <p:cTn dur="500"/>
                                        <p:tgtEl>
                                          <p:spTgt spid="66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94"/>
                                        </p:tgtEl>
                                        <p:attrNameLst>
                                          <p:attrName>style.visibility</p:attrName>
                                        </p:attrNameLst>
                                      </p:cBhvr>
                                      <p:to>
                                        <p:strVal val="visible"/>
                                      </p:to>
                                    </p:set>
                                    <p:animEffect filter="fade" transition="in">
                                      <p:cBhvr>
                                        <p:cTn dur="500"/>
                                        <p:tgtEl>
                                          <p:spTgt spid="6694"/>
                                        </p:tgtEl>
                                      </p:cBhvr>
                                    </p:animEffect>
                                  </p:childTnLst>
                                </p:cTn>
                              </p:par>
                              <p:par>
                                <p:cTn fill="hold" nodeType="withEffect" presetClass="entr" presetID="10" presetSubtype="0">
                                  <p:stCondLst>
                                    <p:cond delay="0"/>
                                  </p:stCondLst>
                                  <p:childTnLst>
                                    <p:set>
                                      <p:cBhvr>
                                        <p:cTn dur="1" fill="hold">
                                          <p:stCondLst>
                                            <p:cond delay="0"/>
                                          </p:stCondLst>
                                        </p:cTn>
                                        <p:tgtEl>
                                          <p:spTgt spid="6695"/>
                                        </p:tgtEl>
                                        <p:attrNameLst>
                                          <p:attrName>style.visibility</p:attrName>
                                        </p:attrNameLst>
                                      </p:cBhvr>
                                      <p:to>
                                        <p:strVal val="visible"/>
                                      </p:to>
                                    </p:set>
                                    <p:animEffect filter="fade" transition="in">
                                      <p:cBhvr>
                                        <p:cTn dur="500"/>
                                        <p:tgtEl>
                                          <p:spTgt spid="6695"/>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6695"/>
                                        </p:tgtEl>
                                      </p:cBhvr>
                                    </p:animEffect>
                                    <p:set>
                                      <p:cBhvr>
                                        <p:cTn dur="1" fill="hold">
                                          <p:stCondLst>
                                            <p:cond delay="500"/>
                                          </p:stCondLst>
                                        </p:cTn>
                                        <p:tgtEl>
                                          <p:spTgt spid="6695"/>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696"/>
                                        </p:tgtEl>
                                        <p:attrNameLst>
                                          <p:attrName>style.visibility</p:attrName>
                                        </p:attrNameLst>
                                      </p:cBhvr>
                                      <p:to>
                                        <p:strVal val="visible"/>
                                      </p:to>
                                    </p:set>
                                    <p:animEffect filter="fade" transition="in">
                                      <p:cBhvr>
                                        <p:cTn dur="500"/>
                                        <p:tgtEl>
                                          <p:spTgt spid="6696"/>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6696"/>
                                        </p:tgtEl>
                                      </p:cBhvr>
                                    </p:animEffect>
                                    <p:set>
                                      <p:cBhvr>
                                        <p:cTn dur="1" fill="hold">
                                          <p:stCondLst>
                                            <p:cond delay="500"/>
                                          </p:stCondLst>
                                        </p:cTn>
                                        <p:tgtEl>
                                          <p:spTgt spid="6696"/>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500"/>
                                        <p:tgtEl>
                                          <p:spTgt spid="6693"/>
                                        </p:tgtEl>
                                      </p:cBhvr>
                                    </p:animEffect>
                                    <p:set>
                                      <p:cBhvr>
                                        <p:cTn dur="1" fill="hold">
                                          <p:stCondLst>
                                            <p:cond delay="500"/>
                                          </p:stCondLst>
                                        </p:cTn>
                                        <p:tgtEl>
                                          <p:spTgt spid="66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94"/>
                                        </p:tgtEl>
                                      </p:cBhvr>
                                    </p:animEffect>
                                    <p:set>
                                      <p:cBhvr>
                                        <p:cTn dur="1" fill="hold">
                                          <p:stCondLst>
                                            <p:cond delay="500"/>
                                          </p:stCondLst>
                                        </p:cTn>
                                        <p:tgtEl>
                                          <p:spTgt spid="66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3"/>
                                        </p:tgtEl>
                                        <p:attrNameLst>
                                          <p:attrName>style.visibility</p:attrName>
                                        </p:attrNameLst>
                                      </p:cBhvr>
                                      <p:to>
                                        <p:strVal val="visible"/>
                                      </p:to>
                                    </p:set>
                                    <p:animEffect filter="fade" transition="in">
                                      <p:cBhvr>
                                        <p:cTn dur="500"/>
                                        <p:tgtEl>
                                          <p:spTgt spid="6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2" name="Shape 6722"/>
        <p:cNvGrpSpPr/>
        <p:nvPr/>
      </p:nvGrpSpPr>
      <p:grpSpPr>
        <a:xfrm>
          <a:off x="0" y="0"/>
          <a:ext cx="0" cy="0"/>
          <a:chOff x="0" y="0"/>
          <a:chExt cx="0" cy="0"/>
        </a:xfrm>
      </p:grpSpPr>
      <p:pic>
        <p:nvPicPr>
          <p:cNvPr descr="garbage_can" id="6723" name="Google Shape;6723;p109"/>
          <p:cNvPicPr preferRelativeResize="0"/>
          <p:nvPr/>
        </p:nvPicPr>
        <p:blipFill rotWithShape="1">
          <a:blip r:embed="rId3">
            <a:alphaModFix/>
          </a:blip>
          <a:srcRect b="0" l="0" r="0" t="0"/>
          <a:stretch/>
        </p:blipFill>
        <p:spPr>
          <a:xfrm>
            <a:off x="3284935" y="4331494"/>
            <a:ext cx="365522" cy="486966"/>
          </a:xfrm>
          <a:prstGeom prst="rect">
            <a:avLst/>
          </a:prstGeom>
          <a:noFill/>
          <a:ln>
            <a:noFill/>
          </a:ln>
        </p:spPr>
      </p:pic>
      <p:sp>
        <p:nvSpPr>
          <p:cNvPr id="6724" name="Google Shape;6724;p109"/>
          <p:cNvSpPr/>
          <p:nvPr/>
        </p:nvSpPr>
        <p:spPr>
          <a:xfrm>
            <a:off x="5210232" y="3757361"/>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25" name="Google Shape;6725;p109"/>
          <p:cNvGrpSpPr/>
          <p:nvPr/>
        </p:nvGrpSpPr>
        <p:grpSpPr>
          <a:xfrm>
            <a:off x="4680044" y="3762479"/>
            <a:ext cx="540531" cy="887208"/>
            <a:chOff x="10910965" y="2513124"/>
            <a:chExt cx="586768" cy="904023"/>
          </a:xfrm>
        </p:grpSpPr>
        <p:sp>
          <p:nvSpPr>
            <p:cNvPr id="6726" name="Google Shape;6726;p109"/>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727" name="Google Shape;6727;p109"/>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28" name="Google Shape;6728;p109"/>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29" name="Google Shape;6729;p109"/>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30" name="Google Shape;6730;p109"/>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731" name="Google Shape;6731;p109"/>
          <p:cNvSpPr/>
          <p:nvPr/>
        </p:nvSpPr>
        <p:spPr>
          <a:xfrm flipH="1">
            <a:off x="1383552" y="2636728"/>
            <a:ext cx="396250" cy="883699"/>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32" name="Google Shape;6732;p109"/>
          <p:cNvGrpSpPr/>
          <p:nvPr/>
        </p:nvGrpSpPr>
        <p:grpSpPr>
          <a:xfrm>
            <a:off x="958668" y="3512803"/>
            <a:ext cx="540531" cy="887208"/>
            <a:chOff x="10910965" y="2513124"/>
            <a:chExt cx="586768" cy="904023"/>
          </a:xfrm>
        </p:grpSpPr>
        <p:sp>
          <p:nvSpPr>
            <p:cNvPr id="6733" name="Google Shape;6733;p109"/>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734" name="Google Shape;6734;p109"/>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35" name="Google Shape;6735;p109"/>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36" name="Google Shape;6736;p109"/>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37" name="Google Shape;6737;p109"/>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738" name="Google Shape;6738;p109"/>
          <p:cNvGrpSpPr/>
          <p:nvPr/>
        </p:nvGrpSpPr>
        <p:grpSpPr>
          <a:xfrm>
            <a:off x="1765942" y="2640848"/>
            <a:ext cx="540531" cy="887208"/>
            <a:chOff x="10910965" y="2513124"/>
            <a:chExt cx="586768" cy="904023"/>
          </a:xfrm>
        </p:grpSpPr>
        <p:sp>
          <p:nvSpPr>
            <p:cNvPr id="6739" name="Google Shape;6739;p109"/>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740" name="Google Shape;6740;p109"/>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41" name="Google Shape;6741;p109"/>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42" name="Google Shape;6742;p109"/>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43" name="Google Shape;6743;p109"/>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744" name="Google Shape;6744;p109"/>
          <p:cNvSpPr/>
          <p:nvPr/>
        </p:nvSpPr>
        <p:spPr>
          <a:xfrm>
            <a:off x="5556834" y="2774602"/>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45" name="Google Shape;6745;p109"/>
          <p:cNvGrpSpPr/>
          <p:nvPr/>
        </p:nvGrpSpPr>
        <p:grpSpPr>
          <a:xfrm>
            <a:off x="5023848" y="2750946"/>
            <a:ext cx="540531" cy="887208"/>
            <a:chOff x="10910965" y="2513124"/>
            <a:chExt cx="586768" cy="904023"/>
          </a:xfrm>
        </p:grpSpPr>
        <p:sp>
          <p:nvSpPr>
            <p:cNvPr id="6746" name="Google Shape;6746;p109"/>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747" name="Google Shape;6747;p109"/>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48" name="Google Shape;6748;p109"/>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49" name="Google Shape;6749;p109"/>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750" name="Google Shape;6750;p109"/>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751" name="Google Shape;6751;p109"/>
          <p:cNvGrpSpPr/>
          <p:nvPr/>
        </p:nvGrpSpPr>
        <p:grpSpPr>
          <a:xfrm>
            <a:off x="2828254" y="3775176"/>
            <a:ext cx="965199" cy="551177"/>
            <a:chOff x="7493876" y="2774731"/>
            <a:chExt cx="1481958" cy="894622"/>
          </a:xfrm>
        </p:grpSpPr>
        <p:sp>
          <p:nvSpPr>
            <p:cNvPr id="6752" name="Google Shape;6752;p10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753" name="Google Shape;6753;p10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754" name="Google Shape;6754;p109"/>
            <p:cNvGrpSpPr/>
            <p:nvPr/>
          </p:nvGrpSpPr>
          <p:grpSpPr>
            <a:xfrm>
              <a:off x="7713663" y="2848339"/>
              <a:ext cx="1042107" cy="425543"/>
              <a:chOff x="7786941" y="2884917"/>
              <a:chExt cx="897649" cy="353919"/>
            </a:xfrm>
          </p:grpSpPr>
          <p:sp>
            <p:nvSpPr>
              <p:cNvPr id="6755" name="Google Shape;6755;p10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56" name="Google Shape;6756;p10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57" name="Google Shape;6757;p10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58" name="Google Shape;6758;p10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6759" name="Google Shape;6759;p109"/>
          <p:cNvGrpSpPr/>
          <p:nvPr/>
        </p:nvGrpSpPr>
        <p:grpSpPr>
          <a:xfrm>
            <a:off x="988066" y="2907840"/>
            <a:ext cx="484073" cy="426879"/>
            <a:chOff x="-44" y="1473"/>
            <a:chExt cx="981" cy="1105"/>
          </a:xfrm>
        </p:grpSpPr>
        <p:pic>
          <p:nvPicPr>
            <p:cNvPr descr="desktop_computer_stylized_medium" id="6760" name="Google Shape;6760;p109"/>
            <p:cNvPicPr preferRelativeResize="0"/>
            <p:nvPr/>
          </p:nvPicPr>
          <p:blipFill rotWithShape="1">
            <a:blip r:embed="rId4">
              <a:alphaModFix/>
            </a:blip>
            <a:srcRect b="0" l="0" r="0" t="0"/>
            <a:stretch/>
          </p:blipFill>
          <p:spPr>
            <a:xfrm flipH="1">
              <a:off x="-44" y="1473"/>
              <a:ext cx="981" cy="1105"/>
            </a:xfrm>
            <a:prstGeom prst="rect">
              <a:avLst/>
            </a:prstGeom>
            <a:noFill/>
            <a:ln>
              <a:noFill/>
            </a:ln>
          </p:spPr>
        </p:pic>
        <p:sp>
          <p:nvSpPr>
            <p:cNvPr id="6761" name="Google Shape;6761;p10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62" name="Google Shape;6762;p109"/>
          <p:cNvSpPr/>
          <p:nvPr/>
        </p:nvSpPr>
        <p:spPr>
          <a:xfrm flipH="1">
            <a:off x="733657" y="3511204"/>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763" name="Google Shape;6763;p109"/>
          <p:cNvCxnSpPr/>
          <p:nvPr/>
        </p:nvCxnSpPr>
        <p:spPr>
          <a:xfrm flipH="1">
            <a:off x="1804223" y="3642072"/>
            <a:ext cx="851100" cy="850500"/>
          </a:xfrm>
          <a:prstGeom prst="straightConnector1">
            <a:avLst/>
          </a:prstGeom>
          <a:noFill/>
          <a:ln cap="flat" cmpd="sng" w="9525">
            <a:solidFill>
              <a:srgbClr val="000000"/>
            </a:solidFill>
            <a:prstDash val="solid"/>
            <a:round/>
            <a:headEnd len="med" w="med" type="none"/>
            <a:tailEnd len="med" w="med" type="none"/>
          </a:ln>
        </p:spPr>
      </p:cxnSp>
      <p:sp>
        <p:nvSpPr>
          <p:cNvPr id="6764" name="Google Shape;6764;p109"/>
          <p:cNvSpPr txBox="1"/>
          <p:nvPr/>
        </p:nvSpPr>
        <p:spPr>
          <a:xfrm>
            <a:off x="816462" y="2647363"/>
            <a:ext cx="8418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6765" name="Google Shape;6765;p109"/>
          <p:cNvSpPr txBox="1"/>
          <p:nvPr/>
        </p:nvSpPr>
        <p:spPr>
          <a:xfrm>
            <a:off x="812576" y="4540116"/>
            <a:ext cx="736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6766" name="Google Shape;6766;p109"/>
          <p:cNvCxnSpPr/>
          <p:nvPr/>
        </p:nvCxnSpPr>
        <p:spPr>
          <a:xfrm rot="10800000">
            <a:off x="2251669"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767" name="Google Shape;6767;p109"/>
          <p:cNvCxnSpPr/>
          <p:nvPr/>
        </p:nvCxnSpPr>
        <p:spPr>
          <a:xfrm rot="10800000">
            <a:off x="3743373"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768" name="Google Shape;6768;p109"/>
          <p:cNvCxnSpPr/>
          <p:nvPr/>
        </p:nvCxnSpPr>
        <p:spPr>
          <a:xfrm flipH="1">
            <a:off x="3857510" y="3642072"/>
            <a:ext cx="851100" cy="850500"/>
          </a:xfrm>
          <a:prstGeom prst="straightConnector1">
            <a:avLst/>
          </a:prstGeom>
          <a:noFill/>
          <a:ln cap="flat" cmpd="sng" w="9525">
            <a:solidFill>
              <a:srgbClr val="000000"/>
            </a:solidFill>
            <a:prstDash val="solid"/>
            <a:round/>
            <a:headEnd len="med" w="med" type="none"/>
            <a:tailEnd len="med" w="med" type="none"/>
          </a:ln>
        </p:spPr>
      </p:cxnSp>
      <p:cxnSp>
        <p:nvCxnSpPr>
          <p:cNvPr id="6769" name="Google Shape;6769;p109"/>
          <p:cNvCxnSpPr/>
          <p:nvPr/>
        </p:nvCxnSpPr>
        <p:spPr>
          <a:xfrm rot="10800000">
            <a:off x="4706842" y="3642217"/>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770" name="Google Shape;6770;p109"/>
          <p:cNvGrpSpPr/>
          <p:nvPr/>
        </p:nvGrpSpPr>
        <p:grpSpPr>
          <a:xfrm>
            <a:off x="5648968" y="3355408"/>
            <a:ext cx="213518" cy="433111"/>
            <a:chOff x="4140" y="429"/>
            <a:chExt cx="1425" cy="2396"/>
          </a:xfrm>
        </p:grpSpPr>
        <p:sp>
          <p:nvSpPr>
            <p:cNvPr id="6771" name="Google Shape;6771;p10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2" name="Google Shape;6772;p109"/>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3" name="Google Shape;6773;p10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4" name="Google Shape;6774;p10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5" name="Google Shape;6775;p109"/>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76" name="Google Shape;6776;p109"/>
            <p:cNvGrpSpPr/>
            <p:nvPr/>
          </p:nvGrpSpPr>
          <p:grpSpPr>
            <a:xfrm>
              <a:off x="4745" y="670"/>
              <a:ext cx="586" cy="146"/>
              <a:chOff x="609" y="2570"/>
              <a:chExt cx="731" cy="140"/>
            </a:xfrm>
          </p:grpSpPr>
          <p:sp>
            <p:nvSpPr>
              <p:cNvPr id="6777" name="Google Shape;6777;p109"/>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8" name="Google Shape;6778;p109"/>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79" name="Google Shape;6779;p109"/>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80" name="Google Shape;6780;p109"/>
            <p:cNvGrpSpPr/>
            <p:nvPr/>
          </p:nvGrpSpPr>
          <p:grpSpPr>
            <a:xfrm>
              <a:off x="4745" y="998"/>
              <a:ext cx="586" cy="129"/>
              <a:chOff x="612" y="2572"/>
              <a:chExt cx="731" cy="134"/>
            </a:xfrm>
          </p:grpSpPr>
          <p:sp>
            <p:nvSpPr>
              <p:cNvPr id="6781" name="Google Shape;6781;p109"/>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82" name="Google Shape;6782;p109"/>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83" name="Google Shape;6783;p109"/>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84" name="Google Shape;6784;p109"/>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85" name="Google Shape;6785;p109"/>
            <p:cNvGrpSpPr/>
            <p:nvPr/>
          </p:nvGrpSpPr>
          <p:grpSpPr>
            <a:xfrm>
              <a:off x="4735" y="1627"/>
              <a:ext cx="586" cy="215"/>
              <a:chOff x="614" y="2568"/>
              <a:chExt cx="730" cy="198"/>
            </a:xfrm>
          </p:grpSpPr>
          <p:sp>
            <p:nvSpPr>
              <p:cNvPr id="6786" name="Google Shape;6786;p109"/>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87" name="Google Shape;6787;p109"/>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88" name="Google Shape;6788;p10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789" name="Google Shape;6789;p109"/>
            <p:cNvGrpSpPr/>
            <p:nvPr/>
          </p:nvGrpSpPr>
          <p:grpSpPr>
            <a:xfrm>
              <a:off x="4735" y="1325"/>
              <a:ext cx="586" cy="138"/>
              <a:chOff x="609" y="2566"/>
              <a:chExt cx="730" cy="138"/>
            </a:xfrm>
          </p:grpSpPr>
          <p:sp>
            <p:nvSpPr>
              <p:cNvPr id="6790" name="Google Shape;6790;p109"/>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1" name="Google Shape;6791;p109"/>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92" name="Google Shape;6792;p109"/>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3" name="Google Shape;6793;p10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4" name="Google Shape;6794;p10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5" name="Google Shape;6795;p109"/>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6" name="Google Shape;6796;p10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7" name="Google Shape;6797;p109"/>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8" name="Google Shape;6798;p109"/>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99" name="Google Shape;6799;p109"/>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00" name="Google Shape;6800;p109"/>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801" name="Google Shape;6801;p109"/>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02" name="Google Shape;6802;p109"/>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803" name="Google Shape;6803;p109"/>
          <p:cNvGrpSpPr/>
          <p:nvPr/>
        </p:nvGrpSpPr>
        <p:grpSpPr>
          <a:xfrm>
            <a:off x="438972" y="4241457"/>
            <a:ext cx="484073" cy="426879"/>
            <a:chOff x="-44" y="1473"/>
            <a:chExt cx="981" cy="1105"/>
          </a:xfrm>
        </p:grpSpPr>
        <p:pic>
          <p:nvPicPr>
            <p:cNvPr descr="desktop_computer_stylized_medium" id="6804" name="Google Shape;6804;p109"/>
            <p:cNvPicPr preferRelativeResize="0"/>
            <p:nvPr/>
          </p:nvPicPr>
          <p:blipFill rotWithShape="1">
            <a:blip r:embed="rId4">
              <a:alphaModFix/>
            </a:blip>
            <a:srcRect b="0" l="0" r="0" t="0"/>
            <a:stretch/>
          </p:blipFill>
          <p:spPr>
            <a:xfrm flipH="1">
              <a:off x="-44" y="1473"/>
              <a:ext cx="981" cy="1105"/>
            </a:xfrm>
            <a:prstGeom prst="rect">
              <a:avLst/>
            </a:prstGeom>
            <a:noFill/>
            <a:ln>
              <a:noFill/>
            </a:ln>
          </p:spPr>
        </p:pic>
        <p:sp>
          <p:nvSpPr>
            <p:cNvPr id="6805" name="Google Shape;6805;p10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806" name="Google Shape;6806;p109"/>
          <p:cNvGrpSpPr/>
          <p:nvPr/>
        </p:nvGrpSpPr>
        <p:grpSpPr>
          <a:xfrm>
            <a:off x="5356478" y="4302644"/>
            <a:ext cx="213518" cy="433111"/>
            <a:chOff x="4140" y="429"/>
            <a:chExt cx="1425" cy="2396"/>
          </a:xfrm>
        </p:grpSpPr>
        <p:sp>
          <p:nvSpPr>
            <p:cNvPr id="6807" name="Google Shape;6807;p10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08" name="Google Shape;6808;p109"/>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09" name="Google Shape;6809;p10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10" name="Google Shape;6810;p10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11" name="Google Shape;6811;p109"/>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12" name="Google Shape;6812;p109"/>
            <p:cNvGrpSpPr/>
            <p:nvPr/>
          </p:nvGrpSpPr>
          <p:grpSpPr>
            <a:xfrm>
              <a:off x="4745" y="670"/>
              <a:ext cx="586" cy="146"/>
              <a:chOff x="609" y="2570"/>
              <a:chExt cx="731" cy="140"/>
            </a:xfrm>
          </p:grpSpPr>
          <p:sp>
            <p:nvSpPr>
              <p:cNvPr id="6813" name="Google Shape;6813;p109"/>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14" name="Google Shape;6814;p109"/>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815" name="Google Shape;6815;p109"/>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16" name="Google Shape;6816;p109"/>
            <p:cNvGrpSpPr/>
            <p:nvPr/>
          </p:nvGrpSpPr>
          <p:grpSpPr>
            <a:xfrm>
              <a:off x="4745" y="998"/>
              <a:ext cx="586" cy="129"/>
              <a:chOff x="612" y="2572"/>
              <a:chExt cx="731" cy="134"/>
            </a:xfrm>
          </p:grpSpPr>
          <p:sp>
            <p:nvSpPr>
              <p:cNvPr id="6817" name="Google Shape;6817;p109"/>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18" name="Google Shape;6818;p109"/>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819" name="Google Shape;6819;p109"/>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20" name="Google Shape;6820;p109"/>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21" name="Google Shape;6821;p109"/>
            <p:cNvGrpSpPr/>
            <p:nvPr/>
          </p:nvGrpSpPr>
          <p:grpSpPr>
            <a:xfrm>
              <a:off x="4735" y="1627"/>
              <a:ext cx="586" cy="215"/>
              <a:chOff x="614" y="2568"/>
              <a:chExt cx="730" cy="198"/>
            </a:xfrm>
          </p:grpSpPr>
          <p:sp>
            <p:nvSpPr>
              <p:cNvPr id="6822" name="Google Shape;6822;p109"/>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23" name="Google Shape;6823;p109"/>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824" name="Google Shape;6824;p10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25" name="Google Shape;6825;p109"/>
            <p:cNvGrpSpPr/>
            <p:nvPr/>
          </p:nvGrpSpPr>
          <p:grpSpPr>
            <a:xfrm>
              <a:off x="4735" y="1325"/>
              <a:ext cx="586" cy="138"/>
              <a:chOff x="609" y="2566"/>
              <a:chExt cx="730" cy="138"/>
            </a:xfrm>
          </p:grpSpPr>
          <p:sp>
            <p:nvSpPr>
              <p:cNvPr id="6826" name="Google Shape;6826;p109"/>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27" name="Google Shape;6827;p109"/>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828" name="Google Shape;6828;p109"/>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29" name="Google Shape;6829;p10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0" name="Google Shape;6830;p10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1" name="Google Shape;6831;p109"/>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2" name="Google Shape;6832;p10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3" name="Google Shape;6833;p109"/>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4" name="Google Shape;6834;p109"/>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5" name="Google Shape;6835;p109"/>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6" name="Google Shape;6836;p109"/>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837" name="Google Shape;6837;p109"/>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38" name="Google Shape;6838;p109"/>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6839" name="Google Shape;6839;p109"/>
          <p:cNvCxnSpPr/>
          <p:nvPr/>
        </p:nvCxnSpPr>
        <p:spPr>
          <a:xfrm rot="10800000">
            <a:off x="3866465" y="4491277"/>
            <a:ext cx="757500" cy="0"/>
          </a:xfrm>
          <a:prstGeom prst="straightConnector1">
            <a:avLst/>
          </a:prstGeom>
          <a:noFill/>
          <a:ln cap="flat" cmpd="sng" w="9525">
            <a:solidFill>
              <a:srgbClr val="000000"/>
            </a:solidFill>
            <a:prstDash val="solid"/>
            <a:round/>
            <a:headEnd len="med" w="med" type="none"/>
            <a:tailEnd len="med" w="med" type="none"/>
          </a:ln>
        </p:spPr>
      </p:cxnSp>
      <p:cxnSp>
        <p:nvCxnSpPr>
          <p:cNvPr id="6840" name="Google Shape;6840;p109"/>
          <p:cNvCxnSpPr/>
          <p:nvPr/>
        </p:nvCxnSpPr>
        <p:spPr>
          <a:xfrm rot="10800000">
            <a:off x="2250998" y="3639916"/>
            <a:ext cx="405000" cy="0"/>
          </a:xfrm>
          <a:prstGeom prst="straightConnector1">
            <a:avLst/>
          </a:prstGeom>
          <a:noFill/>
          <a:ln cap="flat" cmpd="sng" w="9525">
            <a:solidFill>
              <a:srgbClr val="000000"/>
            </a:solidFill>
            <a:prstDash val="solid"/>
            <a:round/>
            <a:headEnd len="med" w="med" type="none"/>
            <a:tailEnd len="med" w="med" type="none"/>
          </a:ln>
        </p:spPr>
      </p:cxnSp>
      <p:cxnSp>
        <p:nvCxnSpPr>
          <p:cNvPr id="6841" name="Google Shape;6841;p109"/>
          <p:cNvCxnSpPr/>
          <p:nvPr/>
        </p:nvCxnSpPr>
        <p:spPr>
          <a:xfrm rot="10800000">
            <a:off x="1402144" y="4493578"/>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842" name="Google Shape;6842;p109"/>
          <p:cNvGrpSpPr/>
          <p:nvPr/>
        </p:nvGrpSpPr>
        <p:grpSpPr>
          <a:xfrm>
            <a:off x="2061818" y="2570560"/>
            <a:ext cx="2138707" cy="709613"/>
            <a:chOff x="2749090" y="3427413"/>
            <a:chExt cx="2851610" cy="946150"/>
          </a:xfrm>
        </p:grpSpPr>
        <p:sp>
          <p:nvSpPr>
            <p:cNvPr id="6843" name="Google Shape;6843;p109"/>
            <p:cNvSpPr txBox="1"/>
            <p:nvPr/>
          </p:nvSpPr>
          <p:spPr>
            <a:xfrm>
              <a:off x="3368675" y="3427413"/>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original data</a:t>
              </a:r>
              <a:endParaRPr b="0" i="0" sz="1200" u="none" cap="none" strike="noStrike">
                <a:solidFill>
                  <a:srgbClr val="C00000"/>
                </a:solidFill>
                <a:latin typeface="Comic Sans MS"/>
                <a:ea typeface="Comic Sans MS"/>
                <a:cs typeface="Comic Sans MS"/>
                <a:sym typeface="Comic Sans MS"/>
              </a:endParaRPr>
            </a:p>
          </p:txBody>
        </p:sp>
        <p:sp>
          <p:nvSpPr>
            <p:cNvPr id="6844" name="Google Shape;6844;p109"/>
            <p:cNvSpPr/>
            <p:nvPr/>
          </p:nvSpPr>
          <p:spPr>
            <a:xfrm>
              <a:off x="2749090" y="3616325"/>
              <a:ext cx="112712" cy="11588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6845" name="Google Shape;6845;p109"/>
            <p:cNvCxnSpPr/>
            <p:nvPr/>
          </p:nvCxnSpPr>
          <p:spPr>
            <a:xfrm>
              <a:off x="4845050" y="3995738"/>
              <a:ext cx="339725" cy="0"/>
            </a:xfrm>
            <a:prstGeom prst="straightConnector1">
              <a:avLst/>
            </a:prstGeom>
            <a:noFill/>
            <a:ln cap="flat" cmpd="sng" w="38100">
              <a:solidFill>
                <a:srgbClr val="FFFFFF"/>
              </a:solidFill>
              <a:prstDash val="dot"/>
              <a:round/>
              <a:headEnd len="med" w="med" type="none"/>
              <a:tailEnd len="med" w="med" type="none"/>
            </a:ln>
          </p:spPr>
        </p:cxnSp>
        <p:sp>
          <p:nvSpPr>
            <p:cNvPr id="6846" name="Google Shape;6846;p109"/>
            <p:cNvSpPr/>
            <p:nvPr/>
          </p:nvSpPr>
          <p:spPr>
            <a:xfrm>
              <a:off x="2749606" y="3849688"/>
              <a:ext cx="112712" cy="1158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847" name="Google Shape;6847;p109"/>
            <p:cNvSpPr txBox="1"/>
            <p:nvPr/>
          </p:nvSpPr>
          <p:spPr>
            <a:xfrm>
              <a:off x="3251200" y="3756025"/>
              <a:ext cx="2349500" cy="61753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original data, </a:t>
              </a:r>
              <a:r>
                <a:rPr b="0" i="1" lang="en-US" sz="1200" u="none" cap="none" strike="noStrike">
                  <a:solidFill>
                    <a:srgbClr val="C00000"/>
                  </a:solidFill>
                  <a:latin typeface="Arial"/>
                  <a:ea typeface="Arial"/>
                  <a:cs typeface="Arial"/>
                  <a:sym typeface="Arial"/>
                </a:rPr>
                <a:t>plus</a:t>
              </a:r>
              <a:r>
                <a:rPr b="0" i="0" lang="en-US" sz="1200" u="none" cap="none" strike="noStrike">
                  <a:solidFill>
                    <a:srgbClr val="C00000"/>
                  </a:solidFill>
                  <a:latin typeface="Arial"/>
                  <a:ea typeface="Arial"/>
                  <a:cs typeface="Arial"/>
                  <a:sym typeface="Arial"/>
                </a:rPr>
                <a:t> retransmitted data</a:t>
              </a:r>
              <a:endParaRPr b="0" i="0" sz="1200" u="none" cap="none" strike="noStrike">
                <a:solidFill>
                  <a:srgbClr val="C00000"/>
                </a:solidFill>
                <a:latin typeface="Comic Sans MS"/>
                <a:ea typeface="Comic Sans MS"/>
                <a:cs typeface="Comic Sans MS"/>
                <a:sym typeface="Comic Sans MS"/>
              </a:endParaRPr>
            </a:p>
          </p:txBody>
        </p:sp>
        <p:cxnSp>
          <p:nvCxnSpPr>
            <p:cNvPr id="6848" name="Google Shape;6848;p109"/>
            <p:cNvCxnSpPr/>
            <p:nvPr/>
          </p:nvCxnSpPr>
          <p:spPr>
            <a:xfrm>
              <a:off x="2909888" y="3916363"/>
              <a:ext cx="514350" cy="0"/>
            </a:xfrm>
            <a:prstGeom prst="straightConnector1">
              <a:avLst/>
            </a:prstGeom>
            <a:noFill/>
            <a:ln cap="flat" cmpd="sng" w="12700">
              <a:solidFill>
                <a:srgbClr val="000000"/>
              </a:solidFill>
              <a:prstDash val="solid"/>
              <a:round/>
              <a:headEnd len="med" w="med" type="triangle"/>
              <a:tailEnd len="med" w="med" type="none"/>
            </a:ln>
          </p:spPr>
        </p:cxnSp>
        <p:cxnSp>
          <p:nvCxnSpPr>
            <p:cNvPr id="6849" name="Google Shape;6849;p109"/>
            <p:cNvCxnSpPr/>
            <p:nvPr/>
          </p:nvCxnSpPr>
          <p:spPr>
            <a:xfrm>
              <a:off x="2905125" y="36830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6850" name="Google Shape;6850;p109"/>
          <p:cNvGrpSpPr/>
          <p:nvPr/>
        </p:nvGrpSpPr>
        <p:grpSpPr>
          <a:xfrm>
            <a:off x="2185118" y="3914214"/>
            <a:ext cx="1454047" cy="975136"/>
            <a:chOff x="2913490" y="5218953"/>
            <a:chExt cx="1938729" cy="1300181"/>
          </a:xfrm>
        </p:grpSpPr>
        <p:sp>
          <p:nvSpPr>
            <p:cNvPr id="6851" name="Google Shape;6851;p109"/>
            <p:cNvSpPr txBox="1"/>
            <p:nvPr/>
          </p:nvSpPr>
          <p:spPr>
            <a:xfrm>
              <a:off x="2913490" y="6001893"/>
              <a:ext cx="1749096" cy="517241"/>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200"/>
                <a:buFont typeface="Arial"/>
                <a:buNone/>
              </a:pPr>
              <a:r>
                <a:rPr b="1" i="1" lang="en-US" sz="1200" u="none" cap="none" strike="noStrike">
                  <a:solidFill>
                    <a:srgbClr val="C00000"/>
                  </a:solidFill>
                  <a:latin typeface="Arial"/>
                  <a:ea typeface="Arial"/>
                  <a:cs typeface="Arial"/>
                  <a:sym typeface="Arial"/>
                </a:rPr>
                <a:t>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6852" name="Google Shape;6852;p109"/>
            <p:cNvCxnSpPr/>
            <p:nvPr/>
          </p:nvCxnSpPr>
          <p:spPr>
            <a:xfrm flipH="1">
              <a:off x="4292190" y="5608320"/>
              <a:ext cx="295050" cy="508454"/>
            </a:xfrm>
            <a:prstGeom prst="straightConnector1">
              <a:avLst/>
            </a:prstGeom>
            <a:noFill/>
            <a:ln cap="flat" cmpd="sng" w="9525">
              <a:solidFill>
                <a:srgbClr val="000000"/>
              </a:solidFill>
              <a:prstDash val="solid"/>
              <a:round/>
              <a:headEnd len="med" w="med" type="none"/>
              <a:tailEnd len="sm" w="sm" type="none"/>
            </a:ln>
          </p:spPr>
        </p:cxnSp>
        <p:grpSp>
          <p:nvGrpSpPr>
            <p:cNvPr id="6853" name="Google Shape;6853;p109"/>
            <p:cNvGrpSpPr/>
            <p:nvPr/>
          </p:nvGrpSpPr>
          <p:grpSpPr>
            <a:xfrm>
              <a:off x="4030361" y="5218953"/>
              <a:ext cx="821858" cy="355937"/>
              <a:chOff x="6859123" y="5156933"/>
              <a:chExt cx="456701" cy="226548"/>
            </a:xfrm>
          </p:grpSpPr>
          <p:sp>
            <p:nvSpPr>
              <p:cNvPr id="6854" name="Google Shape;6854;p109"/>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855" name="Google Shape;6855;p109"/>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56" name="Google Shape;6856;p109"/>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57" name="Google Shape;6857;p109"/>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58" name="Google Shape;6858;p109"/>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59" name="Google Shape;6859;p109"/>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60" name="Google Shape;6860;p109"/>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6861" name="Google Shape;6861;p109"/>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sp>
        <p:nvSpPr>
          <p:cNvPr id="6862" name="Google Shape;6862;p109"/>
          <p:cNvSpPr/>
          <p:nvPr/>
        </p:nvSpPr>
        <p:spPr>
          <a:xfrm>
            <a:off x="2102515" y="2744691"/>
            <a:ext cx="3158903" cy="1252594"/>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63" name="Google Shape;6863;p109"/>
          <p:cNvGrpSpPr/>
          <p:nvPr/>
        </p:nvGrpSpPr>
        <p:grpSpPr>
          <a:xfrm>
            <a:off x="1189766" y="3557975"/>
            <a:ext cx="3685261" cy="1009566"/>
            <a:chOff x="5641439" y="2685215"/>
            <a:chExt cx="4000500" cy="1028700"/>
          </a:xfrm>
        </p:grpSpPr>
        <p:sp>
          <p:nvSpPr>
            <p:cNvPr id="6864" name="Google Shape;6864;p109"/>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6865" name="Google Shape;6865;p109"/>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866" name="Google Shape;6866;p109"/>
          <p:cNvGrpSpPr/>
          <p:nvPr/>
        </p:nvGrpSpPr>
        <p:grpSpPr>
          <a:xfrm>
            <a:off x="2467237" y="4002581"/>
            <a:ext cx="1593371" cy="357481"/>
            <a:chOff x="3289650" y="5336775"/>
            <a:chExt cx="2124495" cy="476642"/>
          </a:xfrm>
        </p:grpSpPr>
        <p:sp>
          <p:nvSpPr>
            <p:cNvPr id="6867" name="Google Shape;6867;p109"/>
            <p:cNvSpPr txBox="1"/>
            <p:nvPr/>
          </p:nvSpPr>
          <p:spPr>
            <a:xfrm>
              <a:off x="4982445" y="5336775"/>
              <a:ext cx="431700" cy="461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6868" name="Google Shape;6868;p109"/>
            <p:cNvSpPr txBox="1"/>
            <p:nvPr/>
          </p:nvSpPr>
          <p:spPr>
            <a:xfrm>
              <a:off x="3289650" y="5351752"/>
              <a:ext cx="351378" cy="461665"/>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grpSp>
      <p:sp>
        <p:nvSpPr>
          <p:cNvPr id="6869" name="Google Shape;6869;p109"/>
          <p:cNvSpPr txBox="1"/>
          <p:nvPr>
            <p:ph type="title"/>
          </p:nvPr>
        </p:nvSpPr>
        <p:spPr>
          <a:xfrm>
            <a:off x="-7058" y="169157"/>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2</a:t>
            </a:r>
            <a:endParaRPr sz="3600"/>
          </a:p>
        </p:txBody>
      </p:sp>
      <p:sp>
        <p:nvSpPr>
          <p:cNvPr id="6870" name="Google Shape;6870;p109"/>
          <p:cNvSpPr/>
          <p:nvPr/>
        </p:nvSpPr>
        <p:spPr>
          <a:xfrm>
            <a:off x="2033588" y="2709863"/>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71" name="Google Shape;6871;p109"/>
          <p:cNvSpPr/>
          <p:nvPr/>
        </p:nvSpPr>
        <p:spPr>
          <a:xfrm>
            <a:off x="1785938" y="2884885"/>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872" name="Google Shape;6872;p109"/>
          <p:cNvSpPr txBox="1"/>
          <p:nvPr/>
        </p:nvSpPr>
        <p:spPr>
          <a:xfrm>
            <a:off x="1318022" y="2802731"/>
            <a:ext cx="4596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0" lang="en-US" sz="1200" u="none" cap="none" strike="noStrike">
                <a:solidFill>
                  <a:srgbClr val="006600"/>
                </a:solidFill>
                <a:latin typeface="Arial"/>
                <a:ea typeface="Arial"/>
                <a:cs typeface="Arial"/>
                <a:sym typeface="Arial"/>
              </a:rPr>
              <a:t>copy</a:t>
            </a:r>
            <a:endParaRPr sz="1100"/>
          </a:p>
        </p:txBody>
      </p:sp>
      <p:sp>
        <p:nvSpPr>
          <p:cNvPr id="6873" name="Google Shape;6873;p109"/>
          <p:cNvSpPr txBox="1"/>
          <p:nvPr/>
        </p:nvSpPr>
        <p:spPr>
          <a:xfrm>
            <a:off x="2839641" y="3570839"/>
            <a:ext cx="1232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1" lang="en-US" sz="1200" u="none" cap="none" strike="noStrike">
                <a:solidFill>
                  <a:srgbClr val="006600"/>
                </a:solidFill>
                <a:latin typeface="Arial"/>
                <a:ea typeface="Arial"/>
                <a:cs typeface="Arial"/>
                <a:sym typeface="Arial"/>
              </a:rPr>
              <a:t>no buffer space!</a:t>
            </a:r>
            <a:endParaRPr sz="1100"/>
          </a:p>
        </p:txBody>
      </p:sp>
      <p:sp>
        <p:nvSpPr>
          <p:cNvPr id="6874" name="Google Shape;6874;p109"/>
          <p:cNvSpPr txBox="1"/>
          <p:nvPr/>
        </p:nvSpPr>
        <p:spPr>
          <a:xfrm>
            <a:off x="-79652" y="853775"/>
            <a:ext cx="5562900" cy="15990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300"/>
              <a:buFont typeface="Noto Sans Symbols"/>
              <a:buNone/>
            </a:pPr>
            <a:r>
              <a:rPr lang="en-US" sz="1800">
                <a:solidFill>
                  <a:srgbClr val="000099"/>
                </a:solidFill>
                <a:latin typeface="Calibri"/>
                <a:ea typeface="Calibri"/>
                <a:cs typeface="Calibri"/>
                <a:sym typeface="Calibri"/>
              </a:rPr>
              <a:t>Ιδεαλισμός</a:t>
            </a:r>
            <a:r>
              <a:rPr b="0" i="0" lang="en-US" sz="1800" u="none" cap="none" strike="noStrike">
                <a:solidFill>
                  <a:srgbClr val="000099"/>
                </a:solidFill>
                <a:latin typeface="Calibri"/>
                <a:ea typeface="Calibri"/>
                <a:cs typeface="Calibri"/>
                <a:sym typeface="Calibri"/>
              </a:rPr>
              <a:t>: </a:t>
            </a:r>
            <a:r>
              <a:rPr i="1" lang="en-US" sz="1800">
                <a:solidFill>
                  <a:srgbClr val="C00000"/>
                </a:solidFill>
                <a:latin typeface="Calibri"/>
                <a:ea typeface="Calibri"/>
                <a:cs typeface="Calibri"/>
                <a:sym typeface="Calibri"/>
              </a:rPr>
              <a:t>μερική </a:t>
            </a:r>
            <a:r>
              <a:rPr lang="en-US" sz="1800">
                <a:latin typeface="Calibri"/>
                <a:ea typeface="Calibri"/>
                <a:cs typeface="Calibri"/>
                <a:sym typeface="Calibri"/>
              </a:rPr>
              <a:t>τέλεια γνώση</a:t>
            </a:r>
            <a:endParaRPr sz="1800"/>
          </a:p>
          <a:p>
            <a:pPr indent="-165100" lvl="0" marL="3429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πακέτα μπορούν να χαθούν(απόρριψη στον δρομολογητή) λόγω γεμάτων ενταμιευτών</a:t>
            </a:r>
            <a:endParaRPr sz="1800"/>
          </a:p>
          <a:p>
            <a:pPr indent="-165100" lvl="0" marL="3429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ο αποστολέας γνωρίζει όταν ένα πακέτο απορρίπτεται: ξανα στέλνει </a:t>
            </a:r>
            <a:r>
              <a:rPr lang="en-US" sz="1800">
                <a:solidFill>
                  <a:schemeClr val="dk1"/>
                </a:solidFill>
                <a:latin typeface="Calibri"/>
                <a:ea typeface="Calibri"/>
                <a:cs typeface="Calibri"/>
                <a:sym typeface="Calibri"/>
              </a:rPr>
              <a:t>μόνο</a:t>
            </a:r>
            <a:r>
              <a:rPr lang="en-US" sz="1800">
                <a:latin typeface="Calibri"/>
                <a:ea typeface="Calibri"/>
                <a:cs typeface="Calibri"/>
                <a:sym typeface="Calibri"/>
              </a:rPr>
              <a:t> αν το πακέτο είναι </a:t>
            </a:r>
            <a:r>
              <a:rPr i="1" lang="en-US" sz="1800">
                <a:latin typeface="Calibri"/>
                <a:ea typeface="Calibri"/>
                <a:cs typeface="Calibri"/>
                <a:sym typeface="Calibri"/>
              </a:rPr>
              <a:t>γνωστό </a:t>
            </a:r>
            <a:r>
              <a:rPr lang="en-US" sz="1800">
                <a:latin typeface="Calibri"/>
                <a:ea typeface="Calibri"/>
                <a:cs typeface="Calibri"/>
                <a:sym typeface="Calibri"/>
              </a:rPr>
              <a:t>ότι χάθηκε</a:t>
            </a:r>
            <a:endParaRPr b="0" i="0" sz="1800" u="none" cap="none" strike="noStrike">
              <a:solidFill>
                <a:srgbClr val="000000"/>
              </a:solidFill>
              <a:latin typeface="Calibri"/>
              <a:ea typeface="Calibri"/>
              <a:cs typeface="Calibri"/>
              <a:sym typeface="Calibri"/>
            </a:endParaRPr>
          </a:p>
        </p:txBody>
      </p:sp>
      <p:sp>
        <p:nvSpPr>
          <p:cNvPr id="6875" name="Google Shape;6875;p10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0"/>
                                        </p:tgtEl>
                                        <p:attrNameLst>
                                          <p:attrName>style.visibility</p:attrName>
                                        </p:attrNameLst>
                                      </p:cBhvr>
                                      <p:to>
                                        <p:strVal val="visible"/>
                                      </p:to>
                                    </p:set>
                                    <p:animEffect filter="fade" transition="in">
                                      <p:cBhvr>
                                        <p:cTn dur="500"/>
                                        <p:tgtEl>
                                          <p:spTgt spid="68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71"/>
                                        </p:tgtEl>
                                        <p:attrNameLst>
                                          <p:attrName>style.visibility</p:attrName>
                                        </p:attrNameLst>
                                      </p:cBhvr>
                                      <p:to>
                                        <p:strVal val="visible"/>
                                      </p:to>
                                    </p:set>
                                    <p:animEffect filter="fade" transition="in">
                                      <p:cBhvr>
                                        <p:cTn dur="500"/>
                                        <p:tgtEl>
                                          <p:spTgt spid="6871"/>
                                        </p:tgtEl>
                                      </p:cBhvr>
                                    </p:animEffect>
                                  </p:childTnLst>
                                </p:cTn>
                              </p:par>
                              <p:par>
                                <p:cTn fill="hold" nodeType="withEffect" presetClass="entr" presetID="10" presetSubtype="0">
                                  <p:stCondLst>
                                    <p:cond delay="0"/>
                                  </p:stCondLst>
                                  <p:childTnLst>
                                    <p:set>
                                      <p:cBhvr>
                                        <p:cTn dur="1" fill="hold">
                                          <p:stCondLst>
                                            <p:cond delay="0"/>
                                          </p:stCondLst>
                                        </p:cTn>
                                        <p:tgtEl>
                                          <p:spTgt spid="6872"/>
                                        </p:tgtEl>
                                        <p:attrNameLst>
                                          <p:attrName>style.visibility</p:attrName>
                                        </p:attrNameLst>
                                      </p:cBhvr>
                                      <p:to>
                                        <p:strVal val="visible"/>
                                      </p:to>
                                    </p:set>
                                    <p:animEffect filter="fade" transition="in">
                                      <p:cBhvr>
                                        <p:cTn dur="500"/>
                                        <p:tgtEl>
                                          <p:spTgt spid="6872"/>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6872"/>
                                        </p:tgtEl>
                                      </p:cBhvr>
                                    </p:animEffect>
                                    <p:set>
                                      <p:cBhvr>
                                        <p:cTn dur="1" fill="hold">
                                          <p:stCondLst>
                                            <p:cond delay="500"/>
                                          </p:stCondLst>
                                        </p:cTn>
                                        <p:tgtEl>
                                          <p:spTgt spid="6872"/>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873"/>
                                        </p:tgtEl>
                                        <p:attrNameLst>
                                          <p:attrName>style.visibility</p:attrName>
                                        </p:attrNameLst>
                                      </p:cBhvr>
                                      <p:to>
                                        <p:strVal val="visible"/>
                                      </p:to>
                                    </p:set>
                                    <p:animEffect filter="fade" transition="in">
                                      <p:cBhvr>
                                        <p:cTn dur="500"/>
                                        <p:tgtEl>
                                          <p:spTgt spid="68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23"/>
                                        </p:tgtEl>
                                        <p:attrNameLst>
                                          <p:attrName>style.visibility</p:attrName>
                                        </p:attrNameLst>
                                      </p:cBhvr>
                                      <p:to>
                                        <p:strVal val="visible"/>
                                      </p:to>
                                    </p:set>
                                    <p:animEffect filter="fade" transition="in">
                                      <p:cBhvr>
                                        <p:cTn dur="500"/>
                                        <p:tgtEl>
                                          <p:spTgt spid="6723"/>
                                        </p:tgtEl>
                                      </p:cBhvr>
                                    </p:animEffec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500"/>
                                        <p:tgtEl>
                                          <p:spTgt spid="6873"/>
                                        </p:tgtEl>
                                      </p:cBhvr>
                                    </p:animEffect>
                                    <p:set>
                                      <p:cBhvr>
                                        <p:cTn dur="1" fill="hold">
                                          <p:stCondLst>
                                            <p:cond delay="500"/>
                                          </p:stCondLst>
                                        </p:cTn>
                                        <p:tgtEl>
                                          <p:spTgt spid="6873"/>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500"/>
                                        <p:tgtEl>
                                          <p:spTgt spid="6870"/>
                                        </p:tgtEl>
                                      </p:cBhvr>
                                    </p:animEffect>
                                    <p:set>
                                      <p:cBhvr>
                                        <p:cTn dur="1" fill="hold">
                                          <p:stCondLst>
                                            <p:cond delay="500"/>
                                          </p:stCondLst>
                                        </p:cTn>
                                        <p:tgtEl>
                                          <p:spTgt spid="68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grpSp>
        <p:nvGrpSpPr>
          <p:cNvPr id="1329" name="Google Shape;1329;p11"/>
          <p:cNvGrpSpPr/>
          <p:nvPr/>
        </p:nvGrpSpPr>
        <p:grpSpPr>
          <a:xfrm>
            <a:off x="106149" y="620588"/>
            <a:ext cx="8931772" cy="3554810"/>
            <a:chOff x="2511281" y="3262667"/>
            <a:chExt cx="7770812" cy="3121540"/>
          </a:xfrm>
        </p:grpSpPr>
        <p:sp>
          <p:nvSpPr>
            <p:cNvPr id="1330" name="Google Shape;1330;p11"/>
            <p:cNvSpPr/>
            <p:nvPr/>
          </p:nvSpPr>
          <p:spPr>
            <a:xfrm>
              <a:off x="5108431" y="3572744"/>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31" name="Google Shape;1331;p11"/>
            <p:cNvSpPr/>
            <p:nvPr/>
          </p:nvSpPr>
          <p:spPr>
            <a:xfrm>
              <a:off x="5656118" y="3623544"/>
              <a:ext cx="1497013"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332" name="Google Shape;1332;p11"/>
            <p:cNvSpPr/>
            <p:nvPr/>
          </p:nvSpPr>
          <p:spPr>
            <a:xfrm>
              <a:off x="5621193" y="3677519"/>
              <a:ext cx="1473200"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333" name="Google Shape;1333;p11"/>
            <p:cNvCxnSpPr/>
            <p:nvPr/>
          </p:nvCxnSpPr>
          <p:spPr>
            <a:xfrm>
              <a:off x="5627543" y="4447457"/>
              <a:ext cx="1460500" cy="3175"/>
            </a:xfrm>
            <a:prstGeom prst="straightConnector1">
              <a:avLst/>
            </a:prstGeom>
            <a:noFill/>
            <a:ln cap="flat" cmpd="sng" w="28575">
              <a:solidFill>
                <a:srgbClr val="000000"/>
              </a:solidFill>
              <a:prstDash val="solid"/>
              <a:round/>
              <a:headEnd len="med" w="med" type="none"/>
              <a:tailEnd len="med" w="med" type="none"/>
            </a:ln>
          </p:spPr>
        </p:cxnSp>
        <p:sp>
          <p:nvSpPr>
            <p:cNvPr id="1334" name="Google Shape;1334;p11"/>
            <p:cNvSpPr txBox="1"/>
            <p:nvPr/>
          </p:nvSpPr>
          <p:spPr>
            <a:xfrm>
              <a:off x="5698981" y="4480178"/>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335" name="Google Shape;1335;p11"/>
            <p:cNvCxnSpPr/>
            <p:nvPr/>
          </p:nvCxnSpPr>
          <p:spPr>
            <a:xfrm>
              <a:off x="5629131" y="4764957"/>
              <a:ext cx="1457325" cy="0"/>
            </a:xfrm>
            <a:prstGeom prst="straightConnector1">
              <a:avLst/>
            </a:prstGeom>
            <a:noFill/>
            <a:ln cap="flat" cmpd="sng" w="28575">
              <a:solidFill>
                <a:srgbClr val="000000"/>
              </a:solidFill>
              <a:prstDash val="solid"/>
              <a:round/>
              <a:headEnd len="med" w="med" type="none"/>
              <a:tailEnd len="med" w="med" type="none"/>
            </a:ln>
          </p:spPr>
        </p:cxnSp>
        <p:sp>
          <p:nvSpPr>
            <p:cNvPr id="1336" name="Google Shape;1336;p11"/>
            <p:cNvSpPr txBox="1"/>
            <p:nvPr/>
          </p:nvSpPr>
          <p:spPr>
            <a:xfrm>
              <a:off x="5692631" y="53778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337" name="Google Shape;1337;p11"/>
            <p:cNvSpPr txBox="1"/>
            <p:nvPr/>
          </p:nvSpPr>
          <p:spPr>
            <a:xfrm>
              <a:off x="5692631" y="5084965"/>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338" name="Google Shape;1338;p11"/>
            <p:cNvSpPr txBox="1"/>
            <p:nvPr/>
          </p:nvSpPr>
          <p:spPr>
            <a:xfrm>
              <a:off x="5692631" y="479368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cxnSp>
          <p:nvCxnSpPr>
            <p:cNvPr id="1339" name="Google Shape;1339;p11"/>
            <p:cNvCxnSpPr/>
            <p:nvPr/>
          </p:nvCxnSpPr>
          <p:spPr>
            <a:xfrm>
              <a:off x="5625956" y="5076107"/>
              <a:ext cx="1457325" cy="0"/>
            </a:xfrm>
            <a:prstGeom prst="straightConnector1">
              <a:avLst/>
            </a:prstGeom>
            <a:noFill/>
            <a:ln cap="flat" cmpd="sng" w="28575">
              <a:solidFill>
                <a:srgbClr val="000000"/>
              </a:solidFill>
              <a:prstDash val="solid"/>
              <a:round/>
              <a:headEnd len="med" w="med" type="none"/>
              <a:tailEnd len="med" w="med" type="none"/>
            </a:ln>
          </p:spPr>
        </p:cxnSp>
        <p:cxnSp>
          <p:nvCxnSpPr>
            <p:cNvPr id="1340" name="Google Shape;1340;p11"/>
            <p:cNvCxnSpPr/>
            <p:nvPr/>
          </p:nvCxnSpPr>
          <p:spPr>
            <a:xfrm>
              <a:off x="5622781" y="5374557"/>
              <a:ext cx="1457325" cy="0"/>
            </a:xfrm>
            <a:prstGeom prst="straightConnector1">
              <a:avLst/>
            </a:prstGeom>
            <a:noFill/>
            <a:ln cap="flat" cmpd="sng" w="28575">
              <a:solidFill>
                <a:srgbClr val="000000"/>
              </a:solidFill>
              <a:prstDash val="solid"/>
              <a:round/>
              <a:headEnd len="med" w="med" type="none"/>
              <a:tailEnd len="med" w="med" type="none"/>
            </a:ln>
          </p:spPr>
        </p:cxnSp>
        <p:sp>
          <p:nvSpPr>
            <p:cNvPr id="1341" name="Google Shape;1341;p11"/>
            <p:cNvSpPr/>
            <p:nvPr/>
          </p:nvSpPr>
          <p:spPr>
            <a:xfrm>
              <a:off x="7918306" y="3993432"/>
              <a:ext cx="1296987"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342" name="Google Shape;1342;p11"/>
            <p:cNvSpPr/>
            <p:nvPr/>
          </p:nvSpPr>
          <p:spPr>
            <a:xfrm>
              <a:off x="7880206" y="4047407"/>
              <a:ext cx="1273175" cy="1979612"/>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343" name="Google Shape;1343;p11"/>
            <p:cNvCxnSpPr/>
            <p:nvPr/>
          </p:nvCxnSpPr>
          <p:spPr>
            <a:xfrm>
              <a:off x="7889731" y="4807819"/>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344" name="Google Shape;1344;p11"/>
            <p:cNvSpPr txBox="1"/>
            <p:nvPr/>
          </p:nvSpPr>
          <p:spPr>
            <a:xfrm>
              <a:off x="7846868" y="483337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345" name="Google Shape;1345;p11"/>
            <p:cNvCxnSpPr/>
            <p:nvPr/>
          </p:nvCxnSpPr>
          <p:spPr>
            <a:xfrm>
              <a:off x="7897668" y="51284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346" name="Google Shape;1346;p11"/>
            <p:cNvCxnSpPr/>
            <p:nvPr/>
          </p:nvCxnSpPr>
          <p:spPr>
            <a:xfrm>
              <a:off x="7883381" y="5438057"/>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347" name="Google Shape;1347;p11"/>
            <p:cNvCxnSpPr/>
            <p:nvPr/>
          </p:nvCxnSpPr>
          <p:spPr>
            <a:xfrm>
              <a:off x="7883381" y="572380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348" name="Google Shape;1348;p11"/>
            <p:cNvSpPr txBox="1"/>
            <p:nvPr/>
          </p:nvSpPr>
          <p:spPr>
            <a:xfrm>
              <a:off x="7881793" y="403788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349" name="Google Shape;1349;p11"/>
            <p:cNvSpPr txBox="1"/>
            <p:nvPr/>
          </p:nvSpPr>
          <p:spPr>
            <a:xfrm>
              <a:off x="7837343" y="574541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350" name="Google Shape;1350;p11"/>
            <p:cNvSpPr txBox="1"/>
            <p:nvPr/>
          </p:nvSpPr>
          <p:spPr>
            <a:xfrm>
              <a:off x="7849290" y="543815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351" name="Google Shape;1351;p11"/>
            <p:cNvSpPr txBox="1"/>
            <p:nvPr/>
          </p:nvSpPr>
          <p:spPr>
            <a:xfrm>
              <a:off x="7846868" y="5150053"/>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sp>
          <p:nvSpPr>
            <p:cNvPr id="1352" name="Google Shape;1352;p11"/>
            <p:cNvSpPr/>
            <p:nvPr/>
          </p:nvSpPr>
          <p:spPr>
            <a:xfrm>
              <a:off x="9166081" y="4025182"/>
              <a:ext cx="581025" cy="2038350"/>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53" name="Google Shape;1353;p11"/>
            <p:cNvSpPr/>
            <p:nvPr/>
          </p:nvSpPr>
          <p:spPr>
            <a:xfrm>
              <a:off x="2976418" y="4045819"/>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54" name="Google Shape;1354;p11"/>
            <p:cNvSpPr/>
            <p:nvPr/>
          </p:nvSpPr>
          <p:spPr>
            <a:xfrm>
              <a:off x="3573318" y="4001369"/>
              <a:ext cx="1296988"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355" name="Google Shape;1355;p11"/>
            <p:cNvSpPr/>
            <p:nvPr/>
          </p:nvSpPr>
          <p:spPr>
            <a:xfrm>
              <a:off x="3535218" y="4055344"/>
              <a:ext cx="1273175"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356" name="Google Shape;1356;p11"/>
            <p:cNvCxnSpPr/>
            <p:nvPr/>
          </p:nvCxnSpPr>
          <p:spPr>
            <a:xfrm>
              <a:off x="3544743" y="481575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357" name="Google Shape;1357;p11"/>
            <p:cNvSpPr txBox="1"/>
            <p:nvPr/>
          </p:nvSpPr>
          <p:spPr>
            <a:xfrm>
              <a:off x="3501881" y="484130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358" name="Google Shape;1358;p11"/>
            <p:cNvCxnSpPr/>
            <p:nvPr/>
          </p:nvCxnSpPr>
          <p:spPr>
            <a:xfrm>
              <a:off x="3552681" y="5136432"/>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359" name="Google Shape;1359;p11"/>
            <p:cNvCxnSpPr/>
            <p:nvPr/>
          </p:nvCxnSpPr>
          <p:spPr>
            <a:xfrm>
              <a:off x="3538393" y="54459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360" name="Google Shape;1360;p11"/>
            <p:cNvCxnSpPr/>
            <p:nvPr/>
          </p:nvCxnSpPr>
          <p:spPr>
            <a:xfrm>
              <a:off x="3538393" y="5731744"/>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361" name="Google Shape;1361;p11"/>
            <p:cNvSpPr txBox="1"/>
            <p:nvPr/>
          </p:nvSpPr>
          <p:spPr>
            <a:xfrm>
              <a:off x="3536806" y="404581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362" name="Google Shape;1362;p11"/>
            <p:cNvSpPr txBox="1"/>
            <p:nvPr/>
          </p:nvSpPr>
          <p:spPr>
            <a:xfrm>
              <a:off x="3492356" y="57461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363" name="Google Shape;1363;p11"/>
            <p:cNvSpPr txBox="1"/>
            <p:nvPr/>
          </p:nvSpPr>
          <p:spPr>
            <a:xfrm>
              <a:off x="3511406" y="545326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364" name="Google Shape;1364;p11"/>
            <p:cNvSpPr txBox="1"/>
            <p:nvPr/>
          </p:nvSpPr>
          <p:spPr>
            <a:xfrm>
              <a:off x="3501881" y="5157990"/>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grpSp>
          <p:nvGrpSpPr>
            <p:cNvPr id="1365" name="Google Shape;1365;p11"/>
            <p:cNvGrpSpPr/>
            <p:nvPr/>
          </p:nvGrpSpPr>
          <p:grpSpPr>
            <a:xfrm>
              <a:off x="2511281" y="5555532"/>
              <a:ext cx="800100" cy="828675"/>
              <a:chOff x="-44" y="1473"/>
              <a:chExt cx="981" cy="1105"/>
            </a:xfrm>
          </p:grpSpPr>
          <p:pic>
            <p:nvPicPr>
              <p:cNvPr descr="desktop_computer_stylized_medium" id="1366" name="Google Shape;1366;p1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367" name="Google Shape;1367;p1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368" name="Google Shape;1368;p11"/>
            <p:cNvGrpSpPr/>
            <p:nvPr/>
          </p:nvGrpSpPr>
          <p:grpSpPr>
            <a:xfrm flipH="1">
              <a:off x="9493106" y="5469807"/>
              <a:ext cx="788987" cy="782637"/>
              <a:chOff x="-44" y="1473"/>
              <a:chExt cx="981" cy="1105"/>
            </a:xfrm>
          </p:grpSpPr>
          <p:pic>
            <p:nvPicPr>
              <p:cNvPr descr="desktop_computer_stylized_medium" id="1369" name="Google Shape;1369;p1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370" name="Google Shape;1370;p1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371" name="Google Shape;1371;p11"/>
            <p:cNvGrpSpPr/>
            <p:nvPr/>
          </p:nvGrpSpPr>
          <p:grpSpPr>
            <a:xfrm>
              <a:off x="5083031" y="5055469"/>
              <a:ext cx="358775" cy="704850"/>
              <a:chOff x="4140" y="429"/>
              <a:chExt cx="1425" cy="2396"/>
            </a:xfrm>
          </p:grpSpPr>
          <p:sp>
            <p:nvSpPr>
              <p:cNvPr id="1372" name="Google Shape;1372;p1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73" name="Google Shape;1373;p11"/>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74" name="Google Shape;1374;p1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75" name="Google Shape;1375;p1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76" name="Google Shape;1376;p11"/>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377" name="Google Shape;1377;p11"/>
              <p:cNvGrpSpPr/>
              <p:nvPr/>
            </p:nvGrpSpPr>
            <p:grpSpPr>
              <a:xfrm>
                <a:off x="4751" y="667"/>
                <a:ext cx="580" cy="146"/>
                <a:chOff x="617" y="2567"/>
                <a:chExt cx="724" cy="140"/>
              </a:xfrm>
            </p:grpSpPr>
            <p:sp>
              <p:nvSpPr>
                <p:cNvPr id="1378" name="Google Shape;1378;p11"/>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79" name="Google Shape;1379;p11"/>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380" name="Google Shape;1380;p11"/>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381" name="Google Shape;1381;p11"/>
              <p:cNvGrpSpPr/>
              <p:nvPr/>
            </p:nvGrpSpPr>
            <p:grpSpPr>
              <a:xfrm>
                <a:off x="4745" y="996"/>
                <a:ext cx="580" cy="156"/>
                <a:chOff x="612" y="2570"/>
                <a:chExt cx="724" cy="162"/>
              </a:xfrm>
            </p:grpSpPr>
            <p:sp>
              <p:nvSpPr>
                <p:cNvPr id="1382" name="Google Shape;1382;p11"/>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83" name="Google Shape;1383;p11"/>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384" name="Google Shape;1384;p11"/>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85" name="Google Shape;1385;p11"/>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386" name="Google Shape;1386;p11"/>
              <p:cNvGrpSpPr/>
              <p:nvPr/>
            </p:nvGrpSpPr>
            <p:grpSpPr>
              <a:xfrm>
                <a:off x="4733" y="1627"/>
                <a:ext cx="586" cy="151"/>
                <a:chOff x="611" y="2568"/>
                <a:chExt cx="730" cy="139"/>
              </a:xfrm>
            </p:grpSpPr>
            <p:sp>
              <p:nvSpPr>
                <p:cNvPr id="1387" name="Google Shape;1387;p11"/>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88" name="Google Shape;1388;p11"/>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389" name="Google Shape;1389;p1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390" name="Google Shape;1390;p11"/>
              <p:cNvGrpSpPr/>
              <p:nvPr/>
            </p:nvGrpSpPr>
            <p:grpSpPr>
              <a:xfrm>
                <a:off x="4739" y="1325"/>
                <a:ext cx="580" cy="140"/>
                <a:chOff x="614" y="2566"/>
                <a:chExt cx="723" cy="140"/>
              </a:xfrm>
            </p:grpSpPr>
            <p:sp>
              <p:nvSpPr>
                <p:cNvPr id="1391" name="Google Shape;1391;p11"/>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2" name="Google Shape;1392;p11"/>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393" name="Google Shape;1393;p11"/>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4" name="Google Shape;1394;p1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5" name="Google Shape;1395;p1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6" name="Google Shape;1396;p11"/>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7" name="Google Shape;1397;p1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8" name="Google Shape;1398;p11"/>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399" name="Google Shape;1399;p11"/>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00" name="Google Shape;1400;p11"/>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01" name="Google Shape;1401;p11"/>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1402" name="Google Shape;1402;p11"/>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03" name="Google Shape;1403;p11"/>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pic>
          <p:nvPicPr>
            <p:cNvPr descr="Image result for firefox logo" id="1404" name="Google Shape;1404;p11"/>
            <p:cNvPicPr preferRelativeResize="0"/>
            <p:nvPr/>
          </p:nvPicPr>
          <p:blipFill rotWithShape="1">
            <a:blip r:embed="rId4">
              <a:alphaModFix/>
            </a:blip>
            <a:srcRect b="0" l="0" r="0" t="0"/>
            <a:stretch/>
          </p:blipFill>
          <p:spPr>
            <a:xfrm>
              <a:off x="4326336" y="4363319"/>
              <a:ext cx="387318" cy="362674"/>
            </a:xfrm>
            <a:prstGeom prst="rect">
              <a:avLst/>
            </a:prstGeom>
            <a:noFill/>
            <a:ln>
              <a:noFill/>
            </a:ln>
          </p:spPr>
        </p:pic>
        <p:sp>
          <p:nvSpPr>
            <p:cNvPr id="1405" name="Google Shape;1405;p11"/>
            <p:cNvSpPr txBox="1"/>
            <p:nvPr/>
          </p:nvSpPr>
          <p:spPr>
            <a:xfrm>
              <a:off x="5723493" y="3262667"/>
              <a:ext cx="12657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HTTP server</a:t>
              </a:r>
              <a:endParaRPr sz="1100"/>
            </a:p>
          </p:txBody>
        </p:sp>
        <p:pic>
          <p:nvPicPr>
            <p:cNvPr descr="Image result for apache web server logo" id="1406" name="Google Shape;1406;p11"/>
            <p:cNvPicPr preferRelativeResize="0"/>
            <p:nvPr/>
          </p:nvPicPr>
          <p:blipFill rotWithShape="1">
            <a:blip r:embed="rId5">
              <a:alphaModFix/>
            </a:blip>
            <a:srcRect b="0" l="0" r="0" t="0"/>
            <a:stretch/>
          </p:blipFill>
          <p:spPr>
            <a:xfrm>
              <a:off x="5649399" y="3712220"/>
              <a:ext cx="1425575" cy="629170"/>
            </a:xfrm>
            <a:prstGeom prst="rect">
              <a:avLst/>
            </a:prstGeom>
            <a:noFill/>
            <a:ln>
              <a:noFill/>
            </a:ln>
          </p:spPr>
        </p:pic>
        <p:pic>
          <p:nvPicPr>
            <p:cNvPr descr="Image result for firefox logo" id="1407" name="Google Shape;1407;p11"/>
            <p:cNvPicPr preferRelativeResize="0"/>
            <p:nvPr/>
          </p:nvPicPr>
          <p:blipFill rotWithShape="1">
            <a:blip r:embed="rId4">
              <a:alphaModFix/>
            </a:blip>
            <a:srcRect b="0" l="0" r="0" t="0"/>
            <a:stretch/>
          </p:blipFill>
          <p:spPr>
            <a:xfrm>
              <a:off x="8557699" y="4326644"/>
              <a:ext cx="387318" cy="362674"/>
            </a:xfrm>
            <a:prstGeom prst="rect">
              <a:avLst/>
            </a:prstGeom>
            <a:noFill/>
            <a:ln>
              <a:noFill/>
            </a:ln>
          </p:spPr>
        </p:pic>
        <p:pic>
          <p:nvPicPr>
            <p:cNvPr descr="Image result for skype logo" id="1408" name="Google Shape;1408;p11"/>
            <p:cNvPicPr preferRelativeResize="0"/>
            <p:nvPr/>
          </p:nvPicPr>
          <p:blipFill rotWithShape="1">
            <a:blip r:embed="rId6">
              <a:alphaModFix/>
            </a:blip>
            <a:srcRect b="0" l="0" r="0" t="0"/>
            <a:stretch/>
          </p:blipFill>
          <p:spPr>
            <a:xfrm>
              <a:off x="3374515" y="4091654"/>
              <a:ext cx="387318" cy="392958"/>
            </a:xfrm>
            <a:prstGeom prst="rect">
              <a:avLst/>
            </a:prstGeom>
            <a:noFill/>
            <a:ln>
              <a:noFill/>
            </a:ln>
          </p:spPr>
        </p:pic>
        <p:sp>
          <p:nvSpPr>
            <p:cNvPr id="1409" name="Google Shape;1409;p11"/>
            <p:cNvSpPr txBox="1"/>
            <p:nvPr/>
          </p:nvSpPr>
          <p:spPr>
            <a:xfrm>
              <a:off x="3822815" y="3627317"/>
              <a:ext cx="6423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endParaRPr sz="1100"/>
            </a:p>
          </p:txBody>
        </p:sp>
        <p:pic>
          <p:nvPicPr>
            <p:cNvPr descr="Image result for netflix logo png" id="1410" name="Google Shape;1410;p11"/>
            <p:cNvPicPr preferRelativeResize="0"/>
            <p:nvPr/>
          </p:nvPicPr>
          <p:blipFill rotWithShape="1">
            <a:blip r:embed="rId7">
              <a:alphaModFix/>
            </a:blip>
            <a:srcRect b="0" l="0" r="0" t="0"/>
            <a:stretch/>
          </p:blipFill>
          <p:spPr>
            <a:xfrm>
              <a:off x="3632599" y="4424842"/>
              <a:ext cx="691469" cy="388951"/>
            </a:xfrm>
            <a:prstGeom prst="rect">
              <a:avLst/>
            </a:prstGeom>
            <a:noFill/>
            <a:ln>
              <a:noFill/>
            </a:ln>
          </p:spPr>
        </p:pic>
      </p:grpSp>
      <p:sp>
        <p:nvSpPr>
          <p:cNvPr id="1411" name="Google Shape;1411;p11"/>
          <p:cNvSpPr/>
          <p:nvPr/>
        </p:nvSpPr>
        <p:spPr>
          <a:xfrm>
            <a:off x="3267439" y="3724250"/>
            <a:ext cx="2345532" cy="112395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1412" name="Google Shape;1412;p11"/>
          <p:cNvSpPr/>
          <p:nvPr/>
        </p:nvSpPr>
        <p:spPr>
          <a:xfrm>
            <a:off x="3708163" y="2006948"/>
            <a:ext cx="1645500" cy="1309500"/>
          </a:xfrm>
          <a:prstGeom prst="rect">
            <a:avLst/>
          </a:prstGeom>
          <a:solidFill>
            <a:schemeClr val="l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1413" name="Google Shape;1413;p11"/>
          <p:cNvCxnSpPr/>
          <p:nvPr/>
        </p:nvCxnSpPr>
        <p:spPr>
          <a:xfrm rot="10800000">
            <a:off x="2403343" y="2246644"/>
            <a:ext cx="0" cy="1876800"/>
          </a:xfrm>
          <a:prstGeom prst="straightConnector1">
            <a:avLst/>
          </a:prstGeom>
          <a:noFill/>
          <a:ln cap="flat" cmpd="sng" w="44450">
            <a:solidFill>
              <a:schemeClr val="accent1"/>
            </a:solidFill>
            <a:prstDash val="solid"/>
            <a:miter lim="800000"/>
            <a:headEnd len="sm" w="sm" type="none"/>
            <a:tailEnd len="med" w="med" type="triangle"/>
          </a:ln>
        </p:spPr>
      </p:cxnSp>
      <p:sp>
        <p:nvSpPr>
          <p:cNvPr id="1414" name="Google Shape;1414;p11"/>
          <p:cNvSpPr/>
          <p:nvPr/>
        </p:nvSpPr>
        <p:spPr>
          <a:xfrm>
            <a:off x="4398168" y="1755016"/>
            <a:ext cx="798000" cy="199500"/>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415" name="Google Shape;1415;p11"/>
          <p:cNvSpPr txBox="1"/>
          <p:nvPr/>
        </p:nvSpPr>
        <p:spPr>
          <a:xfrm>
            <a:off x="4364923" y="1718524"/>
            <a:ext cx="831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cxnSp>
        <p:nvCxnSpPr>
          <p:cNvPr id="1416" name="Google Shape;1416;p11"/>
          <p:cNvCxnSpPr/>
          <p:nvPr/>
        </p:nvCxnSpPr>
        <p:spPr>
          <a:xfrm>
            <a:off x="5258548" y="1863104"/>
            <a:ext cx="0" cy="2260200"/>
          </a:xfrm>
          <a:prstGeom prst="straightConnector1">
            <a:avLst/>
          </a:prstGeom>
          <a:noFill/>
          <a:ln cap="flat" cmpd="sng" w="44450">
            <a:solidFill>
              <a:schemeClr val="accent1"/>
            </a:solidFill>
            <a:prstDash val="solid"/>
            <a:miter lim="800000"/>
            <a:headEnd len="sm" w="sm" type="none"/>
            <a:tailEnd len="sm" w="sm" type="none"/>
          </a:ln>
        </p:spPr>
      </p:cxnSp>
      <p:cxnSp>
        <p:nvCxnSpPr>
          <p:cNvPr id="1417" name="Google Shape;1417;p11"/>
          <p:cNvCxnSpPr/>
          <p:nvPr/>
        </p:nvCxnSpPr>
        <p:spPr>
          <a:xfrm>
            <a:off x="2388430" y="4109005"/>
            <a:ext cx="2888700" cy="0"/>
          </a:xfrm>
          <a:prstGeom prst="straightConnector1">
            <a:avLst/>
          </a:prstGeom>
          <a:noFill/>
          <a:ln cap="flat" cmpd="sng" w="44450">
            <a:solidFill>
              <a:schemeClr val="accent1"/>
            </a:solidFill>
            <a:prstDash val="solid"/>
            <a:miter lim="800000"/>
            <a:headEnd len="sm" w="sm" type="none"/>
            <a:tailEnd len="sm" w="sm" type="none"/>
          </a:ln>
        </p:spPr>
      </p:cxnSp>
      <p:sp>
        <p:nvSpPr>
          <p:cNvPr id="1418" name="Google Shape;1418;p1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0" name="Shape 6880"/>
        <p:cNvGrpSpPr/>
        <p:nvPr/>
      </p:nvGrpSpPr>
      <p:grpSpPr>
        <a:xfrm>
          <a:off x="0" y="0"/>
          <a:ext cx="0" cy="0"/>
          <a:chOff x="0" y="0"/>
          <a:chExt cx="0" cy="0"/>
        </a:xfrm>
      </p:grpSpPr>
      <p:sp>
        <p:nvSpPr>
          <p:cNvPr id="6881" name="Google Shape;6881;p110"/>
          <p:cNvSpPr/>
          <p:nvPr/>
        </p:nvSpPr>
        <p:spPr>
          <a:xfrm>
            <a:off x="5210232" y="3757361"/>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82" name="Google Shape;6882;p110"/>
          <p:cNvGrpSpPr/>
          <p:nvPr/>
        </p:nvGrpSpPr>
        <p:grpSpPr>
          <a:xfrm>
            <a:off x="4686736" y="3768072"/>
            <a:ext cx="540531" cy="887208"/>
            <a:chOff x="10910965" y="2513124"/>
            <a:chExt cx="586768" cy="904023"/>
          </a:xfrm>
        </p:grpSpPr>
        <p:sp>
          <p:nvSpPr>
            <p:cNvPr id="6883" name="Google Shape;6883;p110"/>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884" name="Google Shape;6884;p110"/>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85" name="Google Shape;6885;p110"/>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86" name="Google Shape;6886;p110"/>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87" name="Google Shape;6887;p110"/>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888" name="Google Shape;6888;p110"/>
          <p:cNvSpPr/>
          <p:nvPr/>
        </p:nvSpPr>
        <p:spPr>
          <a:xfrm flipH="1">
            <a:off x="1383552" y="2636728"/>
            <a:ext cx="396250" cy="883699"/>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889" name="Google Shape;6889;p110"/>
          <p:cNvGrpSpPr/>
          <p:nvPr/>
        </p:nvGrpSpPr>
        <p:grpSpPr>
          <a:xfrm>
            <a:off x="958668" y="3512803"/>
            <a:ext cx="540531" cy="887208"/>
            <a:chOff x="10910965" y="2513124"/>
            <a:chExt cx="586768" cy="904023"/>
          </a:xfrm>
        </p:grpSpPr>
        <p:sp>
          <p:nvSpPr>
            <p:cNvPr id="6890" name="Google Shape;6890;p110"/>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891" name="Google Shape;6891;p110"/>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92" name="Google Shape;6892;p110"/>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93" name="Google Shape;6893;p110"/>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94" name="Google Shape;6894;p110"/>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895" name="Google Shape;6895;p110"/>
          <p:cNvGrpSpPr/>
          <p:nvPr/>
        </p:nvGrpSpPr>
        <p:grpSpPr>
          <a:xfrm>
            <a:off x="1765942" y="2640848"/>
            <a:ext cx="540531" cy="887208"/>
            <a:chOff x="10910965" y="2513124"/>
            <a:chExt cx="586768" cy="904023"/>
          </a:xfrm>
        </p:grpSpPr>
        <p:sp>
          <p:nvSpPr>
            <p:cNvPr id="6896" name="Google Shape;6896;p110"/>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897" name="Google Shape;6897;p110"/>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98" name="Google Shape;6898;p110"/>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899" name="Google Shape;6899;p110"/>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900" name="Google Shape;6900;p110"/>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6901" name="Google Shape;6901;p110"/>
          <p:cNvSpPr/>
          <p:nvPr/>
        </p:nvSpPr>
        <p:spPr>
          <a:xfrm>
            <a:off x="5556834" y="2774602"/>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02" name="Google Shape;6902;p110"/>
          <p:cNvGrpSpPr/>
          <p:nvPr/>
        </p:nvGrpSpPr>
        <p:grpSpPr>
          <a:xfrm>
            <a:off x="5023848" y="2750946"/>
            <a:ext cx="540531" cy="887208"/>
            <a:chOff x="10910965" y="2513124"/>
            <a:chExt cx="586768" cy="904023"/>
          </a:xfrm>
        </p:grpSpPr>
        <p:sp>
          <p:nvSpPr>
            <p:cNvPr id="6903" name="Google Shape;6903;p110"/>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6904" name="Google Shape;6904;p110"/>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905" name="Google Shape;6905;p110"/>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906" name="Google Shape;6906;p110"/>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6907" name="Google Shape;6907;p110"/>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908" name="Google Shape;6908;p110"/>
          <p:cNvGrpSpPr/>
          <p:nvPr/>
        </p:nvGrpSpPr>
        <p:grpSpPr>
          <a:xfrm>
            <a:off x="2828254" y="3775176"/>
            <a:ext cx="965199" cy="551177"/>
            <a:chOff x="7493876" y="2774731"/>
            <a:chExt cx="1481958" cy="894622"/>
          </a:xfrm>
        </p:grpSpPr>
        <p:sp>
          <p:nvSpPr>
            <p:cNvPr id="6909" name="Google Shape;6909;p110"/>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910" name="Google Shape;6910;p110"/>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911" name="Google Shape;6911;p110"/>
            <p:cNvGrpSpPr/>
            <p:nvPr/>
          </p:nvGrpSpPr>
          <p:grpSpPr>
            <a:xfrm>
              <a:off x="7713663" y="2848339"/>
              <a:ext cx="1042107" cy="425543"/>
              <a:chOff x="7786941" y="2884917"/>
              <a:chExt cx="897649" cy="353919"/>
            </a:xfrm>
          </p:grpSpPr>
          <p:sp>
            <p:nvSpPr>
              <p:cNvPr id="6912" name="Google Shape;6912;p110"/>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13" name="Google Shape;6913;p110"/>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14" name="Google Shape;6914;p110"/>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15" name="Google Shape;6915;p110"/>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6916" name="Google Shape;6916;p110"/>
          <p:cNvGrpSpPr/>
          <p:nvPr/>
        </p:nvGrpSpPr>
        <p:grpSpPr>
          <a:xfrm>
            <a:off x="988066" y="2907840"/>
            <a:ext cx="484073" cy="426879"/>
            <a:chOff x="-44" y="1473"/>
            <a:chExt cx="981" cy="1105"/>
          </a:xfrm>
        </p:grpSpPr>
        <p:pic>
          <p:nvPicPr>
            <p:cNvPr descr="desktop_computer_stylized_medium" id="6917" name="Google Shape;6917;p11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918" name="Google Shape;6918;p11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19" name="Google Shape;6919;p110"/>
          <p:cNvSpPr/>
          <p:nvPr/>
        </p:nvSpPr>
        <p:spPr>
          <a:xfrm flipH="1">
            <a:off x="733657" y="3511204"/>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6920" name="Google Shape;6920;p110"/>
          <p:cNvCxnSpPr/>
          <p:nvPr/>
        </p:nvCxnSpPr>
        <p:spPr>
          <a:xfrm flipH="1">
            <a:off x="1804223" y="3642072"/>
            <a:ext cx="851100" cy="850500"/>
          </a:xfrm>
          <a:prstGeom prst="straightConnector1">
            <a:avLst/>
          </a:prstGeom>
          <a:noFill/>
          <a:ln cap="flat" cmpd="sng" w="9525">
            <a:solidFill>
              <a:srgbClr val="000000"/>
            </a:solidFill>
            <a:prstDash val="solid"/>
            <a:round/>
            <a:headEnd len="med" w="med" type="none"/>
            <a:tailEnd len="med" w="med" type="none"/>
          </a:ln>
        </p:spPr>
      </p:cxnSp>
      <p:sp>
        <p:nvSpPr>
          <p:cNvPr id="6921" name="Google Shape;6921;p110"/>
          <p:cNvSpPr txBox="1"/>
          <p:nvPr/>
        </p:nvSpPr>
        <p:spPr>
          <a:xfrm>
            <a:off x="816462" y="2647363"/>
            <a:ext cx="8418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6922" name="Google Shape;6922;p110"/>
          <p:cNvSpPr txBox="1"/>
          <p:nvPr/>
        </p:nvSpPr>
        <p:spPr>
          <a:xfrm>
            <a:off x="812576" y="4540116"/>
            <a:ext cx="736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6923" name="Google Shape;6923;p110"/>
          <p:cNvCxnSpPr/>
          <p:nvPr/>
        </p:nvCxnSpPr>
        <p:spPr>
          <a:xfrm rot="10800000">
            <a:off x="2251669"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924" name="Google Shape;6924;p110"/>
          <p:cNvCxnSpPr/>
          <p:nvPr/>
        </p:nvCxnSpPr>
        <p:spPr>
          <a:xfrm rot="10800000">
            <a:off x="3743373"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6925" name="Google Shape;6925;p110"/>
          <p:cNvCxnSpPr/>
          <p:nvPr/>
        </p:nvCxnSpPr>
        <p:spPr>
          <a:xfrm flipH="1">
            <a:off x="3857510" y="3642072"/>
            <a:ext cx="851100" cy="850500"/>
          </a:xfrm>
          <a:prstGeom prst="straightConnector1">
            <a:avLst/>
          </a:prstGeom>
          <a:noFill/>
          <a:ln cap="flat" cmpd="sng" w="9525">
            <a:solidFill>
              <a:srgbClr val="000000"/>
            </a:solidFill>
            <a:prstDash val="solid"/>
            <a:round/>
            <a:headEnd len="med" w="med" type="none"/>
            <a:tailEnd len="med" w="med" type="none"/>
          </a:ln>
        </p:spPr>
      </p:cxnSp>
      <p:cxnSp>
        <p:nvCxnSpPr>
          <p:cNvPr id="6926" name="Google Shape;6926;p110"/>
          <p:cNvCxnSpPr/>
          <p:nvPr/>
        </p:nvCxnSpPr>
        <p:spPr>
          <a:xfrm rot="10800000">
            <a:off x="4706842" y="3642217"/>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927" name="Google Shape;6927;p110"/>
          <p:cNvGrpSpPr/>
          <p:nvPr/>
        </p:nvGrpSpPr>
        <p:grpSpPr>
          <a:xfrm>
            <a:off x="5648968" y="3355408"/>
            <a:ext cx="213518" cy="433111"/>
            <a:chOff x="4140" y="429"/>
            <a:chExt cx="1425" cy="2396"/>
          </a:xfrm>
        </p:grpSpPr>
        <p:sp>
          <p:nvSpPr>
            <p:cNvPr id="6928" name="Google Shape;6928;p11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29" name="Google Shape;6929;p110"/>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30" name="Google Shape;6930;p11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31" name="Google Shape;6931;p11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32" name="Google Shape;6932;p110"/>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33" name="Google Shape;6933;p110"/>
            <p:cNvGrpSpPr/>
            <p:nvPr/>
          </p:nvGrpSpPr>
          <p:grpSpPr>
            <a:xfrm>
              <a:off x="4745" y="670"/>
              <a:ext cx="586" cy="146"/>
              <a:chOff x="609" y="2570"/>
              <a:chExt cx="731" cy="140"/>
            </a:xfrm>
          </p:grpSpPr>
          <p:sp>
            <p:nvSpPr>
              <p:cNvPr id="6934" name="Google Shape;6934;p110"/>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35" name="Google Shape;6935;p110"/>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36" name="Google Shape;6936;p110"/>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37" name="Google Shape;6937;p110"/>
            <p:cNvGrpSpPr/>
            <p:nvPr/>
          </p:nvGrpSpPr>
          <p:grpSpPr>
            <a:xfrm>
              <a:off x="4745" y="998"/>
              <a:ext cx="586" cy="129"/>
              <a:chOff x="612" y="2572"/>
              <a:chExt cx="731" cy="134"/>
            </a:xfrm>
          </p:grpSpPr>
          <p:sp>
            <p:nvSpPr>
              <p:cNvPr id="6938" name="Google Shape;6938;p110"/>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39" name="Google Shape;6939;p110"/>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40" name="Google Shape;6940;p110"/>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41" name="Google Shape;6941;p110"/>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42" name="Google Shape;6942;p110"/>
            <p:cNvGrpSpPr/>
            <p:nvPr/>
          </p:nvGrpSpPr>
          <p:grpSpPr>
            <a:xfrm>
              <a:off x="4735" y="1627"/>
              <a:ext cx="586" cy="215"/>
              <a:chOff x="614" y="2568"/>
              <a:chExt cx="730" cy="198"/>
            </a:xfrm>
          </p:grpSpPr>
          <p:sp>
            <p:nvSpPr>
              <p:cNvPr id="6943" name="Google Shape;6943;p110"/>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44" name="Google Shape;6944;p110"/>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45" name="Google Shape;6945;p11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46" name="Google Shape;6946;p110"/>
            <p:cNvGrpSpPr/>
            <p:nvPr/>
          </p:nvGrpSpPr>
          <p:grpSpPr>
            <a:xfrm>
              <a:off x="4735" y="1325"/>
              <a:ext cx="586" cy="138"/>
              <a:chOff x="609" y="2566"/>
              <a:chExt cx="730" cy="138"/>
            </a:xfrm>
          </p:grpSpPr>
          <p:sp>
            <p:nvSpPr>
              <p:cNvPr id="6947" name="Google Shape;6947;p110"/>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48" name="Google Shape;6948;p110"/>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49" name="Google Shape;6949;p110"/>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0" name="Google Shape;6950;p11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1" name="Google Shape;6951;p11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2" name="Google Shape;6952;p110"/>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3" name="Google Shape;6953;p11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4" name="Google Shape;6954;p110"/>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5" name="Google Shape;6955;p110"/>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6" name="Google Shape;6956;p110"/>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7" name="Google Shape;6957;p110"/>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958" name="Google Shape;6958;p110"/>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59" name="Google Shape;6959;p110"/>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960" name="Google Shape;6960;p110"/>
          <p:cNvGrpSpPr/>
          <p:nvPr/>
        </p:nvGrpSpPr>
        <p:grpSpPr>
          <a:xfrm>
            <a:off x="438972" y="4241457"/>
            <a:ext cx="484073" cy="426879"/>
            <a:chOff x="-44" y="1473"/>
            <a:chExt cx="981" cy="1105"/>
          </a:xfrm>
        </p:grpSpPr>
        <p:pic>
          <p:nvPicPr>
            <p:cNvPr descr="desktop_computer_stylized_medium" id="6961" name="Google Shape;6961;p11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6962" name="Google Shape;6962;p11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963" name="Google Shape;6963;p110"/>
          <p:cNvGrpSpPr/>
          <p:nvPr/>
        </p:nvGrpSpPr>
        <p:grpSpPr>
          <a:xfrm>
            <a:off x="5356478" y="4302644"/>
            <a:ext cx="213518" cy="433111"/>
            <a:chOff x="4140" y="429"/>
            <a:chExt cx="1425" cy="2396"/>
          </a:xfrm>
        </p:grpSpPr>
        <p:sp>
          <p:nvSpPr>
            <p:cNvPr id="6964" name="Google Shape;6964;p11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65" name="Google Shape;6965;p110"/>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66" name="Google Shape;6966;p11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67" name="Google Shape;6967;p11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68" name="Google Shape;6968;p110"/>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69" name="Google Shape;6969;p110"/>
            <p:cNvGrpSpPr/>
            <p:nvPr/>
          </p:nvGrpSpPr>
          <p:grpSpPr>
            <a:xfrm>
              <a:off x="4745" y="670"/>
              <a:ext cx="586" cy="146"/>
              <a:chOff x="609" y="2570"/>
              <a:chExt cx="731" cy="140"/>
            </a:xfrm>
          </p:grpSpPr>
          <p:sp>
            <p:nvSpPr>
              <p:cNvPr id="6970" name="Google Shape;6970;p110"/>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71" name="Google Shape;6971;p110"/>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72" name="Google Shape;6972;p110"/>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73" name="Google Shape;6973;p110"/>
            <p:cNvGrpSpPr/>
            <p:nvPr/>
          </p:nvGrpSpPr>
          <p:grpSpPr>
            <a:xfrm>
              <a:off x="4745" y="998"/>
              <a:ext cx="586" cy="129"/>
              <a:chOff x="612" y="2572"/>
              <a:chExt cx="731" cy="134"/>
            </a:xfrm>
          </p:grpSpPr>
          <p:sp>
            <p:nvSpPr>
              <p:cNvPr id="6974" name="Google Shape;6974;p110"/>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75" name="Google Shape;6975;p110"/>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76" name="Google Shape;6976;p110"/>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77" name="Google Shape;6977;p110"/>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78" name="Google Shape;6978;p110"/>
            <p:cNvGrpSpPr/>
            <p:nvPr/>
          </p:nvGrpSpPr>
          <p:grpSpPr>
            <a:xfrm>
              <a:off x="4735" y="1627"/>
              <a:ext cx="586" cy="215"/>
              <a:chOff x="614" y="2568"/>
              <a:chExt cx="730" cy="198"/>
            </a:xfrm>
          </p:grpSpPr>
          <p:sp>
            <p:nvSpPr>
              <p:cNvPr id="6979" name="Google Shape;6979;p110"/>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0" name="Google Shape;6980;p110"/>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81" name="Google Shape;6981;p11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6982" name="Google Shape;6982;p110"/>
            <p:cNvGrpSpPr/>
            <p:nvPr/>
          </p:nvGrpSpPr>
          <p:grpSpPr>
            <a:xfrm>
              <a:off x="4735" y="1325"/>
              <a:ext cx="586" cy="138"/>
              <a:chOff x="609" y="2566"/>
              <a:chExt cx="730" cy="138"/>
            </a:xfrm>
          </p:grpSpPr>
          <p:sp>
            <p:nvSpPr>
              <p:cNvPr id="6983" name="Google Shape;6983;p110"/>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4" name="Google Shape;6984;p110"/>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985" name="Google Shape;6985;p110"/>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6" name="Google Shape;6986;p11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7" name="Google Shape;6987;p11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8" name="Google Shape;6988;p110"/>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89" name="Google Shape;6989;p11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90" name="Google Shape;6990;p110"/>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91" name="Google Shape;6991;p110"/>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92" name="Google Shape;6992;p110"/>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93" name="Google Shape;6993;p110"/>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6994" name="Google Shape;6994;p110"/>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995" name="Google Shape;6995;p110"/>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6996" name="Google Shape;6996;p110"/>
          <p:cNvCxnSpPr/>
          <p:nvPr/>
        </p:nvCxnSpPr>
        <p:spPr>
          <a:xfrm rot="10800000">
            <a:off x="3866465" y="4491277"/>
            <a:ext cx="757500" cy="0"/>
          </a:xfrm>
          <a:prstGeom prst="straightConnector1">
            <a:avLst/>
          </a:prstGeom>
          <a:noFill/>
          <a:ln cap="flat" cmpd="sng" w="9525">
            <a:solidFill>
              <a:srgbClr val="000000"/>
            </a:solidFill>
            <a:prstDash val="solid"/>
            <a:round/>
            <a:headEnd len="med" w="med" type="none"/>
            <a:tailEnd len="med" w="med" type="none"/>
          </a:ln>
        </p:spPr>
      </p:cxnSp>
      <p:cxnSp>
        <p:nvCxnSpPr>
          <p:cNvPr id="6997" name="Google Shape;6997;p110"/>
          <p:cNvCxnSpPr/>
          <p:nvPr/>
        </p:nvCxnSpPr>
        <p:spPr>
          <a:xfrm rot="10800000">
            <a:off x="2250998" y="3639916"/>
            <a:ext cx="405000" cy="0"/>
          </a:xfrm>
          <a:prstGeom prst="straightConnector1">
            <a:avLst/>
          </a:prstGeom>
          <a:noFill/>
          <a:ln cap="flat" cmpd="sng" w="9525">
            <a:solidFill>
              <a:srgbClr val="000000"/>
            </a:solidFill>
            <a:prstDash val="solid"/>
            <a:round/>
            <a:headEnd len="med" w="med" type="none"/>
            <a:tailEnd len="med" w="med" type="none"/>
          </a:ln>
        </p:spPr>
      </p:cxnSp>
      <p:cxnSp>
        <p:nvCxnSpPr>
          <p:cNvPr id="6998" name="Google Shape;6998;p110"/>
          <p:cNvCxnSpPr/>
          <p:nvPr/>
        </p:nvCxnSpPr>
        <p:spPr>
          <a:xfrm rot="10800000">
            <a:off x="1402144" y="4493578"/>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6999" name="Google Shape;6999;p110"/>
          <p:cNvGrpSpPr/>
          <p:nvPr/>
        </p:nvGrpSpPr>
        <p:grpSpPr>
          <a:xfrm>
            <a:off x="2061818" y="2570560"/>
            <a:ext cx="2138707" cy="709613"/>
            <a:chOff x="2749090" y="3427413"/>
            <a:chExt cx="2851610" cy="946150"/>
          </a:xfrm>
        </p:grpSpPr>
        <p:sp>
          <p:nvSpPr>
            <p:cNvPr id="7000" name="Google Shape;7000;p110"/>
            <p:cNvSpPr txBox="1"/>
            <p:nvPr/>
          </p:nvSpPr>
          <p:spPr>
            <a:xfrm>
              <a:off x="3368675" y="3427413"/>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original data</a:t>
              </a:r>
              <a:endParaRPr b="0" i="0" sz="1200" u="none" cap="none" strike="noStrike">
                <a:solidFill>
                  <a:srgbClr val="C00000"/>
                </a:solidFill>
                <a:latin typeface="Comic Sans MS"/>
                <a:ea typeface="Comic Sans MS"/>
                <a:cs typeface="Comic Sans MS"/>
                <a:sym typeface="Comic Sans MS"/>
              </a:endParaRPr>
            </a:p>
          </p:txBody>
        </p:sp>
        <p:sp>
          <p:nvSpPr>
            <p:cNvPr id="7001" name="Google Shape;7001;p110"/>
            <p:cNvSpPr/>
            <p:nvPr/>
          </p:nvSpPr>
          <p:spPr>
            <a:xfrm>
              <a:off x="2749090" y="3616325"/>
              <a:ext cx="112712" cy="11588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002" name="Google Shape;7002;p110"/>
            <p:cNvCxnSpPr/>
            <p:nvPr/>
          </p:nvCxnSpPr>
          <p:spPr>
            <a:xfrm>
              <a:off x="4845050" y="3995738"/>
              <a:ext cx="339725" cy="0"/>
            </a:xfrm>
            <a:prstGeom prst="straightConnector1">
              <a:avLst/>
            </a:prstGeom>
            <a:noFill/>
            <a:ln cap="flat" cmpd="sng" w="38100">
              <a:solidFill>
                <a:srgbClr val="FFFFFF"/>
              </a:solidFill>
              <a:prstDash val="dot"/>
              <a:round/>
              <a:headEnd len="med" w="med" type="none"/>
              <a:tailEnd len="med" w="med" type="none"/>
            </a:ln>
          </p:spPr>
        </p:cxnSp>
        <p:sp>
          <p:nvSpPr>
            <p:cNvPr id="7003" name="Google Shape;7003;p110"/>
            <p:cNvSpPr/>
            <p:nvPr/>
          </p:nvSpPr>
          <p:spPr>
            <a:xfrm>
              <a:off x="2749606" y="3849688"/>
              <a:ext cx="112712" cy="1158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004" name="Google Shape;7004;p110"/>
            <p:cNvSpPr txBox="1"/>
            <p:nvPr/>
          </p:nvSpPr>
          <p:spPr>
            <a:xfrm>
              <a:off x="3251200" y="3756025"/>
              <a:ext cx="2349500" cy="61753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original data, </a:t>
              </a:r>
              <a:r>
                <a:rPr b="0" i="1" lang="en-US" sz="1200" u="none" cap="none" strike="noStrike">
                  <a:solidFill>
                    <a:srgbClr val="C00000"/>
                  </a:solidFill>
                  <a:latin typeface="Arial"/>
                  <a:ea typeface="Arial"/>
                  <a:cs typeface="Arial"/>
                  <a:sym typeface="Arial"/>
                </a:rPr>
                <a:t>plus</a:t>
              </a:r>
              <a:r>
                <a:rPr b="0" i="0" lang="en-US" sz="1200" u="none" cap="none" strike="noStrike">
                  <a:solidFill>
                    <a:srgbClr val="C00000"/>
                  </a:solidFill>
                  <a:latin typeface="Arial"/>
                  <a:ea typeface="Arial"/>
                  <a:cs typeface="Arial"/>
                  <a:sym typeface="Arial"/>
                </a:rPr>
                <a:t> retransmitted data</a:t>
              </a:r>
              <a:endParaRPr b="0" i="0" sz="1200" u="none" cap="none" strike="noStrike">
                <a:solidFill>
                  <a:srgbClr val="C00000"/>
                </a:solidFill>
                <a:latin typeface="Comic Sans MS"/>
                <a:ea typeface="Comic Sans MS"/>
                <a:cs typeface="Comic Sans MS"/>
                <a:sym typeface="Comic Sans MS"/>
              </a:endParaRPr>
            </a:p>
          </p:txBody>
        </p:sp>
        <p:cxnSp>
          <p:nvCxnSpPr>
            <p:cNvPr id="7005" name="Google Shape;7005;p110"/>
            <p:cNvCxnSpPr/>
            <p:nvPr/>
          </p:nvCxnSpPr>
          <p:spPr>
            <a:xfrm>
              <a:off x="2909888" y="3916363"/>
              <a:ext cx="514350" cy="0"/>
            </a:xfrm>
            <a:prstGeom prst="straightConnector1">
              <a:avLst/>
            </a:prstGeom>
            <a:noFill/>
            <a:ln cap="flat" cmpd="sng" w="12700">
              <a:solidFill>
                <a:srgbClr val="000000"/>
              </a:solidFill>
              <a:prstDash val="solid"/>
              <a:round/>
              <a:headEnd len="med" w="med" type="triangle"/>
              <a:tailEnd len="med" w="med" type="none"/>
            </a:ln>
          </p:spPr>
        </p:cxnSp>
        <p:cxnSp>
          <p:nvCxnSpPr>
            <p:cNvPr id="7006" name="Google Shape;7006;p110"/>
            <p:cNvCxnSpPr/>
            <p:nvPr/>
          </p:nvCxnSpPr>
          <p:spPr>
            <a:xfrm>
              <a:off x="2905125" y="36830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7007" name="Google Shape;7007;p110"/>
          <p:cNvGrpSpPr/>
          <p:nvPr/>
        </p:nvGrpSpPr>
        <p:grpSpPr>
          <a:xfrm>
            <a:off x="2185118" y="3914214"/>
            <a:ext cx="1454047" cy="975136"/>
            <a:chOff x="2913490" y="5218953"/>
            <a:chExt cx="1938729" cy="1300181"/>
          </a:xfrm>
        </p:grpSpPr>
        <p:sp>
          <p:nvSpPr>
            <p:cNvPr id="7008" name="Google Shape;7008;p110"/>
            <p:cNvSpPr txBox="1"/>
            <p:nvPr/>
          </p:nvSpPr>
          <p:spPr>
            <a:xfrm>
              <a:off x="2913490" y="6001893"/>
              <a:ext cx="1749096" cy="517241"/>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200"/>
                <a:buFont typeface="Arial"/>
                <a:buNone/>
              </a:pPr>
              <a:r>
                <a:rPr b="1" i="1" lang="en-US" sz="1200" u="none" cap="none" strike="noStrike">
                  <a:solidFill>
                    <a:srgbClr val="C00000"/>
                  </a:solidFill>
                  <a:latin typeface="Arial"/>
                  <a:ea typeface="Arial"/>
                  <a:cs typeface="Arial"/>
                  <a:sym typeface="Arial"/>
                </a:rPr>
                <a:t>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7009" name="Google Shape;7009;p110"/>
            <p:cNvCxnSpPr/>
            <p:nvPr/>
          </p:nvCxnSpPr>
          <p:spPr>
            <a:xfrm flipH="1">
              <a:off x="4292190" y="5608320"/>
              <a:ext cx="295050" cy="508454"/>
            </a:xfrm>
            <a:prstGeom prst="straightConnector1">
              <a:avLst/>
            </a:prstGeom>
            <a:noFill/>
            <a:ln cap="flat" cmpd="sng" w="9525">
              <a:solidFill>
                <a:srgbClr val="000000"/>
              </a:solidFill>
              <a:prstDash val="solid"/>
              <a:round/>
              <a:headEnd len="med" w="med" type="none"/>
              <a:tailEnd len="sm" w="sm" type="none"/>
            </a:ln>
          </p:spPr>
        </p:cxnSp>
        <p:grpSp>
          <p:nvGrpSpPr>
            <p:cNvPr id="7010" name="Google Shape;7010;p110"/>
            <p:cNvGrpSpPr/>
            <p:nvPr/>
          </p:nvGrpSpPr>
          <p:grpSpPr>
            <a:xfrm>
              <a:off x="4030361" y="5218953"/>
              <a:ext cx="821858" cy="355937"/>
              <a:chOff x="6859123" y="5156933"/>
              <a:chExt cx="456701" cy="226548"/>
            </a:xfrm>
          </p:grpSpPr>
          <p:sp>
            <p:nvSpPr>
              <p:cNvPr id="7011" name="Google Shape;7011;p110"/>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12" name="Google Shape;7012;p110"/>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3" name="Google Shape;7013;p110"/>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4" name="Google Shape;7014;p110"/>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5" name="Google Shape;7015;p110"/>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6" name="Google Shape;7016;p110"/>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7" name="Google Shape;7017;p110"/>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018" name="Google Shape;7018;p110"/>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sp>
        <p:nvSpPr>
          <p:cNvPr id="7019" name="Google Shape;7019;p110"/>
          <p:cNvSpPr/>
          <p:nvPr/>
        </p:nvSpPr>
        <p:spPr>
          <a:xfrm>
            <a:off x="2102515" y="2744691"/>
            <a:ext cx="3158903" cy="1252594"/>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020" name="Google Shape;7020;p110"/>
          <p:cNvGrpSpPr/>
          <p:nvPr/>
        </p:nvGrpSpPr>
        <p:grpSpPr>
          <a:xfrm>
            <a:off x="1189766" y="3557975"/>
            <a:ext cx="3685261" cy="1009566"/>
            <a:chOff x="5641439" y="2685215"/>
            <a:chExt cx="4000500" cy="1028700"/>
          </a:xfrm>
        </p:grpSpPr>
        <p:sp>
          <p:nvSpPr>
            <p:cNvPr id="7021" name="Google Shape;7021;p110"/>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022" name="Google Shape;7022;p110"/>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023" name="Google Shape;7023;p110"/>
          <p:cNvGrpSpPr/>
          <p:nvPr/>
        </p:nvGrpSpPr>
        <p:grpSpPr>
          <a:xfrm>
            <a:off x="2467237" y="4002581"/>
            <a:ext cx="1593371" cy="357481"/>
            <a:chOff x="3289650" y="5336775"/>
            <a:chExt cx="2124495" cy="476642"/>
          </a:xfrm>
        </p:grpSpPr>
        <p:sp>
          <p:nvSpPr>
            <p:cNvPr id="7024" name="Google Shape;7024;p110"/>
            <p:cNvSpPr txBox="1"/>
            <p:nvPr/>
          </p:nvSpPr>
          <p:spPr>
            <a:xfrm>
              <a:off x="4982445" y="5336775"/>
              <a:ext cx="431700" cy="461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7025" name="Google Shape;7025;p110"/>
            <p:cNvSpPr txBox="1"/>
            <p:nvPr/>
          </p:nvSpPr>
          <p:spPr>
            <a:xfrm>
              <a:off x="3289650" y="5351752"/>
              <a:ext cx="351378" cy="461665"/>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grpSp>
      <p:sp>
        <p:nvSpPr>
          <p:cNvPr id="7026" name="Google Shape;7026;p110"/>
          <p:cNvSpPr txBox="1"/>
          <p:nvPr>
            <p:ph type="title"/>
          </p:nvPr>
        </p:nvSpPr>
        <p:spPr>
          <a:xfrm>
            <a:off x="-7058" y="169157"/>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2</a:t>
            </a:r>
            <a:endParaRPr sz="3600"/>
          </a:p>
        </p:txBody>
      </p:sp>
      <p:sp>
        <p:nvSpPr>
          <p:cNvPr id="7027" name="Google Shape;7027;p110"/>
          <p:cNvSpPr/>
          <p:nvPr/>
        </p:nvSpPr>
        <p:spPr>
          <a:xfrm>
            <a:off x="1785938" y="2884885"/>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028" name="Google Shape;7028;p110"/>
          <p:cNvSpPr txBox="1"/>
          <p:nvPr/>
        </p:nvSpPr>
        <p:spPr>
          <a:xfrm>
            <a:off x="2794397" y="3570839"/>
            <a:ext cx="1326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1" lang="en-US" sz="1200" u="none" cap="none" strike="noStrike">
                <a:solidFill>
                  <a:srgbClr val="006600"/>
                </a:solidFill>
                <a:latin typeface="Arial"/>
                <a:ea typeface="Arial"/>
                <a:cs typeface="Arial"/>
                <a:sym typeface="Arial"/>
              </a:rPr>
              <a:t>free buffer space!</a:t>
            </a:r>
            <a:endParaRPr sz="1100"/>
          </a:p>
        </p:txBody>
      </p:sp>
      <p:sp>
        <p:nvSpPr>
          <p:cNvPr id="7029" name="Google Shape;7029;p110"/>
          <p:cNvSpPr/>
          <p:nvPr/>
        </p:nvSpPr>
        <p:spPr>
          <a:xfrm>
            <a:off x="1785938" y="2883694"/>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030" name="Google Shape;7030;p110"/>
          <p:cNvSpPr txBox="1"/>
          <p:nvPr/>
        </p:nvSpPr>
        <p:spPr>
          <a:xfrm>
            <a:off x="-79650" y="853775"/>
            <a:ext cx="5295900" cy="1599000"/>
          </a:xfrm>
          <a:prstGeom prst="rect">
            <a:avLst/>
          </a:prstGeom>
          <a:noFill/>
          <a:ln>
            <a:noFill/>
          </a:ln>
        </p:spPr>
        <p:txBody>
          <a:bodyPr anchorCtr="0" anchor="t" bIns="34275" lIns="68575" spcFirstLastPara="1" rIns="68575" wrap="square" tIns="34275">
            <a:noAutofit/>
          </a:bodyPr>
          <a:lstStyle/>
          <a:p>
            <a:pPr indent="-165100" lvl="0" marL="266700" rtl="0" algn="l">
              <a:lnSpc>
                <a:spcPct val="90000"/>
              </a:lnSpc>
              <a:spcBef>
                <a:spcPts val="0"/>
              </a:spcBef>
              <a:spcAft>
                <a:spcPts val="0"/>
              </a:spcAft>
              <a:buNone/>
            </a:pPr>
            <a:r>
              <a:rPr lang="en-US" sz="1800">
                <a:solidFill>
                  <a:srgbClr val="000099"/>
                </a:solidFill>
                <a:latin typeface="Calibri"/>
                <a:ea typeface="Calibri"/>
                <a:cs typeface="Calibri"/>
                <a:sym typeface="Calibri"/>
              </a:rPr>
              <a:t>Ιδεαλισμός: </a:t>
            </a:r>
            <a:r>
              <a:rPr i="1" lang="en-US" sz="1800">
                <a:solidFill>
                  <a:srgbClr val="C00000"/>
                </a:solidFill>
                <a:latin typeface="Calibri"/>
                <a:ea typeface="Calibri"/>
                <a:cs typeface="Calibri"/>
                <a:sym typeface="Calibri"/>
              </a:rPr>
              <a:t>μερική </a:t>
            </a:r>
            <a:r>
              <a:rPr lang="en-US" sz="1800">
                <a:solidFill>
                  <a:schemeClr val="dk1"/>
                </a:solidFill>
                <a:latin typeface="Calibri"/>
                <a:ea typeface="Calibri"/>
                <a:cs typeface="Calibri"/>
                <a:sym typeface="Calibri"/>
              </a:rPr>
              <a:t>τέλεια γνώση</a:t>
            </a:r>
            <a:endParaRPr sz="1800">
              <a:solidFill>
                <a:schemeClr val="dk1"/>
              </a:solidFill>
            </a:endParaRPr>
          </a:p>
          <a:p>
            <a:pPr indent="-165100" lvl="0" marL="34290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Calibri"/>
                <a:ea typeface="Calibri"/>
                <a:cs typeface="Calibri"/>
                <a:sym typeface="Calibri"/>
              </a:rPr>
              <a:t>πακέτα μπορούν να χαθούν(απόρριψη στον δρομολογητή) λόγω γεμάτων ενταμιευτών</a:t>
            </a:r>
            <a:endParaRPr sz="1800">
              <a:solidFill>
                <a:schemeClr val="dk1"/>
              </a:solidFill>
            </a:endParaRPr>
          </a:p>
          <a:p>
            <a:pPr indent="-165100" lvl="0" marL="34290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Calibri"/>
                <a:ea typeface="Calibri"/>
                <a:cs typeface="Calibri"/>
                <a:sym typeface="Calibri"/>
              </a:rPr>
              <a:t>ο αποστολέας γνωρίζει όταν ένα πακέτο απορρίπτεται: ξανα στέλνει μόνο αν το πακέτο είναι </a:t>
            </a:r>
            <a:r>
              <a:rPr i="1" lang="en-US" sz="1800">
                <a:solidFill>
                  <a:schemeClr val="dk1"/>
                </a:solidFill>
                <a:latin typeface="Calibri"/>
                <a:ea typeface="Calibri"/>
                <a:cs typeface="Calibri"/>
                <a:sym typeface="Calibri"/>
              </a:rPr>
              <a:t>γνωστό </a:t>
            </a:r>
            <a:r>
              <a:rPr lang="en-US" sz="1800">
                <a:solidFill>
                  <a:schemeClr val="dk1"/>
                </a:solidFill>
                <a:latin typeface="Calibri"/>
                <a:ea typeface="Calibri"/>
                <a:cs typeface="Calibri"/>
                <a:sym typeface="Calibri"/>
              </a:rPr>
              <a:t>ότι χάθηκε</a:t>
            </a:r>
            <a:endParaRPr sz="1800">
              <a:solidFill>
                <a:srgbClr val="000099"/>
              </a:solidFill>
              <a:latin typeface="Calibri"/>
              <a:ea typeface="Calibri"/>
              <a:cs typeface="Calibri"/>
              <a:sym typeface="Calibri"/>
            </a:endParaRPr>
          </a:p>
        </p:txBody>
      </p:sp>
      <p:grpSp>
        <p:nvGrpSpPr>
          <p:cNvPr id="7031" name="Google Shape;7031;p110"/>
          <p:cNvGrpSpPr/>
          <p:nvPr/>
        </p:nvGrpSpPr>
        <p:grpSpPr>
          <a:xfrm>
            <a:off x="7529708" y="1495055"/>
            <a:ext cx="1400128" cy="958124"/>
            <a:chOff x="10039611" y="1800903"/>
            <a:chExt cx="1866837" cy="1277498"/>
          </a:xfrm>
        </p:grpSpPr>
        <p:sp>
          <p:nvSpPr>
            <p:cNvPr id="7032" name="Google Shape;7032;p110"/>
            <p:cNvSpPr txBox="1"/>
            <p:nvPr/>
          </p:nvSpPr>
          <p:spPr>
            <a:xfrm>
              <a:off x="10188717" y="2099672"/>
              <a:ext cx="1717731" cy="978729"/>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when sending at R/2, some packets are needed retransmissions</a:t>
              </a:r>
              <a:endParaRPr sz="1100"/>
            </a:p>
          </p:txBody>
        </p:sp>
        <p:cxnSp>
          <p:nvCxnSpPr>
            <p:cNvPr id="7033" name="Google Shape;7033;p110"/>
            <p:cNvCxnSpPr/>
            <p:nvPr/>
          </p:nvCxnSpPr>
          <p:spPr>
            <a:xfrm rot="10800000">
              <a:off x="10039611" y="1800903"/>
              <a:ext cx="423050" cy="355155"/>
            </a:xfrm>
            <a:prstGeom prst="straightConnector1">
              <a:avLst/>
            </a:prstGeom>
            <a:noFill/>
            <a:ln cap="flat" cmpd="sng" w="9525">
              <a:solidFill>
                <a:schemeClr val="dk1"/>
              </a:solidFill>
              <a:prstDash val="solid"/>
              <a:round/>
              <a:headEnd len="med" w="med" type="none"/>
              <a:tailEnd len="med" w="med" type="triangle"/>
            </a:ln>
          </p:spPr>
        </p:cxnSp>
      </p:grpSp>
      <p:grpSp>
        <p:nvGrpSpPr>
          <p:cNvPr id="7034" name="Google Shape;7034;p110"/>
          <p:cNvGrpSpPr/>
          <p:nvPr/>
        </p:nvGrpSpPr>
        <p:grpSpPr>
          <a:xfrm>
            <a:off x="5521090" y="1044513"/>
            <a:ext cx="2325272" cy="1945544"/>
            <a:chOff x="10662918" y="1488938"/>
            <a:chExt cx="3100363" cy="2594059"/>
          </a:xfrm>
        </p:grpSpPr>
        <p:sp>
          <p:nvSpPr>
            <p:cNvPr id="7035" name="Google Shape;7035;p110"/>
            <p:cNvSpPr/>
            <p:nvPr/>
          </p:nvSpPr>
          <p:spPr>
            <a:xfrm>
              <a:off x="11260180" y="2035401"/>
              <a:ext cx="2024019" cy="1604948"/>
            </a:xfrm>
            <a:custGeom>
              <a:rect b="b" l="l" r="r" t="t"/>
              <a:pathLst>
                <a:path extrusionOk="0" h="10000" w="10000">
                  <a:moveTo>
                    <a:pt x="0" y="10000"/>
                  </a:moveTo>
                  <a:cubicBezTo>
                    <a:pt x="1268" y="8586"/>
                    <a:pt x="-125" y="9688"/>
                    <a:pt x="7233" y="1532"/>
                  </a:cubicBezTo>
                  <a:cubicBezTo>
                    <a:pt x="7865" y="929"/>
                    <a:pt x="8381" y="338"/>
                    <a:pt x="10000" y="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7036" name="Google Shape;7036;p110"/>
            <p:cNvGrpSpPr/>
            <p:nvPr/>
          </p:nvGrpSpPr>
          <p:grpSpPr>
            <a:xfrm>
              <a:off x="12077700" y="3606746"/>
              <a:ext cx="476251" cy="476251"/>
              <a:chOff x="3583" y="1761"/>
              <a:chExt cx="300" cy="300"/>
            </a:xfrm>
          </p:grpSpPr>
          <p:sp>
            <p:nvSpPr>
              <p:cNvPr id="7037" name="Google Shape;7037;p110"/>
              <p:cNvSpPr txBox="1"/>
              <p:nvPr/>
            </p:nvSpPr>
            <p:spPr>
              <a:xfrm>
                <a:off x="3583" y="1761"/>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b="0" baseline="-25000" i="0" sz="1500" u="none" cap="none" strike="noStrike">
                  <a:solidFill>
                    <a:srgbClr val="000000"/>
                  </a:solidFill>
                  <a:latin typeface="Arial"/>
                  <a:ea typeface="Arial"/>
                  <a:cs typeface="Arial"/>
                  <a:sym typeface="Arial"/>
                </a:endParaRPr>
              </a:p>
            </p:txBody>
          </p:sp>
          <p:cxnSp>
            <p:nvCxnSpPr>
              <p:cNvPr id="7038" name="Google Shape;7038;p110"/>
              <p:cNvCxnSpPr/>
              <p:nvPr/>
            </p:nvCxnSpPr>
            <p:spPr>
              <a:xfrm flipH="1" rot="10800000">
                <a:off x="3726" y="1834"/>
                <a:ext cx="24" cy="24"/>
              </a:xfrm>
              <a:prstGeom prst="straightConnector1">
                <a:avLst/>
              </a:prstGeom>
              <a:noFill/>
              <a:ln cap="flat" cmpd="sng" w="19050">
                <a:solidFill>
                  <a:schemeClr val="dk1"/>
                </a:solidFill>
                <a:prstDash val="solid"/>
                <a:round/>
                <a:headEnd len="med" w="med" type="none"/>
                <a:tailEnd len="med" w="med" type="none"/>
              </a:ln>
            </p:spPr>
          </p:cxnSp>
        </p:grpSp>
        <p:cxnSp>
          <p:nvCxnSpPr>
            <p:cNvPr id="7039" name="Google Shape;7039;p110"/>
            <p:cNvCxnSpPr/>
            <p:nvPr/>
          </p:nvCxnSpPr>
          <p:spPr>
            <a:xfrm>
              <a:off x="11267134" y="1488938"/>
              <a:ext cx="0" cy="2159048"/>
            </a:xfrm>
            <a:prstGeom prst="straightConnector1">
              <a:avLst/>
            </a:prstGeom>
            <a:noFill/>
            <a:ln cap="flat" cmpd="sng" w="25400">
              <a:solidFill>
                <a:schemeClr val="dk1"/>
              </a:solidFill>
              <a:prstDash val="solid"/>
              <a:round/>
              <a:headEnd len="med" w="med" type="none"/>
              <a:tailEnd len="med" w="med" type="none"/>
            </a:ln>
          </p:spPr>
        </p:cxnSp>
        <p:cxnSp>
          <p:nvCxnSpPr>
            <p:cNvPr id="7040" name="Google Shape;7040;p110"/>
            <p:cNvCxnSpPr/>
            <p:nvPr/>
          </p:nvCxnSpPr>
          <p:spPr>
            <a:xfrm>
              <a:off x="13274022" y="1725252"/>
              <a:ext cx="0" cy="1869027"/>
            </a:xfrm>
            <a:prstGeom prst="straightConnector1">
              <a:avLst/>
            </a:prstGeom>
            <a:noFill/>
            <a:ln cap="flat" cmpd="sng" w="12700">
              <a:solidFill>
                <a:schemeClr val="dk1"/>
              </a:solidFill>
              <a:prstDash val="dash"/>
              <a:round/>
              <a:headEnd len="med" w="med" type="none"/>
              <a:tailEnd len="med" w="med" type="none"/>
            </a:ln>
          </p:spPr>
        </p:cxnSp>
        <p:sp>
          <p:nvSpPr>
            <p:cNvPr id="7041" name="Google Shape;7041;p110"/>
            <p:cNvSpPr/>
            <p:nvPr/>
          </p:nvSpPr>
          <p:spPr>
            <a:xfrm>
              <a:off x="11255891" y="1666173"/>
              <a:ext cx="2023753" cy="1965701"/>
            </a:xfrm>
            <a:custGeom>
              <a:rect b="b" l="l" r="r" t="t"/>
              <a:pathLst>
                <a:path extrusionOk="0" h="732" w="720">
                  <a:moveTo>
                    <a:pt x="0" y="732"/>
                  </a:moveTo>
                  <a:lnTo>
                    <a:pt x="720" y="0"/>
                  </a:lnTo>
                </a:path>
              </a:pathLst>
            </a:custGeom>
            <a:noFill/>
            <a:ln cap="flat" cmpd="sng" w="28575">
              <a:solidFill>
                <a:schemeClr val="dk1"/>
              </a:solidFill>
              <a:prstDash val="dash"/>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7042" name="Google Shape;7042;p110"/>
            <p:cNvCxnSpPr/>
            <p:nvPr/>
          </p:nvCxnSpPr>
          <p:spPr>
            <a:xfrm>
              <a:off x="11120974" y="1666173"/>
              <a:ext cx="140538" cy="0"/>
            </a:xfrm>
            <a:prstGeom prst="straightConnector1">
              <a:avLst/>
            </a:prstGeom>
            <a:noFill/>
            <a:ln cap="flat" cmpd="sng" w="19050">
              <a:solidFill>
                <a:schemeClr val="dk1"/>
              </a:solidFill>
              <a:prstDash val="solid"/>
              <a:round/>
              <a:headEnd len="med" w="med" type="none"/>
              <a:tailEnd len="med" w="med" type="none"/>
            </a:ln>
          </p:spPr>
        </p:cxnSp>
        <p:cxnSp>
          <p:nvCxnSpPr>
            <p:cNvPr id="7043" name="Google Shape;7043;p110"/>
            <p:cNvCxnSpPr/>
            <p:nvPr/>
          </p:nvCxnSpPr>
          <p:spPr>
            <a:xfrm>
              <a:off x="13268402" y="3647986"/>
              <a:ext cx="0" cy="155752"/>
            </a:xfrm>
            <a:prstGeom prst="straightConnector1">
              <a:avLst/>
            </a:prstGeom>
            <a:noFill/>
            <a:ln cap="flat" cmpd="sng" w="19050">
              <a:solidFill>
                <a:schemeClr val="dk1"/>
              </a:solidFill>
              <a:prstDash val="solid"/>
              <a:round/>
              <a:headEnd len="med" w="med" type="none"/>
              <a:tailEnd len="med" w="med" type="none"/>
            </a:ln>
          </p:spPr>
        </p:cxnSp>
        <p:sp>
          <p:nvSpPr>
            <p:cNvPr id="7044" name="Google Shape;7044;p110"/>
            <p:cNvSpPr txBox="1"/>
            <p:nvPr/>
          </p:nvSpPr>
          <p:spPr>
            <a:xfrm>
              <a:off x="10662918" y="1491652"/>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045" name="Google Shape;7045;p110"/>
            <p:cNvSpPr txBox="1"/>
            <p:nvPr/>
          </p:nvSpPr>
          <p:spPr>
            <a:xfrm rot="-5400000">
              <a:off x="10541884" y="1772206"/>
              <a:ext cx="9372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out</a:t>
              </a:r>
              <a:endParaRPr sz="1100"/>
            </a:p>
          </p:txBody>
        </p:sp>
        <p:cxnSp>
          <p:nvCxnSpPr>
            <p:cNvPr id="7046" name="Google Shape;7046;p110"/>
            <p:cNvCxnSpPr/>
            <p:nvPr/>
          </p:nvCxnSpPr>
          <p:spPr>
            <a:xfrm>
              <a:off x="11300864" y="1668859"/>
              <a:ext cx="1841053" cy="0"/>
            </a:xfrm>
            <a:prstGeom prst="straightConnector1">
              <a:avLst/>
            </a:prstGeom>
            <a:noFill/>
            <a:ln cap="flat" cmpd="sng" w="12700">
              <a:solidFill>
                <a:srgbClr val="BFBFBF"/>
              </a:solidFill>
              <a:prstDash val="dash"/>
              <a:round/>
              <a:headEnd len="med" w="med" type="none"/>
              <a:tailEnd len="med" w="med" type="none"/>
            </a:ln>
          </p:spPr>
        </p:cxnSp>
        <p:cxnSp>
          <p:nvCxnSpPr>
            <p:cNvPr id="7047" name="Google Shape;7047;p110"/>
            <p:cNvCxnSpPr/>
            <p:nvPr/>
          </p:nvCxnSpPr>
          <p:spPr>
            <a:xfrm>
              <a:off x="11277601" y="3626318"/>
              <a:ext cx="2165684" cy="0"/>
            </a:xfrm>
            <a:prstGeom prst="straightConnector1">
              <a:avLst/>
            </a:prstGeom>
            <a:noFill/>
            <a:ln cap="flat" cmpd="sng" w="25400">
              <a:solidFill>
                <a:schemeClr val="dk1"/>
              </a:solidFill>
              <a:prstDash val="solid"/>
              <a:miter lim="800000"/>
              <a:headEnd len="sm" w="sm" type="none"/>
              <a:tailEnd len="sm" w="sm" type="none"/>
            </a:ln>
          </p:spPr>
        </p:cxnSp>
        <p:sp>
          <p:nvSpPr>
            <p:cNvPr id="7048" name="Google Shape;7048;p110"/>
            <p:cNvSpPr txBox="1"/>
            <p:nvPr/>
          </p:nvSpPr>
          <p:spPr>
            <a:xfrm rot="-5400000">
              <a:off x="10440763" y="2708058"/>
              <a:ext cx="1234505"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throughput: </a:t>
              </a:r>
              <a:endParaRPr sz="1100"/>
            </a:p>
          </p:txBody>
        </p:sp>
        <p:sp>
          <p:nvSpPr>
            <p:cNvPr id="7049" name="Google Shape;7049;p110"/>
            <p:cNvSpPr/>
            <p:nvPr/>
          </p:nvSpPr>
          <p:spPr>
            <a:xfrm>
              <a:off x="13195300" y="1625600"/>
              <a:ext cx="127000" cy="12700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50" name="Google Shape;7050;p110"/>
            <p:cNvSpPr txBox="1"/>
            <p:nvPr/>
          </p:nvSpPr>
          <p:spPr>
            <a:xfrm>
              <a:off x="12948181" y="3764815"/>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051" name="Google Shape;7051;p110"/>
            <p:cNvSpPr/>
            <p:nvPr/>
          </p:nvSpPr>
          <p:spPr>
            <a:xfrm>
              <a:off x="13213792" y="1978681"/>
              <a:ext cx="127000" cy="1270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52" name="Google Shape;7052;p110"/>
            <p:cNvCxnSpPr/>
            <p:nvPr/>
          </p:nvCxnSpPr>
          <p:spPr>
            <a:xfrm>
              <a:off x="11261558" y="2061890"/>
              <a:ext cx="1975007" cy="0"/>
            </a:xfrm>
            <a:prstGeom prst="straightConnector1">
              <a:avLst/>
            </a:prstGeom>
            <a:noFill/>
            <a:ln cap="flat" cmpd="sng" w="12700">
              <a:solidFill>
                <a:schemeClr val="dk1"/>
              </a:solidFill>
              <a:prstDash val="dash"/>
              <a:round/>
              <a:headEnd len="med" w="med" type="none"/>
              <a:tailEnd len="med" w="med" type="none"/>
            </a:ln>
          </p:spPr>
        </p:cxnSp>
      </p:grpSp>
      <p:sp>
        <p:nvSpPr>
          <p:cNvPr id="7053" name="Google Shape;7053;p110"/>
          <p:cNvSpPr/>
          <p:nvPr/>
        </p:nvSpPr>
        <p:spPr>
          <a:xfrm rot="-2408677">
            <a:off x="5912293" y="2086355"/>
            <a:ext cx="902253" cy="397061"/>
          </a:xfrm>
          <a:prstGeom prst="ellipse">
            <a:avLst/>
          </a:prstGeom>
          <a:noFill/>
          <a:ln cap="flat" cmpd="sng" w="25400">
            <a:solidFill>
              <a:srgbClr val="0013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54" name="Google Shape;7054;p110"/>
          <p:cNvSpPr/>
          <p:nvPr/>
        </p:nvSpPr>
        <p:spPr>
          <a:xfrm>
            <a:off x="7182853" y="1061185"/>
            <a:ext cx="649800" cy="649800"/>
          </a:xfrm>
          <a:prstGeom prst="ellipse">
            <a:avLst/>
          </a:prstGeom>
          <a:noFill/>
          <a:ln cap="flat" cmpd="sng" w="28575">
            <a:solidFill>
              <a:srgbClr val="0013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7055" name="Google Shape;7055;p110"/>
          <p:cNvGrpSpPr/>
          <p:nvPr/>
        </p:nvGrpSpPr>
        <p:grpSpPr>
          <a:xfrm>
            <a:off x="7536582" y="1176508"/>
            <a:ext cx="1436577" cy="526500"/>
            <a:chOff x="10048776" y="1376173"/>
            <a:chExt cx="1915436" cy="702000"/>
          </a:xfrm>
        </p:grpSpPr>
        <p:sp>
          <p:nvSpPr>
            <p:cNvPr id="7056" name="Google Shape;7056;p110"/>
            <p:cNvSpPr/>
            <p:nvPr/>
          </p:nvSpPr>
          <p:spPr>
            <a:xfrm>
              <a:off x="10048776" y="1414914"/>
              <a:ext cx="144379" cy="336885"/>
            </a:xfrm>
            <a:prstGeom prst="rightBrace">
              <a:avLst>
                <a:gd fmla="val 8333" name="adj1"/>
                <a:gd fmla="val 50000" name="adj2"/>
              </a:avLst>
            </a:prstGeom>
            <a:solidFill>
              <a:schemeClr val="lt1"/>
            </a:solidFill>
            <a:ln cap="flat" cmpd="sng" w="190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7057" name="Google Shape;7057;p110"/>
            <p:cNvSpPr txBox="1"/>
            <p:nvPr/>
          </p:nvSpPr>
          <p:spPr>
            <a:xfrm>
              <a:off x="10148612" y="1376173"/>
              <a:ext cx="1815600" cy="70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“wasted” capacity due to retransmissions</a:t>
              </a:r>
              <a:endParaRPr sz="1100"/>
            </a:p>
          </p:txBody>
        </p:sp>
      </p:grpSp>
      <p:sp>
        <p:nvSpPr>
          <p:cNvPr id="7058" name="Google Shape;7058;p11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28"/>
                                        </p:tgtEl>
                                        <p:attrNameLst>
                                          <p:attrName>style.visibility</p:attrName>
                                        </p:attrNameLst>
                                      </p:cBhvr>
                                      <p:to>
                                        <p:strVal val="visible"/>
                                      </p:to>
                                    </p:set>
                                    <p:animEffect filter="fade" transition="in">
                                      <p:cBhvr>
                                        <p:cTn dur="500"/>
                                        <p:tgtEl>
                                          <p:spTgt spid="7028"/>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7028"/>
                                        </p:tgtEl>
                                      </p:cBhvr>
                                    </p:animEffect>
                                    <p:set>
                                      <p:cBhvr>
                                        <p:cTn dur="1" fill="hold">
                                          <p:stCondLst>
                                            <p:cond delay="500"/>
                                          </p:stCondLst>
                                        </p:cTn>
                                        <p:tgtEl>
                                          <p:spTgt spid="7028"/>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7027"/>
                                        </p:tgtEl>
                                      </p:cBhvr>
                                    </p:animEffect>
                                    <p:set>
                                      <p:cBhvr>
                                        <p:cTn dur="1" fill="hold">
                                          <p:stCondLst>
                                            <p:cond delay="500"/>
                                          </p:stCondLst>
                                        </p:cTn>
                                        <p:tgtEl>
                                          <p:spTgt spid="70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29"/>
                                        </p:tgtEl>
                                      </p:cBhvr>
                                    </p:animEffect>
                                    <p:set>
                                      <p:cBhvr>
                                        <p:cTn dur="1" fill="hold">
                                          <p:stCondLst>
                                            <p:cond delay="500"/>
                                          </p:stCondLst>
                                        </p:cTn>
                                        <p:tgtEl>
                                          <p:spTgt spid="70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4"/>
                                        </p:tgtEl>
                                        <p:attrNameLst>
                                          <p:attrName>style.visibility</p:attrName>
                                        </p:attrNameLst>
                                      </p:cBhvr>
                                      <p:to>
                                        <p:strVal val="visible"/>
                                      </p:to>
                                    </p:set>
                                    <p:animEffect filter="fade" transition="in">
                                      <p:cBhvr>
                                        <p:cTn dur="500"/>
                                        <p:tgtEl>
                                          <p:spTgt spid="70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3"/>
                                        </p:tgtEl>
                                        <p:attrNameLst>
                                          <p:attrName>style.visibility</p:attrName>
                                        </p:attrNameLst>
                                      </p:cBhvr>
                                      <p:to>
                                        <p:strVal val="visible"/>
                                      </p:to>
                                    </p:set>
                                    <p:animEffect filter="fade" transition="in">
                                      <p:cBhvr>
                                        <p:cTn dur="500"/>
                                        <p:tgtEl>
                                          <p:spTgt spid="7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4"/>
                                        </p:tgtEl>
                                        <p:attrNameLst>
                                          <p:attrName>style.visibility</p:attrName>
                                        </p:attrNameLst>
                                      </p:cBhvr>
                                      <p:to>
                                        <p:strVal val="visible"/>
                                      </p:to>
                                    </p:set>
                                    <p:animEffect filter="fade" transition="in">
                                      <p:cBhvr>
                                        <p:cTn dur="500"/>
                                        <p:tgtEl>
                                          <p:spTgt spid="7054"/>
                                        </p:tgtEl>
                                      </p:cBhvr>
                                    </p:animEffect>
                                  </p:childTnLst>
                                </p:cTn>
                              </p:par>
                              <p:par>
                                <p:cTn fill="hold" nodeType="withEffect" presetClass="exit" presetID="10" presetSubtype="0">
                                  <p:stCondLst>
                                    <p:cond delay="0"/>
                                  </p:stCondLst>
                                  <p:childTnLst>
                                    <p:animEffect filter="fade" transition="out">
                                      <p:cBhvr>
                                        <p:cTn dur="500"/>
                                        <p:tgtEl>
                                          <p:spTgt spid="7053"/>
                                        </p:tgtEl>
                                      </p:cBhvr>
                                    </p:animEffect>
                                    <p:set>
                                      <p:cBhvr>
                                        <p:cTn dur="1" fill="hold">
                                          <p:stCondLst>
                                            <p:cond delay="500"/>
                                          </p:stCondLst>
                                        </p:cTn>
                                        <p:tgtEl>
                                          <p:spTgt spid="70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1"/>
                                        </p:tgtEl>
                                        <p:attrNameLst>
                                          <p:attrName>style.visibility</p:attrName>
                                        </p:attrNameLst>
                                      </p:cBhvr>
                                      <p:to>
                                        <p:strVal val="visible"/>
                                      </p:to>
                                    </p:set>
                                    <p:animEffect filter="fade" transition="in">
                                      <p:cBhvr>
                                        <p:cTn dur="500"/>
                                        <p:tgtEl>
                                          <p:spTgt spid="70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5"/>
                                        </p:tgtEl>
                                        <p:attrNameLst>
                                          <p:attrName>style.visibility</p:attrName>
                                        </p:attrNameLst>
                                      </p:cBhvr>
                                      <p:to>
                                        <p:strVal val="visible"/>
                                      </p:to>
                                    </p:set>
                                    <p:animEffect filter="fade" transition="in">
                                      <p:cBhvr>
                                        <p:cTn dur="500"/>
                                        <p:tgtEl>
                                          <p:spTgt spid="7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3" name="Shape 7063"/>
        <p:cNvGrpSpPr/>
        <p:nvPr/>
      </p:nvGrpSpPr>
      <p:grpSpPr>
        <a:xfrm>
          <a:off x="0" y="0"/>
          <a:ext cx="0" cy="0"/>
          <a:chOff x="0" y="0"/>
          <a:chExt cx="0" cy="0"/>
        </a:xfrm>
      </p:grpSpPr>
      <p:sp>
        <p:nvSpPr>
          <p:cNvPr id="7064" name="Google Shape;7064;p111"/>
          <p:cNvSpPr/>
          <p:nvPr/>
        </p:nvSpPr>
        <p:spPr>
          <a:xfrm>
            <a:off x="5210232" y="3757361"/>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065" name="Google Shape;7065;p111"/>
          <p:cNvGrpSpPr/>
          <p:nvPr/>
        </p:nvGrpSpPr>
        <p:grpSpPr>
          <a:xfrm>
            <a:off x="4686736" y="3768072"/>
            <a:ext cx="540531" cy="887208"/>
            <a:chOff x="10910965" y="2513124"/>
            <a:chExt cx="586768" cy="904023"/>
          </a:xfrm>
        </p:grpSpPr>
        <p:sp>
          <p:nvSpPr>
            <p:cNvPr id="7066" name="Google Shape;7066;p111"/>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67" name="Google Shape;7067;p111"/>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68" name="Google Shape;7068;p111"/>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69" name="Google Shape;7069;p111"/>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70" name="Google Shape;7070;p111"/>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7071" name="Google Shape;7071;p111"/>
          <p:cNvSpPr/>
          <p:nvPr/>
        </p:nvSpPr>
        <p:spPr>
          <a:xfrm flipH="1">
            <a:off x="1383552" y="2636728"/>
            <a:ext cx="396250" cy="883699"/>
          </a:xfrm>
          <a:custGeom>
            <a:rect b="b" l="l" r="r" t="t"/>
            <a:pathLst>
              <a:path extrusionOk="0" h="10765" w="10000">
                <a:moveTo>
                  <a:pt x="8616" y="3799"/>
                </a:moveTo>
                <a:lnTo>
                  <a:pt x="0" y="0"/>
                </a:lnTo>
                <a:cubicBezTo>
                  <a:pt x="78" y="3333"/>
                  <a:pt x="50" y="7432"/>
                  <a:pt x="128" y="10765"/>
                </a:cubicBezTo>
                <a:lnTo>
                  <a:pt x="10000" y="6530"/>
                </a:lnTo>
                <a:lnTo>
                  <a:pt x="8616" y="379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072" name="Google Shape;7072;p111"/>
          <p:cNvGrpSpPr/>
          <p:nvPr/>
        </p:nvGrpSpPr>
        <p:grpSpPr>
          <a:xfrm>
            <a:off x="958668" y="3512803"/>
            <a:ext cx="540531" cy="887208"/>
            <a:chOff x="10910965" y="2513124"/>
            <a:chExt cx="586768" cy="904023"/>
          </a:xfrm>
        </p:grpSpPr>
        <p:sp>
          <p:nvSpPr>
            <p:cNvPr id="7073" name="Google Shape;7073;p111"/>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74" name="Google Shape;7074;p111"/>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75" name="Google Shape;7075;p111"/>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76" name="Google Shape;7076;p111"/>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77" name="Google Shape;7077;p111"/>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078" name="Google Shape;7078;p111"/>
          <p:cNvGrpSpPr/>
          <p:nvPr/>
        </p:nvGrpSpPr>
        <p:grpSpPr>
          <a:xfrm>
            <a:off x="1765942" y="2640848"/>
            <a:ext cx="540531" cy="887208"/>
            <a:chOff x="10910965" y="2513124"/>
            <a:chExt cx="586768" cy="904023"/>
          </a:xfrm>
        </p:grpSpPr>
        <p:sp>
          <p:nvSpPr>
            <p:cNvPr id="7079" name="Google Shape;7079;p111"/>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80" name="Google Shape;7080;p111"/>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81" name="Google Shape;7081;p111"/>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82" name="Google Shape;7082;p111"/>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83" name="Google Shape;7083;p111"/>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7084" name="Google Shape;7084;p111"/>
          <p:cNvSpPr/>
          <p:nvPr/>
        </p:nvSpPr>
        <p:spPr>
          <a:xfrm>
            <a:off x="5556834" y="2774602"/>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085" name="Google Shape;7085;p111"/>
          <p:cNvGrpSpPr/>
          <p:nvPr/>
        </p:nvGrpSpPr>
        <p:grpSpPr>
          <a:xfrm>
            <a:off x="5023848" y="2750946"/>
            <a:ext cx="540531" cy="887208"/>
            <a:chOff x="10910965" y="2513124"/>
            <a:chExt cx="586768" cy="904023"/>
          </a:xfrm>
        </p:grpSpPr>
        <p:sp>
          <p:nvSpPr>
            <p:cNvPr id="7086" name="Google Shape;7086;p111"/>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087" name="Google Shape;7087;p111"/>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88" name="Google Shape;7088;p111"/>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89" name="Google Shape;7089;p111"/>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090" name="Google Shape;7090;p111"/>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091" name="Google Shape;7091;p111"/>
          <p:cNvGrpSpPr/>
          <p:nvPr/>
        </p:nvGrpSpPr>
        <p:grpSpPr>
          <a:xfrm>
            <a:off x="2828254" y="3775176"/>
            <a:ext cx="965199" cy="551177"/>
            <a:chOff x="7493876" y="2774731"/>
            <a:chExt cx="1481958" cy="894622"/>
          </a:xfrm>
        </p:grpSpPr>
        <p:sp>
          <p:nvSpPr>
            <p:cNvPr id="7092" name="Google Shape;7092;p11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093" name="Google Shape;7093;p11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094" name="Google Shape;7094;p111"/>
            <p:cNvGrpSpPr/>
            <p:nvPr/>
          </p:nvGrpSpPr>
          <p:grpSpPr>
            <a:xfrm>
              <a:off x="7713663" y="2848339"/>
              <a:ext cx="1042107" cy="425543"/>
              <a:chOff x="7786941" y="2884917"/>
              <a:chExt cx="897649" cy="353919"/>
            </a:xfrm>
          </p:grpSpPr>
          <p:sp>
            <p:nvSpPr>
              <p:cNvPr id="7095" name="Google Shape;7095;p11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96" name="Google Shape;7096;p11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97" name="Google Shape;7097;p11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98" name="Google Shape;7098;p11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099" name="Google Shape;7099;p111"/>
          <p:cNvGrpSpPr/>
          <p:nvPr/>
        </p:nvGrpSpPr>
        <p:grpSpPr>
          <a:xfrm>
            <a:off x="988066" y="2907840"/>
            <a:ext cx="484073" cy="426879"/>
            <a:chOff x="-44" y="1473"/>
            <a:chExt cx="981" cy="1105"/>
          </a:xfrm>
        </p:grpSpPr>
        <p:pic>
          <p:nvPicPr>
            <p:cNvPr descr="desktop_computer_stylized_medium" id="7100" name="Google Shape;7100;p11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101" name="Google Shape;7101;p11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02" name="Google Shape;7102;p111"/>
          <p:cNvSpPr/>
          <p:nvPr/>
        </p:nvSpPr>
        <p:spPr>
          <a:xfrm flipH="1">
            <a:off x="733657" y="3511204"/>
            <a:ext cx="231069" cy="912959"/>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7103" name="Google Shape;7103;p111"/>
          <p:cNvCxnSpPr/>
          <p:nvPr/>
        </p:nvCxnSpPr>
        <p:spPr>
          <a:xfrm flipH="1">
            <a:off x="1804223" y="3642072"/>
            <a:ext cx="851100" cy="850500"/>
          </a:xfrm>
          <a:prstGeom prst="straightConnector1">
            <a:avLst/>
          </a:prstGeom>
          <a:noFill/>
          <a:ln cap="flat" cmpd="sng" w="9525">
            <a:solidFill>
              <a:srgbClr val="000000"/>
            </a:solidFill>
            <a:prstDash val="solid"/>
            <a:round/>
            <a:headEnd len="med" w="med" type="none"/>
            <a:tailEnd len="med" w="med" type="none"/>
          </a:ln>
        </p:spPr>
      </p:cxnSp>
      <p:sp>
        <p:nvSpPr>
          <p:cNvPr id="7104" name="Google Shape;7104;p111"/>
          <p:cNvSpPr txBox="1"/>
          <p:nvPr/>
        </p:nvSpPr>
        <p:spPr>
          <a:xfrm>
            <a:off x="816462" y="2647363"/>
            <a:ext cx="8418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Arial"/>
                <a:ea typeface="Arial"/>
                <a:cs typeface="Arial"/>
                <a:sym typeface="Arial"/>
              </a:rPr>
              <a:t>Host A</a:t>
            </a:r>
            <a:endParaRPr b="0" i="0" sz="3000" u="none" cap="none" strike="noStrike">
              <a:solidFill>
                <a:srgbClr val="C00000"/>
              </a:solidFill>
              <a:latin typeface="Comic Sans MS"/>
              <a:ea typeface="Comic Sans MS"/>
              <a:cs typeface="Comic Sans MS"/>
              <a:sym typeface="Comic Sans MS"/>
            </a:endParaRPr>
          </a:p>
        </p:txBody>
      </p:sp>
      <p:sp>
        <p:nvSpPr>
          <p:cNvPr id="7105" name="Google Shape;7105;p111"/>
          <p:cNvSpPr txBox="1"/>
          <p:nvPr/>
        </p:nvSpPr>
        <p:spPr>
          <a:xfrm>
            <a:off x="812576" y="4540116"/>
            <a:ext cx="736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13A3"/>
              </a:buClr>
              <a:buSzPts val="1200"/>
              <a:buFont typeface="Arial"/>
              <a:buNone/>
            </a:pPr>
            <a:r>
              <a:rPr b="0" i="0" lang="en-US" sz="1200" u="none" cap="none" strike="noStrike">
                <a:solidFill>
                  <a:srgbClr val="0013A3"/>
                </a:solidFill>
                <a:latin typeface="Arial"/>
                <a:ea typeface="Arial"/>
                <a:cs typeface="Arial"/>
                <a:sym typeface="Arial"/>
              </a:rPr>
              <a:t>Host B</a:t>
            </a:r>
            <a:endParaRPr b="0" i="0" sz="3000" u="none" cap="none" strike="noStrike">
              <a:solidFill>
                <a:srgbClr val="0013A3"/>
              </a:solidFill>
              <a:latin typeface="Comic Sans MS"/>
              <a:ea typeface="Comic Sans MS"/>
              <a:cs typeface="Comic Sans MS"/>
              <a:sym typeface="Comic Sans MS"/>
            </a:endParaRPr>
          </a:p>
        </p:txBody>
      </p:sp>
      <p:cxnSp>
        <p:nvCxnSpPr>
          <p:cNvPr id="7106" name="Google Shape;7106;p111"/>
          <p:cNvCxnSpPr/>
          <p:nvPr/>
        </p:nvCxnSpPr>
        <p:spPr>
          <a:xfrm rot="10800000">
            <a:off x="2251669"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7107" name="Google Shape;7107;p111"/>
          <p:cNvCxnSpPr/>
          <p:nvPr/>
        </p:nvCxnSpPr>
        <p:spPr>
          <a:xfrm rot="10800000">
            <a:off x="3743373" y="4034677"/>
            <a:ext cx="561600" cy="0"/>
          </a:xfrm>
          <a:prstGeom prst="straightConnector1">
            <a:avLst/>
          </a:prstGeom>
          <a:noFill/>
          <a:ln cap="flat" cmpd="sng" w="9525">
            <a:solidFill>
              <a:srgbClr val="000000"/>
            </a:solidFill>
            <a:prstDash val="solid"/>
            <a:round/>
            <a:headEnd len="med" w="med" type="none"/>
            <a:tailEnd len="med" w="med" type="none"/>
          </a:ln>
        </p:spPr>
      </p:cxnSp>
      <p:cxnSp>
        <p:nvCxnSpPr>
          <p:cNvPr id="7108" name="Google Shape;7108;p111"/>
          <p:cNvCxnSpPr/>
          <p:nvPr/>
        </p:nvCxnSpPr>
        <p:spPr>
          <a:xfrm flipH="1">
            <a:off x="3857510" y="3642072"/>
            <a:ext cx="851100" cy="850500"/>
          </a:xfrm>
          <a:prstGeom prst="straightConnector1">
            <a:avLst/>
          </a:prstGeom>
          <a:noFill/>
          <a:ln cap="flat" cmpd="sng" w="9525">
            <a:solidFill>
              <a:srgbClr val="000000"/>
            </a:solidFill>
            <a:prstDash val="solid"/>
            <a:round/>
            <a:headEnd len="med" w="med" type="none"/>
            <a:tailEnd len="med" w="med" type="none"/>
          </a:ln>
        </p:spPr>
      </p:cxnSp>
      <p:cxnSp>
        <p:nvCxnSpPr>
          <p:cNvPr id="7109" name="Google Shape;7109;p111"/>
          <p:cNvCxnSpPr/>
          <p:nvPr/>
        </p:nvCxnSpPr>
        <p:spPr>
          <a:xfrm rot="10800000">
            <a:off x="4706842" y="3642217"/>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7110" name="Google Shape;7110;p111"/>
          <p:cNvGrpSpPr/>
          <p:nvPr/>
        </p:nvGrpSpPr>
        <p:grpSpPr>
          <a:xfrm>
            <a:off x="5648968" y="3355408"/>
            <a:ext cx="213518" cy="433111"/>
            <a:chOff x="4140" y="429"/>
            <a:chExt cx="1425" cy="2396"/>
          </a:xfrm>
        </p:grpSpPr>
        <p:sp>
          <p:nvSpPr>
            <p:cNvPr id="7111" name="Google Shape;7111;p11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12" name="Google Shape;7112;p111"/>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13" name="Google Shape;7113;p11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14" name="Google Shape;7114;p11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15" name="Google Shape;7115;p111"/>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16" name="Google Shape;7116;p111"/>
            <p:cNvGrpSpPr/>
            <p:nvPr/>
          </p:nvGrpSpPr>
          <p:grpSpPr>
            <a:xfrm>
              <a:off x="4745" y="670"/>
              <a:ext cx="586" cy="146"/>
              <a:chOff x="609" y="2570"/>
              <a:chExt cx="731" cy="140"/>
            </a:xfrm>
          </p:grpSpPr>
          <p:sp>
            <p:nvSpPr>
              <p:cNvPr id="7117" name="Google Shape;7117;p111"/>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18" name="Google Shape;7118;p111"/>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19" name="Google Shape;7119;p111"/>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20" name="Google Shape;7120;p111"/>
            <p:cNvGrpSpPr/>
            <p:nvPr/>
          </p:nvGrpSpPr>
          <p:grpSpPr>
            <a:xfrm>
              <a:off x="4745" y="998"/>
              <a:ext cx="586" cy="129"/>
              <a:chOff x="612" y="2572"/>
              <a:chExt cx="731" cy="134"/>
            </a:xfrm>
          </p:grpSpPr>
          <p:sp>
            <p:nvSpPr>
              <p:cNvPr id="7121" name="Google Shape;7121;p111"/>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22" name="Google Shape;7122;p111"/>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23" name="Google Shape;7123;p111"/>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24" name="Google Shape;7124;p111"/>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25" name="Google Shape;7125;p111"/>
            <p:cNvGrpSpPr/>
            <p:nvPr/>
          </p:nvGrpSpPr>
          <p:grpSpPr>
            <a:xfrm>
              <a:off x="4735" y="1627"/>
              <a:ext cx="586" cy="215"/>
              <a:chOff x="614" y="2568"/>
              <a:chExt cx="730" cy="198"/>
            </a:xfrm>
          </p:grpSpPr>
          <p:sp>
            <p:nvSpPr>
              <p:cNvPr id="7126" name="Google Shape;7126;p111"/>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27" name="Google Shape;7127;p111"/>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28" name="Google Shape;7128;p11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29" name="Google Shape;7129;p111"/>
            <p:cNvGrpSpPr/>
            <p:nvPr/>
          </p:nvGrpSpPr>
          <p:grpSpPr>
            <a:xfrm>
              <a:off x="4735" y="1325"/>
              <a:ext cx="586" cy="138"/>
              <a:chOff x="609" y="2566"/>
              <a:chExt cx="730" cy="138"/>
            </a:xfrm>
          </p:grpSpPr>
          <p:sp>
            <p:nvSpPr>
              <p:cNvPr id="7130" name="Google Shape;7130;p111"/>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1" name="Google Shape;7131;p111"/>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32" name="Google Shape;7132;p111"/>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3" name="Google Shape;7133;p11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4" name="Google Shape;7134;p11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5" name="Google Shape;7135;p111"/>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6" name="Google Shape;7136;p11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7" name="Google Shape;7137;p111"/>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8" name="Google Shape;7138;p111"/>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39" name="Google Shape;7139;p111"/>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40" name="Google Shape;7140;p111"/>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141" name="Google Shape;7141;p111"/>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42" name="Google Shape;7142;p111"/>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143" name="Google Shape;7143;p111"/>
          <p:cNvGrpSpPr/>
          <p:nvPr/>
        </p:nvGrpSpPr>
        <p:grpSpPr>
          <a:xfrm>
            <a:off x="438972" y="4241457"/>
            <a:ext cx="484073" cy="426879"/>
            <a:chOff x="-44" y="1473"/>
            <a:chExt cx="981" cy="1105"/>
          </a:xfrm>
        </p:grpSpPr>
        <p:pic>
          <p:nvPicPr>
            <p:cNvPr descr="desktop_computer_stylized_medium" id="7144" name="Google Shape;7144;p11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145" name="Google Shape;7145;p11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146" name="Google Shape;7146;p111"/>
          <p:cNvGrpSpPr/>
          <p:nvPr/>
        </p:nvGrpSpPr>
        <p:grpSpPr>
          <a:xfrm>
            <a:off x="5356478" y="4302644"/>
            <a:ext cx="213518" cy="433111"/>
            <a:chOff x="4140" y="429"/>
            <a:chExt cx="1425" cy="2396"/>
          </a:xfrm>
        </p:grpSpPr>
        <p:sp>
          <p:nvSpPr>
            <p:cNvPr id="7147" name="Google Shape;7147;p11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48" name="Google Shape;7148;p111"/>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49" name="Google Shape;7149;p11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50" name="Google Shape;7150;p11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51" name="Google Shape;7151;p111"/>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52" name="Google Shape;7152;p111"/>
            <p:cNvGrpSpPr/>
            <p:nvPr/>
          </p:nvGrpSpPr>
          <p:grpSpPr>
            <a:xfrm>
              <a:off x="4745" y="670"/>
              <a:ext cx="586" cy="146"/>
              <a:chOff x="609" y="2570"/>
              <a:chExt cx="731" cy="140"/>
            </a:xfrm>
          </p:grpSpPr>
          <p:sp>
            <p:nvSpPr>
              <p:cNvPr id="7153" name="Google Shape;7153;p111"/>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54" name="Google Shape;7154;p111"/>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55" name="Google Shape;7155;p111"/>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56" name="Google Shape;7156;p111"/>
            <p:cNvGrpSpPr/>
            <p:nvPr/>
          </p:nvGrpSpPr>
          <p:grpSpPr>
            <a:xfrm>
              <a:off x="4745" y="998"/>
              <a:ext cx="586" cy="129"/>
              <a:chOff x="612" y="2572"/>
              <a:chExt cx="731" cy="134"/>
            </a:xfrm>
          </p:grpSpPr>
          <p:sp>
            <p:nvSpPr>
              <p:cNvPr id="7157" name="Google Shape;7157;p111"/>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58" name="Google Shape;7158;p111"/>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59" name="Google Shape;7159;p111"/>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60" name="Google Shape;7160;p111"/>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61" name="Google Shape;7161;p111"/>
            <p:cNvGrpSpPr/>
            <p:nvPr/>
          </p:nvGrpSpPr>
          <p:grpSpPr>
            <a:xfrm>
              <a:off x="4735" y="1627"/>
              <a:ext cx="586" cy="215"/>
              <a:chOff x="614" y="2568"/>
              <a:chExt cx="730" cy="198"/>
            </a:xfrm>
          </p:grpSpPr>
          <p:sp>
            <p:nvSpPr>
              <p:cNvPr id="7162" name="Google Shape;7162;p111"/>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63" name="Google Shape;7163;p111"/>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64" name="Google Shape;7164;p11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165" name="Google Shape;7165;p111"/>
            <p:cNvGrpSpPr/>
            <p:nvPr/>
          </p:nvGrpSpPr>
          <p:grpSpPr>
            <a:xfrm>
              <a:off x="4735" y="1325"/>
              <a:ext cx="586" cy="138"/>
              <a:chOff x="609" y="2566"/>
              <a:chExt cx="730" cy="138"/>
            </a:xfrm>
          </p:grpSpPr>
          <p:sp>
            <p:nvSpPr>
              <p:cNvPr id="7166" name="Google Shape;7166;p111"/>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67" name="Google Shape;7167;p111"/>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168" name="Google Shape;7168;p111"/>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69" name="Google Shape;7169;p11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0" name="Google Shape;7170;p11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1" name="Google Shape;7171;p111"/>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2" name="Google Shape;7172;p11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3" name="Google Shape;7173;p111"/>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4" name="Google Shape;7174;p111"/>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5" name="Google Shape;7175;p111"/>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6" name="Google Shape;7176;p111"/>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177" name="Google Shape;7177;p111"/>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178" name="Google Shape;7178;p111"/>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7179" name="Google Shape;7179;p111"/>
          <p:cNvCxnSpPr/>
          <p:nvPr/>
        </p:nvCxnSpPr>
        <p:spPr>
          <a:xfrm rot="10800000">
            <a:off x="3866465" y="4491277"/>
            <a:ext cx="757500" cy="0"/>
          </a:xfrm>
          <a:prstGeom prst="straightConnector1">
            <a:avLst/>
          </a:prstGeom>
          <a:noFill/>
          <a:ln cap="flat" cmpd="sng" w="9525">
            <a:solidFill>
              <a:srgbClr val="000000"/>
            </a:solidFill>
            <a:prstDash val="solid"/>
            <a:round/>
            <a:headEnd len="med" w="med" type="none"/>
            <a:tailEnd len="med" w="med" type="none"/>
          </a:ln>
        </p:spPr>
      </p:cxnSp>
      <p:cxnSp>
        <p:nvCxnSpPr>
          <p:cNvPr id="7180" name="Google Shape;7180;p111"/>
          <p:cNvCxnSpPr/>
          <p:nvPr/>
        </p:nvCxnSpPr>
        <p:spPr>
          <a:xfrm rot="10800000">
            <a:off x="2250998" y="3639916"/>
            <a:ext cx="405000" cy="0"/>
          </a:xfrm>
          <a:prstGeom prst="straightConnector1">
            <a:avLst/>
          </a:prstGeom>
          <a:noFill/>
          <a:ln cap="flat" cmpd="sng" w="9525">
            <a:solidFill>
              <a:srgbClr val="000000"/>
            </a:solidFill>
            <a:prstDash val="solid"/>
            <a:round/>
            <a:headEnd len="med" w="med" type="none"/>
            <a:tailEnd len="med" w="med" type="none"/>
          </a:ln>
        </p:spPr>
      </p:cxnSp>
      <p:cxnSp>
        <p:nvCxnSpPr>
          <p:cNvPr id="7181" name="Google Shape;7181;p111"/>
          <p:cNvCxnSpPr/>
          <p:nvPr/>
        </p:nvCxnSpPr>
        <p:spPr>
          <a:xfrm rot="10800000">
            <a:off x="1402144" y="4493578"/>
            <a:ext cx="405000" cy="0"/>
          </a:xfrm>
          <a:prstGeom prst="straightConnector1">
            <a:avLst/>
          </a:prstGeom>
          <a:noFill/>
          <a:ln cap="flat" cmpd="sng" w="9525">
            <a:solidFill>
              <a:srgbClr val="000000"/>
            </a:solidFill>
            <a:prstDash val="solid"/>
            <a:round/>
            <a:headEnd len="med" w="med" type="none"/>
            <a:tailEnd len="med" w="med" type="none"/>
          </a:ln>
        </p:spPr>
      </p:cxnSp>
      <p:grpSp>
        <p:nvGrpSpPr>
          <p:cNvPr id="7182" name="Google Shape;7182;p111"/>
          <p:cNvGrpSpPr/>
          <p:nvPr/>
        </p:nvGrpSpPr>
        <p:grpSpPr>
          <a:xfrm>
            <a:off x="2061818" y="2570560"/>
            <a:ext cx="2138707" cy="709613"/>
            <a:chOff x="2749090" y="3427413"/>
            <a:chExt cx="2851610" cy="946150"/>
          </a:xfrm>
        </p:grpSpPr>
        <p:sp>
          <p:nvSpPr>
            <p:cNvPr id="7183" name="Google Shape;7183;p111"/>
            <p:cNvSpPr txBox="1"/>
            <p:nvPr/>
          </p:nvSpPr>
          <p:spPr>
            <a:xfrm>
              <a:off x="3368675" y="3427413"/>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original data</a:t>
              </a:r>
              <a:endParaRPr b="0" i="0" sz="1200" u="none" cap="none" strike="noStrike">
                <a:solidFill>
                  <a:srgbClr val="C00000"/>
                </a:solidFill>
                <a:latin typeface="Comic Sans MS"/>
                <a:ea typeface="Comic Sans MS"/>
                <a:cs typeface="Comic Sans MS"/>
                <a:sym typeface="Comic Sans MS"/>
              </a:endParaRPr>
            </a:p>
          </p:txBody>
        </p:sp>
        <p:sp>
          <p:nvSpPr>
            <p:cNvPr id="7184" name="Google Shape;7184;p111"/>
            <p:cNvSpPr/>
            <p:nvPr/>
          </p:nvSpPr>
          <p:spPr>
            <a:xfrm>
              <a:off x="2749090" y="3616325"/>
              <a:ext cx="112712" cy="11588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185" name="Google Shape;7185;p111"/>
            <p:cNvCxnSpPr/>
            <p:nvPr/>
          </p:nvCxnSpPr>
          <p:spPr>
            <a:xfrm>
              <a:off x="4845050" y="3995738"/>
              <a:ext cx="339725" cy="0"/>
            </a:xfrm>
            <a:prstGeom prst="straightConnector1">
              <a:avLst/>
            </a:prstGeom>
            <a:noFill/>
            <a:ln cap="flat" cmpd="sng" w="38100">
              <a:solidFill>
                <a:srgbClr val="FFFFFF"/>
              </a:solidFill>
              <a:prstDash val="dot"/>
              <a:round/>
              <a:headEnd len="med" w="med" type="none"/>
              <a:tailEnd len="med" w="med" type="none"/>
            </a:ln>
          </p:spPr>
        </p:cxnSp>
        <p:sp>
          <p:nvSpPr>
            <p:cNvPr id="7186" name="Google Shape;7186;p111"/>
            <p:cNvSpPr/>
            <p:nvPr/>
          </p:nvSpPr>
          <p:spPr>
            <a:xfrm>
              <a:off x="2749606" y="3849688"/>
              <a:ext cx="112712" cy="115887"/>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187" name="Google Shape;7187;p111"/>
            <p:cNvSpPr txBox="1"/>
            <p:nvPr/>
          </p:nvSpPr>
          <p:spPr>
            <a:xfrm>
              <a:off x="3251200" y="3756025"/>
              <a:ext cx="2349500" cy="617538"/>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original data, </a:t>
              </a:r>
              <a:r>
                <a:rPr b="0" i="1" lang="en-US" sz="1200" u="none" cap="none" strike="noStrike">
                  <a:solidFill>
                    <a:srgbClr val="C00000"/>
                  </a:solidFill>
                  <a:latin typeface="Arial"/>
                  <a:ea typeface="Arial"/>
                  <a:cs typeface="Arial"/>
                  <a:sym typeface="Arial"/>
                </a:rPr>
                <a:t>plus</a:t>
              </a:r>
              <a:r>
                <a:rPr b="0" i="0" lang="en-US" sz="1200" u="none" cap="none" strike="noStrike">
                  <a:solidFill>
                    <a:srgbClr val="C00000"/>
                  </a:solidFill>
                  <a:latin typeface="Arial"/>
                  <a:ea typeface="Arial"/>
                  <a:cs typeface="Arial"/>
                  <a:sym typeface="Arial"/>
                </a:rPr>
                <a:t> retransmitted data</a:t>
              </a:r>
              <a:endParaRPr b="0" i="0" sz="1200" u="none" cap="none" strike="noStrike">
                <a:solidFill>
                  <a:srgbClr val="C00000"/>
                </a:solidFill>
                <a:latin typeface="Comic Sans MS"/>
                <a:ea typeface="Comic Sans MS"/>
                <a:cs typeface="Comic Sans MS"/>
                <a:sym typeface="Comic Sans MS"/>
              </a:endParaRPr>
            </a:p>
          </p:txBody>
        </p:sp>
        <p:cxnSp>
          <p:nvCxnSpPr>
            <p:cNvPr id="7188" name="Google Shape;7188;p111"/>
            <p:cNvCxnSpPr/>
            <p:nvPr/>
          </p:nvCxnSpPr>
          <p:spPr>
            <a:xfrm>
              <a:off x="2909888" y="3916363"/>
              <a:ext cx="514350" cy="0"/>
            </a:xfrm>
            <a:prstGeom prst="straightConnector1">
              <a:avLst/>
            </a:prstGeom>
            <a:noFill/>
            <a:ln cap="flat" cmpd="sng" w="12700">
              <a:solidFill>
                <a:srgbClr val="000000"/>
              </a:solidFill>
              <a:prstDash val="solid"/>
              <a:round/>
              <a:headEnd len="med" w="med" type="triangle"/>
              <a:tailEnd len="med" w="med" type="none"/>
            </a:ln>
          </p:spPr>
        </p:cxnSp>
        <p:cxnSp>
          <p:nvCxnSpPr>
            <p:cNvPr id="7189" name="Google Shape;7189;p111"/>
            <p:cNvCxnSpPr/>
            <p:nvPr/>
          </p:nvCxnSpPr>
          <p:spPr>
            <a:xfrm>
              <a:off x="2905125" y="3683000"/>
              <a:ext cx="514350" cy="0"/>
            </a:xfrm>
            <a:prstGeom prst="straightConnector1">
              <a:avLst/>
            </a:prstGeom>
            <a:noFill/>
            <a:ln cap="flat" cmpd="sng" w="12700">
              <a:solidFill>
                <a:srgbClr val="000000"/>
              </a:solidFill>
              <a:prstDash val="solid"/>
              <a:round/>
              <a:headEnd len="med" w="med" type="triangle"/>
              <a:tailEnd len="med" w="med" type="none"/>
            </a:ln>
          </p:spPr>
        </p:cxnSp>
      </p:grpSp>
      <p:grpSp>
        <p:nvGrpSpPr>
          <p:cNvPr id="7190" name="Google Shape;7190;p111"/>
          <p:cNvGrpSpPr/>
          <p:nvPr/>
        </p:nvGrpSpPr>
        <p:grpSpPr>
          <a:xfrm>
            <a:off x="2185118" y="3914214"/>
            <a:ext cx="1454047" cy="975136"/>
            <a:chOff x="2913490" y="5218953"/>
            <a:chExt cx="1938729" cy="1300181"/>
          </a:xfrm>
        </p:grpSpPr>
        <p:sp>
          <p:nvSpPr>
            <p:cNvPr id="7191" name="Google Shape;7191;p111"/>
            <p:cNvSpPr txBox="1"/>
            <p:nvPr/>
          </p:nvSpPr>
          <p:spPr>
            <a:xfrm>
              <a:off x="2913490" y="6001893"/>
              <a:ext cx="1749096" cy="517241"/>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00000"/>
                </a:buClr>
                <a:buSzPts val="1200"/>
                <a:buFont typeface="Arial"/>
                <a:buNone/>
              </a:pPr>
              <a:r>
                <a:rPr b="1" i="1" lang="en-US" sz="1200" u="none" cap="none" strike="noStrike">
                  <a:solidFill>
                    <a:srgbClr val="C00000"/>
                  </a:solidFill>
                  <a:latin typeface="Arial"/>
                  <a:ea typeface="Arial"/>
                  <a:cs typeface="Arial"/>
                  <a:sym typeface="Arial"/>
                </a:rPr>
                <a:t>finite</a:t>
              </a:r>
              <a:r>
                <a:rPr b="0" i="0" lang="en-US" sz="900" u="none" cap="none" strike="noStrike">
                  <a:solidFill>
                    <a:srgbClr val="000000"/>
                  </a:solidFill>
                  <a:latin typeface="Arial"/>
                  <a:ea typeface="Arial"/>
                  <a:cs typeface="Arial"/>
                  <a:sym typeface="Arial"/>
                </a:rPr>
                <a:t> shared output link buffers</a:t>
              </a:r>
              <a:endParaRPr sz="1100"/>
            </a:p>
          </p:txBody>
        </p:sp>
        <p:cxnSp>
          <p:nvCxnSpPr>
            <p:cNvPr id="7192" name="Google Shape;7192;p111"/>
            <p:cNvCxnSpPr/>
            <p:nvPr/>
          </p:nvCxnSpPr>
          <p:spPr>
            <a:xfrm flipH="1">
              <a:off x="4292190" y="5608320"/>
              <a:ext cx="295050" cy="508454"/>
            </a:xfrm>
            <a:prstGeom prst="straightConnector1">
              <a:avLst/>
            </a:prstGeom>
            <a:noFill/>
            <a:ln cap="flat" cmpd="sng" w="9525">
              <a:solidFill>
                <a:srgbClr val="000000"/>
              </a:solidFill>
              <a:prstDash val="solid"/>
              <a:round/>
              <a:headEnd len="med" w="med" type="none"/>
              <a:tailEnd len="sm" w="sm" type="none"/>
            </a:ln>
          </p:spPr>
        </p:cxnSp>
        <p:grpSp>
          <p:nvGrpSpPr>
            <p:cNvPr id="7193" name="Google Shape;7193;p111"/>
            <p:cNvGrpSpPr/>
            <p:nvPr/>
          </p:nvGrpSpPr>
          <p:grpSpPr>
            <a:xfrm>
              <a:off x="4030361" y="5218953"/>
              <a:ext cx="821858" cy="355937"/>
              <a:chOff x="6859123" y="5156933"/>
              <a:chExt cx="456701" cy="226548"/>
            </a:xfrm>
          </p:grpSpPr>
          <p:sp>
            <p:nvSpPr>
              <p:cNvPr id="7194" name="Google Shape;7194;p111"/>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195" name="Google Shape;7195;p111"/>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196" name="Google Shape;7196;p111"/>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197" name="Google Shape;7197;p111"/>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198" name="Google Shape;7198;p111"/>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199" name="Google Shape;7199;p111"/>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200" name="Google Shape;7200;p111"/>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201" name="Google Shape;7201;p111"/>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sp>
        <p:nvSpPr>
          <p:cNvPr id="7202" name="Google Shape;7202;p111"/>
          <p:cNvSpPr/>
          <p:nvPr/>
        </p:nvSpPr>
        <p:spPr>
          <a:xfrm>
            <a:off x="2102515" y="2744691"/>
            <a:ext cx="3158903" cy="1252594"/>
          </a:xfrm>
          <a:custGeom>
            <a:rect b="b" l="l" r="r" t="t"/>
            <a:pathLst>
              <a:path extrusionOk="0" h="804" w="2160">
                <a:moveTo>
                  <a:pt x="0" y="0"/>
                </a:moveTo>
                <a:lnTo>
                  <a:pt x="0" y="594"/>
                </a:lnTo>
                <a:lnTo>
                  <a:pt x="402" y="600"/>
                </a:lnTo>
                <a:lnTo>
                  <a:pt x="216" y="804"/>
                </a:lnTo>
                <a:lnTo>
                  <a:pt x="1446" y="804"/>
                </a:lnTo>
                <a:lnTo>
                  <a:pt x="1770" y="524"/>
                </a:lnTo>
                <a:lnTo>
                  <a:pt x="2160" y="516"/>
                </a:lnTo>
                <a:lnTo>
                  <a:pt x="2160" y="48"/>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203" name="Google Shape;7203;p111"/>
          <p:cNvGrpSpPr/>
          <p:nvPr/>
        </p:nvGrpSpPr>
        <p:grpSpPr>
          <a:xfrm>
            <a:off x="1189766" y="3557975"/>
            <a:ext cx="3685261" cy="1009566"/>
            <a:chOff x="5641439" y="2685215"/>
            <a:chExt cx="4000500" cy="1028700"/>
          </a:xfrm>
        </p:grpSpPr>
        <p:sp>
          <p:nvSpPr>
            <p:cNvPr id="7204" name="Google Shape;7204;p111"/>
            <p:cNvSpPr/>
            <p:nvPr/>
          </p:nvSpPr>
          <p:spPr>
            <a:xfrm>
              <a:off x="5641439" y="2685215"/>
              <a:ext cx="92075" cy="90487"/>
            </a:xfrm>
            <a:prstGeom prst="ellipse">
              <a:avLst/>
            </a:prstGeom>
            <a:solidFill>
              <a:srgbClr val="0013A3"/>
            </a:solidFill>
            <a:ln cap="flat" cmpd="sng" w="9525">
              <a:solidFill>
                <a:srgbClr val="0013A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205" name="Google Shape;7205;p111"/>
            <p:cNvSpPr/>
            <p:nvPr/>
          </p:nvSpPr>
          <p:spPr>
            <a:xfrm>
              <a:off x="5689064" y="2761415"/>
              <a:ext cx="3952875" cy="952500"/>
            </a:xfrm>
            <a:custGeom>
              <a:rect b="b" l="l" r="r" t="t"/>
              <a:pathLst>
                <a:path extrusionOk="0" h="1501" w="6225">
                  <a:moveTo>
                    <a:pt x="0" y="0"/>
                  </a:moveTo>
                  <a:lnTo>
                    <a:pt x="0" y="1486"/>
                  </a:lnTo>
                  <a:lnTo>
                    <a:pt x="1005" y="1501"/>
                  </a:lnTo>
                  <a:lnTo>
                    <a:pt x="1860" y="706"/>
                  </a:lnTo>
                  <a:lnTo>
                    <a:pt x="5085" y="721"/>
                  </a:lnTo>
                  <a:lnTo>
                    <a:pt x="4305" y="1456"/>
                  </a:lnTo>
                  <a:lnTo>
                    <a:pt x="6225" y="1456"/>
                  </a:lnTo>
                  <a:lnTo>
                    <a:pt x="6220" y="391"/>
                  </a:lnTo>
                </a:path>
              </a:pathLst>
            </a:custGeom>
            <a:noFill/>
            <a:ln cap="flat" cmpd="sng" w="38100">
              <a:solidFill>
                <a:srgbClr val="0013A3"/>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206" name="Google Shape;7206;p111"/>
          <p:cNvGrpSpPr/>
          <p:nvPr/>
        </p:nvGrpSpPr>
        <p:grpSpPr>
          <a:xfrm>
            <a:off x="2467237" y="4002581"/>
            <a:ext cx="1593371" cy="357481"/>
            <a:chOff x="3289650" y="5336775"/>
            <a:chExt cx="2124495" cy="476642"/>
          </a:xfrm>
        </p:grpSpPr>
        <p:sp>
          <p:nvSpPr>
            <p:cNvPr id="7207" name="Google Shape;7207;p111"/>
            <p:cNvSpPr txBox="1"/>
            <p:nvPr/>
          </p:nvSpPr>
          <p:spPr>
            <a:xfrm>
              <a:off x="4982445" y="5336775"/>
              <a:ext cx="431700" cy="461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sp>
          <p:nvSpPr>
            <p:cNvPr id="7208" name="Google Shape;7208;p111"/>
            <p:cNvSpPr txBox="1"/>
            <p:nvPr/>
          </p:nvSpPr>
          <p:spPr>
            <a:xfrm>
              <a:off x="3289650" y="5351752"/>
              <a:ext cx="351378" cy="461665"/>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a:t>
              </a:r>
              <a:endParaRPr sz="1100"/>
            </a:p>
          </p:txBody>
        </p:sp>
      </p:grpSp>
      <p:sp>
        <p:nvSpPr>
          <p:cNvPr id="7209" name="Google Shape;7209;p111"/>
          <p:cNvSpPr txBox="1"/>
          <p:nvPr>
            <p:ph type="title"/>
          </p:nvPr>
        </p:nvSpPr>
        <p:spPr>
          <a:xfrm>
            <a:off x="-1433" y="51407"/>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2</a:t>
            </a:r>
            <a:endParaRPr sz="3600"/>
          </a:p>
        </p:txBody>
      </p:sp>
      <p:cxnSp>
        <p:nvCxnSpPr>
          <p:cNvPr id="7210" name="Google Shape;7210;p111"/>
          <p:cNvCxnSpPr/>
          <p:nvPr/>
        </p:nvCxnSpPr>
        <p:spPr>
          <a:xfrm flipH="1">
            <a:off x="2265881" y="3658791"/>
            <a:ext cx="403500" cy="1200"/>
          </a:xfrm>
          <a:prstGeom prst="straightConnector1">
            <a:avLst/>
          </a:prstGeom>
          <a:noFill/>
          <a:ln cap="flat" cmpd="sng" w="9525">
            <a:solidFill>
              <a:srgbClr val="000000"/>
            </a:solidFill>
            <a:prstDash val="solid"/>
            <a:round/>
            <a:headEnd len="med" w="med" type="none"/>
            <a:tailEnd len="med" w="med" type="none"/>
          </a:ln>
        </p:spPr>
      </p:cxnSp>
      <p:sp>
        <p:nvSpPr>
          <p:cNvPr id="7211" name="Google Shape;7211;p111"/>
          <p:cNvSpPr/>
          <p:nvPr/>
        </p:nvSpPr>
        <p:spPr>
          <a:xfrm>
            <a:off x="2072879" y="2728913"/>
            <a:ext cx="84600" cy="870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212" name="Google Shape;7212;p111"/>
          <p:cNvSpPr/>
          <p:nvPr/>
        </p:nvSpPr>
        <p:spPr>
          <a:xfrm>
            <a:off x="2116931" y="2774156"/>
            <a:ext cx="3157542" cy="1234678"/>
          </a:xfrm>
          <a:custGeom>
            <a:rect b="b" l="l" r="r" t="t"/>
            <a:pathLst>
              <a:path extrusionOk="0" h="2010" w="5400">
                <a:moveTo>
                  <a:pt x="0" y="0"/>
                </a:moveTo>
                <a:lnTo>
                  <a:pt x="0" y="1485"/>
                </a:lnTo>
                <a:lnTo>
                  <a:pt x="1005" y="1500"/>
                </a:lnTo>
                <a:lnTo>
                  <a:pt x="540" y="2010"/>
                </a:lnTo>
                <a:lnTo>
                  <a:pt x="3615" y="2010"/>
                </a:lnTo>
                <a:lnTo>
                  <a:pt x="4350" y="1275"/>
                </a:lnTo>
                <a:lnTo>
                  <a:pt x="5400" y="1290"/>
                </a:lnTo>
                <a:lnTo>
                  <a:pt x="5400" y="120"/>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213" name="Google Shape;7213;p111"/>
          <p:cNvSpPr/>
          <p:nvPr/>
        </p:nvSpPr>
        <p:spPr>
          <a:xfrm>
            <a:off x="2072879" y="2903935"/>
            <a:ext cx="84600" cy="870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214" name="Google Shape;7214;p111"/>
          <p:cNvSpPr/>
          <p:nvPr/>
        </p:nvSpPr>
        <p:spPr>
          <a:xfrm>
            <a:off x="2033588" y="2709863"/>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215" name="Google Shape;7215;p111"/>
          <p:cNvSpPr/>
          <p:nvPr/>
        </p:nvSpPr>
        <p:spPr>
          <a:xfrm>
            <a:off x="1785938" y="2884885"/>
            <a:ext cx="183300" cy="116700"/>
          </a:xfrm>
          <a:prstGeom prst="rect">
            <a:avLst/>
          </a:prstGeom>
          <a:solidFill>
            <a:srgbClr val="00CC99"/>
          </a:solidFill>
          <a:ln cap="flat" cmpd="sng" w="9525">
            <a:solidFill>
              <a:srgbClr val="0066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216" name="Google Shape;7216;p111"/>
          <p:cNvSpPr txBox="1"/>
          <p:nvPr/>
        </p:nvSpPr>
        <p:spPr>
          <a:xfrm>
            <a:off x="1318022" y="2802731"/>
            <a:ext cx="4596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0" lang="en-US" sz="1200" u="none" cap="none" strike="noStrike">
                <a:solidFill>
                  <a:srgbClr val="006600"/>
                </a:solidFill>
                <a:latin typeface="Arial"/>
                <a:ea typeface="Arial"/>
                <a:cs typeface="Arial"/>
                <a:sym typeface="Arial"/>
              </a:rPr>
              <a:t>copy</a:t>
            </a:r>
            <a:endParaRPr sz="1100"/>
          </a:p>
        </p:txBody>
      </p:sp>
      <p:grpSp>
        <p:nvGrpSpPr>
          <p:cNvPr id="7217" name="Google Shape;7217;p111"/>
          <p:cNvGrpSpPr/>
          <p:nvPr/>
        </p:nvGrpSpPr>
        <p:grpSpPr>
          <a:xfrm>
            <a:off x="1032272" y="2475310"/>
            <a:ext cx="785812" cy="736997"/>
            <a:chOff x="3283" y="2142"/>
            <a:chExt cx="660" cy="619"/>
          </a:xfrm>
        </p:grpSpPr>
        <p:grpSp>
          <p:nvGrpSpPr>
            <p:cNvPr id="7218" name="Google Shape;7218;p111"/>
            <p:cNvGrpSpPr/>
            <p:nvPr/>
          </p:nvGrpSpPr>
          <p:grpSpPr>
            <a:xfrm>
              <a:off x="3283" y="2387"/>
              <a:ext cx="597" cy="303"/>
              <a:chOff x="990" y="4570"/>
              <a:chExt cx="597" cy="380"/>
            </a:xfrm>
          </p:grpSpPr>
          <p:pic>
            <p:nvPicPr>
              <p:cNvPr id="7219" name="Google Shape;7219;p111"/>
              <p:cNvPicPr preferRelativeResize="0"/>
              <p:nvPr/>
            </p:nvPicPr>
            <p:blipFill rotWithShape="1">
              <a:blip r:embed="rId4">
                <a:alphaModFix/>
              </a:blip>
              <a:srcRect b="0" l="0" r="0" t="0"/>
              <a:stretch/>
            </p:blipFill>
            <p:spPr>
              <a:xfrm>
                <a:off x="990" y="4570"/>
                <a:ext cx="597" cy="380"/>
              </a:xfrm>
              <a:prstGeom prst="rect">
                <a:avLst/>
              </a:prstGeom>
              <a:noFill/>
              <a:ln>
                <a:noFill/>
              </a:ln>
            </p:spPr>
          </p:pic>
          <p:sp>
            <p:nvSpPr>
              <p:cNvPr id="7220" name="Google Shape;7220;p111"/>
              <p:cNvSpPr/>
              <p:nvPr/>
            </p:nvSpPr>
            <p:spPr>
              <a:xfrm>
                <a:off x="1124" y="4679"/>
                <a:ext cx="360" cy="14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221" name="Google Shape;7221;p111"/>
            <p:cNvSpPr txBox="1"/>
            <p:nvPr/>
          </p:nvSpPr>
          <p:spPr>
            <a:xfrm>
              <a:off x="3343" y="2461"/>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timeout</a:t>
              </a:r>
              <a:endParaRPr sz="1100"/>
            </a:p>
          </p:txBody>
        </p:sp>
        <p:pic>
          <p:nvPicPr>
            <p:cNvPr id="7222" name="Google Shape;7222;p111"/>
            <p:cNvPicPr preferRelativeResize="0"/>
            <p:nvPr/>
          </p:nvPicPr>
          <p:blipFill rotWithShape="1">
            <a:blip r:embed="rId5">
              <a:alphaModFix/>
            </a:blip>
            <a:srcRect b="0" l="0" r="0" t="0"/>
            <a:stretch/>
          </p:blipFill>
          <p:spPr>
            <a:xfrm flipH="1">
              <a:off x="3419" y="2142"/>
              <a:ext cx="262" cy="245"/>
            </a:xfrm>
            <a:prstGeom prst="rect">
              <a:avLst/>
            </a:prstGeom>
            <a:noFill/>
            <a:ln>
              <a:noFill/>
            </a:ln>
          </p:spPr>
        </p:pic>
      </p:grpSp>
      <p:sp>
        <p:nvSpPr>
          <p:cNvPr id="7223" name="Google Shape;7223;p111"/>
          <p:cNvSpPr/>
          <p:nvPr/>
        </p:nvSpPr>
        <p:spPr>
          <a:xfrm>
            <a:off x="67125" y="609400"/>
            <a:ext cx="5217300" cy="15654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lang="en-US" sz="1800">
                <a:solidFill>
                  <a:srgbClr val="000099"/>
                </a:solidFill>
                <a:latin typeface="Calibri"/>
                <a:ea typeface="Calibri"/>
                <a:cs typeface="Calibri"/>
                <a:sym typeface="Calibri"/>
              </a:rPr>
              <a:t>Πραγματικό σενάριο</a:t>
            </a:r>
            <a:r>
              <a:rPr b="0" i="0" lang="en-US" sz="1800" u="none" cap="none" strike="noStrike">
                <a:solidFill>
                  <a:srgbClr val="000099"/>
                </a:solidFill>
                <a:latin typeface="Calibri"/>
                <a:ea typeface="Calibri"/>
                <a:cs typeface="Calibri"/>
                <a:sym typeface="Calibri"/>
              </a:rPr>
              <a:t>: </a:t>
            </a:r>
            <a:r>
              <a:rPr i="1" lang="en-US" sz="1800">
                <a:solidFill>
                  <a:srgbClr val="C00000"/>
                </a:solidFill>
                <a:latin typeface="Calibri"/>
                <a:ea typeface="Calibri"/>
                <a:cs typeface="Calibri"/>
                <a:sym typeface="Calibri"/>
              </a:rPr>
              <a:t>μη απαραίτητα διπλότυπα</a:t>
            </a:r>
            <a:endParaRPr b="0" i="0" sz="1800" u="none" cap="none" strike="noStrike">
              <a:solidFill>
                <a:srgbClr val="000000"/>
              </a:solidFill>
              <a:latin typeface="Calibri"/>
              <a:ea typeface="Calibri"/>
              <a:cs typeface="Calibri"/>
              <a:sym typeface="Calibri"/>
            </a:endParaRPr>
          </a:p>
          <a:p>
            <a:pPr indent="-190500" lvl="0" marL="215900" marR="0" rtl="0" algn="l">
              <a:lnSpc>
                <a:spcPct val="85000"/>
              </a:lnSpc>
              <a:spcBef>
                <a:spcPts val="300"/>
              </a:spcBef>
              <a:spcAft>
                <a:spcPts val="0"/>
              </a:spcAft>
              <a:buClr>
                <a:srgbClr val="000099"/>
              </a:buClr>
              <a:buSzPts val="1800"/>
              <a:buFont typeface="Noto Sans Symbols"/>
              <a:buChar char="▪"/>
            </a:pPr>
            <a:r>
              <a:rPr lang="en-US" sz="1800">
                <a:latin typeface="Calibri"/>
                <a:ea typeface="Calibri"/>
                <a:cs typeface="Calibri"/>
                <a:sym typeface="Calibri"/>
              </a:rPr>
              <a:t>πακέτα μπορούν να χαθούν, απορρίπτονται στον δρομολογητή λόγω γεμάτων ενταμιευτών - χρειάζονται αναμεταδόσεις</a:t>
            </a:r>
            <a:endParaRPr sz="1800"/>
          </a:p>
          <a:p>
            <a:pPr indent="-190500" lvl="0" marL="215900" marR="0" rtl="0" algn="l">
              <a:lnSpc>
                <a:spcPct val="85000"/>
              </a:lnSpc>
              <a:spcBef>
                <a:spcPts val="300"/>
              </a:spcBef>
              <a:spcAft>
                <a:spcPts val="0"/>
              </a:spcAft>
              <a:buClr>
                <a:srgbClr val="000099"/>
              </a:buClr>
              <a:buSzPts val="1800"/>
              <a:buFont typeface="Noto Sans Symbols"/>
              <a:buChar char="▪"/>
            </a:pPr>
            <a:r>
              <a:rPr lang="en-US" sz="1800">
                <a:latin typeface="Calibri"/>
                <a:ea typeface="Calibri"/>
                <a:cs typeface="Calibri"/>
                <a:sym typeface="Calibri"/>
              </a:rPr>
              <a:t>αλλά ο αποστολέας μπορεί να λήξει τον χρόνο πρώιμα, στέλνοντας </a:t>
            </a:r>
            <a:r>
              <a:rPr i="1" lang="en-US" sz="1800">
                <a:solidFill>
                  <a:srgbClr val="000099"/>
                </a:solidFill>
                <a:latin typeface="Calibri"/>
                <a:ea typeface="Calibri"/>
                <a:cs typeface="Calibri"/>
                <a:sym typeface="Calibri"/>
              </a:rPr>
              <a:t>δύο</a:t>
            </a:r>
            <a:r>
              <a:rPr b="0" i="1"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αντίγραφα</a:t>
            </a:r>
            <a:r>
              <a:rPr b="0" i="0" lang="en-US" sz="1800" u="none" cap="none" strike="noStrike">
                <a:solidFill>
                  <a:srgbClr val="000000"/>
                </a:solidFill>
                <a:latin typeface="Calibri"/>
                <a:ea typeface="Calibri"/>
                <a:cs typeface="Calibri"/>
                <a:sym typeface="Calibri"/>
              </a:rPr>
              <a:t>, </a:t>
            </a:r>
            <a:r>
              <a:rPr i="1" lang="en-US" sz="1800">
                <a:solidFill>
                  <a:srgbClr val="0013A3"/>
                </a:solidFill>
                <a:latin typeface="Calibri"/>
                <a:ea typeface="Calibri"/>
                <a:cs typeface="Calibri"/>
                <a:sym typeface="Calibri"/>
              </a:rPr>
              <a:t>και τα δύο</a:t>
            </a:r>
            <a:r>
              <a:rPr b="0" i="0" lang="en-US" sz="1800" u="none" cap="none" strike="noStrike">
                <a:solidFill>
                  <a:srgbClr val="000000"/>
                </a:solidFill>
                <a:latin typeface="Calibri"/>
                <a:ea typeface="Calibri"/>
                <a:cs typeface="Calibri"/>
                <a:sym typeface="Calibri"/>
              </a:rPr>
              <a:t> τα οποία έχουν παραδοθεί</a:t>
            </a:r>
            <a:endParaRPr sz="1800"/>
          </a:p>
          <a:p>
            <a:pPr indent="-165100" lvl="0" marL="254000" marR="0" rtl="0" algn="l">
              <a:lnSpc>
                <a:spcPct val="85000"/>
              </a:lnSpc>
              <a:spcBef>
                <a:spcPts val="400"/>
              </a:spcBef>
              <a:spcAft>
                <a:spcPts val="0"/>
              </a:spcAft>
              <a:buClr>
                <a:srgbClr val="000099"/>
              </a:buClr>
              <a:buSzPts val="1400"/>
              <a:buFont typeface="Noto Sans Symbols"/>
              <a:buNone/>
            </a:pPr>
            <a:r>
              <a:t/>
            </a:r>
            <a:endParaRPr b="0" i="0" sz="1800" u="none" cap="none" strike="noStrike">
              <a:solidFill>
                <a:srgbClr val="000000"/>
              </a:solidFill>
              <a:latin typeface="Gill Sans"/>
              <a:ea typeface="Gill Sans"/>
              <a:cs typeface="Gill Sans"/>
              <a:sym typeface="Gill Sans"/>
            </a:endParaRPr>
          </a:p>
        </p:txBody>
      </p:sp>
      <p:sp>
        <p:nvSpPr>
          <p:cNvPr id="7224" name="Google Shape;7224;p111"/>
          <p:cNvSpPr txBox="1"/>
          <p:nvPr/>
        </p:nvSpPr>
        <p:spPr>
          <a:xfrm>
            <a:off x="2793206" y="3570839"/>
            <a:ext cx="1326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6600"/>
              </a:buClr>
              <a:buSzPts val="1200"/>
              <a:buFont typeface="Arial"/>
              <a:buNone/>
            </a:pPr>
            <a:r>
              <a:rPr b="0" i="1" lang="en-US" sz="1200" u="none" cap="none" strike="noStrike">
                <a:solidFill>
                  <a:srgbClr val="006600"/>
                </a:solidFill>
                <a:latin typeface="Arial"/>
                <a:ea typeface="Arial"/>
                <a:cs typeface="Arial"/>
                <a:sym typeface="Arial"/>
              </a:rPr>
              <a:t>free buffer space!</a:t>
            </a:r>
            <a:endParaRPr sz="1100"/>
          </a:p>
        </p:txBody>
      </p:sp>
      <p:cxnSp>
        <p:nvCxnSpPr>
          <p:cNvPr id="7225" name="Google Shape;7225;p111"/>
          <p:cNvCxnSpPr/>
          <p:nvPr/>
        </p:nvCxnSpPr>
        <p:spPr>
          <a:xfrm rot="10800000">
            <a:off x="7516708" y="1692227"/>
            <a:ext cx="317287" cy="266366"/>
          </a:xfrm>
          <a:prstGeom prst="straightConnector1">
            <a:avLst/>
          </a:prstGeom>
          <a:noFill/>
          <a:ln cap="flat" cmpd="sng" w="9525">
            <a:solidFill>
              <a:schemeClr val="dk1"/>
            </a:solidFill>
            <a:prstDash val="solid"/>
            <a:round/>
            <a:headEnd len="med" w="med" type="none"/>
            <a:tailEnd len="med" w="med" type="triangle"/>
          </a:ln>
        </p:spPr>
      </p:cxnSp>
      <p:sp>
        <p:nvSpPr>
          <p:cNvPr id="7226" name="Google Shape;7226;p111"/>
          <p:cNvSpPr/>
          <p:nvPr/>
        </p:nvSpPr>
        <p:spPr>
          <a:xfrm>
            <a:off x="7530082" y="1490492"/>
            <a:ext cx="108284" cy="167404"/>
          </a:xfrm>
          <a:prstGeom prst="righ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7227" name="Google Shape;7227;p111"/>
          <p:cNvGrpSpPr/>
          <p:nvPr/>
        </p:nvGrpSpPr>
        <p:grpSpPr>
          <a:xfrm>
            <a:off x="5521090" y="1066171"/>
            <a:ext cx="2325272" cy="1945544"/>
            <a:chOff x="7361453" y="1200180"/>
            <a:chExt cx="3100363" cy="2594059"/>
          </a:xfrm>
        </p:grpSpPr>
        <p:sp>
          <p:nvSpPr>
            <p:cNvPr id="7228" name="Google Shape;7228;p111"/>
            <p:cNvSpPr/>
            <p:nvPr/>
          </p:nvSpPr>
          <p:spPr>
            <a:xfrm>
              <a:off x="7958715" y="1967477"/>
              <a:ext cx="2024019" cy="1384114"/>
            </a:xfrm>
            <a:custGeom>
              <a:rect b="b" l="l" r="r" t="t"/>
              <a:pathLst>
                <a:path extrusionOk="0" h="10000" w="10000">
                  <a:moveTo>
                    <a:pt x="0" y="10000"/>
                  </a:moveTo>
                  <a:cubicBezTo>
                    <a:pt x="1268" y="8586"/>
                    <a:pt x="4789" y="3077"/>
                    <a:pt x="6536" y="1223"/>
                  </a:cubicBezTo>
                  <a:cubicBezTo>
                    <a:pt x="7406" y="549"/>
                    <a:pt x="8333" y="126"/>
                    <a:pt x="10000" y="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7229" name="Google Shape;7229;p111"/>
            <p:cNvGrpSpPr/>
            <p:nvPr/>
          </p:nvGrpSpPr>
          <p:grpSpPr>
            <a:xfrm>
              <a:off x="8776235" y="3317988"/>
              <a:ext cx="476251" cy="476251"/>
              <a:chOff x="3583" y="1761"/>
              <a:chExt cx="300" cy="300"/>
            </a:xfrm>
          </p:grpSpPr>
          <p:sp>
            <p:nvSpPr>
              <p:cNvPr id="7230" name="Google Shape;7230;p111"/>
              <p:cNvSpPr txBox="1"/>
              <p:nvPr/>
            </p:nvSpPr>
            <p:spPr>
              <a:xfrm>
                <a:off x="3583" y="1761"/>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b="0" baseline="-25000" i="0" sz="1500" u="none" cap="none" strike="noStrike">
                  <a:solidFill>
                    <a:srgbClr val="000000"/>
                  </a:solidFill>
                  <a:latin typeface="Arial"/>
                  <a:ea typeface="Arial"/>
                  <a:cs typeface="Arial"/>
                  <a:sym typeface="Arial"/>
                </a:endParaRPr>
              </a:p>
            </p:txBody>
          </p:sp>
          <p:cxnSp>
            <p:nvCxnSpPr>
              <p:cNvPr id="7231" name="Google Shape;7231;p111"/>
              <p:cNvCxnSpPr/>
              <p:nvPr/>
            </p:nvCxnSpPr>
            <p:spPr>
              <a:xfrm flipH="1" rot="10800000">
                <a:off x="3726" y="1834"/>
                <a:ext cx="24" cy="24"/>
              </a:xfrm>
              <a:prstGeom prst="straightConnector1">
                <a:avLst/>
              </a:prstGeom>
              <a:noFill/>
              <a:ln cap="flat" cmpd="sng" w="19050">
                <a:solidFill>
                  <a:schemeClr val="dk1"/>
                </a:solidFill>
                <a:prstDash val="solid"/>
                <a:round/>
                <a:headEnd len="med" w="med" type="none"/>
                <a:tailEnd len="med" w="med" type="none"/>
              </a:ln>
            </p:spPr>
          </p:cxnSp>
        </p:grpSp>
        <p:cxnSp>
          <p:nvCxnSpPr>
            <p:cNvPr id="7232" name="Google Shape;7232;p111"/>
            <p:cNvCxnSpPr/>
            <p:nvPr/>
          </p:nvCxnSpPr>
          <p:spPr>
            <a:xfrm>
              <a:off x="7965669" y="1200180"/>
              <a:ext cx="0" cy="2159048"/>
            </a:xfrm>
            <a:prstGeom prst="straightConnector1">
              <a:avLst/>
            </a:prstGeom>
            <a:noFill/>
            <a:ln cap="flat" cmpd="sng" w="25400">
              <a:solidFill>
                <a:schemeClr val="dk1"/>
              </a:solidFill>
              <a:prstDash val="solid"/>
              <a:round/>
              <a:headEnd len="med" w="med" type="none"/>
              <a:tailEnd len="med" w="med" type="none"/>
            </a:ln>
          </p:spPr>
        </p:cxnSp>
        <p:cxnSp>
          <p:nvCxnSpPr>
            <p:cNvPr id="7233" name="Google Shape;7233;p111"/>
            <p:cNvCxnSpPr/>
            <p:nvPr/>
          </p:nvCxnSpPr>
          <p:spPr>
            <a:xfrm>
              <a:off x="9972557" y="1436494"/>
              <a:ext cx="0" cy="1869027"/>
            </a:xfrm>
            <a:prstGeom prst="straightConnector1">
              <a:avLst/>
            </a:prstGeom>
            <a:noFill/>
            <a:ln cap="flat" cmpd="sng" w="12700">
              <a:solidFill>
                <a:schemeClr val="dk1"/>
              </a:solidFill>
              <a:prstDash val="dash"/>
              <a:round/>
              <a:headEnd len="med" w="med" type="none"/>
              <a:tailEnd len="med" w="med" type="none"/>
            </a:ln>
          </p:spPr>
        </p:cxnSp>
        <p:sp>
          <p:nvSpPr>
            <p:cNvPr id="7234" name="Google Shape;7234;p111"/>
            <p:cNvSpPr/>
            <p:nvPr/>
          </p:nvSpPr>
          <p:spPr>
            <a:xfrm>
              <a:off x="7954426" y="1377415"/>
              <a:ext cx="2023753" cy="1965701"/>
            </a:xfrm>
            <a:custGeom>
              <a:rect b="b" l="l" r="r" t="t"/>
              <a:pathLst>
                <a:path extrusionOk="0" h="732" w="720">
                  <a:moveTo>
                    <a:pt x="0" y="732"/>
                  </a:moveTo>
                  <a:lnTo>
                    <a:pt x="720" y="0"/>
                  </a:lnTo>
                </a:path>
              </a:pathLst>
            </a:custGeom>
            <a:noFill/>
            <a:ln cap="flat" cmpd="sng" w="28575">
              <a:solidFill>
                <a:schemeClr val="dk1"/>
              </a:solidFill>
              <a:prstDash val="dash"/>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7235" name="Google Shape;7235;p111"/>
            <p:cNvCxnSpPr/>
            <p:nvPr/>
          </p:nvCxnSpPr>
          <p:spPr>
            <a:xfrm>
              <a:off x="7819509" y="1377415"/>
              <a:ext cx="140538" cy="0"/>
            </a:xfrm>
            <a:prstGeom prst="straightConnector1">
              <a:avLst/>
            </a:prstGeom>
            <a:noFill/>
            <a:ln cap="flat" cmpd="sng" w="19050">
              <a:solidFill>
                <a:schemeClr val="dk1"/>
              </a:solidFill>
              <a:prstDash val="solid"/>
              <a:round/>
              <a:headEnd len="med" w="med" type="none"/>
              <a:tailEnd len="med" w="med" type="none"/>
            </a:ln>
          </p:spPr>
        </p:cxnSp>
        <p:cxnSp>
          <p:nvCxnSpPr>
            <p:cNvPr id="7236" name="Google Shape;7236;p111"/>
            <p:cNvCxnSpPr/>
            <p:nvPr/>
          </p:nvCxnSpPr>
          <p:spPr>
            <a:xfrm>
              <a:off x="9966936" y="3359228"/>
              <a:ext cx="0" cy="155752"/>
            </a:xfrm>
            <a:prstGeom prst="straightConnector1">
              <a:avLst/>
            </a:prstGeom>
            <a:noFill/>
            <a:ln cap="flat" cmpd="sng" w="19050">
              <a:solidFill>
                <a:schemeClr val="dk1"/>
              </a:solidFill>
              <a:prstDash val="solid"/>
              <a:round/>
              <a:headEnd len="med" w="med" type="none"/>
              <a:tailEnd len="med" w="med" type="none"/>
            </a:ln>
          </p:spPr>
        </p:cxnSp>
        <p:sp>
          <p:nvSpPr>
            <p:cNvPr id="7237" name="Google Shape;7237;p111"/>
            <p:cNvSpPr txBox="1"/>
            <p:nvPr/>
          </p:nvSpPr>
          <p:spPr>
            <a:xfrm>
              <a:off x="7361453" y="1202894"/>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238" name="Google Shape;7238;p111"/>
            <p:cNvSpPr txBox="1"/>
            <p:nvPr/>
          </p:nvSpPr>
          <p:spPr>
            <a:xfrm rot="-5400000">
              <a:off x="7240420" y="1483448"/>
              <a:ext cx="9372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out</a:t>
              </a:r>
              <a:endParaRPr sz="1100"/>
            </a:p>
          </p:txBody>
        </p:sp>
        <p:cxnSp>
          <p:nvCxnSpPr>
            <p:cNvPr id="7239" name="Google Shape;7239;p111"/>
            <p:cNvCxnSpPr/>
            <p:nvPr/>
          </p:nvCxnSpPr>
          <p:spPr>
            <a:xfrm>
              <a:off x="7999399" y="1380101"/>
              <a:ext cx="1841053" cy="0"/>
            </a:xfrm>
            <a:prstGeom prst="straightConnector1">
              <a:avLst/>
            </a:prstGeom>
            <a:noFill/>
            <a:ln cap="flat" cmpd="sng" w="12700">
              <a:solidFill>
                <a:srgbClr val="BFBFBF"/>
              </a:solidFill>
              <a:prstDash val="dash"/>
              <a:round/>
              <a:headEnd len="med" w="med" type="none"/>
              <a:tailEnd len="med" w="med" type="none"/>
            </a:ln>
          </p:spPr>
        </p:cxnSp>
        <p:cxnSp>
          <p:nvCxnSpPr>
            <p:cNvPr id="7240" name="Google Shape;7240;p111"/>
            <p:cNvCxnSpPr/>
            <p:nvPr/>
          </p:nvCxnSpPr>
          <p:spPr>
            <a:xfrm>
              <a:off x="7976136" y="3337560"/>
              <a:ext cx="2165684" cy="0"/>
            </a:xfrm>
            <a:prstGeom prst="straightConnector1">
              <a:avLst/>
            </a:prstGeom>
            <a:noFill/>
            <a:ln cap="flat" cmpd="sng" w="25400">
              <a:solidFill>
                <a:schemeClr val="dk1"/>
              </a:solidFill>
              <a:prstDash val="solid"/>
              <a:miter lim="800000"/>
              <a:headEnd len="sm" w="sm" type="none"/>
              <a:tailEnd len="sm" w="sm" type="none"/>
            </a:ln>
          </p:spPr>
        </p:cxnSp>
        <p:sp>
          <p:nvSpPr>
            <p:cNvPr id="7241" name="Google Shape;7241;p111"/>
            <p:cNvSpPr txBox="1"/>
            <p:nvPr/>
          </p:nvSpPr>
          <p:spPr>
            <a:xfrm rot="-5400000">
              <a:off x="7139298" y="2419300"/>
              <a:ext cx="1234505"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throughput: </a:t>
              </a:r>
              <a:endParaRPr sz="1100"/>
            </a:p>
          </p:txBody>
        </p:sp>
        <p:sp>
          <p:nvSpPr>
            <p:cNvPr id="7242" name="Google Shape;7242;p111"/>
            <p:cNvSpPr/>
            <p:nvPr/>
          </p:nvSpPr>
          <p:spPr>
            <a:xfrm>
              <a:off x="9893835" y="1336842"/>
              <a:ext cx="127000" cy="12700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243" name="Google Shape;7243;p111"/>
            <p:cNvSpPr txBox="1"/>
            <p:nvPr/>
          </p:nvSpPr>
          <p:spPr>
            <a:xfrm>
              <a:off x="9646716" y="3476057"/>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244" name="Google Shape;7244;p111"/>
            <p:cNvSpPr/>
            <p:nvPr/>
          </p:nvSpPr>
          <p:spPr>
            <a:xfrm>
              <a:off x="9912327" y="1689923"/>
              <a:ext cx="127000" cy="12700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245" name="Google Shape;7245;p111"/>
            <p:cNvCxnSpPr/>
            <p:nvPr/>
          </p:nvCxnSpPr>
          <p:spPr>
            <a:xfrm>
              <a:off x="7960093" y="1773132"/>
              <a:ext cx="1975007" cy="0"/>
            </a:xfrm>
            <a:prstGeom prst="straightConnector1">
              <a:avLst/>
            </a:prstGeom>
            <a:noFill/>
            <a:ln cap="flat" cmpd="sng" w="12700">
              <a:solidFill>
                <a:srgbClr val="BFBFBF"/>
              </a:solidFill>
              <a:prstDash val="dash"/>
              <a:round/>
              <a:headEnd len="med" w="med" type="none"/>
              <a:tailEnd len="med" w="med" type="none"/>
            </a:ln>
          </p:spPr>
        </p:cxnSp>
        <p:sp>
          <p:nvSpPr>
            <p:cNvPr id="7246" name="Google Shape;7246;p111"/>
            <p:cNvSpPr/>
            <p:nvPr/>
          </p:nvSpPr>
          <p:spPr>
            <a:xfrm>
              <a:off x="9908716" y="1920329"/>
              <a:ext cx="127000" cy="1270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247" name="Google Shape;7247;p111"/>
            <p:cNvCxnSpPr/>
            <p:nvPr/>
          </p:nvCxnSpPr>
          <p:spPr>
            <a:xfrm>
              <a:off x="7995485" y="1986203"/>
              <a:ext cx="1975007" cy="0"/>
            </a:xfrm>
            <a:prstGeom prst="straightConnector1">
              <a:avLst/>
            </a:prstGeom>
            <a:noFill/>
            <a:ln cap="flat" cmpd="sng" w="12700">
              <a:solidFill>
                <a:schemeClr val="dk1"/>
              </a:solidFill>
              <a:prstDash val="dash"/>
              <a:round/>
              <a:headEnd len="med" w="med" type="none"/>
              <a:tailEnd len="med" w="med" type="none"/>
            </a:ln>
          </p:spPr>
        </p:cxnSp>
      </p:grpSp>
      <p:sp>
        <p:nvSpPr>
          <p:cNvPr id="7248" name="Google Shape;7248;p11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
        <p:nvSpPr>
          <p:cNvPr id="7249" name="Google Shape;7249;p111"/>
          <p:cNvSpPr txBox="1"/>
          <p:nvPr/>
        </p:nvSpPr>
        <p:spPr>
          <a:xfrm>
            <a:off x="7596725" y="1237425"/>
            <a:ext cx="1557900" cy="6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t>
            </a:r>
            <a:r>
              <a:rPr lang="en-US" sz="1100">
                <a:latin typeface="Calibri"/>
                <a:ea typeface="Calibri"/>
                <a:cs typeface="Calibri"/>
                <a:sym typeface="Calibri"/>
              </a:rPr>
              <a:t>χαμένη</a:t>
            </a:r>
            <a:r>
              <a:rPr b="0" i="0" lang="en-US" sz="1100" u="none" cap="none" strike="noStrike">
                <a:solidFill>
                  <a:srgbClr val="000000"/>
                </a:solidFill>
                <a:latin typeface="Calibri"/>
                <a:ea typeface="Calibri"/>
                <a:cs typeface="Calibri"/>
                <a:sym typeface="Calibri"/>
              </a:rPr>
              <a:t>” χωρητικότητα εξαι</a:t>
            </a:r>
            <a:r>
              <a:rPr lang="en-US" sz="1100">
                <a:latin typeface="Calibri"/>
                <a:ea typeface="Calibri"/>
                <a:cs typeface="Calibri"/>
                <a:sym typeface="Calibri"/>
              </a:rPr>
              <a:t>τίας μη απαραίτητων αναμεταδόσεων</a:t>
            </a:r>
            <a:endParaRPr sz="1100"/>
          </a:p>
        </p:txBody>
      </p:sp>
      <p:sp>
        <p:nvSpPr>
          <p:cNvPr id="7250" name="Google Shape;7250;p111"/>
          <p:cNvSpPr txBox="1"/>
          <p:nvPr/>
        </p:nvSpPr>
        <p:spPr>
          <a:xfrm>
            <a:off x="7724554" y="1971589"/>
            <a:ext cx="1350000" cy="1762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lang="en-US" sz="1100"/>
              <a:t>όταν στέλνει στο </a:t>
            </a:r>
            <a:r>
              <a:rPr b="0" i="0" lang="en-US" sz="1100" u="none" cap="none" strike="noStrike">
                <a:solidFill>
                  <a:srgbClr val="000000"/>
                </a:solidFill>
                <a:latin typeface="Arial"/>
                <a:ea typeface="Arial"/>
                <a:cs typeface="Arial"/>
                <a:sym typeface="Arial"/>
              </a:rPr>
              <a:t>R/2, μερικά πα</a:t>
            </a:r>
            <a:r>
              <a:rPr lang="en-US" sz="1100"/>
              <a:t>κέτα είναι αναμεταδόσεις, συμπεριλαμβανομένου απαραίτητων και μη απαραίτητων διπλότυπων, που έχουν παραδοθεί!</a:t>
            </a:r>
            <a:endParaRPr sz="11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4"/>
                                        </p:tgtEl>
                                        <p:attrNameLst>
                                          <p:attrName>style.visibility</p:attrName>
                                        </p:attrNameLst>
                                      </p:cBhvr>
                                      <p:to>
                                        <p:strVal val="visible"/>
                                      </p:to>
                                    </p:set>
                                    <p:animEffect filter="fade" transition="in">
                                      <p:cBhvr>
                                        <p:cTn dur="500"/>
                                        <p:tgtEl>
                                          <p:spTgt spid="72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15"/>
                                        </p:tgtEl>
                                        <p:attrNameLst>
                                          <p:attrName>style.visibility</p:attrName>
                                        </p:attrNameLst>
                                      </p:cBhvr>
                                      <p:to>
                                        <p:strVal val="visible"/>
                                      </p:to>
                                    </p:set>
                                    <p:animEffect filter="fade" transition="in">
                                      <p:cBhvr>
                                        <p:cTn dur="500"/>
                                        <p:tgtEl>
                                          <p:spTgt spid="7215"/>
                                        </p:tgtEl>
                                      </p:cBhvr>
                                    </p:animEffect>
                                  </p:childTnLst>
                                </p:cTn>
                              </p:par>
                              <p:par>
                                <p:cTn fill="hold" nodeType="withEffect" presetClass="entr" presetID="10" presetSubtype="0">
                                  <p:stCondLst>
                                    <p:cond delay="0"/>
                                  </p:stCondLst>
                                  <p:childTnLst>
                                    <p:set>
                                      <p:cBhvr>
                                        <p:cTn dur="1" fill="hold">
                                          <p:stCondLst>
                                            <p:cond delay="0"/>
                                          </p:stCondLst>
                                        </p:cTn>
                                        <p:tgtEl>
                                          <p:spTgt spid="7216"/>
                                        </p:tgtEl>
                                        <p:attrNameLst>
                                          <p:attrName>style.visibility</p:attrName>
                                        </p:attrNameLst>
                                      </p:cBhvr>
                                      <p:to>
                                        <p:strVal val="visible"/>
                                      </p:to>
                                    </p:set>
                                    <p:animEffect filter="fade" transition="in">
                                      <p:cBhvr>
                                        <p:cTn dur="500"/>
                                        <p:tgtEl>
                                          <p:spTgt spid="7216"/>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7216"/>
                                        </p:tgtEl>
                                      </p:cBhvr>
                                    </p:animEffect>
                                    <p:set>
                                      <p:cBhvr>
                                        <p:cTn dur="1" fill="hold">
                                          <p:stCondLst>
                                            <p:cond delay="500"/>
                                          </p:stCondLst>
                                        </p:cTn>
                                        <p:tgtEl>
                                          <p:spTgt spid="7216"/>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224"/>
                                        </p:tgtEl>
                                        <p:attrNameLst>
                                          <p:attrName>style.visibility</p:attrName>
                                        </p:attrNameLst>
                                      </p:cBhvr>
                                      <p:to>
                                        <p:strVal val="visible"/>
                                      </p:to>
                                    </p:set>
                                    <p:animEffect filter="fade" transition="in">
                                      <p:cBhvr>
                                        <p:cTn dur="500"/>
                                        <p:tgtEl>
                                          <p:spTgt spid="7224"/>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7224"/>
                                        </p:tgtEl>
                                      </p:cBhvr>
                                    </p:animEffect>
                                    <p:set>
                                      <p:cBhvr>
                                        <p:cTn dur="1" fill="hold">
                                          <p:stCondLst>
                                            <p:cond delay="500"/>
                                          </p:stCondLst>
                                        </p:cTn>
                                        <p:tgtEl>
                                          <p:spTgt spid="7224"/>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7"/>
                                        </p:tgtEl>
                                        <p:attrNameLst>
                                          <p:attrName>style.visibility</p:attrName>
                                        </p:attrNameLst>
                                      </p:cBhvr>
                                      <p:to>
                                        <p:strVal val="visible"/>
                                      </p:to>
                                    </p:set>
                                    <p:animEffect filter="fade" transition="in">
                                      <p:cBhvr>
                                        <p:cTn dur="500"/>
                                        <p:tgtEl>
                                          <p:spTgt spid="7217"/>
                                        </p:tgtEl>
                                      </p:cBhvr>
                                    </p:animEffect>
                                  </p:childTnLst>
                                </p:cTn>
                              </p:par>
                            </p:childTnLst>
                          </p:cTn>
                        </p:par>
                        <p:par>
                          <p:cTn fill="hold">
                            <p:stCondLst>
                              <p:cond delay="3000"/>
                            </p:stCondLst>
                            <p:childTnLst>
                              <p:par>
                                <p:cTn fill="hold" nodeType="afterEffect" presetClass="exit" presetID="10" presetSubtype="0">
                                  <p:stCondLst>
                                    <p:cond delay="0"/>
                                  </p:stCondLst>
                                  <p:childTnLst>
                                    <p:animEffect filter="fade" transition="out">
                                      <p:cBhvr>
                                        <p:cTn dur="500"/>
                                        <p:tgtEl>
                                          <p:spTgt spid="7217"/>
                                        </p:tgtEl>
                                      </p:cBhvr>
                                    </p:animEffect>
                                    <p:set>
                                      <p:cBhvr>
                                        <p:cTn dur="1" fill="hold">
                                          <p:stCondLst>
                                            <p:cond delay="500"/>
                                          </p:stCondLst>
                                        </p:cTn>
                                        <p:tgtEl>
                                          <p:spTgt spid="7217"/>
                                        </p:tgtEl>
                                        <p:attrNameLst>
                                          <p:attrName>style.visibility</p:attrName>
                                        </p:attrNameLst>
                                      </p:cBhvr>
                                      <p:to>
                                        <p:strVal val="hidden"/>
                                      </p:to>
                                    </p:set>
                                  </p:childTnLst>
                                </p:cTn>
                              </p:par>
                            </p:childTnLst>
                          </p:cTn>
                        </p:par>
                        <p:par>
                          <p:cTn fill="hold">
                            <p:stCondLst>
                              <p:cond delay="3500"/>
                            </p:stCondLst>
                            <p:childTnLst>
                              <p:par>
                                <p:cTn fill="hold" nodeType="afterEffect" presetClass="exit" presetID="10" presetSubtype="0">
                                  <p:stCondLst>
                                    <p:cond delay="0"/>
                                  </p:stCondLst>
                                  <p:childTnLst>
                                    <p:animEffect filter="fade" transition="out">
                                      <p:cBhvr>
                                        <p:cTn dur="500"/>
                                        <p:tgtEl>
                                          <p:spTgt spid="7214"/>
                                        </p:tgtEl>
                                      </p:cBhvr>
                                    </p:animEffect>
                                    <p:set>
                                      <p:cBhvr>
                                        <p:cTn dur="1" fill="hold">
                                          <p:stCondLst>
                                            <p:cond delay="500"/>
                                          </p:stCondLst>
                                        </p:cTn>
                                        <p:tgtEl>
                                          <p:spTgt spid="72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7"/>
                                        </p:tgtEl>
                                        <p:attrNameLst>
                                          <p:attrName>style.visibility</p:attrName>
                                        </p:attrNameLst>
                                      </p:cBhvr>
                                      <p:to>
                                        <p:strVal val="visible"/>
                                      </p:to>
                                    </p:set>
                                    <p:animEffect filter="fade" transition="in">
                                      <p:cBhvr>
                                        <p:cTn dur="500"/>
                                        <p:tgtEl>
                                          <p:spTgt spid="7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5" name="Shape 7255"/>
        <p:cNvGrpSpPr/>
        <p:nvPr/>
      </p:nvGrpSpPr>
      <p:grpSpPr>
        <a:xfrm>
          <a:off x="0" y="0"/>
          <a:ext cx="0" cy="0"/>
          <a:chOff x="0" y="0"/>
          <a:chExt cx="0" cy="0"/>
        </a:xfrm>
      </p:grpSpPr>
      <p:sp>
        <p:nvSpPr>
          <p:cNvPr id="7256" name="Google Shape;7256;p112"/>
          <p:cNvSpPr txBox="1"/>
          <p:nvPr>
            <p:ph type="title"/>
          </p:nvPr>
        </p:nvSpPr>
        <p:spPr>
          <a:xfrm>
            <a:off x="29792" y="133782"/>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Clr>
                <a:srgbClr val="0000A3"/>
              </a:buClr>
              <a:buSzPct val="100000"/>
              <a:buFont typeface="Calibri"/>
              <a:buNone/>
            </a:pPr>
            <a:r>
              <a:rPr lang="en-US" sz="3600"/>
              <a:t>Αιτίες/κόστη συμφόρησης: σενάριο 2</a:t>
            </a:r>
            <a:endParaRPr sz="3600"/>
          </a:p>
        </p:txBody>
      </p:sp>
      <p:sp>
        <p:nvSpPr>
          <p:cNvPr id="7257" name="Google Shape;7257;p112"/>
          <p:cNvSpPr/>
          <p:nvPr/>
        </p:nvSpPr>
        <p:spPr>
          <a:xfrm>
            <a:off x="384291" y="2972129"/>
            <a:ext cx="7040100" cy="16194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b="0" i="0" lang="en-US" sz="1800" u="none" cap="none" strike="noStrike">
                <a:solidFill>
                  <a:srgbClr val="CC0000"/>
                </a:solidFill>
                <a:latin typeface="Calibri"/>
                <a:ea typeface="Calibri"/>
                <a:cs typeface="Calibri"/>
                <a:sym typeface="Calibri"/>
              </a:rPr>
              <a:t>“</a:t>
            </a:r>
            <a:r>
              <a:rPr lang="en-US" sz="1800">
                <a:solidFill>
                  <a:srgbClr val="CC0000"/>
                </a:solidFill>
                <a:latin typeface="Calibri"/>
                <a:ea typeface="Calibri"/>
                <a:cs typeface="Calibri"/>
                <a:sym typeface="Calibri"/>
              </a:rPr>
              <a:t>κόστη</a:t>
            </a:r>
            <a:r>
              <a:rPr b="0" i="0" lang="en-US" sz="1800" u="none" cap="none" strike="noStrike">
                <a:solidFill>
                  <a:srgbClr val="CC0000"/>
                </a:solidFill>
                <a:latin typeface="Calibri"/>
                <a:ea typeface="Calibri"/>
                <a:cs typeface="Calibri"/>
                <a:sym typeface="Calibri"/>
              </a:rPr>
              <a:t>” της συ</a:t>
            </a:r>
            <a:r>
              <a:rPr lang="en-US" sz="1800">
                <a:solidFill>
                  <a:srgbClr val="CC0000"/>
                </a:solidFill>
                <a:latin typeface="Calibri"/>
                <a:ea typeface="Calibri"/>
                <a:cs typeface="Calibri"/>
                <a:sym typeface="Calibri"/>
              </a:rPr>
              <a:t>μφόρησης</a:t>
            </a:r>
            <a:r>
              <a:rPr b="0" i="0" lang="en-US" sz="1800" u="none" cap="none" strike="noStrike">
                <a:solidFill>
                  <a:srgbClr val="CC0000"/>
                </a:solidFill>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περισσότερη δουλειά (αναμετάδοση) για την δοσμένη </a:t>
            </a:r>
            <a:r>
              <a:rPr lang="en-US" sz="1800">
                <a:solidFill>
                  <a:schemeClr val="dk1"/>
                </a:solidFill>
                <a:latin typeface="Calibri"/>
                <a:ea typeface="Calibri"/>
                <a:cs typeface="Calibri"/>
                <a:sym typeface="Calibri"/>
              </a:rPr>
              <a:t>διεκπεραίωση </a:t>
            </a:r>
            <a:r>
              <a:rPr lang="en-US" sz="1800">
                <a:latin typeface="Calibri"/>
                <a:ea typeface="Calibri"/>
                <a:cs typeface="Calibri"/>
                <a:sym typeface="Calibri"/>
              </a:rPr>
              <a:t>του παραλήπτη</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μη απαραίτητες αναμεταδόσεις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η ζεύξη </a:t>
            </a:r>
            <a:r>
              <a:rPr b="0" i="0" lang="en-US" sz="1800" u="none" cap="none" strike="noStrike">
                <a:solidFill>
                  <a:srgbClr val="000000"/>
                </a:solidFill>
                <a:latin typeface="Calibri"/>
                <a:ea typeface="Calibri"/>
                <a:cs typeface="Calibri"/>
                <a:sym typeface="Calibri"/>
              </a:rPr>
              <a:t>κουβαλάει πολλαπλά αντίγραφα του πακέτου</a:t>
            </a:r>
            <a:endParaRPr sz="1800"/>
          </a:p>
          <a:p>
            <a:pPr indent="-177800" lvl="1" marL="520700" marR="0" rtl="0" algn="l">
              <a:lnSpc>
                <a:spcPct val="85000"/>
              </a:lnSpc>
              <a:spcBef>
                <a:spcPts val="400"/>
              </a:spcBef>
              <a:spcAft>
                <a:spcPts val="0"/>
              </a:spcAft>
              <a:buClr>
                <a:srgbClr val="000099"/>
              </a:buClr>
              <a:buSzPts val="1800"/>
              <a:buFont typeface="Arial"/>
              <a:buChar char="•"/>
            </a:pPr>
            <a:r>
              <a:rPr lang="en-US" sz="1800">
                <a:latin typeface="Calibri"/>
                <a:ea typeface="Calibri"/>
                <a:cs typeface="Calibri"/>
                <a:sym typeface="Calibri"/>
              </a:rPr>
              <a:t>μειωμένη μέγιστη εφικτή διεκπεραίωση</a:t>
            </a:r>
            <a:endParaRPr sz="1800"/>
          </a:p>
          <a:p>
            <a:pPr indent="-177800" lvl="0" marL="254000" marR="0" rtl="0" algn="l">
              <a:lnSpc>
                <a:spcPct val="85000"/>
              </a:lnSpc>
              <a:spcBef>
                <a:spcPts val="400"/>
              </a:spcBef>
              <a:spcAft>
                <a:spcPts val="0"/>
              </a:spcAft>
              <a:buClr>
                <a:srgbClr val="000099"/>
              </a:buClr>
              <a:buSzPts val="1200"/>
              <a:buFont typeface="Noto Sans Symbols"/>
              <a:buNone/>
            </a:pPr>
            <a:r>
              <a:t/>
            </a:r>
            <a:endParaRPr b="0" i="0" sz="1800" u="none" cap="none" strike="noStrike">
              <a:solidFill>
                <a:srgbClr val="000000"/>
              </a:solidFill>
              <a:latin typeface="Gill Sans"/>
              <a:ea typeface="Gill Sans"/>
              <a:cs typeface="Gill Sans"/>
              <a:sym typeface="Gill Sans"/>
            </a:endParaRPr>
          </a:p>
        </p:txBody>
      </p:sp>
      <p:sp>
        <p:nvSpPr>
          <p:cNvPr id="7258" name="Google Shape;7258;p112"/>
          <p:cNvSpPr/>
          <p:nvPr/>
        </p:nvSpPr>
        <p:spPr>
          <a:xfrm>
            <a:off x="7038" y="916684"/>
            <a:ext cx="4455000" cy="1565700"/>
          </a:xfrm>
          <a:prstGeom prst="rect">
            <a:avLst/>
          </a:prstGeom>
          <a:noFill/>
          <a:ln>
            <a:noFill/>
          </a:ln>
        </p:spPr>
        <p:txBody>
          <a:bodyPr anchorCtr="0" anchor="t" bIns="34275" lIns="68575" spcFirstLastPara="1" rIns="68575" wrap="square" tIns="34275">
            <a:noAutofit/>
          </a:bodyPr>
          <a:lstStyle/>
          <a:p>
            <a:pPr indent="-254000" lvl="0" marL="254000" rtl="0" algn="l">
              <a:lnSpc>
                <a:spcPct val="85000"/>
              </a:lnSpc>
              <a:spcBef>
                <a:spcPts val="0"/>
              </a:spcBef>
              <a:spcAft>
                <a:spcPts val="0"/>
              </a:spcAft>
              <a:buClr>
                <a:srgbClr val="000099"/>
              </a:buClr>
              <a:buSzPts val="1400"/>
              <a:buFont typeface="Noto Sans Symbols"/>
              <a:buNone/>
            </a:pPr>
            <a:r>
              <a:rPr lang="en-US" sz="1800">
                <a:solidFill>
                  <a:srgbClr val="000099"/>
                </a:solidFill>
                <a:latin typeface="Calibri"/>
                <a:ea typeface="Calibri"/>
                <a:cs typeface="Calibri"/>
                <a:sym typeface="Calibri"/>
              </a:rPr>
              <a:t>Πραγματικό σενάριο: </a:t>
            </a:r>
            <a:r>
              <a:rPr i="1" lang="en-US" sz="1800">
                <a:solidFill>
                  <a:srgbClr val="C00000"/>
                </a:solidFill>
                <a:latin typeface="Calibri"/>
                <a:ea typeface="Calibri"/>
                <a:cs typeface="Calibri"/>
                <a:sym typeface="Calibri"/>
              </a:rPr>
              <a:t>μη απαραίτητα διπλότυπα</a:t>
            </a:r>
            <a:endParaRPr sz="1800">
              <a:solidFill>
                <a:schemeClr val="dk1"/>
              </a:solidFill>
              <a:latin typeface="Calibri"/>
              <a:ea typeface="Calibri"/>
              <a:cs typeface="Calibri"/>
              <a:sym typeface="Calibri"/>
            </a:endParaRPr>
          </a:p>
          <a:p>
            <a:pPr indent="-190500" lvl="0" marL="215900" rtl="0" algn="l">
              <a:lnSpc>
                <a:spcPct val="85000"/>
              </a:lnSpc>
              <a:spcBef>
                <a:spcPts val="300"/>
              </a:spcBef>
              <a:spcAft>
                <a:spcPts val="0"/>
              </a:spcAft>
              <a:buClr>
                <a:srgbClr val="000099"/>
              </a:buClr>
              <a:buSzPts val="1800"/>
              <a:buFont typeface="Noto Sans Symbols"/>
              <a:buChar char="▪"/>
            </a:pPr>
            <a:r>
              <a:rPr lang="en-US" sz="1800">
                <a:solidFill>
                  <a:schemeClr val="dk1"/>
                </a:solidFill>
                <a:latin typeface="Calibri"/>
                <a:ea typeface="Calibri"/>
                <a:cs typeface="Calibri"/>
                <a:sym typeface="Calibri"/>
              </a:rPr>
              <a:t>πακέτα μπορούν να χαθούν, απορρίπτονται στον δρομολογητή λόγω γεμάτων ενταμιευτών - χρειάζονται αναμεταδόσεις</a:t>
            </a:r>
            <a:endParaRPr sz="1800">
              <a:solidFill>
                <a:schemeClr val="dk1"/>
              </a:solidFill>
            </a:endParaRPr>
          </a:p>
          <a:p>
            <a:pPr indent="-190500" lvl="0" marL="215900" rtl="0" algn="l">
              <a:lnSpc>
                <a:spcPct val="85000"/>
              </a:lnSpc>
              <a:spcBef>
                <a:spcPts val="300"/>
              </a:spcBef>
              <a:spcAft>
                <a:spcPts val="0"/>
              </a:spcAft>
              <a:buClr>
                <a:srgbClr val="000099"/>
              </a:buClr>
              <a:buSzPts val="1800"/>
              <a:buFont typeface="Noto Sans Symbols"/>
              <a:buChar char="▪"/>
            </a:pPr>
            <a:r>
              <a:rPr lang="en-US" sz="1800">
                <a:solidFill>
                  <a:schemeClr val="dk1"/>
                </a:solidFill>
                <a:latin typeface="Calibri"/>
                <a:ea typeface="Calibri"/>
                <a:cs typeface="Calibri"/>
                <a:sym typeface="Calibri"/>
              </a:rPr>
              <a:t>αλλά ο αποστολέας μπορεί να λήξει τον χρόνο πρώιμα, στέλνοντας </a:t>
            </a:r>
            <a:r>
              <a:rPr i="1" lang="en-US" sz="1800">
                <a:solidFill>
                  <a:srgbClr val="000099"/>
                </a:solidFill>
                <a:latin typeface="Calibri"/>
                <a:ea typeface="Calibri"/>
                <a:cs typeface="Calibri"/>
                <a:sym typeface="Calibri"/>
              </a:rPr>
              <a:t>δύο</a:t>
            </a:r>
            <a:r>
              <a:rPr i="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αντίγραφα, </a:t>
            </a:r>
            <a:r>
              <a:rPr i="1" lang="en-US" sz="1800">
                <a:solidFill>
                  <a:srgbClr val="0013A3"/>
                </a:solidFill>
                <a:latin typeface="Calibri"/>
                <a:ea typeface="Calibri"/>
                <a:cs typeface="Calibri"/>
                <a:sym typeface="Calibri"/>
              </a:rPr>
              <a:t>και τα δύο</a:t>
            </a:r>
            <a:r>
              <a:rPr lang="en-US" sz="1800">
                <a:solidFill>
                  <a:schemeClr val="dk1"/>
                </a:solidFill>
                <a:latin typeface="Calibri"/>
                <a:ea typeface="Calibri"/>
                <a:cs typeface="Calibri"/>
                <a:sym typeface="Calibri"/>
              </a:rPr>
              <a:t> τα οποία έχουν παραδοθεί</a:t>
            </a:r>
            <a:endParaRPr sz="1800">
              <a:solidFill>
                <a:srgbClr val="000099"/>
              </a:solidFill>
              <a:latin typeface="Calibri"/>
              <a:ea typeface="Calibri"/>
              <a:cs typeface="Calibri"/>
              <a:sym typeface="Calibri"/>
            </a:endParaRPr>
          </a:p>
        </p:txBody>
      </p:sp>
      <p:grpSp>
        <p:nvGrpSpPr>
          <p:cNvPr id="7259" name="Google Shape;7259;p112"/>
          <p:cNvGrpSpPr/>
          <p:nvPr/>
        </p:nvGrpSpPr>
        <p:grpSpPr>
          <a:xfrm>
            <a:off x="7516708" y="1692227"/>
            <a:ext cx="1557845" cy="2041788"/>
            <a:chOff x="10022277" y="2034920"/>
            <a:chExt cx="2077127" cy="2722384"/>
          </a:xfrm>
        </p:grpSpPr>
        <p:sp>
          <p:nvSpPr>
            <p:cNvPr id="7260" name="Google Shape;7260;p112"/>
            <p:cNvSpPr txBox="1"/>
            <p:nvPr/>
          </p:nvSpPr>
          <p:spPr>
            <a:xfrm>
              <a:off x="10299405" y="2407404"/>
              <a:ext cx="1800000" cy="2349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lang="en-US" sz="1100"/>
                <a:t>όταν στέλνει στο </a:t>
              </a:r>
              <a:r>
                <a:rPr b="0" i="0" lang="en-US" sz="1100" u="none" cap="none" strike="noStrike">
                  <a:solidFill>
                    <a:srgbClr val="000000"/>
                  </a:solidFill>
                  <a:latin typeface="Arial"/>
                  <a:ea typeface="Arial"/>
                  <a:cs typeface="Arial"/>
                  <a:sym typeface="Arial"/>
                </a:rPr>
                <a:t>R/2, μερικά πα</a:t>
              </a:r>
              <a:r>
                <a:rPr lang="en-US" sz="1100"/>
                <a:t>κέτα είναι αναμεταδόσεις, συμπεριλαμβανομένου απαραίτητων και μη απαραίτητων διπλότυπων, που έχουν παραδοθεί!</a:t>
              </a:r>
              <a:endParaRPr sz="1100"/>
            </a:p>
          </p:txBody>
        </p:sp>
        <p:cxnSp>
          <p:nvCxnSpPr>
            <p:cNvPr id="7261" name="Google Shape;7261;p112"/>
            <p:cNvCxnSpPr/>
            <p:nvPr/>
          </p:nvCxnSpPr>
          <p:spPr>
            <a:xfrm rot="10800000">
              <a:off x="10022277" y="2034920"/>
              <a:ext cx="423050" cy="355155"/>
            </a:xfrm>
            <a:prstGeom prst="straightConnector1">
              <a:avLst/>
            </a:prstGeom>
            <a:noFill/>
            <a:ln cap="flat" cmpd="sng" w="9525">
              <a:solidFill>
                <a:schemeClr val="dk1"/>
              </a:solidFill>
              <a:prstDash val="solid"/>
              <a:round/>
              <a:headEnd len="med" w="med" type="none"/>
              <a:tailEnd len="med" w="med" type="triangle"/>
            </a:ln>
          </p:spPr>
        </p:cxnSp>
      </p:grpSp>
      <p:grpSp>
        <p:nvGrpSpPr>
          <p:cNvPr id="7262" name="Google Shape;7262;p112"/>
          <p:cNvGrpSpPr/>
          <p:nvPr/>
        </p:nvGrpSpPr>
        <p:grpSpPr>
          <a:xfrm>
            <a:off x="7530082" y="1237425"/>
            <a:ext cx="1624543" cy="678825"/>
            <a:chOff x="10040109" y="1428518"/>
            <a:chExt cx="2166057" cy="905100"/>
          </a:xfrm>
        </p:grpSpPr>
        <p:sp>
          <p:nvSpPr>
            <p:cNvPr id="7263" name="Google Shape;7263;p112"/>
            <p:cNvSpPr txBox="1"/>
            <p:nvPr/>
          </p:nvSpPr>
          <p:spPr>
            <a:xfrm>
              <a:off x="10128967" y="1428518"/>
              <a:ext cx="2077200" cy="905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t>
              </a:r>
              <a:r>
                <a:rPr lang="en-US" sz="1100">
                  <a:latin typeface="Calibri"/>
                  <a:ea typeface="Calibri"/>
                  <a:cs typeface="Calibri"/>
                  <a:sym typeface="Calibri"/>
                </a:rPr>
                <a:t>χαμένη</a:t>
              </a:r>
              <a:r>
                <a:rPr b="0" i="0" lang="en-US" sz="1100" u="none" cap="none" strike="noStrike">
                  <a:solidFill>
                    <a:srgbClr val="000000"/>
                  </a:solidFill>
                  <a:latin typeface="Calibri"/>
                  <a:ea typeface="Calibri"/>
                  <a:cs typeface="Calibri"/>
                  <a:sym typeface="Calibri"/>
                </a:rPr>
                <a:t>” χωρητικότητα εξαι</a:t>
              </a:r>
              <a:r>
                <a:rPr lang="en-US" sz="1100">
                  <a:latin typeface="Calibri"/>
                  <a:ea typeface="Calibri"/>
                  <a:cs typeface="Calibri"/>
                  <a:sym typeface="Calibri"/>
                </a:rPr>
                <a:t>τίας μη απαραίτητων αναμεταδόσεων</a:t>
              </a:r>
              <a:endParaRPr sz="1100"/>
            </a:p>
          </p:txBody>
        </p:sp>
        <p:sp>
          <p:nvSpPr>
            <p:cNvPr id="7264" name="Google Shape;7264;p112"/>
            <p:cNvSpPr/>
            <p:nvPr/>
          </p:nvSpPr>
          <p:spPr>
            <a:xfrm>
              <a:off x="10040109" y="1765940"/>
              <a:ext cx="144379" cy="223205"/>
            </a:xfrm>
            <a:prstGeom prst="rightBrace">
              <a:avLst>
                <a:gd fmla="val 8333" name="adj1"/>
                <a:gd fmla="val 50000" name="adj2"/>
              </a:avLst>
            </a:prstGeom>
            <a:noFill/>
            <a:ln cap="flat" cmpd="sng" w="1905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7265" name="Google Shape;7265;p112"/>
          <p:cNvGrpSpPr/>
          <p:nvPr/>
        </p:nvGrpSpPr>
        <p:grpSpPr>
          <a:xfrm>
            <a:off x="5521090" y="1066171"/>
            <a:ext cx="2325272" cy="1945544"/>
            <a:chOff x="7361453" y="1200180"/>
            <a:chExt cx="3100363" cy="2594059"/>
          </a:xfrm>
        </p:grpSpPr>
        <p:sp>
          <p:nvSpPr>
            <p:cNvPr id="7266" name="Google Shape;7266;p112"/>
            <p:cNvSpPr/>
            <p:nvPr/>
          </p:nvSpPr>
          <p:spPr>
            <a:xfrm>
              <a:off x="7958715" y="1967477"/>
              <a:ext cx="2024019" cy="1384114"/>
            </a:xfrm>
            <a:custGeom>
              <a:rect b="b" l="l" r="r" t="t"/>
              <a:pathLst>
                <a:path extrusionOk="0" h="10000" w="10000">
                  <a:moveTo>
                    <a:pt x="0" y="10000"/>
                  </a:moveTo>
                  <a:cubicBezTo>
                    <a:pt x="1268" y="8586"/>
                    <a:pt x="4789" y="3077"/>
                    <a:pt x="6536" y="1223"/>
                  </a:cubicBezTo>
                  <a:cubicBezTo>
                    <a:pt x="7406" y="549"/>
                    <a:pt x="8333" y="126"/>
                    <a:pt x="10000" y="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7267" name="Google Shape;7267;p112"/>
            <p:cNvGrpSpPr/>
            <p:nvPr/>
          </p:nvGrpSpPr>
          <p:grpSpPr>
            <a:xfrm>
              <a:off x="8776235" y="3317988"/>
              <a:ext cx="476251" cy="476251"/>
              <a:chOff x="3583" y="1761"/>
              <a:chExt cx="300" cy="300"/>
            </a:xfrm>
          </p:grpSpPr>
          <p:sp>
            <p:nvSpPr>
              <p:cNvPr id="7268" name="Google Shape;7268;p112"/>
              <p:cNvSpPr txBox="1"/>
              <p:nvPr/>
            </p:nvSpPr>
            <p:spPr>
              <a:xfrm>
                <a:off x="3583" y="1761"/>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in</a:t>
                </a:r>
                <a:endParaRPr b="0" baseline="-25000" i="0" sz="1500" u="none" cap="none" strike="noStrike">
                  <a:solidFill>
                    <a:srgbClr val="000000"/>
                  </a:solidFill>
                  <a:latin typeface="Arial"/>
                  <a:ea typeface="Arial"/>
                  <a:cs typeface="Arial"/>
                  <a:sym typeface="Arial"/>
                </a:endParaRPr>
              </a:p>
            </p:txBody>
          </p:sp>
          <p:cxnSp>
            <p:nvCxnSpPr>
              <p:cNvPr id="7269" name="Google Shape;7269;p112"/>
              <p:cNvCxnSpPr/>
              <p:nvPr/>
            </p:nvCxnSpPr>
            <p:spPr>
              <a:xfrm flipH="1" rot="10800000">
                <a:off x="3726" y="1834"/>
                <a:ext cx="24" cy="24"/>
              </a:xfrm>
              <a:prstGeom prst="straightConnector1">
                <a:avLst/>
              </a:prstGeom>
              <a:noFill/>
              <a:ln cap="flat" cmpd="sng" w="19050">
                <a:solidFill>
                  <a:schemeClr val="dk1"/>
                </a:solidFill>
                <a:prstDash val="solid"/>
                <a:round/>
                <a:headEnd len="med" w="med" type="none"/>
                <a:tailEnd len="med" w="med" type="none"/>
              </a:ln>
            </p:spPr>
          </p:cxnSp>
        </p:grpSp>
        <p:cxnSp>
          <p:nvCxnSpPr>
            <p:cNvPr id="7270" name="Google Shape;7270;p112"/>
            <p:cNvCxnSpPr/>
            <p:nvPr/>
          </p:nvCxnSpPr>
          <p:spPr>
            <a:xfrm>
              <a:off x="7965669" y="1200180"/>
              <a:ext cx="0" cy="2159048"/>
            </a:xfrm>
            <a:prstGeom prst="straightConnector1">
              <a:avLst/>
            </a:prstGeom>
            <a:noFill/>
            <a:ln cap="flat" cmpd="sng" w="25400">
              <a:solidFill>
                <a:schemeClr val="dk1"/>
              </a:solidFill>
              <a:prstDash val="solid"/>
              <a:round/>
              <a:headEnd len="med" w="med" type="none"/>
              <a:tailEnd len="med" w="med" type="none"/>
            </a:ln>
          </p:spPr>
        </p:cxnSp>
        <p:cxnSp>
          <p:nvCxnSpPr>
            <p:cNvPr id="7271" name="Google Shape;7271;p112"/>
            <p:cNvCxnSpPr/>
            <p:nvPr/>
          </p:nvCxnSpPr>
          <p:spPr>
            <a:xfrm>
              <a:off x="9972557" y="1436494"/>
              <a:ext cx="0" cy="1869027"/>
            </a:xfrm>
            <a:prstGeom prst="straightConnector1">
              <a:avLst/>
            </a:prstGeom>
            <a:noFill/>
            <a:ln cap="flat" cmpd="sng" w="12700">
              <a:solidFill>
                <a:schemeClr val="dk1"/>
              </a:solidFill>
              <a:prstDash val="dash"/>
              <a:round/>
              <a:headEnd len="med" w="med" type="none"/>
              <a:tailEnd len="med" w="med" type="none"/>
            </a:ln>
          </p:spPr>
        </p:cxnSp>
        <p:sp>
          <p:nvSpPr>
            <p:cNvPr id="7272" name="Google Shape;7272;p112"/>
            <p:cNvSpPr/>
            <p:nvPr/>
          </p:nvSpPr>
          <p:spPr>
            <a:xfrm>
              <a:off x="7954426" y="1377415"/>
              <a:ext cx="2023753" cy="1965701"/>
            </a:xfrm>
            <a:custGeom>
              <a:rect b="b" l="l" r="r" t="t"/>
              <a:pathLst>
                <a:path extrusionOk="0" h="732" w="720">
                  <a:moveTo>
                    <a:pt x="0" y="732"/>
                  </a:moveTo>
                  <a:lnTo>
                    <a:pt x="720" y="0"/>
                  </a:lnTo>
                </a:path>
              </a:pathLst>
            </a:custGeom>
            <a:noFill/>
            <a:ln cap="flat" cmpd="sng" w="28575">
              <a:solidFill>
                <a:schemeClr val="dk1"/>
              </a:solidFill>
              <a:prstDash val="dash"/>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7273" name="Google Shape;7273;p112"/>
            <p:cNvCxnSpPr/>
            <p:nvPr/>
          </p:nvCxnSpPr>
          <p:spPr>
            <a:xfrm>
              <a:off x="7819509" y="1377415"/>
              <a:ext cx="140538" cy="0"/>
            </a:xfrm>
            <a:prstGeom prst="straightConnector1">
              <a:avLst/>
            </a:prstGeom>
            <a:noFill/>
            <a:ln cap="flat" cmpd="sng" w="19050">
              <a:solidFill>
                <a:schemeClr val="dk1"/>
              </a:solidFill>
              <a:prstDash val="solid"/>
              <a:round/>
              <a:headEnd len="med" w="med" type="none"/>
              <a:tailEnd len="med" w="med" type="none"/>
            </a:ln>
          </p:spPr>
        </p:cxnSp>
        <p:cxnSp>
          <p:nvCxnSpPr>
            <p:cNvPr id="7274" name="Google Shape;7274;p112"/>
            <p:cNvCxnSpPr/>
            <p:nvPr/>
          </p:nvCxnSpPr>
          <p:spPr>
            <a:xfrm>
              <a:off x="9966936" y="3359228"/>
              <a:ext cx="0" cy="155752"/>
            </a:xfrm>
            <a:prstGeom prst="straightConnector1">
              <a:avLst/>
            </a:prstGeom>
            <a:noFill/>
            <a:ln cap="flat" cmpd="sng" w="19050">
              <a:solidFill>
                <a:schemeClr val="dk1"/>
              </a:solidFill>
              <a:prstDash val="solid"/>
              <a:round/>
              <a:headEnd len="med" w="med" type="none"/>
              <a:tailEnd len="med" w="med" type="none"/>
            </a:ln>
          </p:spPr>
        </p:cxnSp>
        <p:sp>
          <p:nvSpPr>
            <p:cNvPr id="7275" name="Google Shape;7275;p112"/>
            <p:cNvSpPr txBox="1"/>
            <p:nvPr/>
          </p:nvSpPr>
          <p:spPr>
            <a:xfrm>
              <a:off x="7361453" y="1202894"/>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276" name="Google Shape;7276;p112"/>
            <p:cNvSpPr txBox="1"/>
            <p:nvPr/>
          </p:nvSpPr>
          <p:spPr>
            <a:xfrm rot="-5400000">
              <a:off x="7240420" y="1483448"/>
              <a:ext cx="9372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500" u="none" cap="none" strike="noStrike">
                  <a:solidFill>
                    <a:srgbClr val="000000"/>
                  </a:solidFill>
                  <a:latin typeface="Noto Sans Symbols"/>
                  <a:ea typeface="Noto Sans Symbols"/>
                  <a:cs typeface="Noto Sans Symbols"/>
                  <a:sym typeface="Noto Sans Symbols"/>
                </a:rPr>
                <a:t>λ</a:t>
              </a:r>
              <a:r>
                <a:rPr b="0" baseline="-25000" i="0" lang="en-US" sz="1500" u="none" cap="none" strike="noStrike">
                  <a:solidFill>
                    <a:srgbClr val="000000"/>
                  </a:solidFill>
                  <a:latin typeface="Arial"/>
                  <a:ea typeface="Arial"/>
                  <a:cs typeface="Arial"/>
                  <a:sym typeface="Arial"/>
                </a:rPr>
                <a:t>out</a:t>
              </a:r>
              <a:endParaRPr sz="1100"/>
            </a:p>
          </p:txBody>
        </p:sp>
        <p:cxnSp>
          <p:nvCxnSpPr>
            <p:cNvPr id="7277" name="Google Shape;7277;p112"/>
            <p:cNvCxnSpPr/>
            <p:nvPr/>
          </p:nvCxnSpPr>
          <p:spPr>
            <a:xfrm>
              <a:off x="7999399" y="1380101"/>
              <a:ext cx="1841053" cy="0"/>
            </a:xfrm>
            <a:prstGeom prst="straightConnector1">
              <a:avLst/>
            </a:prstGeom>
            <a:noFill/>
            <a:ln cap="flat" cmpd="sng" w="12700">
              <a:solidFill>
                <a:srgbClr val="BFBFBF"/>
              </a:solidFill>
              <a:prstDash val="dash"/>
              <a:round/>
              <a:headEnd len="med" w="med" type="none"/>
              <a:tailEnd len="med" w="med" type="none"/>
            </a:ln>
          </p:spPr>
        </p:cxnSp>
        <p:cxnSp>
          <p:nvCxnSpPr>
            <p:cNvPr id="7278" name="Google Shape;7278;p112"/>
            <p:cNvCxnSpPr/>
            <p:nvPr/>
          </p:nvCxnSpPr>
          <p:spPr>
            <a:xfrm>
              <a:off x="7976136" y="3337560"/>
              <a:ext cx="2165684" cy="0"/>
            </a:xfrm>
            <a:prstGeom prst="straightConnector1">
              <a:avLst/>
            </a:prstGeom>
            <a:noFill/>
            <a:ln cap="flat" cmpd="sng" w="25400">
              <a:solidFill>
                <a:schemeClr val="dk1"/>
              </a:solidFill>
              <a:prstDash val="solid"/>
              <a:miter lim="800000"/>
              <a:headEnd len="sm" w="sm" type="none"/>
              <a:tailEnd len="sm" w="sm" type="none"/>
            </a:ln>
          </p:spPr>
        </p:cxnSp>
        <p:sp>
          <p:nvSpPr>
            <p:cNvPr id="7279" name="Google Shape;7279;p112"/>
            <p:cNvSpPr txBox="1"/>
            <p:nvPr/>
          </p:nvSpPr>
          <p:spPr>
            <a:xfrm rot="-5400000">
              <a:off x="7139298" y="2419300"/>
              <a:ext cx="1234505"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throughput: </a:t>
              </a:r>
              <a:endParaRPr sz="1100"/>
            </a:p>
          </p:txBody>
        </p:sp>
        <p:sp>
          <p:nvSpPr>
            <p:cNvPr id="7280" name="Google Shape;7280;p112"/>
            <p:cNvSpPr/>
            <p:nvPr/>
          </p:nvSpPr>
          <p:spPr>
            <a:xfrm>
              <a:off x="9893835" y="1336842"/>
              <a:ext cx="127000" cy="12700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281" name="Google Shape;7281;p112"/>
            <p:cNvSpPr txBox="1"/>
            <p:nvPr/>
          </p:nvSpPr>
          <p:spPr>
            <a:xfrm>
              <a:off x="9646716" y="3476057"/>
              <a:ext cx="8151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282" name="Google Shape;7282;p112"/>
            <p:cNvSpPr/>
            <p:nvPr/>
          </p:nvSpPr>
          <p:spPr>
            <a:xfrm>
              <a:off x="9912327" y="1689923"/>
              <a:ext cx="127000" cy="127000"/>
            </a:xfrm>
            <a:prstGeom prst="ellipse">
              <a:avLst/>
            </a:prstGeom>
            <a:solidFill>
              <a:srgbClr val="BFBFB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283" name="Google Shape;7283;p112"/>
            <p:cNvCxnSpPr/>
            <p:nvPr/>
          </p:nvCxnSpPr>
          <p:spPr>
            <a:xfrm>
              <a:off x="7960093" y="1773132"/>
              <a:ext cx="1975007" cy="0"/>
            </a:xfrm>
            <a:prstGeom prst="straightConnector1">
              <a:avLst/>
            </a:prstGeom>
            <a:noFill/>
            <a:ln cap="flat" cmpd="sng" w="12700">
              <a:solidFill>
                <a:srgbClr val="BFBFBF"/>
              </a:solidFill>
              <a:prstDash val="dash"/>
              <a:round/>
              <a:headEnd len="med" w="med" type="none"/>
              <a:tailEnd len="med" w="med" type="none"/>
            </a:ln>
          </p:spPr>
        </p:cxnSp>
        <p:sp>
          <p:nvSpPr>
            <p:cNvPr id="7284" name="Google Shape;7284;p112"/>
            <p:cNvSpPr/>
            <p:nvPr/>
          </p:nvSpPr>
          <p:spPr>
            <a:xfrm>
              <a:off x="9908716" y="1920329"/>
              <a:ext cx="127000" cy="1270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285" name="Google Shape;7285;p112"/>
            <p:cNvCxnSpPr/>
            <p:nvPr/>
          </p:nvCxnSpPr>
          <p:spPr>
            <a:xfrm>
              <a:off x="7995485" y="1986203"/>
              <a:ext cx="1975007" cy="0"/>
            </a:xfrm>
            <a:prstGeom prst="straightConnector1">
              <a:avLst/>
            </a:prstGeom>
            <a:noFill/>
            <a:ln cap="flat" cmpd="sng" w="12700">
              <a:solidFill>
                <a:schemeClr val="dk1"/>
              </a:solidFill>
              <a:prstDash val="dash"/>
              <a:round/>
              <a:headEnd len="med" w="med" type="none"/>
              <a:tailEnd len="med" w="med" type="none"/>
            </a:ln>
          </p:spPr>
        </p:cxnSp>
      </p:grpSp>
      <p:sp>
        <p:nvSpPr>
          <p:cNvPr id="7286" name="Google Shape;7286;p11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1" name="Shape 7291"/>
        <p:cNvGrpSpPr/>
        <p:nvPr/>
      </p:nvGrpSpPr>
      <p:grpSpPr>
        <a:xfrm>
          <a:off x="0" y="0"/>
          <a:ext cx="0" cy="0"/>
          <a:chOff x="0" y="0"/>
          <a:chExt cx="0" cy="0"/>
        </a:xfrm>
      </p:grpSpPr>
      <p:sp>
        <p:nvSpPr>
          <p:cNvPr id="7292" name="Google Shape;7292;p113"/>
          <p:cNvSpPr/>
          <p:nvPr/>
        </p:nvSpPr>
        <p:spPr>
          <a:xfrm flipH="1">
            <a:off x="2927365" y="2345710"/>
            <a:ext cx="127100" cy="782054"/>
          </a:xfrm>
          <a:custGeom>
            <a:rect b="b" l="l" r="r" t="t"/>
            <a:pathLst>
              <a:path extrusionOk="0" h="11173" w="10000">
                <a:moveTo>
                  <a:pt x="10000" y="6998"/>
                </a:moveTo>
                <a:lnTo>
                  <a:pt x="458" y="0"/>
                </a:lnTo>
                <a:cubicBezTo>
                  <a:pt x="306" y="3139"/>
                  <a:pt x="153" y="6277"/>
                  <a:pt x="0" y="9416"/>
                </a:cubicBezTo>
                <a:lnTo>
                  <a:pt x="9177" y="11173"/>
                </a:lnTo>
                <a:lnTo>
                  <a:pt x="10000" y="699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293" name="Google Shape;7293;p113"/>
          <p:cNvGrpSpPr/>
          <p:nvPr/>
        </p:nvGrpSpPr>
        <p:grpSpPr>
          <a:xfrm>
            <a:off x="3043361" y="2344497"/>
            <a:ext cx="462198" cy="652072"/>
            <a:chOff x="10910964" y="2513124"/>
            <a:chExt cx="586769" cy="904023"/>
          </a:xfrm>
        </p:grpSpPr>
        <p:sp>
          <p:nvSpPr>
            <p:cNvPr id="7294" name="Google Shape;7294;p113"/>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295" name="Google Shape;7295;p113"/>
            <p:cNvCxnSpPr/>
            <p:nvPr/>
          </p:nvCxnSpPr>
          <p:spPr>
            <a:xfrm>
              <a:off x="10910964"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296" name="Google Shape;7296;p113"/>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297" name="Google Shape;7297;p113"/>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298" name="Google Shape;7298;p113"/>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7299" name="Google Shape;7299;p113"/>
          <p:cNvSpPr/>
          <p:nvPr/>
        </p:nvSpPr>
        <p:spPr>
          <a:xfrm flipH="1">
            <a:off x="1424034" y="3811268"/>
            <a:ext cx="147004" cy="754075"/>
          </a:xfrm>
          <a:custGeom>
            <a:rect b="b" l="l" r="r" t="t"/>
            <a:pathLst>
              <a:path extrusionOk="0" h="9490" w="10740">
                <a:moveTo>
                  <a:pt x="10740" y="6979"/>
                </a:moveTo>
                <a:lnTo>
                  <a:pt x="424" y="0"/>
                </a:lnTo>
                <a:cubicBezTo>
                  <a:pt x="283" y="3043"/>
                  <a:pt x="141" y="5235"/>
                  <a:pt x="0" y="8278"/>
                </a:cubicBezTo>
                <a:lnTo>
                  <a:pt x="10043" y="9490"/>
                </a:lnTo>
                <a:lnTo>
                  <a:pt x="10740" y="6979"/>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00" name="Google Shape;7300;p113"/>
          <p:cNvGrpSpPr/>
          <p:nvPr/>
        </p:nvGrpSpPr>
        <p:grpSpPr>
          <a:xfrm>
            <a:off x="1559810" y="3813754"/>
            <a:ext cx="462198" cy="652072"/>
            <a:chOff x="10910964" y="2513124"/>
            <a:chExt cx="586769" cy="904023"/>
          </a:xfrm>
        </p:grpSpPr>
        <p:sp>
          <p:nvSpPr>
            <p:cNvPr id="7301" name="Google Shape;7301;p113"/>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302" name="Google Shape;7302;p113"/>
            <p:cNvCxnSpPr/>
            <p:nvPr/>
          </p:nvCxnSpPr>
          <p:spPr>
            <a:xfrm>
              <a:off x="10910964"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03" name="Google Shape;7303;p113"/>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04" name="Google Shape;7304;p113"/>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05" name="Google Shape;7305;p113"/>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7306" name="Google Shape;7306;p113"/>
          <p:cNvSpPr/>
          <p:nvPr/>
        </p:nvSpPr>
        <p:spPr>
          <a:xfrm>
            <a:off x="6076949" y="3919573"/>
            <a:ext cx="126735" cy="841901"/>
          </a:xfrm>
          <a:custGeom>
            <a:rect b="b" l="l" r="r" t="t"/>
            <a:pathLst>
              <a:path extrusionOk="0" h="11066" w="7144">
                <a:moveTo>
                  <a:pt x="7144" y="7022"/>
                </a:moveTo>
                <a:lnTo>
                  <a:pt x="328" y="0"/>
                </a:lnTo>
                <a:cubicBezTo>
                  <a:pt x="219" y="3178"/>
                  <a:pt x="109" y="6355"/>
                  <a:pt x="0" y="9533"/>
                </a:cubicBezTo>
                <a:lnTo>
                  <a:pt x="6605" y="11066"/>
                </a:lnTo>
                <a:cubicBezTo>
                  <a:pt x="6785" y="9718"/>
                  <a:pt x="6964" y="8370"/>
                  <a:pt x="7144" y="7022"/>
                </a:cubicBez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07" name="Google Shape;7307;p113"/>
          <p:cNvGrpSpPr/>
          <p:nvPr/>
        </p:nvGrpSpPr>
        <p:grpSpPr>
          <a:xfrm>
            <a:off x="5627878" y="3973096"/>
            <a:ext cx="462197" cy="652072"/>
            <a:chOff x="10910965" y="2513124"/>
            <a:chExt cx="586768" cy="904023"/>
          </a:xfrm>
        </p:grpSpPr>
        <p:sp>
          <p:nvSpPr>
            <p:cNvPr id="7308" name="Google Shape;7308;p113"/>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309" name="Google Shape;7309;p113"/>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10" name="Google Shape;7310;p113"/>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11" name="Google Shape;7311;p113"/>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312" name="Google Shape;7312;p113"/>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sp>
        <p:nvSpPr>
          <p:cNvPr id="7313" name="Google Shape;7313;p113"/>
          <p:cNvSpPr/>
          <p:nvPr/>
        </p:nvSpPr>
        <p:spPr>
          <a:xfrm>
            <a:off x="6429017" y="2412048"/>
            <a:ext cx="167275" cy="933121"/>
          </a:xfrm>
          <a:custGeom>
            <a:rect b="b" l="l" r="r" t="t"/>
            <a:pathLst>
              <a:path extrusionOk="0" h="12265" w="10000">
                <a:moveTo>
                  <a:pt x="10000" y="8488"/>
                </a:moveTo>
                <a:lnTo>
                  <a:pt x="348" y="0"/>
                </a:lnTo>
                <a:lnTo>
                  <a:pt x="0" y="9533"/>
                </a:lnTo>
                <a:lnTo>
                  <a:pt x="9025" y="12265"/>
                </a:lnTo>
                <a:lnTo>
                  <a:pt x="10000" y="848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14" name="Google Shape;7314;p113"/>
          <p:cNvSpPr txBox="1"/>
          <p:nvPr>
            <p:ph type="title"/>
          </p:nvPr>
        </p:nvSpPr>
        <p:spPr>
          <a:xfrm>
            <a:off x="9442" y="182432"/>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3</a:t>
            </a:r>
            <a:endParaRPr sz="3600"/>
          </a:p>
        </p:txBody>
      </p:sp>
      <p:sp>
        <p:nvSpPr>
          <p:cNvPr id="7315" name="Google Shape;7315;p113"/>
          <p:cNvSpPr txBox="1"/>
          <p:nvPr/>
        </p:nvSpPr>
        <p:spPr>
          <a:xfrm>
            <a:off x="112894" y="1016549"/>
            <a:ext cx="2840700" cy="9357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70000"/>
              </a:lnSpc>
              <a:spcBef>
                <a:spcPts val="0"/>
              </a:spcBef>
              <a:spcAft>
                <a:spcPts val="0"/>
              </a:spcAft>
              <a:buClr>
                <a:srgbClr val="0000A3"/>
              </a:buClr>
              <a:buSzPts val="1800"/>
              <a:buFont typeface="Noto Sans Symbols"/>
              <a:buChar char="▪"/>
            </a:pPr>
            <a:r>
              <a:rPr lang="en-US" sz="1800">
                <a:latin typeface="Calibri"/>
                <a:ea typeface="Calibri"/>
                <a:cs typeface="Calibri"/>
                <a:sym typeface="Calibri"/>
              </a:rPr>
              <a:t>τέσσερις αποστολείς</a:t>
            </a:r>
            <a:endParaRPr sz="1800"/>
          </a:p>
          <a:p>
            <a:pPr indent="-165100" lvl="0" marL="266700" marR="0" rtl="0" algn="l">
              <a:lnSpc>
                <a:spcPct val="7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διαδρομές πολλαπλών διαδρομών</a:t>
            </a:r>
            <a:endParaRPr sz="1800"/>
          </a:p>
          <a:p>
            <a:pPr indent="-165100" lvl="0" marL="266700" marR="0" rtl="0" algn="l">
              <a:lnSpc>
                <a:spcPct val="7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λήξη χρόνου</a:t>
            </a:r>
            <a:r>
              <a:rPr b="0" lang="en-US" sz="1800" u="none" cap="none" strike="noStrike">
                <a:solidFill>
                  <a:srgbClr val="000000"/>
                </a:solidFill>
                <a:latin typeface="Calibri"/>
                <a:ea typeface="Calibri"/>
                <a:cs typeface="Calibri"/>
                <a:sym typeface="Calibri"/>
              </a:rPr>
              <a:t>/</a:t>
            </a:r>
            <a:r>
              <a:rPr lang="en-US" sz="1800">
                <a:latin typeface="Calibri"/>
                <a:ea typeface="Calibri"/>
                <a:cs typeface="Calibri"/>
                <a:sym typeface="Calibri"/>
              </a:rPr>
              <a:t>αναμετάδοση</a:t>
            </a:r>
            <a:endParaRPr sz="1800"/>
          </a:p>
          <a:p>
            <a:pPr indent="-38100" lvl="0" marL="266700" marR="0" rtl="0" algn="l">
              <a:lnSpc>
                <a:spcPct val="70000"/>
              </a:lnSpc>
              <a:spcBef>
                <a:spcPts val="800"/>
              </a:spcBef>
              <a:spcAft>
                <a:spcPts val="0"/>
              </a:spcAft>
              <a:buClr>
                <a:srgbClr val="0000A3"/>
              </a:buClr>
              <a:buSzPts val="525"/>
              <a:buFont typeface="Noto Sans Symbols"/>
              <a:buNone/>
            </a:pPr>
            <a:r>
              <a:t/>
            </a:r>
            <a:endParaRPr b="0" sz="1800" u="none" cap="none" strike="noStrike">
              <a:solidFill>
                <a:srgbClr val="000000"/>
              </a:solidFill>
              <a:latin typeface="Calibri"/>
              <a:ea typeface="Calibri"/>
              <a:cs typeface="Calibri"/>
              <a:sym typeface="Calibri"/>
            </a:endParaRPr>
          </a:p>
        </p:txBody>
      </p:sp>
      <p:sp>
        <p:nvSpPr>
          <p:cNvPr id="7316" name="Google Shape;7316;p113"/>
          <p:cNvSpPr/>
          <p:nvPr/>
        </p:nvSpPr>
        <p:spPr>
          <a:xfrm>
            <a:off x="3321844" y="954881"/>
            <a:ext cx="4698300" cy="3945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lang="en-US" sz="2100" u="sng">
                <a:solidFill>
                  <a:srgbClr val="CC0000"/>
                </a:solidFill>
                <a:latin typeface="Calibri"/>
                <a:ea typeface="Calibri"/>
                <a:cs typeface="Calibri"/>
                <a:sym typeface="Calibri"/>
              </a:rPr>
              <a:t>Ε</a:t>
            </a:r>
            <a:r>
              <a:rPr b="0" i="0" lang="en-US" sz="2100" u="sng" cap="none" strike="noStrike">
                <a:solidFill>
                  <a:srgbClr val="CC0000"/>
                </a:solidFill>
                <a:latin typeface="Calibri"/>
                <a:ea typeface="Calibri"/>
                <a:cs typeface="Calibri"/>
                <a:sym typeface="Calibri"/>
              </a:rPr>
              <a:t>:</a:t>
            </a:r>
            <a:r>
              <a:rPr b="0" i="0" lang="en-US" sz="1800" u="none" cap="none" strike="noStrike">
                <a:solidFill>
                  <a:srgbClr val="FF0000"/>
                </a:solidFill>
                <a:latin typeface="Calibri"/>
                <a:ea typeface="Calibri"/>
                <a:cs typeface="Calibri"/>
                <a:sym typeface="Calibri"/>
              </a:rPr>
              <a:t> </a:t>
            </a:r>
            <a:r>
              <a:rPr lang="en-US" sz="1800">
                <a:latin typeface="Calibri"/>
                <a:ea typeface="Calibri"/>
                <a:cs typeface="Calibri"/>
                <a:sym typeface="Calibri"/>
              </a:rPr>
              <a:t>τι συμβαίνει αν το</a:t>
            </a:r>
            <a:r>
              <a:rPr b="0" i="0" lang="en-US" sz="1800" u="none" cap="none" strike="noStrike">
                <a:solidFill>
                  <a:srgbClr val="000000"/>
                </a:solidFill>
                <a:latin typeface="Calibri"/>
                <a:ea typeface="Calibri"/>
                <a:cs typeface="Calibri"/>
                <a:sym typeface="Calibri"/>
              </a:rPr>
              <a:t> </a:t>
            </a:r>
            <a:r>
              <a:rPr b="0" i="0" lang="en-US" sz="1800" u="none" cap="none" strike="noStrike">
                <a:solidFill>
                  <a:srgbClr val="CC0000"/>
                </a:solidFill>
                <a:latin typeface="Noto Sans Symbols"/>
                <a:ea typeface="Noto Sans Symbols"/>
                <a:cs typeface="Noto Sans Symbols"/>
                <a:sym typeface="Noto Sans Symbols"/>
              </a:rPr>
              <a:t>λ</a:t>
            </a:r>
            <a:r>
              <a:rPr b="0" baseline="-25000" i="0" lang="en-US" sz="1800" u="none" cap="none" strike="noStrike">
                <a:solidFill>
                  <a:srgbClr val="CC0000"/>
                </a:solidFill>
                <a:latin typeface="Gill Sans"/>
                <a:ea typeface="Gill Sans"/>
                <a:cs typeface="Gill Sans"/>
                <a:sym typeface="Gill Sans"/>
              </a:rPr>
              <a:t>in</a:t>
            </a:r>
            <a:r>
              <a:rPr b="0" i="0" lang="en-US" sz="1800" u="none" cap="none" strike="noStrike">
                <a:solidFill>
                  <a:srgbClr val="CC0000"/>
                </a:solidFill>
                <a:latin typeface="Gill Sans"/>
                <a:ea typeface="Gill Sans"/>
                <a:cs typeface="Gill Sans"/>
                <a:sym typeface="Gill Sans"/>
              </a:rPr>
              <a:t> </a:t>
            </a:r>
            <a:r>
              <a:rPr lang="en-US" sz="1800">
                <a:latin typeface="Calibri"/>
                <a:ea typeface="Calibri"/>
                <a:cs typeface="Calibri"/>
                <a:sym typeface="Calibri"/>
              </a:rPr>
              <a:t>και</a:t>
            </a:r>
            <a:r>
              <a:rPr b="0" i="0" lang="en-US" sz="1800" u="none" cap="none" strike="noStrike">
                <a:solidFill>
                  <a:srgbClr val="000000"/>
                </a:solidFill>
                <a:latin typeface="Gill Sans"/>
                <a:ea typeface="Gill Sans"/>
                <a:cs typeface="Gill Sans"/>
                <a:sym typeface="Gill Sans"/>
              </a:rPr>
              <a:t> </a:t>
            </a:r>
            <a:r>
              <a:rPr b="0" i="0" lang="en-US" sz="1800" u="none" cap="none" strike="noStrike">
                <a:solidFill>
                  <a:srgbClr val="CC0000"/>
                </a:solidFill>
                <a:latin typeface="Noto Sans Symbols"/>
                <a:ea typeface="Noto Sans Symbols"/>
                <a:cs typeface="Noto Sans Symbols"/>
                <a:sym typeface="Noto Sans Symbols"/>
              </a:rPr>
              <a:t>λ</a:t>
            </a:r>
            <a:r>
              <a:rPr b="0" baseline="-25000" i="0" lang="en-US" sz="1800" u="none" cap="none" strike="noStrike">
                <a:solidFill>
                  <a:srgbClr val="CC0000"/>
                </a:solidFill>
                <a:latin typeface="Gill Sans"/>
                <a:ea typeface="Gill Sans"/>
                <a:cs typeface="Gill Sans"/>
                <a:sym typeface="Gill Sans"/>
              </a:rPr>
              <a:t>in</a:t>
            </a:r>
            <a:r>
              <a:rPr b="1" baseline="30000" i="0" lang="en-US" sz="1800" u="none" cap="none" strike="noStrike">
                <a:solidFill>
                  <a:srgbClr val="CC0000"/>
                </a:solidFill>
                <a:latin typeface="Arial"/>
                <a:ea typeface="Arial"/>
                <a:cs typeface="Arial"/>
                <a:sym typeface="Arial"/>
              </a:rPr>
              <a:t>’</a:t>
            </a:r>
            <a:r>
              <a:rPr b="0" i="0" lang="en-US" sz="1800" u="none" cap="none" strike="noStrike">
                <a:solidFill>
                  <a:srgbClr val="000000"/>
                </a:solidFill>
                <a:latin typeface="Gill Sans"/>
                <a:ea typeface="Gill Sans"/>
                <a:cs typeface="Gill Sans"/>
                <a:sym typeface="Gill Sans"/>
              </a:rPr>
              <a:t> </a:t>
            </a:r>
            <a:r>
              <a:rPr lang="en-US" sz="1800">
                <a:latin typeface="Calibri"/>
                <a:ea typeface="Calibri"/>
                <a:cs typeface="Calibri"/>
                <a:sym typeface="Calibri"/>
              </a:rPr>
              <a:t>αυξηθούν;</a:t>
            </a:r>
            <a:endParaRPr b="0" i="0" sz="1800" u="none" cap="none" strike="noStrike">
              <a:solidFill>
                <a:srgbClr val="000000"/>
              </a:solidFill>
              <a:latin typeface="Calibri"/>
              <a:ea typeface="Calibri"/>
              <a:cs typeface="Calibri"/>
              <a:sym typeface="Calibri"/>
            </a:endParaRPr>
          </a:p>
        </p:txBody>
      </p:sp>
      <p:sp>
        <p:nvSpPr>
          <p:cNvPr id="7317" name="Google Shape;7317;p113"/>
          <p:cNvSpPr/>
          <p:nvPr/>
        </p:nvSpPr>
        <p:spPr>
          <a:xfrm>
            <a:off x="3344596" y="1353705"/>
            <a:ext cx="5245800" cy="8001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b="0" i="0" lang="en-US" sz="1800" u="sng" cap="none" strike="noStrike">
                <a:solidFill>
                  <a:srgbClr val="CC0000"/>
                </a:solidFill>
                <a:latin typeface="Calibri"/>
                <a:ea typeface="Calibri"/>
                <a:cs typeface="Calibri"/>
                <a:sym typeface="Calibri"/>
              </a:rPr>
              <a:t>A:</a:t>
            </a:r>
            <a:r>
              <a:rPr b="0" i="0" lang="en-US" sz="1800" u="none" cap="none" strike="noStrike">
                <a:solidFill>
                  <a:srgbClr val="FF0000"/>
                </a:solidFill>
                <a:latin typeface="Calibri"/>
                <a:ea typeface="Calibri"/>
                <a:cs typeface="Calibri"/>
                <a:sym typeface="Calibri"/>
              </a:rPr>
              <a:t> </a:t>
            </a:r>
            <a:r>
              <a:rPr lang="en-US" sz="1800">
                <a:latin typeface="Calibri"/>
                <a:ea typeface="Calibri"/>
                <a:cs typeface="Calibri"/>
                <a:sym typeface="Calibri"/>
              </a:rPr>
              <a:t>όσο το κόκκινο</a:t>
            </a:r>
            <a:r>
              <a:rPr b="0" i="0" lang="en-US" sz="1800" u="none" cap="none" strike="noStrike">
                <a:solidFill>
                  <a:srgbClr val="000000"/>
                </a:solidFill>
                <a:latin typeface="Calibri"/>
                <a:ea typeface="Calibri"/>
                <a:cs typeface="Calibri"/>
                <a:sym typeface="Calibri"/>
              </a:rPr>
              <a:t>  </a:t>
            </a:r>
            <a:r>
              <a:rPr b="0" i="0" lang="en-US" sz="1800" u="none" cap="none" strike="noStrike">
                <a:solidFill>
                  <a:srgbClr val="CC0000"/>
                </a:solidFill>
                <a:latin typeface="Noto Sans Symbols"/>
                <a:ea typeface="Noto Sans Symbols"/>
                <a:cs typeface="Noto Sans Symbols"/>
                <a:sym typeface="Noto Sans Symbols"/>
              </a:rPr>
              <a:t>λ</a:t>
            </a:r>
            <a:r>
              <a:rPr b="0" baseline="-25000" i="0" lang="en-US" sz="1800" u="none" cap="none" strike="noStrike">
                <a:solidFill>
                  <a:srgbClr val="CC0000"/>
                </a:solidFill>
                <a:latin typeface="Gill Sans"/>
                <a:ea typeface="Gill Sans"/>
                <a:cs typeface="Gill Sans"/>
                <a:sym typeface="Gill Sans"/>
              </a:rPr>
              <a:t>in</a:t>
            </a:r>
            <a:r>
              <a:rPr b="0" baseline="30000" i="0" lang="en-US" sz="1800" u="none" cap="none" strike="noStrike">
                <a:solidFill>
                  <a:srgbClr val="CC0000"/>
                </a:solidFill>
                <a:latin typeface="Arial"/>
                <a:ea typeface="Arial"/>
                <a:cs typeface="Arial"/>
                <a:sym typeface="Arial"/>
              </a:rPr>
              <a:t>’</a:t>
            </a:r>
            <a:r>
              <a:rPr b="0" i="0" lang="en-US" sz="1800" u="none" cap="none" strike="noStrike">
                <a:solidFill>
                  <a:srgbClr val="000000"/>
                </a:solidFill>
                <a:latin typeface="Arial"/>
                <a:ea typeface="Arial"/>
                <a:cs typeface="Arial"/>
                <a:sym typeface="Arial"/>
              </a:rPr>
              <a:t> </a:t>
            </a:r>
            <a:r>
              <a:rPr lang="en-US" sz="1800">
                <a:latin typeface="Calibri"/>
                <a:ea typeface="Calibri"/>
                <a:cs typeface="Calibri"/>
                <a:sym typeface="Calibri"/>
              </a:rPr>
              <a:t>αυξάνει</a:t>
            </a:r>
            <a:r>
              <a:rPr b="0" i="0" lang="en-US" sz="1800" u="none" cap="none" strike="noStrike">
                <a:solidFill>
                  <a:srgbClr val="000000"/>
                </a:solidFill>
                <a:latin typeface="Calibri"/>
                <a:ea typeface="Calibri"/>
                <a:cs typeface="Calibri"/>
                <a:sym typeface="Calibri"/>
              </a:rPr>
              <a:t>, όλα τα πακέτα που φτάνουν στην ανώτερη ουρά απορρίπ</a:t>
            </a:r>
            <a:r>
              <a:rPr lang="en-US" sz="1800">
                <a:latin typeface="Calibri"/>
                <a:ea typeface="Calibri"/>
                <a:cs typeface="Calibri"/>
                <a:sym typeface="Calibri"/>
              </a:rPr>
              <a:t>τονται, μπλε </a:t>
            </a:r>
            <a:r>
              <a:rPr lang="en-US" sz="1800">
                <a:latin typeface="Calibri"/>
                <a:ea typeface="Calibri"/>
                <a:cs typeface="Calibri"/>
                <a:sym typeface="Calibri"/>
              </a:rPr>
              <a:t>διεκπεραίωση</a:t>
            </a:r>
            <a:r>
              <a:rPr b="0" i="0" lang="en-US" sz="1800" u="none" cap="none" strike="noStrike">
                <a:solidFill>
                  <a:srgbClr val="000000"/>
                </a:solidFill>
                <a:latin typeface="Calibri"/>
                <a:ea typeface="Calibri"/>
                <a:cs typeface="Calibri"/>
                <a:sym typeface="Calibri"/>
              </a:rPr>
              <a:t> </a:t>
            </a:r>
            <a:r>
              <a:rPr b="0" i="0" lang="en-US" sz="1800" u="none" cap="none" strike="noStrike">
                <a:solidFill>
                  <a:srgbClr val="000000"/>
                </a:solidFill>
                <a:latin typeface="Noto Sans Symbols"/>
                <a:ea typeface="Noto Sans Symbols"/>
                <a:cs typeface="Noto Sans Symbols"/>
                <a:sym typeface="Noto Sans Symbols"/>
              </a:rPr>
              <a:t>→</a:t>
            </a:r>
            <a:r>
              <a:rPr b="0" i="0" lang="en-US" sz="1800" u="none" cap="none" strike="noStrike">
                <a:solidFill>
                  <a:srgbClr val="000000"/>
                </a:solidFill>
                <a:latin typeface="Gill Sans"/>
                <a:ea typeface="Gill Sans"/>
                <a:cs typeface="Gill Sans"/>
                <a:sym typeface="Gill Sans"/>
              </a:rPr>
              <a:t> </a:t>
            </a:r>
            <a:r>
              <a:rPr b="0" i="0" lang="en-US" sz="1800" u="none" cap="none" strike="noStrike">
                <a:solidFill>
                  <a:srgbClr val="000000"/>
                </a:solidFill>
                <a:latin typeface="Calibri"/>
                <a:ea typeface="Calibri"/>
                <a:cs typeface="Calibri"/>
                <a:sym typeface="Calibri"/>
              </a:rPr>
              <a:t>0</a:t>
            </a:r>
            <a:endParaRPr b="0" i="0" sz="1800" u="none" cap="none" strike="noStrike">
              <a:solidFill>
                <a:srgbClr val="000000"/>
              </a:solidFill>
              <a:latin typeface="Calibri"/>
              <a:ea typeface="Calibri"/>
              <a:cs typeface="Calibri"/>
              <a:sym typeface="Calibri"/>
            </a:endParaRPr>
          </a:p>
        </p:txBody>
      </p:sp>
      <p:grpSp>
        <p:nvGrpSpPr>
          <p:cNvPr id="7318" name="Google Shape;7318;p113"/>
          <p:cNvGrpSpPr/>
          <p:nvPr/>
        </p:nvGrpSpPr>
        <p:grpSpPr>
          <a:xfrm>
            <a:off x="4261575" y="3292402"/>
            <a:ext cx="761726" cy="342193"/>
            <a:chOff x="7493876" y="2774731"/>
            <a:chExt cx="1481958" cy="894622"/>
          </a:xfrm>
        </p:grpSpPr>
        <p:sp>
          <p:nvSpPr>
            <p:cNvPr id="7319" name="Google Shape;7319;p11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320" name="Google Shape;7320;p11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321" name="Google Shape;7321;p113"/>
            <p:cNvGrpSpPr/>
            <p:nvPr/>
          </p:nvGrpSpPr>
          <p:grpSpPr>
            <a:xfrm>
              <a:off x="7713663" y="2848339"/>
              <a:ext cx="1042107" cy="425543"/>
              <a:chOff x="7786941" y="2884917"/>
              <a:chExt cx="897649" cy="353919"/>
            </a:xfrm>
          </p:grpSpPr>
          <p:sp>
            <p:nvSpPr>
              <p:cNvPr id="7322" name="Google Shape;7322;p11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23" name="Google Shape;7323;p11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24" name="Google Shape;7324;p11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25" name="Google Shape;7325;p11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326" name="Google Shape;7326;p113"/>
          <p:cNvGrpSpPr/>
          <p:nvPr/>
        </p:nvGrpSpPr>
        <p:grpSpPr>
          <a:xfrm>
            <a:off x="4472055" y="3842282"/>
            <a:ext cx="761726" cy="342193"/>
            <a:chOff x="7493876" y="2774731"/>
            <a:chExt cx="1481958" cy="894622"/>
          </a:xfrm>
        </p:grpSpPr>
        <p:sp>
          <p:nvSpPr>
            <p:cNvPr id="7327" name="Google Shape;7327;p11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328" name="Google Shape;7328;p11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329" name="Google Shape;7329;p113"/>
            <p:cNvGrpSpPr/>
            <p:nvPr/>
          </p:nvGrpSpPr>
          <p:grpSpPr>
            <a:xfrm>
              <a:off x="7713663" y="2848339"/>
              <a:ext cx="1042107" cy="425543"/>
              <a:chOff x="7786941" y="2884917"/>
              <a:chExt cx="897649" cy="353919"/>
            </a:xfrm>
          </p:grpSpPr>
          <p:sp>
            <p:nvSpPr>
              <p:cNvPr id="7330" name="Google Shape;7330;p11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31" name="Google Shape;7331;p11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32" name="Google Shape;7332;p11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33" name="Google Shape;7333;p11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334" name="Google Shape;7334;p113"/>
          <p:cNvGrpSpPr/>
          <p:nvPr/>
        </p:nvGrpSpPr>
        <p:grpSpPr>
          <a:xfrm>
            <a:off x="2687903" y="3633143"/>
            <a:ext cx="761726" cy="342193"/>
            <a:chOff x="7493876" y="2774731"/>
            <a:chExt cx="1481958" cy="894622"/>
          </a:xfrm>
        </p:grpSpPr>
        <p:sp>
          <p:nvSpPr>
            <p:cNvPr id="7335" name="Google Shape;7335;p11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336" name="Google Shape;7336;p11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337" name="Google Shape;7337;p113"/>
            <p:cNvGrpSpPr/>
            <p:nvPr/>
          </p:nvGrpSpPr>
          <p:grpSpPr>
            <a:xfrm>
              <a:off x="7713663" y="2848339"/>
              <a:ext cx="1042107" cy="425543"/>
              <a:chOff x="7786941" y="2884917"/>
              <a:chExt cx="897649" cy="353919"/>
            </a:xfrm>
          </p:grpSpPr>
          <p:sp>
            <p:nvSpPr>
              <p:cNvPr id="7338" name="Google Shape;7338;p11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39" name="Google Shape;7339;p11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40" name="Google Shape;7340;p11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41" name="Google Shape;7341;p11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7342" name="Google Shape;7342;p113"/>
          <p:cNvSpPr txBox="1"/>
          <p:nvPr/>
        </p:nvSpPr>
        <p:spPr>
          <a:xfrm>
            <a:off x="3982771" y="2746453"/>
            <a:ext cx="1434600" cy="2964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finite shared output link buffers</a:t>
            </a:r>
            <a:endParaRPr sz="1100"/>
          </a:p>
        </p:txBody>
      </p:sp>
      <p:cxnSp>
        <p:nvCxnSpPr>
          <p:cNvPr id="7343" name="Google Shape;7343;p113"/>
          <p:cNvCxnSpPr/>
          <p:nvPr/>
        </p:nvCxnSpPr>
        <p:spPr>
          <a:xfrm flipH="1">
            <a:off x="3113428" y="3084944"/>
            <a:ext cx="693000" cy="650100"/>
          </a:xfrm>
          <a:prstGeom prst="straightConnector1">
            <a:avLst/>
          </a:prstGeom>
          <a:noFill/>
          <a:ln cap="flat" cmpd="sng" w="19050">
            <a:solidFill>
              <a:srgbClr val="000000"/>
            </a:solidFill>
            <a:prstDash val="solid"/>
            <a:round/>
            <a:headEnd len="med" w="med" type="none"/>
            <a:tailEnd len="med" w="med" type="none"/>
          </a:ln>
        </p:spPr>
      </p:cxnSp>
      <p:sp>
        <p:nvSpPr>
          <p:cNvPr id="7344" name="Google Shape;7344;p113"/>
          <p:cNvSpPr txBox="1"/>
          <p:nvPr/>
        </p:nvSpPr>
        <p:spPr>
          <a:xfrm>
            <a:off x="2994422" y="2084819"/>
            <a:ext cx="551400" cy="17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A</a:t>
            </a:r>
            <a:endParaRPr sz="1100"/>
          </a:p>
        </p:txBody>
      </p:sp>
      <p:cxnSp>
        <p:nvCxnSpPr>
          <p:cNvPr id="7345" name="Google Shape;7345;p113"/>
          <p:cNvCxnSpPr/>
          <p:nvPr/>
        </p:nvCxnSpPr>
        <p:spPr>
          <a:xfrm rot="10800000">
            <a:off x="1401224" y="4577987"/>
            <a:ext cx="1846800" cy="0"/>
          </a:xfrm>
          <a:prstGeom prst="straightConnector1">
            <a:avLst/>
          </a:prstGeom>
          <a:noFill/>
          <a:ln cap="flat" cmpd="sng" w="19050">
            <a:solidFill>
              <a:srgbClr val="000000"/>
            </a:solidFill>
            <a:prstDash val="solid"/>
            <a:round/>
            <a:headEnd len="med" w="med" type="none"/>
            <a:tailEnd len="med" w="med" type="none"/>
          </a:ln>
        </p:spPr>
      </p:cxnSp>
      <p:cxnSp>
        <p:nvCxnSpPr>
          <p:cNvPr id="7346" name="Google Shape;7346;p113"/>
          <p:cNvCxnSpPr/>
          <p:nvPr/>
        </p:nvCxnSpPr>
        <p:spPr>
          <a:xfrm rot="10800000">
            <a:off x="3477900" y="3407500"/>
            <a:ext cx="1017900" cy="13200"/>
          </a:xfrm>
          <a:prstGeom prst="straightConnector1">
            <a:avLst/>
          </a:prstGeom>
          <a:noFill/>
          <a:ln cap="flat" cmpd="sng" w="19050">
            <a:solidFill>
              <a:srgbClr val="000000"/>
            </a:solidFill>
            <a:prstDash val="solid"/>
            <a:round/>
            <a:headEnd len="med" w="med" type="none"/>
            <a:tailEnd len="med" w="med" type="none"/>
          </a:ln>
        </p:spPr>
      </p:cxnSp>
      <p:cxnSp>
        <p:nvCxnSpPr>
          <p:cNvPr id="7347" name="Google Shape;7347;p113"/>
          <p:cNvCxnSpPr/>
          <p:nvPr/>
        </p:nvCxnSpPr>
        <p:spPr>
          <a:xfrm rot="10800000">
            <a:off x="4726894" y="3420643"/>
            <a:ext cx="671400" cy="7200"/>
          </a:xfrm>
          <a:prstGeom prst="straightConnector1">
            <a:avLst/>
          </a:prstGeom>
          <a:noFill/>
          <a:ln cap="flat" cmpd="sng" w="19050">
            <a:solidFill>
              <a:srgbClr val="000000"/>
            </a:solidFill>
            <a:prstDash val="solid"/>
            <a:round/>
            <a:headEnd len="med" w="med" type="none"/>
            <a:tailEnd len="med" w="med" type="none"/>
          </a:ln>
        </p:spPr>
      </p:cxnSp>
      <p:cxnSp>
        <p:nvCxnSpPr>
          <p:cNvPr id="7348" name="Google Shape;7348;p113"/>
          <p:cNvCxnSpPr/>
          <p:nvPr/>
        </p:nvCxnSpPr>
        <p:spPr>
          <a:xfrm flipH="1">
            <a:off x="4770793" y="3055374"/>
            <a:ext cx="1003200" cy="1015500"/>
          </a:xfrm>
          <a:prstGeom prst="straightConnector1">
            <a:avLst/>
          </a:prstGeom>
          <a:noFill/>
          <a:ln cap="flat" cmpd="sng" w="19050">
            <a:solidFill>
              <a:srgbClr val="000000"/>
            </a:solidFill>
            <a:prstDash val="solid"/>
            <a:round/>
            <a:headEnd len="med" w="med" type="none"/>
            <a:tailEnd len="med" w="med" type="none"/>
          </a:ln>
        </p:spPr>
      </p:cxnSp>
      <p:cxnSp>
        <p:nvCxnSpPr>
          <p:cNvPr id="7349" name="Google Shape;7349;p113"/>
          <p:cNvCxnSpPr/>
          <p:nvPr/>
        </p:nvCxnSpPr>
        <p:spPr>
          <a:xfrm rot="10800000">
            <a:off x="5765867" y="3058220"/>
            <a:ext cx="329700" cy="0"/>
          </a:xfrm>
          <a:prstGeom prst="straightConnector1">
            <a:avLst/>
          </a:prstGeom>
          <a:noFill/>
          <a:ln cap="flat" cmpd="sng" w="19050">
            <a:solidFill>
              <a:srgbClr val="000000"/>
            </a:solidFill>
            <a:prstDash val="solid"/>
            <a:round/>
            <a:headEnd len="med" w="med" type="none"/>
            <a:tailEnd len="med" w="med" type="none"/>
          </a:ln>
        </p:spPr>
      </p:cxnSp>
      <p:grpSp>
        <p:nvGrpSpPr>
          <p:cNvPr id="7350" name="Google Shape;7350;p113"/>
          <p:cNvGrpSpPr/>
          <p:nvPr/>
        </p:nvGrpSpPr>
        <p:grpSpPr>
          <a:xfrm>
            <a:off x="5270304" y="3609173"/>
            <a:ext cx="478457" cy="451816"/>
            <a:chOff x="7027073" y="4812231"/>
            <a:chExt cx="637943" cy="602421"/>
          </a:xfrm>
        </p:grpSpPr>
        <p:sp>
          <p:nvSpPr>
            <p:cNvPr id="7351" name="Google Shape;7351;p113"/>
            <p:cNvSpPr txBox="1"/>
            <p:nvPr/>
          </p:nvSpPr>
          <p:spPr>
            <a:xfrm>
              <a:off x="7027073" y="4812231"/>
              <a:ext cx="617537" cy="3667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out</a:t>
              </a:r>
              <a:endParaRPr b="0" i="0" sz="1500" u="none" cap="none" strike="noStrike">
                <a:solidFill>
                  <a:srgbClr val="C00000"/>
                </a:solidFill>
                <a:latin typeface="Comic Sans MS"/>
                <a:ea typeface="Comic Sans MS"/>
                <a:cs typeface="Comic Sans MS"/>
                <a:sym typeface="Comic Sans MS"/>
              </a:endParaRPr>
            </a:p>
          </p:txBody>
        </p:sp>
        <p:cxnSp>
          <p:nvCxnSpPr>
            <p:cNvPr id="7352" name="Google Shape;7352;p113"/>
            <p:cNvCxnSpPr/>
            <p:nvPr/>
          </p:nvCxnSpPr>
          <p:spPr>
            <a:xfrm>
              <a:off x="7464991" y="5195577"/>
              <a:ext cx="200025" cy="219075"/>
            </a:xfrm>
            <a:prstGeom prst="straightConnector1">
              <a:avLst/>
            </a:prstGeom>
            <a:noFill/>
            <a:ln cap="flat" cmpd="sng" w="9525">
              <a:solidFill>
                <a:srgbClr val="000000"/>
              </a:solidFill>
              <a:prstDash val="solid"/>
              <a:round/>
              <a:headEnd len="med" w="med" type="none"/>
              <a:tailEnd len="med" w="med" type="triangle"/>
            </a:ln>
          </p:spPr>
        </p:cxnSp>
      </p:grpSp>
      <p:cxnSp>
        <p:nvCxnSpPr>
          <p:cNvPr id="7353" name="Google Shape;7353;p113"/>
          <p:cNvCxnSpPr/>
          <p:nvPr/>
        </p:nvCxnSpPr>
        <p:spPr>
          <a:xfrm flipH="1">
            <a:off x="4687444" y="3121501"/>
            <a:ext cx="6000" cy="182400"/>
          </a:xfrm>
          <a:prstGeom prst="straightConnector1">
            <a:avLst/>
          </a:prstGeom>
          <a:noFill/>
          <a:ln cap="flat" cmpd="sng" w="9525">
            <a:solidFill>
              <a:srgbClr val="000000"/>
            </a:solidFill>
            <a:prstDash val="solid"/>
            <a:round/>
            <a:headEnd len="med" w="med" type="none"/>
            <a:tailEnd len="med" w="med" type="triangle"/>
          </a:ln>
        </p:spPr>
      </p:cxnSp>
      <p:cxnSp>
        <p:nvCxnSpPr>
          <p:cNvPr id="7354" name="Google Shape;7354;p113"/>
          <p:cNvCxnSpPr/>
          <p:nvPr/>
        </p:nvCxnSpPr>
        <p:spPr>
          <a:xfrm>
            <a:off x="4849416" y="2606313"/>
            <a:ext cx="207300" cy="1200"/>
          </a:xfrm>
          <a:prstGeom prst="straightConnector1">
            <a:avLst/>
          </a:prstGeom>
          <a:noFill/>
          <a:ln cap="flat" cmpd="sng" w="38100">
            <a:solidFill>
              <a:srgbClr val="FFFFFF"/>
            </a:solidFill>
            <a:prstDash val="dot"/>
            <a:round/>
            <a:headEnd len="med" w="med" type="none"/>
            <a:tailEnd len="med" w="med" type="none"/>
          </a:ln>
        </p:spPr>
      </p:cxnSp>
      <p:cxnSp>
        <p:nvCxnSpPr>
          <p:cNvPr id="7355" name="Google Shape;7355;p113"/>
          <p:cNvCxnSpPr/>
          <p:nvPr/>
        </p:nvCxnSpPr>
        <p:spPr>
          <a:xfrm rot="10800000">
            <a:off x="3477745" y="4563763"/>
            <a:ext cx="2157300" cy="16800"/>
          </a:xfrm>
          <a:prstGeom prst="straightConnector1">
            <a:avLst/>
          </a:prstGeom>
          <a:noFill/>
          <a:ln cap="flat" cmpd="sng" w="19050">
            <a:solidFill>
              <a:srgbClr val="000000"/>
            </a:solidFill>
            <a:prstDash val="solid"/>
            <a:round/>
            <a:headEnd len="med" w="med" type="none"/>
            <a:tailEnd len="med" w="med" type="none"/>
          </a:ln>
        </p:spPr>
      </p:cxnSp>
      <p:cxnSp>
        <p:nvCxnSpPr>
          <p:cNvPr id="7356" name="Google Shape;7356;p113"/>
          <p:cNvCxnSpPr/>
          <p:nvPr/>
        </p:nvCxnSpPr>
        <p:spPr>
          <a:xfrm flipH="1">
            <a:off x="4284001" y="4096378"/>
            <a:ext cx="453000" cy="474600"/>
          </a:xfrm>
          <a:prstGeom prst="straightConnector1">
            <a:avLst/>
          </a:prstGeom>
          <a:noFill/>
          <a:ln cap="flat" cmpd="sng" w="19050">
            <a:solidFill>
              <a:srgbClr val="000000"/>
            </a:solidFill>
            <a:prstDash val="solid"/>
            <a:round/>
            <a:headEnd len="med" w="med" type="none"/>
            <a:tailEnd len="med" w="med" type="none"/>
          </a:ln>
        </p:spPr>
      </p:cxnSp>
      <p:grpSp>
        <p:nvGrpSpPr>
          <p:cNvPr id="7357" name="Google Shape;7357;p113"/>
          <p:cNvGrpSpPr/>
          <p:nvPr/>
        </p:nvGrpSpPr>
        <p:grpSpPr>
          <a:xfrm>
            <a:off x="3086957" y="4433587"/>
            <a:ext cx="692964" cy="319917"/>
            <a:chOff x="7493876" y="2774731"/>
            <a:chExt cx="1481958" cy="894622"/>
          </a:xfrm>
        </p:grpSpPr>
        <p:sp>
          <p:nvSpPr>
            <p:cNvPr id="7358" name="Google Shape;7358;p11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359" name="Google Shape;7359;p11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360" name="Google Shape;7360;p113"/>
            <p:cNvGrpSpPr/>
            <p:nvPr/>
          </p:nvGrpSpPr>
          <p:grpSpPr>
            <a:xfrm>
              <a:off x="7713663" y="2848339"/>
              <a:ext cx="1042107" cy="425543"/>
              <a:chOff x="7786941" y="2884917"/>
              <a:chExt cx="897649" cy="353919"/>
            </a:xfrm>
          </p:grpSpPr>
          <p:sp>
            <p:nvSpPr>
              <p:cNvPr id="7361" name="Google Shape;7361;p11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62" name="Google Shape;7362;p11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63" name="Google Shape;7363;p11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364" name="Google Shape;7364;p11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cxnSp>
        <p:nvCxnSpPr>
          <p:cNvPr id="7365" name="Google Shape;7365;p113"/>
          <p:cNvCxnSpPr/>
          <p:nvPr/>
        </p:nvCxnSpPr>
        <p:spPr>
          <a:xfrm flipH="1" rot="10800000">
            <a:off x="3035796" y="3718289"/>
            <a:ext cx="146400" cy="116700"/>
          </a:xfrm>
          <a:prstGeom prst="straightConnector1">
            <a:avLst/>
          </a:prstGeom>
          <a:noFill/>
          <a:ln cap="flat" cmpd="sng" w="28575">
            <a:solidFill>
              <a:srgbClr val="969696"/>
            </a:solidFill>
            <a:prstDash val="solid"/>
            <a:round/>
            <a:headEnd len="med" w="med" type="none"/>
            <a:tailEnd len="med" w="med" type="none"/>
          </a:ln>
        </p:spPr>
      </p:cxnSp>
      <p:cxnSp>
        <p:nvCxnSpPr>
          <p:cNvPr id="7366" name="Google Shape;7366;p113"/>
          <p:cNvCxnSpPr/>
          <p:nvPr/>
        </p:nvCxnSpPr>
        <p:spPr>
          <a:xfrm flipH="1">
            <a:off x="2240662" y="3834990"/>
            <a:ext cx="774000" cy="737100"/>
          </a:xfrm>
          <a:prstGeom prst="straightConnector1">
            <a:avLst/>
          </a:prstGeom>
          <a:noFill/>
          <a:ln cap="flat" cmpd="sng" w="19050">
            <a:solidFill>
              <a:srgbClr val="000000"/>
            </a:solidFill>
            <a:prstDash val="solid"/>
            <a:round/>
            <a:headEnd len="med" w="med" type="none"/>
            <a:tailEnd len="med" w="med" type="none"/>
          </a:ln>
        </p:spPr>
      </p:cxnSp>
      <p:sp>
        <p:nvSpPr>
          <p:cNvPr id="7367" name="Google Shape;7367;p113"/>
          <p:cNvSpPr txBox="1"/>
          <p:nvPr/>
        </p:nvSpPr>
        <p:spPr>
          <a:xfrm>
            <a:off x="6020991" y="2224123"/>
            <a:ext cx="551400" cy="17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B</a:t>
            </a:r>
            <a:endParaRPr sz="1100"/>
          </a:p>
        </p:txBody>
      </p:sp>
      <p:sp>
        <p:nvSpPr>
          <p:cNvPr id="7368" name="Google Shape;7368;p113"/>
          <p:cNvSpPr txBox="1"/>
          <p:nvPr/>
        </p:nvSpPr>
        <p:spPr>
          <a:xfrm>
            <a:off x="5610225" y="3769554"/>
            <a:ext cx="551400" cy="17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C</a:t>
            </a:r>
            <a:endParaRPr sz="1100"/>
          </a:p>
        </p:txBody>
      </p:sp>
      <p:sp>
        <p:nvSpPr>
          <p:cNvPr id="7369" name="Google Shape;7369;p113"/>
          <p:cNvSpPr txBox="1"/>
          <p:nvPr/>
        </p:nvSpPr>
        <p:spPr>
          <a:xfrm>
            <a:off x="1532335" y="3587388"/>
            <a:ext cx="551400" cy="17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D</a:t>
            </a:r>
            <a:endParaRPr sz="1100"/>
          </a:p>
        </p:txBody>
      </p:sp>
      <p:grpSp>
        <p:nvGrpSpPr>
          <p:cNvPr id="7370" name="Google Shape;7370;p113"/>
          <p:cNvGrpSpPr/>
          <p:nvPr/>
        </p:nvGrpSpPr>
        <p:grpSpPr>
          <a:xfrm>
            <a:off x="3306819" y="2055791"/>
            <a:ext cx="1704379" cy="382686"/>
            <a:chOff x="4418013" y="2732134"/>
            <a:chExt cx="2272505" cy="510248"/>
          </a:xfrm>
        </p:grpSpPr>
        <p:cxnSp>
          <p:nvCxnSpPr>
            <p:cNvPr id="7371" name="Google Shape;7371;p113"/>
            <p:cNvCxnSpPr/>
            <p:nvPr/>
          </p:nvCxnSpPr>
          <p:spPr>
            <a:xfrm flipH="1">
              <a:off x="4541838" y="3055984"/>
              <a:ext cx="295275" cy="104775"/>
            </a:xfrm>
            <a:prstGeom prst="straightConnector1">
              <a:avLst/>
            </a:prstGeom>
            <a:noFill/>
            <a:ln cap="flat" cmpd="sng" w="9525">
              <a:solidFill>
                <a:srgbClr val="000000"/>
              </a:solidFill>
              <a:prstDash val="solid"/>
              <a:round/>
              <a:headEnd len="med" w="med" type="none"/>
              <a:tailEnd len="med" w="med" type="triangle"/>
            </a:ln>
          </p:spPr>
        </p:cxnSp>
        <p:sp>
          <p:nvSpPr>
            <p:cNvPr id="7372" name="Google Shape;7372;p113"/>
            <p:cNvSpPr/>
            <p:nvPr/>
          </p:nvSpPr>
          <p:spPr>
            <a:xfrm>
              <a:off x="4418013" y="3151234"/>
              <a:ext cx="90487" cy="9114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C00000"/>
                </a:solidFill>
                <a:latin typeface="Tahoma"/>
                <a:ea typeface="Tahoma"/>
                <a:cs typeface="Tahoma"/>
                <a:sym typeface="Tahoma"/>
              </a:endParaRPr>
            </a:p>
          </p:txBody>
        </p:sp>
        <p:sp>
          <p:nvSpPr>
            <p:cNvPr id="7373" name="Google Shape;7373;p113"/>
            <p:cNvSpPr txBox="1"/>
            <p:nvPr/>
          </p:nvSpPr>
          <p:spPr>
            <a:xfrm>
              <a:off x="4809330" y="2732134"/>
              <a:ext cx="1881188" cy="4730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baseline="-25000" i="0" lang="en-US" sz="1500" u="none" cap="none" strike="noStrike">
                  <a:solidFill>
                    <a:srgbClr val="C00000"/>
                  </a:solidFill>
                  <a:latin typeface="Arial"/>
                  <a:ea typeface="Arial"/>
                  <a:cs typeface="Arial"/>
                  <a:sym typeface="Arial"/>
                </a:rPr>
                <a:t>in</a:t>
              </a:r>
              <a:r>
                <a:rPr b="0" baseline="-2500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Arial"/>
                  <a:ea typeface="Arial"/>
                  <a:cs typeface="Arial"/>
                  <a:sym typeface="Arial"/>
                </a:rPr>
                <a:t>: </a:t>
              </a:r>
              <a:r>
                <a:rPr b="0" i="0" lang="en-US" sz="1200" u="none" cap="none" strike="noStrike">
                  <a:solidFill>
                    <a:srgbClr val="C00000"/>
                  </a:solidFill>
                  <a:latin typeface="Calibri"/>
                  <a:ea typeface="Calibri"/>
                  <a:cs typeface="Calibri"/>
                  <a:sym typeface="Calibri"/>
                </a:rPr>
                <a:t>original data</a:t>
              </a:r>
              <a:endParaRPr sz="1100"/>
            </a:p>
          </p:txBody>
        </p:sp>
      </p:grpSp>
      <p:cxnSp>
        <p:nvCxnSpPr>
          <p:cNvPr id="7374" name="Google Shape;7374;p113"/>
          <p:cNvCxnSpPr/>
          <p:nvPr/>
        </p:nvCxnSpPr>
        <p:spPr>
          <a:xfrm>
            <a:off x="4729163" y="2542019"/>
            <a:ext cx="254700" cy="0"/>
          </a:xfrm>
          <a:prstGeom prst="straightConnector1">
            <a:avLst/>
          </a:prstGeom>
          <a:noFill/>
          <a:ln cap="flat" cmpd="sng" w="38100">
            <a:solidFill>
              <a:srgbClr val="FFFFFF"/>
            </a:solidFill>
            <a:prstDash val="dot"/>
            <a:round/>
            <a:headEnd len="med" w="med" type="none"/>
            <a:tailEnd len="med" w="med" type="none"/>
          </a:ln>
        </p:spPr>
      </p:cxnSp>
      <p:grpSp>
        <p:nvGrpSpPr>
          <p:cNvPr id="7375" name="Google Shape;7375;p113"/>
          <p:cNvGrpSpPr/>
          <p:nvPr/>
        </p:nvGrpSpPr>
        <p:grpSpPr>
          <a:xfrm>
            <a:off x="3310164" y="2312371"/>
            <a:ext cx="1862137" cy="463153"/>
            <a:chOff x="4418013" y="3074240"/>
            <a:chExt cx="2482850" cy="617537"/>
          </a:xfrm>
        </p:grpSpPr>
        <p:sp>
          <p:nvSpPr>
            <p:cNvPr id="7376" name="Google Shape;7376;p113"/>
            <p:cNvSpPr/>
            <p:nvPr/>
          </p:nvSpPr>
          <p:spPr>
            <a:xfrm>
              <a:off x="4418013" y="3331549"/>
              <a:ext cx="90487" cy="9114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377" name="Google Shape;7377;p113"/>
            <p:cNvCxnSpPr/>
            <p:nvPr/>
          </p:nvCxnSpPr>
          <p:spPr>
            <a:xfrm flipH="1">
              <a:off x="4551363" y="3322684"/>
              <a:ext cx="304800" cy="38100"/>
            </a:xfrm>
            <a:prstGeom prst="straightConnector1">
              <a:avLst/>
            </a:prstGeom>
            <a:noFill/>
            <a:ln cap="flat" cmpd="sng" w="9525">
              <a:solidFill>
                <a:srgbClr val="000000"/>
              </a:solidFill>
              <a:prstDash val="solid"/>
              <a:round/>
              <a:headEnd len="med" w="med" type="none"/>
              <a:tailEnd len="med" w="med" type="triangle"/>
            </a:ln>
          </p:spPr>
        </p:cxnSp>
        <p:sp>
          <p:nvSpPr>
            <p:cNvPr id="7378" name="Google Shape;7378;p113"/>
            <p:cNvSpPr txBox="1"/>
            <p:nvPr/>
          </p:nvSpPr>
          <p:spPr>
            <a:xfrm>
              <a:off x="4551363" y="3074240"/>
              <a:ext cx="2349500" cy="617537"/>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C00000"/>
                </a:buClr>
                <a:buSzPts val="1500"/>
                <a:buFont typeface="Noto Sans Symbols"/>
                <a:buNone/>
              </a:pPr>
              <a:r>
                <a:rPr b="0" i="0" lang="en-US" sz="1500" u="none" cap="none" strike="noStrike">
                  <a:solidFill>
                    <a:srgbClr val="C00000"/>
                  </a:solidFill>
                  <a:latin typeface="Noto Sans Symbols"/>
                  <a:ea typeface="Noto Sans Symbols"/>
                  <a:cs typeface="Noto Sans Symbols"/>
                  <a:sym typeface="Noto Sans Symbols"/>
                </a:rPr>
                <a:t>λ</a:t>
              </a:r>
              <a:r>
                <a:rPr b="0" i="0" lang="en-US" sz="1500" u="none" cap="none" strike="noStrike">
                  <a:solidFill>
                    <a:srgbClr val="C00000"/>
                  </a:solidFill>
                  <a:latin typeface="Arial"/>
                  <a:ea typeface="Arial"/>
                  <a:cs typeface="Arial"/>
                  <a:sym typeface="Arial"/>
                </a:rPr>
                <a:t>'</a:t>
              </a:r>
              <a:r>
                <a:rPr b="0" baseline="-25000" i="0" lang="en-US" sz="1500" u="none" cap="none" strike="noStrike">
                  <a:solidFill>
                    <a:srgbClr val="C00000"/>
                  </a:solidFill>
                  <a:latin typeface="Arial"/>
                  <a:ea typeface="Arial"/>
                  <a:cs typeface="Arial"/>
                  <a:sym typeface="Arial"/>
                </a:rPr>
                <a:t>in</a:t>
              </a:r>
              <a:r>
                <a:rPr b="0" i="0" lang="en-US" sz="1400" u="none" cap="none" strike="noStrike">
                  <a:solidFill>
                    <a:srgbClr val="C00000"/>
                  </a:solidFill>
                  <a:latin typeface="Arial"/>
                  <a:ea typeface="Arial"/>
                  <a:cs typeface="Arial"/>
                  <a:sym typeface="Arial"/>
                </a:rPr>
                <a:t>:</a:t>
              </a:r>
              <a:r>
                <a:rPr b="0" i="0" lang="en-US" sz="1100" u="none" cap="none" strike="noStrike">
                  <a:solidFill>
                    <a:srgbClr val="C00000"/>
                  </a:solidFill>
                  <a:latin typeface="Arial"/>
                  <a:ea typeface="Arial"/>
                  <a:cs typeface="Arial"/>
                  <a:sym typeface="Arial"/>
                </a:rPr>
                <a:t> </a:t>
              </a:r>
              <a:r>
                <a:rPr b="0" i="0" lang="en-US" sz="1200" u="none" cap="none" strike="noStrike">
                  <a:solidFill>
                    <a:srgbClr val="C00000"/>
                  </a:solidFill>
                  <a:latin typeface="Calibri"/>
                  <a:ea typeface="Calibri"/>
                  <a:cs typeface="Calibri"/>
                  <a:sym typeface="Calibri"/>
                </a:rPr>
                <a:t>original data, </a:t>
              </a:r>
              <a:r>
                <a:rPr b="0" i="1" lang="en-US" sz="1200" u="none" cap="none" strike="noStrike">
                  <a:solidFill>
                    <a:srgbClr val="C00000"/>
                  </a:solidFill>
                  <a:latin typeface="Calibri"/>
                  <a:ea typeface="Calibri"/>
                  <a:cs typeface="Calibri"/>
                  <a:sym typeface="Calibri"/>
                </a:rPr>
                <a:t>plus</a:t>
              </a:r>
              <a:r>
                <a:rPr b="0" i="0" lang="en-US" sz="1200" u="none" cap="none" strike="noStrike">
                  <a:solidFill>
                    <a:srgbClr val="C00000"/>
                  </a:solidFill>
                  <a:latin typeface="Calibri"/>
                  <a:ea typeface="Calibri"/>
                  <a:cs typeface="Calibri"/>
                  <a:sym typeface="Calibri"/>
                </a:rPr>
                <a:t> retransmitted data</a:t>
              </a:r>
              <a:endParaRPr sz="1100"/>
            </a:p>
          </p:txBody>
        </p:sp>
      </p:grpSp>
      <p:grpSp>
        <p:nvGrpSpPr>
          <p:cNvPr id="7379" name="Google Shape;7379;p113"/>
          <p:cNvGrpSpPr/>
          <p:nvPr/>
        </p:nvGrpSpPr>
        <p:grpSpPr>
          <a:xfrm>
            <a:off x="6541294" y="3042082"/>
            <a:ext cx="173831" cy="330994"/>
            <a:chOff x="4140" y="429"/>
            <a:chExt cx="1425" cy="2396"/>
          </a:xfrm>
        </p:grpSpPr>
        <p:sp>
          <p:nvSpPr>
            <p:cNvPr id="7380" name="Google Shape;7380;p11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81" name="Google Shape;7381;p113"/>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82" name="Google Shape;7382;p11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83" name="Google Shape;7383;p11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84" name="Google Shape;7384;p113"/>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85" name="Google Shape;7385;p113"/>
            <p:cNvGrpSpPr/>
            <p:nvPr/>
          </p:nvGrpSpPr>
          <p:grpSpPr>
            <a:xfrm>
              <a:off x="4745" y="670"/>
              <a:ext cx="586" cy="146"/>
              <a:chOff x="609" y="2570"/>
              <a:chExt cx="731" cy="140"/>
            </a:xfrm>
          </p:grpSpPr>
          <p:sp>
            <p:nvSpPr>
              <p:cNvPr id="7386" name="Google Shape;7386;p113"/>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87" name="Google Shape;7387;p113"/>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388" name="Google Shape;7388;p113"/>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89" name="Google Shape;7389;p113"/>
            <p:cNvGrpSpPr/>
            <p:nvPr/>
          </p:nvGrpSpPr>
          <p:grpSpPr>
            <a:xfrm>
              <a:off x="4745" y="998"/>
              <a:ext cx="586" cy="129"/>
              <a:chOff x="612" y="2572"/>
              <a:chExt cx="731" cy="134"/>
            </a:xfrm>
          </p:grpSpPr>
          <p:sp>
            <p:nvSpPr>
              <p:cNvPr id="7390" name="Google Shape;7390;p113"/>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91" name="Google Shape;7391;p113"/>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392" name="Google Shape;7392;p113"/>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93" name="Google Shape;7393;p113"/>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94" name="Google Shape;7394;p113"/>
            <p:cNvGrpSpPr/>
            <p:nvPr/>
          </p:nvGrpSpPr>
          <p:grpSpPr>
            <a:xfrm>
              <a:off x="4735" y="1627"/>
              <a:ext cx="586" cy="215"/>
              <a:chOff x="614" y="2568"/>
              <a:chExt cx="730" cy="198"/>
            </a:xfrm>
          </p:grpSpPr>
          <p:sp>
            <p:nvSpPr>
              <p:cNvPr id="7395" name="Google Shape;7395;p113"/>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396" name="Google Shape;7396;p113"/>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397" name="Google Shape;7397;p11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398" name="Google Shape;7398;p113"/>
            <p:cNvGrpSpPr/>
            <p:nvPr/>
          </p:nvGrpSpPr>
          <p:grpSpPr>
            <a:xfrm>
              <a:off x="4735" y="1325"/>
              <a:ext cx="586" cy="138"/>
              <a:chOff x="609" y="2566"/>
              <a:chExt cx="730" cy="138"/>
            </a:xfrm>
          </p:grpSpPr>
          <p:sp>
            <p:nvSpPr>
              <p:cNvPr id="7399" name="Google Shape;7399;p113"/>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0" name="Google Shape;7400;p113"/>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01" name="Google Shape;7401;p113"/>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2" name="Google Shape;7402;p11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3" name="Google Shape;7403;p11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4" name="Google Shape;7404;p113"/>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5" name="Google Shape;7405;p11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6" name="Google Shape;7406;p113"/>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7" name="Google Shape;7407;p113"/>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8" name="Google Shape;7408;p113"/>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09" name="Google Shape;7409;p113"/>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410" name="Google Shape;7410;p113"/>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11" name="Google Shape;7411;p113"/>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412" name="Google Shape;7412;p113"/>
          <p:cNvGrpSpPr/>
          <p:nvPr/>
        </p:nvGrpSpPr>
        <p:grpSpPr>
          <a:xfrm>
            <a:off x="6181725" y="4435113"/>
            <a:ext cx="173831" cy="330994"/>
            <a:chOff x="4140" y="429"/>
            <a:chExt cx="1425" cy="2396"/>
          </a:xfrm>
        </p:grpSpPr>
        <p:sp>
          <p:nvSpPr>
            <p:cNvPr id="7413" name="Google Shape;7413;p11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14" name="Google Shape;7414;p113"/>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15" name="Google Shape;7415;p11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16" name="Google Shape;7416;p11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17" name="Google Shape;7417;p113"/>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18" name="Google Shape;7418;p113"/>
            <p:cNvGrpSpPr/>
            <p:nvPr/>
          </p:nvGrpSpPr>
          <p:grpSpPr>
            <a:xfrm>
              <a:off x="4745" y="670"/>
              <a:ext cx="586" cy="146"/>
              <a:chOff x="609" y="2570"/>
              <a:chExt cx="731" cy="140"/>
            </a:xfrm>
          </p:grpSpPr>
          <p:sp>
            <p:nvSpPr>
              <p:cNvPr id="7419" name="Google Shape;7419;p113"/>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20" name="Google Shape;7420;p113"/>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21" name="Google Shape;7421;p113"/>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22" name="Google Shape;7422;p113"/>
            <p:cNvGrpSpPr/>
            <p:nvPr/>
          </p:nvGrpSpPr>
          <p:grpSpPr>
            <a:xfrm>
              <a:off x="4745" y="998"/>
              <a:ext cx="586" cy="129"/>
              <a:chOff x="612" y="2572"/>
              <a:chExt cx="731" cy="134"/>
            </a:xfrm>
          </p:grpSpPr>
          <p:sp>
            <p:nvSpPr>
              <p:cNvPr id="7423" name="Google Shape;7423;p113"/>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24" name="Google Shape;7424;p113"/>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25" name="Google Shape;7425;p113"/>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26" name="Google Shape;7426;p113"/>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27" name="Google Shape;7427;p113"/>
            <p:cNvGrpSpPr/>
            <p:nvPr/>
          </p:nvGrpSpPr>
          <p:grpSpPr>
            <a:xfrm>
              <a:off x="4735" y="1627"/>
              <a:ext cx="586" cy="215"/>
              <a:chOff x="614" y="2568"/>
              <a:chExt cx="730" cy="198"/>
            </a:xfrm>
          </p:grpSpPr>
          <p:sp>
            <p:nvSpPr>
              <p:cNvPr id="7428" name="Google Shape;7428;p113"/>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29" name="Google Shape;7429;p113"/>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30" name="Google Shape;7430;p11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31" name="Google Shape;7431;p113"/>
            <p:cNvGrpSpPr/>
            <p:nvPr/>
          </p:nvGrpSpPr>
          <p:grpSpPr>
            <a:xfrm>
              <a:off x="4735" y="1325"/>
              <a:ext cx="586" cy="138"/>
              <a:chOff x="609" y="2566"/>
              <a:chExt cx="730" cy="138"/>
            </a:xfrm>
          </p:grpSpPr>
          <p:sp>
            <p:nvSpPr>
              <p:cNvPr id="7432" name="Google Shape;7432;p113"/>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3" name="Google Shape;7433;p113"/>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34" name="Google Shape;7434;p113"/>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5" name="Google Shape;7435;p11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6" name="Google Shape;7436;p11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7" name="Google Shape;7437;p113"/>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8" name="Google Shape;7438;p11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39" name="Google Shape;7439;p113"/>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0" name="Google Shape;7440;p113"/>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1" name="Google Shape;7441;p113"/>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2" name="Google Shape;7442;p113"/>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443" name="Google Shape;7443;p113"/>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4" name="Google Shape;7444;p113"/>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445" name="Google Shape;7445;p113"/>
          <p:cNvGrpSpPr/>
          <p:nvPr/>
        </p:nvGrpSpPr>
        <p:grpSpPr>
          <a:xfrm>
            <a:off x="1266825" y="4312479"/>
            <a:ext cx="173831" cy="330994"/>
            <a:chOff x="4140" y="429"/>
            <a:chExt cx="1425" cy="2396"/>
          </a:xfrm>
        </p:grpSpPr>
        <p:sp>
          <p:nvSpPr>
            <p:cNvPr id="7446" name="Google Shape;7446;p11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7" name="Google Shape;7447;p113"/>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8" name="Google Shape;7448;p11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49" name="Google Shape;7449;p11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50" name="Google Shape;7450;p113"/>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51" name="Google Shape;7451;p113"/>
            <p:cNvGrpSpPr/>
            <p:nvPr/>
          </p:nvGrpSpPr>
          <p:grpSpPr>
            <a:xfrm>
              <a:off x="4745" y="670"/>
              <a:ext cx="586" cy="146"/>
              <a:chOff x="609" y="2570"/>
              <a:chExt cx="731" cy="140"/>
            </a:xfrm>
          </p:grpSpPr>
          <p:sp>
            <p:nvSpPr>
              <p:cNvPr id="7452" name="Google Shape;7452;p113"/>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53" name="Google Shape;7453;p113"/>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54" name="Google Shape;7454;p113"/>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55" name="Google Shape;7455;p113"/>
            <p:cNvGrpSpPr/>
            <p:nvPr/>
          </p:nvGrpSpPr>
          <p:grpSpPr>
            <a:xfrm>
              <a:off x="4745" y="998"/>
              <a:ext cx="586" cy="129"/>
              <a:chOff x="612" y="2572"/>
              <a:chExt cx="731" cy="134"/>
            </a:xfrm>
          </p:grpSpPr>
          <p:sp>
            <p:nvSpPr>
              <p:cNvPr id="7456" name="Google Shape;7456;p113"/>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57" name="Google Shape;7457;p113"/>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58" name="Google Shape;7458;p113"/>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59" name="Google Shape;7459;p113"/>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60" name="Google Shape;7460;p113"/>
            <p:cNvGrpSpPr/>
            <p:nvPr/>
          </p:nvGrpSpPr>
          <p:grpSpPr>
            <a:xfrm>
              <a:off x="4735" y="1627"/>
              <a:ext cx="586" cy="215"/>
              <a:chOff x="614" y="2568"/>
              <a:chExt cx="730" cy="198"/>
            </a:xfrm>
          </p:grpSpPr>
          <p:sp>
            <p:nvSpPr>
              <p:cNvPr id="7461" name="Google Shape;7461;p113"/>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62" name="Google Shape;7462;p113"/>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63" name="Google Shape;7463;p11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64" name="Google Shape;7464;p113"/>
            <p:cNvGrpSpPr/>
            <p:nvPr/>
          </p:nvGrpSpPr>
          <p:grpSpPr>
            <a:xfrm>
              <a:off x="4735" y="1325"/>
              <a:ext cx="586" cy="138"/>
              <a:chOff x="609" y="2566"/>
              <a:chExt cx="730" cy="138"/>
            </a:xfrm>
          </p:grpSpPr>
          <p:sp>
            <p:nvSpPr>
              <p:cNvPr id="7465" name="Google Shape;7465;p113"/>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66" name="Google Shape;7466;p113"/>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67" name="Google Shape;7467;p113"/>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68" name="Google Shape;7468;p11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69" name="Google Shape;7469;p11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0" name="Google Shape;7470;p113"/>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1" name="Google Shape;7471;p11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2" name="Google Shape;7472;p113"/>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3" name="Google Shape;7473;p113"/>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4" name="Google Shape;7474;p113"/>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5" name="Google Shape;7475;p113"/>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476" name="Google Shape;7476;p113"/>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77" name="Google Shape;7477;p113"/>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478" name="Google Shape;7478;p113"/>
          <p:cNvGrpSpPr/>
          <p:nvPr/>
        </p:nvGrpSpPr>
        <p:grpSpPr>
          <a:xfrm>
            <a:off x="5946004" y="2439899"/>
            <a:ext cx="462197" cy="652072"/>
            <a:chOff x="10910965" y="2513124"/>
            <a:chExt cx="586768" cy="904023"/>
          </a:xfrm>
        </p:grpSpPr>
        <p:sp>
          <p:nvSpPr>
            <p:cNvPr id="7479" name="Google Shape;7479;p113"/>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480" name="Google Shape;7480;p113"/>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481" name="Google Shape;7481;p113"/>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482" name="Google Shape;7482;p113"/>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483" name="Google Shape;7483;p113"/>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cxnSp>
        <p:nvCxnSpPr>
          <p:cNvPr id="7484" name="Google Shape;7484;p113"/>
          <p:cNvCxnSpPr/>
          <p:nvPr/>
        </p:nvCxnSpPr>
        <p:spPr>
          <a:xfrm>
            <a:off x="2826773" y="3089788"/>
            <a:ext cx="980700" cy="0"/>
          </a:xfrm>
          <a:prstGeom prst="straightConnector1">
            <a:avLst/>
          </a:prstGeom>
          <a:noFill/>
          <a:ln cap="flat" cmpd="sng" w="19050">
            <a:solidFill>
              <a:schemeClr val="dk1"/>
            </a:solidFill>
            <a:prstDash val="solid"/>
            <a:miter lim="800000"/>
            <a:headEnd len="sm" w="sm" type="none"/>
            <a:tailEnd len="sm" w="sm" type="none"/>
          </a:ln>
        </p:spPr>
      </p:cxnSp>
      <p:grpSp>
        <p:nvGrpSpPr>
          <p:cNvPr id="7485" name="Google Shape;7485;p113"/>
          <p:cNvGrpSpPr/>
          <p:nvPr/>
        </p:nvGrpSpPr>
        <p:grpSpPr>
          <a:xfrm>
            <a:off x="2777728" y="2808719"/>
            <a:ext cx="173831" cy="330994"/>
            <a:chOff x="4140" y="429"/>
            <a:chExt cx="1425" cy="2396"/>
          </a:xfrm>
        </p:grpSpPr>
        <p:sp>
          <p:nvSpPr>
            <p:cNvPr id="7486" name="Google Shape;7486;p11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87" name="Google Shape;7487;p113"/>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88" name="Google Shape;7488;p11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89" name="Google Shape;7489;p11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90" name="Google Shape;7490;p113"/>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91" name="Google Shape;7491;p113"/>
            <p:cNvGrpSpPr/>
            <p:nvPr/>
          </p:nvGrpSpPr>
          <p:grpSpPr>
            <a:xfrm>
              <a:off x="4745" y="670"/>
              <a:ext cx="586" cy="146"/>
              <a:chOff x="609" y="2570"/>
              <a:chExt cx="731" cy="140"/>
            </a:xfrm>
          </p:grpSpPr>
          <p:sp>
            <p:nvSpPr>
              <p:cNvPr id="7492" name="Google Shape;7492;p113"/>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93" name="Google Shape;7493;p113"/>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94" name="Google Shape;7494;p113"/>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495" name="Google Shape;7495;p113"/>
            <p:cNvGrpSpPr/>
            <p:nvPr/>
          </p:nvGrpSpPr>
          <p:grpSpPr>
            <a:xfrm>
              <a:off x="4745" y="998"/>
              <a:ext cx="586" cy="129"/>
              <a:chOff x="612" y="2572"/>
              <a:chExt cx="731" cy="134"/>
            </a:xfrm>
          </p:grpSpPr>
          <p:sp>
            <p:nvSpPr>
              <p:cNvPr id="7496" name="Google Shape;7496;p113"/>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97" name="Google Shape;7497;p113"/>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498" name="Google Shape;7498;p113"/>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499" name="Google Shape;7499;p113"/>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500" name="Google Shape;7500;p113"/>
            <p:cNvGrpSpPr/>
            <p:nvPr/>
          </p:nvGrpSpPr>
          <p:grpSpPr>
            <a:xfrm>
              <a:off x="4735" y="1627"/>
              <a:ext cx="586" cy="215"/>
              <a:chOff x="614" y="2568"/>
              <a:chExt cx="730" cy="198"/>
            </a:xfrm>
          </p:grpSpPr>
          <p:sp>
            <p:nvSpPr>
              <p:cNvPr id="7501" name="Google Shape;7501;p113"/>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02" name="Google Shape;7502;p113"/>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503" name="Google Shape;7503;p11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504" name="Google Shape;7504;p113"/>
            <p:cNvGrpSpPr/>
            <p:nvPr/>
          </p:nvGrpSpPr>
          <p:grpSpPr>
            <a:xfrm>
              <a:off x="4735" y="1325"/>
              <a:ext cx="586" cy="138"/>
              <a:chOff x="609" y="2566"/>
              <a:chExt cx="730" cy="138"/>
            </a:xfrm>
          </p:grpSpPr>
          <p:sp>
            <p:nvSpPr>
              <p:cNvPr id="7505" name="Google Shape;7505;p113"/>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06" name="Google Shape;7506;p113"/>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507" name="Google Shape;7507;p113"/>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08" name="Google Shape;7508;p11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09" name="Google Shape;7509;p11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0" name="Google Shape;7510;p113"/>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1" name="Google Shape;7511;p11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2" name="Google Shape;7512;p113"/>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3" name="Google Shape;7513;p113"/>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4" name="Google Shape;7514;p113"/>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5" name="Google Shape;7515;p113"/>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516" name="Google Shape;7516;p113"/>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17" name="Google Shape;7517;p113"/>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518" name="Google Shape;7518;p113"/>
          <p:cNvGrpSpPr/>
          <p:nvPr/>
        </p:nvGrpSpPr>
        <p:grpSpPr>
          <a:xfrm>
            <a:off x="3193443" y="4476596"/>
            <a:ext cx="357643" cy="191728"/>
            <a:chOff x="6859123" y="5156933"/>
            <a:chExt cx="456701" cy="226548"/>
          </a:xfrm>
        </p:grpSpPr>
        <p:sp>
          <p:nvSpPr>
            <p:cNvPr id="7519" name="Google Shape;7519;p113"/>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20" name="Google Shape;7520;p113"/>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1" name="Google Shape;7521;p113"/>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2" name="Google Shape;7522;p113"/>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3" name="Google Shape;7523;p113"/>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4" name="Google Shape;7524;p113"/>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5" name="Google Shape;7525;p113"/>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26" name="Google Shape;7526;p113"/>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nvGrpSpPr>
          <p:cNvPr id="7527" name="Google Shape;7527;p113"/>
          <p:cNvGrpSpPr/>
          <p:nvPr/>
        </p:nvGrpSpPr>
        <p:grpSpPr>
          <a:xfrm rot="-2622073">
            <a:off x="2970337" y="3632866"/>
            <a:ext cx="357615" cy="191737"/>
            <a:chOff x="6859123" y="5156933"/>
            <a:chExt cx="456701" cy="226548"/>
          </a:xfrm>
        </p:grpSpPr>
        <p:sp>
          <p:nvSpPr>
            <p:cNvPr id="7528" name="Google Shape;7528;p113"/>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29" name="Google Shape;7529;p113"/>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0" name="Google Shape;7530;p113"/>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1" name="Google Shape;7531;p113"/>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2" name="Google Shape;7532;p113"/>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3" name="Google Shape;7533;p113"/>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4" name="Google Shape;7534;p113"/>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5" name="Google Shape;7535;p113"/>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nvGrpSpPr>
          <p:cNvPr id="7536" name="Google Shape;7536;p113"/>
          <p:cNvGrpSpPr/>
          <p:nvPr/>
        </p:nvGrpSpPr>
        <p:grpSpPr>
          <a:xfrm>
            <a:off x="4590230" y="3348127"/>
            <a:ext cx="357643" cy="191728"/>
            <a:chOff x="6859123" y="5156933"/>
            <a:chExt cx="456701" cy="226548"/>
          </a:xfrm>
        </p:grpSpPr>
        <p:sp>
          <p:nvSpPr>
            <p:cNvPr id="7537" name="Google Shape;7537;p113"/>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38" name="Google Shape;7538;p113"/>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39" name="Google Shape;7539;p113"/>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0" name="Google Shape;7540;p113"/>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1" name="Google Shape;7541;p113"/>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2" name="Google Shape;7542;p113"/>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3" name="Google Shape;7543;p113"/>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4" name="Google Shape;7544;p113"/>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grpSp>
        <p:nvGrpSpPr>
          <p:cNvPr id="7545" name="Google Shape;7545;p113"/>
          <p:cNvGrpSpPr/>
          <p:nvPr/>
        </p:nvGrpSpPr>
        <p:grpSpPr>
          <a:xfrm rot="-2742217">
            <a:off x="4582935" y="3988554"/>
            <a:ext cx="357647" cy="191734"/>
            <a:chOff x="6859123" y="5156933"/>
            <a:chExt cx="456701" cy="226548"/>
          </a:xfrm>
        </p:grpSpPr>
        <p:sp>
          <p:nvSpPr>
            <p:cNvPr id="7546" name="Google Shape;7546;p113"/>
            <p:cNvSpPr/>
            <p:nvPr/>
          </p:nvSpPr>
          <p:spPr>
            <a:xfrm>
              <a:off x="6859123" y="5156933"/>
              <a:ext cx="456701" cy="226548"/>
            </a:xfrm>
            <a:prstGeom prst="rect">
              <a:avLst/>
            </a:prstGeom>
            <a:solidFill>
              <a:srgbClr val="F989B2"/>
            </a:solid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47" name="Google Shape;7547;p113"/>
            <p:cNvCxnSpPr/>
            <p:nvPr/>
          </p:nvCxnSpPr>
          <p:spPr>
            <a:xfrm rot="10800000">
              <a:off x="724911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8" name="Google Shape;7548;p113"/>
            <p:cNvCxnSpPr/>
            <p:nvPr/>
          </p:nvCxnSpPr>
          <p:spPr>
            <a:xfrm rot="10800000">
              <a:off x="7197800"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49" name="Google Shape;7549;p113"/>
            <p:cNvCxnSpPr/>
            <p:nvPr/>
          </p:nvCxnSpPr>
          <p:spPr>
            <a:xfrm rot="10800000">
              <a:off x="7146485"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50" name="Google Shape;7550;p113"/>
            <p:cNvCxnSpPr/>
            <p:nvPr/>
          </p:nvCxnSpPr>
          <p:spPr>
            <a:xfrm rot="10800000">
              <a:off x="709517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51" name="Google Shape;7551;p113"/>
            <p:cNvCxnSpPr/>
            <p:nvPr/>
          </p:nvCxnSpPr>
          <p:spPr>
            <a:xfrm rot="10800000">
              <a:off x="7043856"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52" name="Google Shape;7552;p113"/>
            <p:cNvCxnSpPr/>
            <p:nvPr/>
          </p:nvCxnSpPr>
          <p:spPr>
            <a:xfrm rot="10800000">
              <a:off x="6992541" y="5189971"/>
              <a:ext cx="0" cy="155752"/>
            </a:xfrm>
            <a:prstGeom prst="straightConnector1">
              <a:avLst/>
            </a:prstGeom>
            <a:noFill/>
            <a:ln cap="flat" cmpd="sng" w="22225">
              <a:solidFill>
                <a:srgbClr val="FF0000"/>
              </a:solidFill>
              <a:prstDash val="solid"/>
              <a:miter lim="800000"/>
              <a:headEnd len="sm" w="sm" type="none"/>
              <a:tailEnd len="sm" w="sm" type="none"/>
            </a:ln>
          </p:spPr>
        </p:cxnSp>
        <p:cxnSp>
          <p:nvCxnSpPr>
            <p:cNvPr id="7553" name="Google Shape;7553;p113"/>
            <p:cNvCxnSpPr/>
            <p:nvPr/>
          </p:nvCxnSpPr>
          <p:spPr>
            <a:xfrm rot="10800000">
              <a:off x="6941227" y="5189971"/>
              <a:ext cx="0" cy="155752"/>
            </a:xfrm>
            <a:prstGeom prst="straightConnector1">
              <a:avLst/>
            </a:prstGeom>
            <a:noFill/>
            <a:ln cap="flat" cmpd="sng" w="22225">
              <a:solidFill>
                <a:srgbClr val="FF0000"/>
              </a:solidFill>
              <a:prstDash val="solid"/>
              <a:miter lim="800000"/>
              <a:headEnd len="sm" w="sm" type="none"/>
              <a:tailEnd len="sm" w="sm" type="none"/>
            </a:ln>
          </p:spPr>
        </p:cxnSp>
      </p:grpSp>
      <p:sp>
        <p:nvSpPr>
          <p:cNvPr id="7554" name="Google Shape;7554;p113"/>
          <p:cNvSpPr/>
          <p:nvPr/>
        </p:nvSpPr>
        <p:spPr>
          <a:xfrm>
            <a:off x="3341347" y="2398691"/>
            <a:ext cx="2478875" cy="2143125"/>
          </a:xfrm>
          <a:custGeom>
            <a:rect b="b" l="l" r="r" t="t"/>
            <a:pathLst>
              <a:path extrusionOk="0" h="10000" w="10000">
                <a:moveTo>
                  <a:pt x="0" y="0"/>
                </a:moveTo>
                <a:cubicBezTo>
                  <a:pt x="4" y="986"/>
                  <a:pt x="7" y="1972"/>
                  <a:pt x="11" y="2958"/>
                </a:cubicBezTo>
                <a:lnTo>
                  <a:pt x="2299" y="2963"/>
                </a:lnTo>
                <a:lnTo>
                  <a:pt x="951" y="4533"/>
                </a:lnTo>
                <a:lnTo>
                  <a:pt x="8674" y="4700"/>
                </a:lnTo>
                <a:lnTo>
                  <a:pt x="4265" y="10000"/>
                </a:lnTo>
                <a:lnTo>
                  <a:pt x="10000" y="10000"/>
                </a:lnTo>
                <a:lnTo>
                  <a:pt x="10000" y="7567"/>
                </a:lnTo>
              </a:path>
            </a:pathLst>
          </a:cu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555" name="Google Shape;7555;p113"/>
          <p:cNvGrpSpPr/>
          <p:nvPr/>
        </p:nvGrpSpPr>
        <p:grpSpPr>
          <a:xfrm>
            <a:off x="2119312" y="2420575"/>
            <a:ext cx="3833359" cy="2200275"/>
            <a:chOff x="2825750" y="3227434"/>
            <a:chExt cx="5111145" cy="2933700"/>
          </a:xfrm>
        </p:grpSpPr>
        <p:grpSp>
          <p:nvGrpSpPr>
            <p:cNvPr id="7556" name="Google Shape;7556;p113"/>
            <p:cNvGrpSpPr/>
            <p:nvPr/>
          </p:nvGrpSpPr>
          <p:grpSpPr>
            <a:xfrm>
              <a:off x="7844820" y="5350527"/>
              <a:ext cx="92075" cy="271462"/>
              <a:chOff x="10104" y="10005"/>
              <a:chExt cx="137" cy="411"/>
            </a:xfrm>
          </p:grpSpPr>
          <p:sp>
            <p:nvSpPr>
              <p:cNvPr id="7557" name="Google Shape;7557;p113"/>
              <p:cNvSpPr/>
              <p:nvPr/>
            </p:nvSpPr>
            <p:spPr>
              <a:xfrm>
                <a:off x="10104" y="10005"/>
                <a:ext cx="137" cy="138"/>
              </a:xfrm>
              <a:prstGeom prst="ellipse">
                <a:avLst/>
              </a:prstGeom>
              <a:solidFill>
                <a:srgbClr val="FF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558" name="Google Shape;7558;p113"/>
              <p:cNvSpPr/>
              <p:nvPr/>
            </p:nvSpPr>
            <p:spPr>
              <a:xfrm>
                <a:off x="10104" y="10278"/>
                <a:ext cx="137" cy="138"/>
              </a:xfrm>
              <a:prstGeom prst="ellipse">
                <a:avLst/>
              </a:prstGeom>
              <a:solidFill>
                <a:srgbClr val="FF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7559" name="Google Shape;7559;p113"/>
            <p:cNvSpPr/>
            <p:nvPr/>
          </p:nvSpPr>
          <p:spPr>
            <a:xfrm>
              <a:off x="2825750" y="3227434"/>
              <a:ext cx="5067300" cy="2933700"/>
            </a:xfrm>
            <a:custGeom>
              <a:rect b="b" l="l" r="r" t="t"/>
              <a:pathLst>
                <a:path extrusionOk="0" h="10000" w="10000">
                  <a:moveTo>
                    <a:pt x="9981" y="7403"/>
                  </a:moveTo>
                  <a:cubicBezTo>
                    <a:pt x="9987" y="8269"/>
                    <a:pt x="9994" y="9134"/>
                    <a:pt x="10000" y="10000"/>
                  </a:cubicBezTo>
                  <a:lnTo>
                    <a:pt x="0" y="9968"/>
                  </a:lnTo>
                  <a:lnTo>
                    <a:pt x="4154" y="3214"/>
                  </a:lnTo>
                  <a:lnTo>
                    <a:pt x="2965" y="3221"/>
                  </a:lnTo>
                  <a:cubicBezTo>
                    <a:pt x="2965" y="2171"/>
                    <a:pt x="2951" y="1050"/>
                    <a:pt x="2951" y="0"/>
                  </a:cubicBezTo>
                </a:path>
              </a:pathLst>
            </a:custGeom>
            <a:noFill/>
            <a:ln cap="flat" cmpd="sng" w="38100">
              <a:solidFill>
                <a:srgbClr val="FF00F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560" name="Google Shape;7560;p113"/>
          <p:cNvGrpSpPr/>
          <p:nvPr/>
        </p:nvGrpSpPr>
        <p:grpSpPr>
          <a:xfrm>
            <a:off x="1764589" y="2492013"/>
            <a:ext cx="4338950" cy="2168020"/>
            <a:chOff x="2437534" y="3327145"/>
            <a:chExt cx="5785267" cy="2890693"/>
          </a:xfrm>
        </p:grpSpPr>
        <p:grpSp>
          <p:nvGrpSpPr>
            <p:cNvPr id="7561" name="Google Shape;7561;p113"/>
            <p:cNvGrpSpPr/>
            <p:nvPr/>
          </p:nvGrpSpPr>
          <p:grpSpPr>
            <a:xfrm>
              <a:off x="2437534" y="5122909"/>
              <a:ext cx="92465" cy="271463"/>
              <a:chOff x="10192" y="10005"/>
              <a:chExt cx="140" cy="411"/>
            </a:xfrm>
          </p:grpSpPr>
          <p:sp>
            <p:nvSpPr>
              <p:cNvPr id="7562" name="Google Shape;7562;p113"/>
              <p:cNvSpPr/>
              <p:nvPr/>
            </p:nvSpPr>
            <p:spPr>
              <a:xfrm>
                <a:off x="10195" y="10005"/>
                <a:ext cx="137" cy="138"/>
              </a:xfrm>
              <a:prstGeom prst="ellipse">
                <a:avLst/>
              </a:prstGeom>
              <a:solidFill>
                <a:srgbClr val="00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563" name="Google Shape;7563;p113"/>
              <p:cNvSpPr/>
              <p:nvPr/>
            </p:nvSpPr>
            <p:spPr>
              <a:xfrm>
                <a:off x="10192" y="10278"/>
                <a:ext cx="137" cy="138"/>
              </a:xfrm>
              <a:prstGeom prst="ellipse">
                <a:avLst/>
              </a:prstGeom>
              <a:solidFill>
                <a:srgbClr val="00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7564" name="Google Shape;7564;p113"/>
            <p:cNvSpPr/>
            <p:nvPr/>
          </p:nvSpPr>
          <p:spPr>
            <a:xfrm>
              <a:off x="2479226" y="3327145"/>
              <a:ext cx="5743575" cy="2890693"/>
            </a:xfrm>
            <a:custGeom>
              <a:rect b="b" l="l" r="r" t="t"/>
              <a:pathLst>
                <a:path extrusionOk="0" h="10016" w="10000">
                  <a:moveTo>
                    <a:pt x="0" y="6337"/>
                  </a:moveTo>
                  <a:lnTo>
                    <a:pt x="0" y="10016"/>
                  </a:lnTo>
                  <a:lnTo>
                    <a:pt x="978" y="10000"/>
                  </a:lnTo>
                  <a:lnTo>
                    <a:pt x="3881" y="4422"/>
                  </a:lnTo>
                  <a:lnTo>
                    <a:pt x="7894" y="4521"/>
                  </a:lnTo>
                  <a:lnTo>
                    <a:pt x="9005" y="2244"/>
                  </a:lnTo>
                  <a:lnTo>
                    <a:pt x="10000" y="2244"/>
                  </a:lnTo>
                  <a:lnTo>
                    <a:pt x="9967" y="0"/>
                  </a:lnTo>
                </a:path>
              </a:pathLst>
            </a:custGeom>
            <a:noFill/>
            <a:ln cap="flat" cmpd="sng" w="38100">
              <a:solidFill>
                <a:srgbClr val="0000FF"/>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565" name="Google Shape;7565;p113"/>
          <p:cNvGrpSpPr/>
          <p:nvPr/>
        </p:nvGrpSpPr>
        <p:grpSpPr>
          <a:xfrm>
            <a:off x="1912143" y="2481060"/>
            <a:ext cx="4371709" cy="2046922"/>
            <a:chOff x="2549524" y="3308080"/>
            <a:chExt cx="5828945" cy="2729229"/>
          </a:xfrm>
        </p:grpSpPr>
        <p:sp>
          <p:nvSpPr>
            <p:cNvPr id="7566" name="Google Shape;7566;p113"/>
            <p:cNvSpPr/>
            <p:nvPr/>
          </p:nvSpPr>
          <p:spPr>
            <a:xfrm>
              <a:off x="2549524" y="3370309"/>
              <a:ext cx="5787725" cy="2667000"/>
            </a:xfrm>
            <a:custGeom>
              <a:rect b="b" l="l" r="r" t="t"/>
              <a:pathLst>
                <a:path extrusionOk="0" h="10000" w="9994">
                  <a:moveTo>
                    <a:pt x="0" y="6715"/>
                  </a:moveTo>
                  <a:lnTo>
                    <a:pt x="0" y="10000"/>
                  </a:lnTo>
                  <a:lnTo>
                    <a:pt x="5362" y="10000"/>
                  </a:lnTo>
                  <a:lnTo>
                    <a:pt x="8832" y="2502"/>
                  </a:lnTo>
                  <a:lnTo>
                    <a:pt x="9994" y="2505"/>
                  </a:lnTo>
                  <a:cubicBezTo>
                    <a:pt x="9989" y="1648"/>
                    <a:pt x="9989" y="857"/>
                    <a:pt x="9984" y="0"/>
                  </a:cubicBezTo>
                </a:path>
              </a:pathLst>
            </a:custGeom>
            <a:noFill/>
            <a:ln cap="flat" cmpd="sng" w="38100">
              <a:solidFill>
                <a:srgbClr val="00B05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567" name="Google Shape;7567;p113"/>
            <p:cNvSpPr/>
            <p:nvPr/>
          </p:nvSpPr>
          <p:spPr>
            <a:xfrm>
              <a:off x="8286088" y="3308080"/>
              <a:ext cx="88262" cy="88262"/>
            </a:xfrm>
            <a:prstGeom prst="ellipse">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568" name="Google Shape;7568;p113"/>
            <p:cNvSpPr/>
            <p:nvPr/>
          </p:nvSpPr>
          <p:spPr>
            <a:xfrm>
              <a:off x="8290207" y="3467541"/>
              <a:ext cx="88262" cy="88262"/>
            </a:xfrm>
            <a:prstGeom prst="ellipse">
              <a:avLst/>
            </a:prstGeom>
            <a:solidFill>
              <a:srgbClr val="00B05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7569" name="Google Shape;7569;p113"/>
          <p:cNvSpPr/>
          <p:nvPr/>
        </p:nvSpPr>
        <p:spPr>
          <a:xfrm>
            <a:off x="4107581" y="3161900"/>
            <a:ext cx="1147800" cy="591900"/>
          </a:xfrm>
          <a:prstGeom prst="ellipse">
            <a:avLst/>
          </a:prstGeom>
          <a:noFill/>
          <a:ln cap="flat" cmpd="sng" w="254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570" name="Google Shape;7570;p113"/>
          <p:cNvSpPr/>
          <p:nvPr/>
        </p:nvSpPr>
        <p:spPr>
          <a:xfrm>
            <a:off x="4294071" y="3723774"/>
            <a:ext cx="1147800" cy="591900"/>
          </a:xfrm>
          <a:prstGeom prst="ellipse">
            <a:avLst/>
          </a:prstGeom>
          <a:noFill/>
          <a:ln cap="flat" cmpd="sng" w="254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571" name="Google Shape;7571;p11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4"/>
                                        </p:tgtEl>
                                        <p:attrNameLst>
                                          <p:attrName>style.visibility</p:attrName>
                                        </p:attrNameLst>
                                      </p:cBhvr>
                                      <p:to>
                                        <p:strVal val="visible"/>
                                      </p:to>
                                    </p:set>
                                    <p:animEffect filter="fade" transition="in">
                                      <p:cBhvr>
                                        <p:cTn dur="500"/>
                                        <p:tgtEl>
                                          <p:spTgt spid="7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0"/>
                                        </p:tgtEl>
                                        <p:attrNameLst>
                                          <p:attrName>style.visibility</p:attrName>
                                        </p:attrNameLst>
                                      </p:cBhvr>
                                      <p:to>
                                        <p:strVal val="visible"/>
                                      </p:to>
                                    </p:set>
                                    <p:animEffect filter="fade" transition="in">
                                      <p:cBhvr>
                                        <p:cTn dur="500"/>
                                        <p:tgtEl>
                                          <p:spTgt spid="7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75"/>
                                        </p:tgtEl>
                                        <p:attrNameLst>
                                          <p:attrName>style.visibility</p:attrName>
                                        </p:attrNameLst>
                                      </p:cBhvr>
                                      <p:to>
                                        <p:strVal val="visible"/>
                                      </p:to>
                                    </p:set>
                                    <p:animEffect filter="fade" transition="in">
                                      <p:cBhvr>
                                        <p:cTn dur="500"/>
                                        <p:tgtEl>
                                          <p:spTgt spid="73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350"/>
                                        </p:tgtEl>
                                        <p:attrNameLst>
                                          <p:attrName>style.visibility</p:attrName>
                                        </p:attrNameLst>
                                      </p:cBhvr>
                                      <p:to>
                                        <p:strVal val="visible"/>
                                      </p:to>
                                    </p:set>
                                    <p:animEffect filter="fade" transition="in">
                                      <p:cBhvr>
                                        <p:cTn dur="500"/>
                                        <p:tgtEl>
                                          <p:spTgt spid="7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0"/>
                                        </p:tgtEl>
                                        <p:attrNameLst>
                                          <p:attrName>style.visibility</p:attrName>
                                        </p:attrNameLst>
                                      </p:cBhvr>
                                      <p:to>
                                        <p:strVal val="visible"/>
                                      </p:to>
                                    </p:set>
                                    <p:animEffect filter="fade" transition="in">
                                      <p:cBhvr>
                                        <p:cTn dur="500"/>
                                        <p:tgtEl>
                                          <p:spTgt spid="7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5"/>
                                        </p:tgtEl>
                                        <p:attrNameLst>
                                          <p:attrName>style.visibility</p:attrName>
                                        </p:attrNameLst>
                                      </p:cBhvr>
                                      <p:to>
                                        <p:strVal val="visible"/>
                                      </p:to>
                                    </p:set>
                                    <p:animEffect filter="fade" transition="in">
                                      <p:cBhvr>
                                        <p:cTn dur="500"/>
                                        <p:tgtEl>
                                          <p:spTgt spid="7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5"/>
                                        </p:tgtEl>
                                        <p:attrNameLst>
                                          <p:attrName>style.visibility</p:attrName>
                                        </p:attrNameLst>
                                      </p:cBhvr>
                                      <p:to>
                                        <p:strVal val="visible"/>
                                      </p:to>
                                    </p:set>
                                    <p:animEffect filter="fade" transition="in">
                                      <p:cBhvr>
                                        <p:cTn dur="500"/>
                                        <p:tgtEl>
                                          <p:spTgt spid="7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9"/>
                                        </p:tgtEl>
                                        <p:attrNameLst>
                                          <p:attrName>style.visibility</p:attrName>
                                        </p:attrNameLst>
                                      </p:cBhvr>
                                      <p:to>
                                        <p:strVal val="visible"/>
                                      </p:to>
                                    </p:set>
                                    <p:animEffect filter="fade" transition="in">
                                      <p:cBhvr>
                                        <p:cTn dur="500"/>
                                        <p:tgtEl>
                                          <p:spTgt spid="7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0"/>
                                        </p:tgtEl>
                                        <p:attrNameLst>
                                          <p:attrName>style.visibility</p:attrName>
                                        </p:attrNameLst>
                                      </p:cBhvr>
                                      <p:to>
                                        <p:strVal val="visible"/>
                                      </p:to>
                                    </p:set>
                                    <p:animEffect filter="fade" transition="in">
                                      <p:cBhvr>
                                        <p:cTn dur="500"/>
                                        <p:tgtEl>
                                          <p:spTgt spid="7570"/>
                                        </p:tgtEl>
                                      </p:cBhvr>
                                    </p:animEffect>
                                  </p:childTnLst>
                                </p:cTn>
                              </p:par>
                              <p:par>
                                <p:cTn fill="hold" nodeType="withEffect" presetClass="exit" presetID="10" presetSubtype="0">
                                  <p:stCondLst>
                                    <p:cond delay="0"/>
                                  </p:stCondLst>
                                  <p:childTnLst>
                                    <p:animEffect filter="fade" transition="out">
                                      <p:cBhvr>
                                        <p:cTn dur="500"/>
                                        <p:tgtEl>
                                          <p:spTgt spid="7569"/>
                                        </p:tgtEl>
                                      </p:cBhvr>
                                    </p:animEffect>
                                    <p:set>
                                      <p:cBhvr>
                                        <p:cTn dur="1" fill="hold">
                                          <p:stCondLst>
                                            <p:cond delay="500"/>
                                          </p:stCondLst>
                                        </p:cTn>
                                        <p:tgtEl>
                                          <p:spTgt spid="75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570"/>
                                        </p:tgtEl>
                                      </p:cBhvr>
                                    </p:animEffect>
                                    <p:set>
                                      <p:cBhvr>
                                        <p:cTn dur="1" fill="hold">
                                          <p:stCondLst>
                                            <p:cond delay="500"/>
                                          </p:stCondLst>
                                        </p:cTn>
                                        <p:tgtEl>
                                          <p:spTgt spid="75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6"/>
                                        </p:tgtEl>
                                        <p:attrNameLst>
                                          <p:attrName>style.visibility</p:attrName>
                                        </p:attrNameLst>
                                      </p:cBhvr>
                                      <p:to>
                                        <p:strVal val="visible"/>
                                      </p:to>
                                    </p:set>
                                    <p:animEffect filter="fade" transition="in">
                                      <p:cBhvr>
                                        <p:cTn dur="500"/>
                                        <p:tgtEl>
                                          <p:spTgt spid="7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7"/>
                                        </p:tgtEl>
                                        <p:attrNameLst>
                                          <p:attrName>style.visibility</p:attrName>
                                        </p:attrNameLst>
                                      </p:cBhvr>
                                      <p:to>
                                        <p:strVal val="visible"/>
                                      </p:to>
                                    </p:set>
                                    <p:animEffect filter="fade" transition="in">
                                      <p:cBhvr>
                                        <p:cTn dur="500"/>
                                        <p:tgtEl>
                                          <p:spTgt spid="7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6" name="Shape 7576"/>
        <p:cNvGrpSpPr/>
        <p:nvPr/>
      </p:nvGrpSpPr>
      <p:grpSpPr>
        <a:xfrm>
          <a:off x="0" y="0"/>
          <a:ext cx="0" cy="0"/>
          <a:chOff x="0" y="0"/>
          <a:chExt cx="0" cy="0"/>
        </a:xfrm>
      </p:grpSpPr>
      <p:grpSp>
        <p:nvGrpSpPr>
          <p:cNvPr id="7577" name="Google Shape;7577;p114"/>
          <p:cNvGrpSpPr/>
          <p:nvPr/>
        </p:nvGrpSpPr>
        <p:grpSpPr>
          <a:xfrm>
            <a:off x="6361687" y="2237981"/>
            <a:ext cx="268212" cy="475606"/>
            <a:chOff x="10910965" y="2513124"/>
            <a:chExt cx="586768" cy="904023"/>
          </a:xfrm>
        </p:grpSpPr>
        <p:sp>
          <p:nvSpPr>
            <p:cNvPr id="7578" name="Google Shape;7578;p114"/>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79" name="Google Shape;7579;p114"/>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0" name="Google Shape;7580;p114"/>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1" name="Google Shape;7581;p114"/>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2" name="Google Shape;7582;p114"/>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583" name="Google Shape;7583;p114"/>
          <p:cNvGrpSpPr/>
          <p:nvPr/>
        </p:nvGrpSpPr>
        <p:grpSpPr>
          <a:xfrm>
            <a:off x="4002076" y="2114983"/>
            <a:ext cx="268212" cy="475606"/>
            <a:chOff x="10910965" y="2513124"/>
            <a:chExt cx="586768" cy="904023"/>
          </a:xfrm>
        </p:grpSpPr>
        <p:sp>
          <p:nvSpPr>
            <p:cNvPr id="7584" name="Google Shape;7584;p114"/>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85" name="Google Shape;7585;p114"/>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6" name="Google Shape;7586;p114"/>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7" name="Google Shape;7587;p114"/>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88" name="Google Shape;7588;p114"/>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589" name="Google Shape;7589;p114"/>
          <p:cNvGrpSpPr/>
          <p:nvPr/>
        </p:nvGrpSpPr>
        <p:grpSpPr>
          <a:xfrm>
            <a:off x="4841488" y="1184904"/>
            <a:ext cx="268212" cy="475606"/>
            <a:chOff x="10910965" y="2513124"/>
            <a:chExt cx="586768" cy="904023"/>
          </a:xfrm>
        </p:grpSpPr>
        <p:sp>
          <p:nvSpPr>
            <p:cNvPr id="7590" name="Google Shape;7590;p114"/>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91" name="Google Shape;7591;p114"/>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92" name="Google Shape;7592;p114"/>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93" name="Google Shape;7593;p114"/>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94" name="Google Shape;7594;p114"/>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cxnSp>
        <p:nvCxnSpPr>
          <p:cNvPr id="7595" name="Google Shape;7595;p114"/>
          <p:cNvCxnSpPr/>
          <p:nvPr/>
        </p:nvCxnSpPr>
        <p:spPr>
          <a:xfrm rot="10800000">
            <a:off x="6409631" y="1681733"/>
            <a:ext cx="195300" cy="0"/>
          </a:xfrm>
          <a:prstGeom prst="straightConnector1">
            <a:avLst/>
          </a:prstGeom>
          <a:noFill/>
          <a:ln cap="flat" cmpd="sng" w="19050">
            <a:solidFill>
              <a:srgbClr val="000000"/>
            </a:solidFill>
            <a:prstDash val="solid"/>
            <a:round/>
            <a:headEnd len="med" w="med" type="none"/>
            <a:tailEnd len="med" w="med" type="none"/>
          </a:ln>
        </p:spPr>
      </p:cxnSp>
      <p:grpSp>
        <p:nvGrpSpPr>
          <p:cNvPr id="7596" name="Google Shape;7596;p114"/>
          <p:cNvGrpSpPr/>
          <p:nvPr/>
        </p:nvGrpSpPr>
        <p:grpSpPr>
          <a:xfrm>
            <a:off x="6557104" y="1227716"/>
            <a:ext cx="268212" cy="475606"/>
            <a:chOff x="10910965" y="2513124"/>
            <a:chExt cx="586768" cy="904023"/>
          </a:xfrm>
        </p:grpSpPr>
        <p:sp>
          <p:nvSpPr>
            <p:cNvPr id="7597" name="Google Shape;7597;p114"/>
            <p:cNvSpPr/>
            <p:nvPr/>
          </p:nvSpPr>
          <p:spPr>
            <a:xfrm>
              <a:off x="10916736" y="2513124"/>
              <a:ext cx="574264" cy="904023"/>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chemeClr val="dk1">
                  <a:alpha val="40000"/>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598" name="Google Shape;7598;p114"/>
            <p:cNvCxnSpPr/>
            <p:nvPr/>
          </p:nvCxnSpPr>
          <p:spPr>
            <a:xfrm>
              <a:off x="10910965" y="2696064"/>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599" name="Google Shape;7599;p114"/>
            <p:cNvCxnSpPr/>
            <p:nvPr/>
          </p:nvCxnSpPr>
          <p:spPr>
            <a:xfrm>
              <a:off x="10914332" y="2881753"/>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600" name="Google Shape;7600;p114"/>
            <p:cNvCxnSpPr/>
            <p:nvPr/>
          </p:nvCxnSpPr>
          <p:spPr>
            <a:xfrm>
              <a:off x="10923469" y="3064677"/>
              <a:ext cx="574264" cy="0"/>
            </a:xfrm>
            <a:prstGeom prst="straightConnector1">
              <a:avLst/>
            </a:prstGeom>
            <a:noFill/>
            <a:ln cap="flat" cmpd="sng" w="19050">
              <a:solidFill>
                <a:schemeClr val="dk1"/>
              </a:solidFill>
              <a:prstDash val="solid"/>
              <a:miter lim="800000"/>
              <a:headEnd len="sm" w="sm" type="none"/>
              <a:tailEnd len="sm" w="sm" type="none"/>
            </a:ln>
          </p:spPr>
        </p:cxnSp>
        <p:cxnSp>
          <p:nvCxnSpPr>
            <p:cNvPr id="7601" name="Google Shape;7601;p114"/>
            <p:cNvCxnSpPr/>
            <p:nvPr/>
          </p:nvCxnSpPr>
          <p:spPr>
            <a:xfrm>
              <a:off x="10915293" y="3242073"/>
              <a:ext cx="574264"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602" name="Google Shape;7602;p114"/>
          <p:cNvGrpSpPr/>
          <p:nvPr/>
        </p:nvGrpSpPr>
        <p:grpSpPr>
          <a:xfrm>
            <a:off x="4618734" y="2003566"/>
            <a:ext cx="495122" cy="217572"/>
            <a:chOff x="7493876" y="2774731"/>
            <a:chExt cx="1481958" cy="894622"/>
          </a:xfrm>
        </p:grpSpPr>
        <p:sp>
          <p:nvSpPr>
            <p:cNvPr id="7603" name="Google Shape;7603;p11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604" name="Google Shape;7604;p11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605" name="Google Shape;7605;p114"/>
            <p:cNvGrpSpPr/>
            <p:nvPr/>
          </p:nvGrpSpPr>
          <p:grpSpPr>
            <a:xfrm>
              <a:off x="7713663" y="2848339"/>
              <a:ext cx="1042107" cy="425543"/>
              <a:chOff x="7786941" y="2884917"/>
              <a:chExt cx="897649" cy="353919"/>
            </a:xfrm>
          </p:grpSpPr>
          <p:sp>
            <p:nvSpPr>
              <p:cNvPr id="7606" name="Google Shape;7606;p11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07" name="Google Shape;7607;p11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08" name="Google Shape;7608;p11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09" name="Google Shape;7609;p11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610" name="Google Shape;7610;p114"/>
          <p:cNvGrpSpPr/>
          <p:nvPr/>
        </p:nvGrpSpPr>
        <p:grpSpPr>
          <a:xfrm>
            <a:off x="5412875" y="1767563"/>
            <a:ext cx="495122" cy="217572"/>
            <a:chOff x="7493876" y="2774731"/>
            <a:chExt cx="1481958" cy="894622"/>
          </a:xfrm>
        </p:grpSpPr>
        <p:sp>
          <p:nvSpPr>
            <p:cNvPr id="7611" name="Google Shape;7611;p11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612" name="Google Shape;7612;p11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613" name="Google Shape;7613;p114"/>
            <p:cNvGrpSpPr/>
            <p:nvPr/>
          </p:nvGrpSpPr>
          <p:grpSpPr>
            <a:xfrm>
              <a:off x="7713663" y="2848339"/>
              <a:ext cx="1042107" cy="425543"/>
              <a:chOff x="7786941" y="2884917"/>
              <a:chExt cx="897649" cy="353919"/>
            </a:xfrm>
          </p:grpSpPr>
          <p:sp>
            <p:nvSpPr>
              <p:cNvPr id="7614" name="Google Shape;7614;p11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15" name="Google Shape;7615;p11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16" name="Google Shape;7616;p11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17" name="Google Shape;7617;p11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618" name="Google Shape;7618;p114"/>
          <p:cNvGrpSpPr/>
          <p:nvPr/>
        </p:nvGrpSpPr>
        <p:grpSpPr>
          <a:xfrm>
            <a:off x="5651611" y="2161601"/>
            <a:ext cx="495122" cy="217572"/>
            <a:chOff x="7493876" y="2774731"/>
            <a:chExt cx="1481958" cy="894622"/>
          </a:xfrm>
        </p:grpSpPr>
        <p:sp>
          <p:nvSpPr>
            <p:cNvPr id="7619" name="Google Shape;7619;p11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620" name="Google Shape;7620;p11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621" name="Google Shape;7621;p114"/>
            <p:cNvGrpSpPr/>
            <p:nvPr/>
          </p:nvGrpSpPr>
          <p:grpSpPr>
            <a:xfrm>
              <a:off x="7713663" y="2848339"/>
              <a:ext cx="1042107" cy="425543"/>
              <a:chOff x="7786941" y="2884917"/>
              <a:chExt cx="897649" cy="353919"/>
            </a:xfrm>
          </p:grpSpPr>
          <p:sp>
            <p:nvSpPr>
              <p:cNvPr id="7622" name="Google Shape;7622;p11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23" name="Google Shape;7623;p11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24" name="Google Shape;7624;p11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25" name="Google Shape;7625;p11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626" name="Google Shape;7626;p114"/>
          <p:cNvGrpSpPr/>
          <p:nvPr/>
        </p:nvGrpSpPr>
        <p:grpSpPr>
          <a:xfrm>
            <a:off x="4869097" y="2525704"/>
            <a:ext cx="495122" cy="217572"/>
            <a:chOff x="7493876" y="2774731"/>
            <a:chExt cx="1481958" cy="894622"/>
          </a:xfrm>
        </p:grpSpPr>
        <p:sp>
          <p:nvSpPr>
            <p:cNvPr id="7627" name="Google Shape;7627;p11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628" name="Google Shape;7628;p11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629" name="Google Shape;7629;p114"/>
            <p:cNvGrpSpPr/>
            <p:nvPr/>
          </p:nvGrpSpPr>
          <p:grpSpPr>
            <a:xfrm>
              <a:off x="7713663" y="2848339"/>
              <a:ext cx="1042107" cy="425543"/>
              <a:chOff x="7786941" y="2884917"/>
              <a:chExt cx="897649" cy="353919"/>
            </a:xfrm>
          </p:grpSpPr>
          <p:sp>
            <p:nvSpPr>
              <p:cNvPr id="7630" name="Google Shape;7630;p11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31" name="Google Shape;7631;p11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32" name="Google Shape;7632;p11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633" name="Google Shape;7633;p11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7634" name="Google Shape;7634;p114"/>
          <p:cNvSpPr txBox="1"/>
          <p:nvPr>
            <p:ph type="title"/>
          </p:nvPr>
        </p:nvSpPr>
        <p:spPr>
          <a:xfrm>
            <a:off x="65617" y="156482"/>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 σενάριο 3</a:t>
            </a:r>
            <a:endParaRPr sz="3600"/>
          </a:p>
        </p:txBody>
      </p:sp>
      <p:sp>
        <p:nvSpPr>
          <p:cNvPr id="7635" name="Google Shape;7635;p114"/>
          <p:cNvSpPr/>
          <p:nvPr/>
        </p:nvSpPr>
        <p:spPr>
          <a:xfrm>
            <a:off x="-298425" y="3847494"/>
            <a:ext cx="6200700" cy="3072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636" name="Google Shape;7636;p114"/>
          <p:cNvSpPr/>
          <p:nvPr/>
        </p:nvSpPr>
        <p:spPr>
          <a:xfrm>
            <a:off x="26616" y="3258135"/>
            <a:ext cx="7237800" cy="7428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600"/>
              <a:buFont typeface="Noto Sans Symbols"/>
              <a:buNone/>
            </a:pPr>
            <a:r>
              <a:rPr lang="en-US" sz="2200">
                <a:solidFill>
                  <a:srgbClr val="C00000"/>
                </a:solidFill>
                <a:latin typeface="Calibri"/>
                <a:ea typeface="Calibri"/>
                <a:cs typeface="Calibri"/>
                <a:sym typeface="Calibri"/>
              </a:rPr>
              <a:t>ένα ακόμη </a:t>
            </a:r>
            <a:r>
              <a:rPr b="0" i="0" lang="en-US" sz="2200" u="none" cap="none" strike="noStrike">
                <a:solidFill>
                  <a:srgbClr val="C00000"/>
                </a:solidFill>
                <a:latin typeface="Calibri"/>
                <a:ea typeface="Calibri"/>
                <a:cs typeface="Calibri"/>
                <a:sym typeface="Calibri"/>
              </a:rPr>
              <a:t>“</a:t>
            </a:r>
            <a:r>
              <a:rPr lang="en-US" sz="2200">
                <a:solidFill>
                  <a:srgbClr val="C00000"/>
                </a:solidFill>
                <a:latin typeface="Calibri"/>
                <a:ea typeface="Calibri"/>
                <a:cs typeface="Calibri"/>
                <a:sym typeface="Calibri"/>
              </a:rPr>
              <a:t>κόστος</a:t>
            </a:r>
            <a:r>
              <a:rPr b="0" i="0" lang="en-US" sz="2200" u="none" cap="none" strike="noStrike">
                <a:solidFill>
                  <a:srgbClr val="C00000"/>
                </a:solidFill>
                <a:latin typeface="Calibri"/>
                <a:ea typeface="Calibri"/>
                <a:cs typeface="Calibri"/>
                <a:sym typeface="Calibri"/>
              </a:rPr>
              <a:t>” </a:t>
            </a:r>
            <a:r>
              <a:rPr lang="en-US" sz="2200">
                <a:solidFill>
                  <a:srgbClr val="C00000"/>
                </a:solidFill>
                <a:latin typeface="Calibri"/>
                <a:ea typeface="Calibri"/>
                <a:cs typeface="Calibri"/>
                <a:sym typeface="Calibri"/>
              </a:rPr>
              <a:t>της συμφόρησης</a:t>
            </a:r>
            <a:r>
              <a:rPr b="0" i="0" lang="en-US" sz="2200" u="none" cap="none" strike="noStrike">
                <a:solidFill>
                  <a:srgbClr val="C00000"/>
                </a:solidFill>
                <a:latin typeface="Calibri"/>
                <a:ea typeface="Calibri"/>
                <a:cs typeface="Calibri"/>
                <a:sym typeface="Calibri"/>
              </a:rPr>
              <a:t>: </a:t>
            </a:r>
            <a:endParaRPr sz="2200"/>
          </a:p>
          <a:p>
            <a:pPr indent="-254000" lvl="0" marL="2540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όταν ένα πακέτο απορρίπτεται, οποιοδήποτε χωρητικότητα μετάδοσης αντιρρευματικής ζεύξης και ενταμίευση που χρησιμοποιήθηκε για το πακέτο θα έχει σπαταληθεί!</a:t>
            </a:r>
            <a:endParaRPr b="0" i="0" sz="2200" u="none" cap="none" strike="noStrike">
              <a:solidFill>
                <a:srgbClr val="000000"/>
              </a:solidFill>
              <a:latin typeface="Calibri"/>
              <a:ea typeface="Calibri"/>
              <a:cs typeface="Calibri"/>
              <a:sym typeface="Calibri"/>
            </a:endParaRPr>
          </a:p>
        </p:txBody>
      </p:sp>
      <p:cxnSp>
        <p:nvCxnSpPr>
          <p:cNvPr id="7637" name="Google Shape;7637;p114"/>
          <p:cNvCxnSpPr/>
          <p:nvPr/>
        </p:nvCxnSpPr>
        <p:spPr>
          <a:xfrm flipH="1">
            <a:off x="4871736" y="1664338"/>
            <a:ext cx="409800" cy="413100"/>
          </a:xfrm>
          <a:prstGeom prst="straightConnector1">
            <a:avLst/>
          </a:prstGeom>
          <a:noFill/>
          <a:ln cap="flat" cmpd="sng" w="19050">
            <a:solidFill>
              <a:srgbClr val="000000"/>
            </a:solidFill>
            <a:prstDash val="solid"/>
            <a:round/>
            <a:headEnd len="med" w="med" type="none"/>
            <a:tailEnd len="med" w="med" type="none"/>
          </a:ln>
        </p:spPr>
      </p:cxnSp>
      <p:cxnSp>
        <p:nvCxnSpPr>
          <p:cNvPr id="7638" name="Google Shape;7638;p114"/>
          <p:cNvCxnSpPr/>
          <p:nvPr/>
        </p:nvCxnSpPr>
        <p:spPr>
          <a:xfrm rot="10800000">
            <a:off x="5086236" y="1664338"/>
            <a:ext cx="195300" cy="0"/>
          </a:xfrm>
          <a:prstGeom prst="straightConnector1">
            <a:avLst/>
          </a:prstGeom>
          <a:noFill/>
          <a:ln cap="flat" cmpd="sng" w="19050">
            <a:solidFill>
              <a:srgbClr val="000000"/>
            </a:solidFill>
            <a:prstDash val="solid"/>
            <a:round/>
            <a:headEnd len="med" w="med" type="none"/>
            <a:tailEnd len="med" w="med" type="none"/>
          </a:ln>
        </p:spPr>
      </p:cxnSp>
      <p:cxnSp>
        <p:nvCxnSpPr>
          <p:cNvPr id="7639" name="Google Shape;7639;p114"/>
          <p:cNvCxnSpPr/>
          <p:nvPr/>
        </p:nvCxnSpPr>
        <p:spPr>
          <a:xfrm flipH="1">
            <a:off x="4269509" y="2608031"/>
            <a:ext cx="648900" cy="5700"/>
          </a:xfrm>
          <a:prstGeom prst="straightConnector1">
            <a:avLst/>
          </a:prstGeom>
          <a:noFill/>
          <a:ln cap="flat" cmpd="sng" w="19050">
            <a:solidFill>
              <a:srgbClr val="000000"/>
            </a:solidFill>
            <a:prstDash val="solid"/>
            <a:round/>
            <a:headEnd len="med" w="med" type="none"/>
            <a:tailEnd len="med" w="med" type="none"/>
          </a:ln>
        </p:spPr>
      </p:cxnSp>
      <p:cxnSp>
        <p:nvCxnSpPr>
          <p:cNvPr id="7640" name="Google Shape;7640;p114"/>
          <p:cNvCxnSpPr/>
          <p:nvPr/>
        </p:nvCxnSpPr>
        <p:spPr>
          <a:xfrm rot="10800000">
            <a:off x="5086233" y="1868731"/>
            <a:ext cx="322800" cy="0"/>
          </a:xfrm>
          <a:prstGeom prst="straightConnector1">
            <a:avLst/>
          </a:prstGeom>
          <a:noFill/>
          <a:ln cap="flat" cmpd="sng" w="19050">
            <a:solidFill>
              <a:srgbClr val="000000"/>
            </a:solidFill>
            <a:prstDash val="solid"/>
            <a:round/>
            <a:headEnd len="med" w="med" type="none"/>
            <a:tailEnd len="med" w="med" type="none"/>
          </a:ln>
        </p:spPr>
      </p:cxnSp>
      <p:cxnSp>
        <p:nvCxnSpPr>
          <p:cNvPr id="7641" name="Google Shape;7641;p114"/>
          <p:cNvCxnSpPr/>
          <p:nvPr/>
        </p:nvCxnSpPr>
        <p:spPr>
          <a:xfrm rot="10800000">
            <a:off x="5878752" y="1877579"/>
            <a:ext cx="345300" cy="4200"/>
          </a:xfrm>
          <a:prstGeom prst="straightConnector1">
            <a:avLst/>
          </a:prstGeom>
          <a:noFill/>
          <a:ln cap="flat" cmpd="sng" w="19050">
            <a:solidFill>
              <a:srgbClr val="000000"/>
            </a:solidFill>
            <a:prstDash val="solid"/>
            <a:round/>
            <a:headEnd len="med" w="med" type="none"/>
            <a:tailEnd len="med" w="med" type="none"/>
          </a:ln>
        </p:spPr>
      </p:cxnSp>
      <p:cxnSp>
        <p:nvCxnSpPr>
          <p:cNvPr id="7642" name="Google Shape;7642;p114"/>
          <p:cNvCxnSpPr/>
          <p:nvPr/>
        </p:nvCxnSpPr>
        <p:spPr>
          <a:xfrm flipH="1">
            <a:off x="5852716" y="1673036"/>
            <a:ext cx="576300" cy="617400"/>
          </a:xfrm>
          <a:prstGeom prst="straightConnector1">
            <a:avLst/>
          </a:prstGeom>
          <a:noFill/>
          <a:ln cap="flat" cmpd="sng" w="19050">
            <a:solidFill>
              <a:srgbClr val="000000"/>
            </a:solidFill>
            <a:prstDash val="solid"/>
            <a:round/>
            <a:headEnd len="med" w="med" type="none"/>
            <a:tailEnd len="med" w="med" type="none"/>
          </a:ln>
        </p:spPr>
      </p:cxnSp>
      <p:grpSp>
        <p:nvGrpSpPr>
          <p:cNvPr id="7643" name="Google Shape;7643;p114"/>
          <p:cNvGrpSpPr/>
          <p:nvPr/>
        </p:nvGrpSpPr>
        <p:grpSpPr>
          <a:xfrm>
            <a:off x="5687927" y="1805447"/>
            <a:ext cx="140020" cy="116902"/>
            <a:chOff x="11283" y="10423"/>
            <a:chExt cx="475" cy="374"/>
          </a:xfrm>
        </p:grpSpPr>
        <p:sp>
          <p:nvSpPr>
            <p:cNvPr id="7644" name="Google Shape;7644;p114"/>
            <p:cNvSpPr/>
            <p:nvPr/>
          </p:nvSpPr>
          <p:spPr>
            <a:xfrm>
              <a:off x="11283" y="10423"/>
              <a:ext cx="475" cy="37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645" name="Google Shape;7645;p114"/>
            <p:cNvCxnSpPr/>
            <p:nvPr/>
          </p:nvCxnSpPr>
          <p:spPr>
            <a:xfrm>
              <a:off x="1168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46" name="Google Shape;7646;p114"/>
            <p:cNvCxnSpPr/>
            <p:nvPr/>
          </p:nvCxnSpPr>
          <p:spPr>
            <a:xfrm>
              <a:off x="11621"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47" name="Google Shape;7647;p114"/>
            <p:cNvCxnSpPr/>
            <p:nvPr/>
          </p:nvCxnSpPr>
          <p:spPr>
            <a:xfrm>
              <a:off x="1155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48" name="Google Shape;7648;p114"/>
            <p:cNvCxnSpPr/>
            <p:nvPr/>
          </p:nvCxnSpPr>
          <p:spPr>
            <a:xfrm>
              <a:off x="11491" y="10495"/>
              <a:ext cx="1" cy="231"/>
            </a:xfrm>
            <a:prstGeom prst="straightConnector1">
              <a:avLst/>
            </a:prstGeom>
            <a:noFill/>
            <a:ln cap="flat" cmpd="sng" w="9525">
              <a:solidFill>
                <a:srgbClr val="000000"/>
              </a:solidFill>
              <a:prstDash val="solid"/>
              <a:round/>
              <a:headEnd len="med" w="med" type="none"/>
              <a:tailEnd len="med" w="med" type="none"/>
            </a:ln>
          </p:spPr>
        </p:cxnSp>
        <p:cxnSp>
          <p:nvCxnSpPr>
            <p:cNvPr id="7649" name="Google Shape;7649;p114"/>
            <p:cNvCxnSpPr/>
            <p:nvPr/>
          </p:nvCxnSpPr>
          <p:spPr>
            <a:xfrm>
              <a:off x="11426" y="10495"/>
              <a:ext cx="2" cy="231"/>
            </a:xfrm>
            <a:prstGeom prst="straightConnector1">
              <a:avLst/>
            </a:prstGeom>
            <a:noFill/>
            <a:ln cap="flat" cmpd="sng" w="9525">
              <a:solidFill>
                <a:srgbClr val="000000"/>
              </a:solidFill>
              <a:prstDash val="solid"/>
              <a:round/>
              <a:headEnd len="med" w="med" type="none"/>
              <a:tailEnd len="med" w="med" type="none"/>
            </a:ln>
          </p:spPr>
        </p:cxnSp>
        <p:cxnSp>
          <p:nvCxnSpPr>
            <p:cNvPr id="7650" name="Google Shape;7650;p114"/>
            <p:cNvCxnSpPr/>
            <p:nvPr/>
          </p:nvCxnSpPr>
          <p:spPr>
            <a:xfrm>
              <a:off x="11360" y="10495"/>
              <a:ext cx="3" cy="231"/>
            </a:xfrm>
            <a:prstGeom prst="straightConnector1">
              <a:avLst/>
            </a:prstGeom>
            <a:noFill/>
            <a:ln cap="flat" cmpd="sng" w="9525">
              <a:solidFill>
                <a:srgbClr val="000000"/>
              </a:solidFill>
              <a:prstDash val="solid"/>
              <a:round/>
              <a:headEnd len="med" w="med" type="none"/>
              <a:tailEnd len="med" w="med" type="none"/>
            </a:ln>
          </p:spPr>
        </p:cxnSp>
      </p:grpSp>
      <p:cxnSp>
        <p:nvCxnSpPr>
          <p:cNvPr id="7651" name="Google Shape;7651;p114"/>
          <p:cNvCxnSpPr/>
          <p:nvPr/>
        </p:nvCxnSpPr>
        <p:spPr>
          <a:xfrm>
            <a:off x="5899658" y="1359920"/>
            <a:ext cx="122700" cy="1500"/>
          </a:xfrm>
          <a:prstGeom prst="straightConnector1">
            <a:avLst/>
          </a:prstGeom>
          <a:noFill/>
          <a:ln cap="flat" cmpd="sng" w="38100">
            <a:solidFill>
              <a:srgbClr val="FFFFFF"/>
            </a:solidFill>
            <a:prstDash val="dot"/>
            <a:round/>
            <a:headEnd len="med" w="med" type="none"/>
            <a:tailEnd len="med" w="med" type="none"/>
          </a:ln>
        </p:spPr>
      </p:cxnSp>
      <p:grpSp>
        <p:nvGrpSpPr>
          <p:cNvPr id="7652" name="Google Shape;7652;p114"/>
          <p:cNvGrpSpPr/>
          <p:nvPr/>
        </p:nvGrpSpPr>
        <p:grpSpPr>
          <a:xfrm>
            <a:off x="4989420" y="1206262"/>
            <a:ext cx="40348" cy="129014"/>
            <a:chOff x="10104" y="10005"/>
            <a:chExt cx="137" cy="411"/>
          </a:xfrm>
        </p:grpSpPr>
        <p:sp>
          <p:nvSpPr>
            <p:cNvPr id="7653" name="Google Shape;7653;p114"/>
            <p:cNvSpPr/>
            <p:nvPr/>
          </p:nvSpPr>
          <p:spPr>
            <a:xfrm>
              <a:off x="10104" y="10005"/>
              <a:ext cx="137" cy="13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654" name="Google Shape;7654;p114"/>
            <p:cNvSpPr/>
            <p:nvPr/>
          </p:nvSpPr>
          <p:spPr>
            <a:xfrm>
              <a:off x="10104" y="10278"/>
              <a:ext cx="137" cy="138"/>
            </a:xfrm>
            <a:prstGeom prst="ellipse">
              <a:avLst/>
            </a:prstGeom>
            <a:solidFill>
              <a:srgbClr val="FF0000"/>
            </a:solid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7655" name="Google Shape;7655;p114"/>
          <p:cNvGrpSpPr/>
          <p:nvPr/>
        </p:nvGrpSpPr>
        <p:grpSpPr>
          <a:xfrm rot="7844936">
            <a:off x="5809918" y="2196719"/>
            <a:ext cx="153658" cy="106517"/>
            <a:chOff x="11283" y="10423"/>
            <a:chExt cx="475" cy="374"/>
          </a:xfrm>
        </p:grpSpPr>
        <p:sp>
          <p:nvSpPr>
            <p:cNvPr id="7656" name="Google Shape;7656;p114"/>
            <p:cNvSpPr/>
            <p:nvPr/>
          </p:nvSpPr>
          <p:spPr>
            <a:xfrm>
              <a:off x="11283" y="10423"/>
              <a:ext cx="475" cy="37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657" name="Google Shape;7657;p114"/>
            <p:cNvCxnSpPr/>
            <p:nvPr/>
          </p:nvCxnSpPr>
          <p:spPr>
            <a:xfrm>
              <a:off x="1168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58" name="Google Shape;7658;p114"/>
            <p:cNvCxnSpPr/>
            <p:nvPr/>
          </p:nvCxnSpPr>
          <p:spPr>
            <a:xfrm>
              <a:off x="11621"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59" name="Google Shape;7659;p114"/>
            <p:cNvCxnSpPr/>
            <p:nvPr/>
          </p:nvCxnSpPr>
          <p:spPr>
            <a:xfrm>
              <a:off x="1155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60" name="Google Shape;7660;p114"/>
            <p:cNvCxnSpPr/>
            <p:nvPr/>
          </p:nvCxnSpPr>
          <p:spPr>
            <a:xfrm>
              <a:off x="11491" y="10495"/>
              <a:ext cx="1" cy="231"/>
            </a:xfrm>
            <a:prstGeom prst="straightConnector1">
              <a:avLst/>
            </a:prstGeom>
            <a:noFill/>
            <a:ln cap="flat" cmpd="sng" w="9525">
              <a:solidFill>
                <a:srgbClr val="000000"/>
              </a:solidFill>
              <a:prstDash val="solid"/>
              <a:round/>
              <a:headEnd len="med" w="med" type="none"/>
              <a:tailEnd len="med" w="med" type="none"/>
            </a:ln>
          </p:spPr>
        </p:cxnSp>
        <p:cxnSp>
          <p:nvCxnSpPr>
            <p:cNvPr id="7661" name="Google Shape;7661;p114"/>
            <p:cNvCxnSpPr/>
            <p:nvPr/>
          </p:nvCxnSpPr>
          <p:spPr>
            <a:xfrm>
              <a:off x="11426" y="10495"/>
              <a:ext cx="2" cy="231"/>
            </a:xfrm>
            <a:prstGeom prst="straightConnector1">
              <a:avLst/>
            </a:prstGeom>
            <a:noFill/>
            <a:ln cap="flat" cmpd="sng" w="9525">
              <a:solidFill>
                <a:srgbClr val="000000"/>
              </a:solidFill>
              <a:prstDash val="solid"/>
              <a:round/>
              <a:headEnd len="med" w="med" type="none"/>
              <a:tailEnd len="med" w="med" type="none"/>
            </a:ln>
          </p:spPr>
        </p:cxnSp>
        <p:cxnSp>
          <p:nvCxnSpPr>
            <p:cNvPr id="7662" name="Google Shape;7662;p114"/>
            <p:cNvCxnSpPr/>
            <p:nvPr/>
          </p:nvCxnSpPr>
          <p:spPr>
            <a:xfrm>
              <a:off x="11360" y="10495"/>
              <a:ext cx="3" cy="231"/>
            </a:xfrm>
            <a:prstGeom prst="straightConnector1">
              <a:avLst/>
            </a:prstGeom>
            <a:noFill/>
            <a:ln cap="flat" cmpd="sng" w="9525">
              <a:solidFill>
                <a:srgbClr val="000000"/>
              </a:solidFill>
              <a:prstDash val="solid"/>
              <a:round/>
              <a:headEnd len="med" w="med" type="none"/>
              <a:tailEnd len="med" w="med" type="none"/>
            </a:ln>
          </p:spPr>
        </p:cxnSp>
      </p:grpSp>
      <p:cxnSp>
        <p:nvCxnSpPr>
          <p:cNvPr id="7663" name="Google Shape;7663;p114"/>
          <p:cNvCxnSpPr/>
          <p:nvPr/>
        </p:nvCxnSpPr>
        <p:spPr>
          <a:xfrm rot="10800000">
            <a:off x="5289579" y="2603681"/>
            <a:ext cx="879600" cy="8700"/>
          </a:xfrm>
          <a:prstGeom prst="straightConnector1">
            <a:avLst/>
          </a:prstGeom>
          <a:noFill/>
          <a:ln cap="flat" cmpd="sng" w="19050">
            <a:solidFill>
              <a:srgbClr val="000000"/>
            </a:solidFill>
            <a:prstDash val="solid"/>
            <a:round/>
            <a:headEnd len="med" w="med" type="none"/>
            <a:tailEnd len="med" w="med" type="none"/>
          </a:ln>
        </p:spPr>
      </p:cxnSp>
      <p:cxnSp>
        <p:nvCxnSpPr>
          <p:cNvPr id="7664" name="Google Shape;7664;p114"/>
          <p:cNvCxnSpPr/>
          <p:nvPr/>
        </p:nvCxnSpPr>
        <p:spPr>
          <a:xfrm flipH="1">
            <a:off x="5563944" y="2294917"/>
            <a:ext cx="276000" cy="313200"/>
          </a:xfrm>
          <a:prstGeom prst="straightConnector1">
            <a:avLst/>
          </a:prstGeom>
          <a:noFill/>
          <a:ln cap="flat" cmpd="sng" w="19050">
            <a:solidFill>
              <a:srgbClr val="000000"/>
            </a:solidFill>
            <a:prstDash val="solid"/>
            <a:round/>
            <a:headEnd len="med" w="med" type="none"/>
            <a:tailEnd len="med" w="med" type="none"/>
          </a:ln>
        </p:spPr>
      </p:cxnSp>
      <p:sp>
        <p:nvSpPr>
          <p:cNvPr id="7665" name="Google Shape;7665;p114"/>
          <p:cNvSpPr/>
          <p:nvPr/>
        </p:nvSpPr>
        <p:spPr>
          <a:xfrm>
            <a:off x="5010401" y="1223657"/>
            <a:ext cx="1467029" cy="1361182"/>
          </a:xfrm>
          <a:custGeom>
            <a:rect b="b" l="l" r="r" t="t"/>
            <a:pathLst>
              <a:path extrusionOk="0" h="4500" w="5205">
                <a:moveTo>
                  <a:pt x="0" y="0"/>
                </a:moveTo>
                <a:lnTo>
                  <a:pt x="0" y="1320"/>
                </a:lnTo>
                <a:lnTo>
                  <a:pt x="1230" y="1350"/>
                </a:lnTo>
                <a:lnTo>
                  <a:pt x="495" y="2040"/>
                </a:lnTo>
                <a:lnTo>
                  <a:pt x="4515" y="2115"/>
                </a:lnTo>
                <a:lnTo>
                  <a:pt x="2220" y="4500"/>
                </a:lnTo>
                <a:lnTo>
                  <a:pt x="5205" y="4500"/>
                </a:lnTo>
                <a:lnTo>
                  <a:pt x="5205" y="3405"/>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666" name="Google Shape;7666;p114"/>
          <p:cNvGrpSpPr/>
          <p:nvPr/>
        </p:nvGrpSpPr>
        <p:grpSpPr>
          <a:xfrm>
            <a:off x="4950687" y="2544249"/>
            <a:ext cx="140410" cy="117418"/>
            <a:chOff x="11283" y="10423"/>
            <a:chExt cx="475" cy="374"/>
          </a:xfrm>
        </p:grpSpPr>
        <p:sp>
          <p:nvSpPr>
            <p:cNvPr id="7667" name="Google Shape;7667;p114"/>
            <p:cNvSpPr/>
            <p:nvPr/>
          </p:nvSpPr>
          <p:spPr>
            <a:xfrm>
              <a:off x="11283" y="10423"/>
              <a:ext cx="475" cy="37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668" name="Google Shape;7668;p114"/>
            <p:cNvCxnSpPr/>
            <p:nvPr/>
          </p:nvCxnSpPr>
          <p:spPr>
            <a:xfrm>
              <a:off x="1168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69" name="Google Shape;7669;p114"/>
            <p:cNvCxnSpPr/>
            <p:nvPr/>
          </p:nvCxnSpPr>
          <p:spPr>
            <a:xfrm>
              <a:off x="11621"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70" name="Google Shape;7670;p114"/>
            <p:cNvCxnSpPr/>
            <p:nvPr/>
          </p:nvCxnSpPr>
          <p:spPr>
            <a:xfrm>
              <a:off x="1155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71" name="Google Shape;7671;p114"/>
            <p:cNvCxnSpPr/>
            <p:nvPr/>
          </p:nvCxnSpPr>
          <p:spPr>
            <a:xfrm>
              <a:off x="11491" y="10495"/>
              <a:ext cx="1" cy="231"/>
            </a:xfrm>
            <a:prstGeom prst="straightConnector1">
              <a:avLst/>
            </a:prstGeom>
            <a:noFill/>
            <a:ln cap="flat" cmpd="sng" w="9525">
              <a:solidFill>
                <a:srgbClr val="000000"/>
              </a:solidFill>
              <a:prstDash val="solid"/>
              <a:round/>
              <a:headEnd len="med" w="med" type="none"/>
              <a:tailEnd len="med" w="med" type="none"/>
            </a:ln>
          </p:spPr>
        </p:cxnSp>
        <p:cxnSp>
          <p:nvCxnSpPr>
            <p:cNvPr id="7672" name="Google Shape;7672;p114"/>
            <p:cNvCxnSpPr/>
            <p:nvPr/>
          </p:nvCxnSpPr>
          <p:spPr>
            <a:xfrm>
              <a:off x="11426" y="10495"/>
              <a:ext cx="2" cy="231"/>
            </a:xfrm>
            <a:prstGeom prst="straightConnector1">
              <a:avLst/>
            </a:prstGeom>
            <a:noFill/>
            <a:ln cap="flat" cmpd="sng" w="9525">
              <a:solidFill>
                <a:srgbClr val="000000"/>
              </a:solidFill>
              <a:prstDash val="solid"/>
              <a:round/>
              <a:headEnd len="med" w="med" type="none"/>
              <a:tailEnd len="med" w="med" type="none"/>
            </a:ln>
          </p:spPr>
        </p:cxnSp>
        <p:cxnSp>
          <p:nvCxnSpPr>
            <p:cNvPr id="7673" name="Google Shape;7673;p114"/>
            <p:cNvCxnSpPr/>
            <p:nvPr/>
          </p:nvCxnSpPr>
          <p:spPr>
            <a:xfrm>
              <a:off x="11360" y="10495"/>
              <a:ext cx="3" cy="231"/>
            </a:xfrm>
            <a:prstGeom prst="straightConnector1">
              <a:avLst/>
            </a:prstGeom>
            <a:noFill/>
            <a:ln cap="flat" cmpd="sng" w="9525">
              <a:solidFill>
                <a:srgbClr val="000000"/>
              </a:solidFill>
              <a:prstDash val="solid"/>
              <a:round/>
              <a:headEnd len="med" w="med" type="none"/>
              <a:tailEnd len="med" w="med" type="none"/>
            </a:ln>
          </p:spPr>
        </p:cxnSp>
      </p:grpSp>
      <p:cxnSp>
        <p:nvCxnSpPr>
          <p:cNvPr id="7674" name="Google Shape;7674;p114"/>
          <p:cNvCxnSpPr/>
          <p:nvPr/>
        </p:nvCxnSpPr>
        <p:spPr>
          <a:xfrm flipH="1">
            <a:off x="4353466" y="2222436"/>
            <a:ext cx="385800" cy="385500"/>
          </a:xfrm>
          <a:prstGeom prst="straightConnector1">
            <a:avLst/>
          </a:prstGeom>
          <a:noFill/>
          <a:ln cap="flat" cmpd="sng" w="19050">
            <a:solidFill>
              <a:srgbClr val="000000"/>
            </a:solidFill>
            <a:prstDash val="solid"/>
            <a:round/>
            <a:headEnd len="med" w="med" type="none"/>
            <a:tailEnd len="med" w="med" type="none"/>
          </a:ln>
        </p:spPr>
      </p:cxnSp>
      <p:grpSp>
        <p:nvGrpSpPr>
          <p:cNvPr id="7675" name="Google Shape;7675;p114"/>
          <p:cNvGrpSpPr/>
          <p:nvPr/>
        </p:nvGrpSpPr>
        <p:grpSpPr>
          <a:xfrm rot="8027572">
            <a:off x="4785094" y="2037263"/>
            <a:ext cx="153658" cy="106517"/>
            <a:chOff x="11283" y="10423"/>
            <a:chExt cx="475" cy="374"/>
          </a:xfrm>
        </p:grpSpPr>
        <p:sp>
          <p:nvSpPr>
            <p:cNvPr id="7676" name="Google Shape;7676;p114"/>
            <p:cNvSpPr/>
            <p:nvPr/>
          </p:nvSpPr>
          <p:spPr>
            <a:xfrm>
              <a:off x="11283" y="10423"/>
              <a:ext cx="475" cy="37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7677" name="Google Shape;7677;p114"/>
            <p:cNvCxnSpPr/>
            <p:nvPr/>
          </p:nvCxnSpPr>
          <p:spPr>
            <a:xfrm>
              <a:off x="1168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78" name="Google Shape;7678;p114"/>
            <p:cNvCxnSpPr/>
            <p:nvPr/>
          </p:nvCxnSpPr>
          <p:spPr>
            <a:xfrm>
              <a:off x="11621"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79" name="Google Shape;7679;p114"/>
            <p:cNvCxnSpPr/>
            <p:nvPr/>
          </p:nvCxnSpPr>
          <p:spPr>
            <a:xfrm>
              <a:off x="11556" y="10502"/>
              <a:ext cx="1" cy="231"/>
            </a:xfrm>
            <a:prstGeom prst="straightConnector1">
              <a:avLst/>
            </a:prstGeom>
            <a:noFill/>
            <a:ln cap="flat" cmpd="sng" w="9525">
              <a:solidFill>
                <a:srgbClr val="000000"/>
              </a:solidFill>
              <a:prstDash val="solid"/>
              <a:round/>
              <a:headEnd len="med" w="med" type="none"/>
              <a:tailEnd len="med" w="med" type="none"/>
            </a:ln>
          </p:spPr>
        </p:cxnSp>
        <p:cxnSp>
          <p:nvCxnSpPr>
            <p:cNvPr id="7680" name="Google Shape;7680;p114"/>
            <p:cNvCxnSpPr/>
            <p:nvPr/>
          </p:nvCxnSpPr>
          <p:spPr>
            <a:xfrm>
              <a:off x="11491" y="10495"/>
              <a:ext cx="1" cy="231"/>
            </a:xfrm>
            <a:prstGeom prst="straightConnector1">
              <a:avLst/>
            </a:prstGeom>
            <a:noFill/>
            <a:ln cap="flat" cmpd="sng" w="9525">
              <a:solidFill>
                <a:srgbClr val="000000"/>
              </a:solidFill>
              <a:prstDash val="solid"/>
              <a:round/>
              <a:headEnd len="med" w="med" type="none"/>
              <a:tailEnd len="med" w="med" type="none"/>
            </a:ln>
          </p:spPr>
        </p:cxnSp>
        <p:cxnSp>
          <p:nvCxnSpPr>
            <p:cNvPr id="7681" name="Google Shape;7681;p114"/>
            <p:cNvCxnSpPr/>
            <p:nvPr/>
          </p:nvCxnSpPr>
          <p:spPr>
            <a:xfrm>
              <a:off x="11426" y="10495"/>
              <a:ext cx="2" cy="231"/>
            </a:xfrm>
            <a:prstGeom prst="straightConnector1">
              <a:avLst/>
            </a:prstGeom>
            <a:noFill/>
            <a:ln cap="flat" cmpd="sng" w="9525">
              <a:solidFill>
                <a:srgbClr val="000000"/>
              </a:solidFill>
              <a:prstDash val="solid"/>
              <a:round/>
              <a:headEnd len="med" w="med" type="none"/>
              <a:tailEnd len="med" w="med" type="none"/>
            </a:ln>
          </p:spPr>
        </p:cxnSp>
        <p:cxnSp>
          <p:nvCxnSpPr>
            <p:cNvPr id="7682" name="Google Shape;7682;p114"/>
            <p:cNvCxnSpPr/>
            <p:nvPr/>
          </p:nvCxnSpPr>
          <p:spPr>
            <a:xfrm>
              <a:off x="11360" y="10495"/>
              <a:ext cx="3" cy="231"/>
            </a:xfrm>
            <a:prstGeom prst="straightConnector1">
              <a:avLst/>
            </a:prstGeom>
            <a:noFill/>
            <a:ln cap="flat" cmpd="sng" w="9525">
              <a:solidFill>
                <a:srgbClr val="000000"/>
              </a:solidFill>
              <a:prstDash val="solid"/>
              <a:round/>
              <a:headEnd len="med" w="med" type="none"/>
              <a:tailEnd len="med" w="med" type="none"/>
            </a:ln>
          </p:spPr>
        </p:cxnSp>
      </p:grpSp>
      <p:sp>
        <p:nvSpPr>
          <p:cNvPr id="7683" name="Google Shape;7683;p114"/>
          <p:cNvSpPr/>
          <p:nvPr/>
        </p:nvSpPr>
        <p:spPr>
          <a:xfrm>
            <a:off x="4282533" y="1242502"/>
            <a:ext cx="2249781" cy="1397423"/>
          </a:xfrm>
          <a:custGeom>
            <a:rect b="b" l="l" r="r" t="t"/>
            <a:pathLst>
              <a:path extrusionOk="0" h="4620" w="7980">
                <a:moveTo>
                  <a:pt x="7965" y="3420"/>
                </a:moveTo>
                <a:lnTo>
                  <a:pt x="7980" y="4620"/>
                </a:lnTo>
                <a:lnTo>
                  <a:pt x="0" y="4605"/>
                </a:lnTo>
                <a:lnTo>
                  <a:pt x="3315" y="1485"/>
                </a:lnTo>
                <a:lnTo>
                  <a:pt x="2355" y="1455"/>
                </a:lnTo>
                <a:lnTo>
                  <a:pt x="2355" y="0"/>
                </a:lnTo>
              </a:path>
            </a:pathLst>
          </a:custGeom>
          <a:noFill/>
          <a:ln cap="flat" cmpd="sng" w="38100">
            <a:solidFill>
              <a:srgbClr val="FF00FF"/>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684" name="Google Shape;7684;p114"/>
          <p:cNvSpPr/>
          <p:nvPr/>
        </p:nvSpPr>
        <p:spPr>
          <a:xfrm>
            <a:off x="4105004" y="1287439"/>
            <a:ext cx="2549966" cy="1374226"/>
          </a:xfrm>
          <a:custGeom>
            <a:rect b="b" l="l" r="r" t="t"/>
            <a:pathLst>
              <a:path extrusionOk="0" h="4545" w="9045">
                <a:moveTo>
                  <a:pt x="0" y="2880"/>
                </a:moveTo>
                <a:lnTo>
                  <a:pt x="0" y="4530"/>
                </a:lnTo>
                <a:lnTo>
                  <a:pt x="885" y="4545"/>
                </a:lnTo>
                <a:lnTo>
                  <a:pt x="3510" y="2010"/>
                </a:lnTo>
                <a:lnTo>
                  <a:pt x="7140" y="2055"/>
                </a:lnTo>
                <a:lnTo>
                  <a:pt x="8145" y="1020"/>
                </a:lnTo>
                <a:lnTo>
                  <a:pt x="9045" y="1020"/>
                </a:lnTo>
                <a:lnTo>
                  <a:pt x="9015" y="0"/>
                </a:lnTo>
              </a:path>
            </a:pathLst>
          </a:custGeom>
          <a:noFill/>
          <a:ln cap="flat" cmpd="sng" w="38100">
            <a:solidFill>
              <a:srgbClr val="0000FF"/>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685" name="Google Shape;7685;p114"/>
          <p:cNvSpPr/>
          <p:nvPr/>
        </p:nvSpPr>
        <p:spPr>
          <a:xfrm>
            <a:off x="4159877" y="1310633"/>
            <a:ext cx="2572547" cy="1269857"/>
          </a:xfrm>
          <a:custGeom>
            <a:rect b="b" l="l" r="r" t="t"/>
            <a:pathLst>
              <a:path extrusionOk="0" h="4201" w="9120">
                <a:moveTo>
                  <a:pt x="0" y="2821"/>
                </a:moveTo>
                <a:lnTo>
                  <a:pt x="0" y="4201"/>
                </a:lnTo>
                <a:lnTo>
                  <a:pt x="4890" y="4201"/>
                </a:lnTo>
                <a:lnTo>
                  <a:pt x="8055" y="1051"/>
                </a:lnTo>
                <a:lnTo>
                  <a:pt x="9120" y="1080"/>
                </a:lnTo>
                <a:lnTo>
                  <a:pt x="9105" y="0"/>
                </a:lnTo>
              </a:path>
            </a:pathLst>
          </a:custGeom>
          <a:noFill/>
          <a:ln cap="flat" cmpd="sng" w="38100">
            <a:solidFill>
              <a:srgbClr val="00B050"/>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686" name="Google Shape;7686;p114"/>
          <p:cNvGrpSpPr/>
          <p:nvPr/>
        </p:nvGrpSpPr>
        <p:grpSpPr>
          <a:xfrm>
            <a:off x="4084024" y="2145608"/>
            <a:ext cx="40347" cy="129014"/>
            <a:chOff x="10104" y="10005"/>
            <a:chExt cx="137" cy="411"/>
          </a:xfrm>
        </p:grpSpPr>
        <p:sp>
          <p:nvSpPr>
            <p:cNvPr id="7687" name="Google Shape;7687;p114"/>
            <p:cNvSpPr/>
            <p:nvPr/>
          </p:nvSpPr>
          <p:spPr>
            <a:xfrm>
              <a:off x="10104" y="10005"/>
              <a:ext cx="137" cy="138"/>
            </a:xfrm>
            <a:prstGeom prst="ellipse">
              <a:avLst/>
            </a:prstGeom>
            <a:solidFill>
              <a:srgbClr val="00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688" name="Google Shape;7688;p114"/>
            <p:cNvSpPr/>
            <p:nvPr/>
          </p:nvSpPr>
          <p:spPr>
            <a:xfrm>
              <a:off x="10104" y="10278"/>
              <a:ext cx="137" cy="138"/>
            </a:xfrm>
            <a:prstGeom prst="ellipse">
              <a:avLst/>
            </a:prstGeom>
            <a:solidFill>
              <a:srgbClr val="00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7689" name="Google Shape;7689;p114"/>
          <p:cNvGrpSpPr/>
          <p:nvPr/>
        </p:nvGrpSpPr>
        <p:grpSpPr>
          <a:xfrm>
            <a:off x="6508097" y="2257227"/>
            <a:ext cx="40347" cy="130465"/>
            <a:chOff x="10104" y="10005"/>
            <a:chExt cx="137" cy="411"/>
          </a:xfrm>
        </p:grpSpPr>
        <p:sp>
          <p:nvSpPr>
            <p:cNvPr id="7690" name="Google Shape;7690;p114"/>
            <p:cNvSpPr/>
            <p:nvPr/>
          </p:nvSpPr>
          <p:spPr>
            <a:xfrm>
              <a:off x="10104" y="10005"/>
              <a:ext cx="137" cy="138"/>
            </a:xfrm>
            <a:prstGeom prst="ellipse">
              <a:avLst/>
            </a:prstGeom>
            <a:solidFill>
              <a:srgbClr val="FF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691" name="Google Shape;7691;p114"/>
            <p:cNvSpPr/>
            <p:nvPr/>
          </p:nvSpPr>
          <p:spPr>
            <a:xfrm>
              <a:off x="10104" y="10278"/>
              <a:ext cx="137" cy="138"/>
            </a:xfrm>
            <a:prstGeom prst="ellipse">
              <a:avLst/>
            </a:prstGeom>
            <a:solidFill>
              <a:srgbClr val="FF00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7692" name="Google Shape;7692;p114"/>
          <p:cNvGrpSpPr/>
          <p:nvPr/>
        </p:nvGrpSpPr>
        <p:grpSpPr>
          <a:xfrm>
            <a:off x="7240006" y="1277292"/>
            <a:ext cx="40348" cy="130465"/>
            <a:chOff x="10104" y="10005"/>
            <a:chExt cx="137" cy="411"/>
          </a:xfrm>
        </p:grpSpPr>
        <p:sp>
          <p:nvSpPr>
            <p:cNvPr id="7693" name="Google Shape;7693;p114"/>
            <p:cNvSpPr/>
            <p:nvPr/>
          </p:nvSpPr>
          <p:spPr>
            <a:xfrm>
              <a:off x="10104" y="10005"/>
              <a:ext cx="137" cy="138"/>
            </a:xfrm>
            <a:prstGeom prst="ellipse">
              <a:avLst/>
            </a:prstGeom>
            <a:solidFill>
              <a:srgbClr val="00FF0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7694" name="Google Shape;7694;p114"/>
            <p:cNvSpPr/>
            <p:nvPr/>
          </p:nvSpPr>
          <p:spPr>
            <a:xfrm>
              <a:off x="10104" y="10278"/>
              <a:ext cx="137" cy="138"/>
            </a:xfrm>
            <a:prstGeom prst="ellipse">
              <a:avLst/>
            </a:prstGeom>
            <a:solidFill>
              <a:srgbClr val="00FF00"/>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7695" name="Google Shape;7695;p114"/>
          <p:cNvGrpSpPr/>
          <p:nvPr/>
        </p:nvGrpSpPr>
        <p:grpSpPr>
          <a:xfrm>
            <a:off x="595894" y="1067991"/>
            <a:ext cx="2336616" cy="1915256"/>
            <a:chOff x="1505725" y="1423988"/>
            <a:chExt cx="3115488" cy="2553675"/>
          </a:xfrm>
        </p:grpSpPr>
        <p:cxnSp>
          <p:nvCxnSpPr>
            <p:cNvPr id="7696" name="Google Shape;7696;p114"/>
            <p:cNvCxnSpPr/>
            <p:nvPr/>
          </p:nvCxnSpPr>
          <p:spPr>
            <a:xfrm>
              <a:off x="2143125" y="1520825"/>
              <a:ext cx="0" cy="1860550"/>
            </a:xfrm>
            <a:prstGeom prst="straightConnector1">
              <a:avLst/>
            </a:prstGeom>
            <a:noFill/>
            <a:ln cap="flat" cmpd="sng" w="19050">
              <a:solidFill>
                <a:srgbClr val="000000"/>
              </a:solidFill>
              <a:prstDash val="solid"/>
              <a:round/>
              <a:headEnd len="med" w="med" type="none"/>
              <a:tailEnd len="med" w="med" type="none"/>
            </a:ln>
          </p:spPr>
        </p:cxnSp>
        <p:cxnSp>
          <p:nvCxnSpPr>
            <p:cNvPr id="7697" name="Google Shape;7697;p114"/>
            <p:cNvCxnSpPr/>
            <p:nvPr/>
          </p:nvCxnSpPr>
          <p:spPr>
            <a:xfrm flipH="1" rot="10800000">
              <a:off x="2127250" y="3373438"/>
              <a:ext cx="2333625" cy="4762"/>
            </a:xfrm>
            <a:prstGeom prst="straightConnector1">
              <a:avLst/>
            </a:prstGeom>
            <a:noFill/>
            <a:ln cap="flat" cmpd="sng" w="19050">
              <a:solidFill>
                <a:srgbClr val="000000"/>
              </a:solidFill>
              <a:prstDash val="solid"/>
              <a:round/>
              <a:headEnd len="med" w="med" type="none"/>
              <a:tailEnd len="med" w="med" type="none"/>
            </a:ln>
          </p:spPr>
        </p:cxnSp>
        <p:sp>
          <p:nvSpPr>
            <p:cNvPr id="7698" name="Google Shape;7698;p114"/>
            <p:cNvSpPr/>
            <p:nvPr/>
          </p:nvSpPr>
          <p:spPr>
            <a:xfrm>
              <a:off x="2132013" y="2607303"/>
              <a:ext cx="2489200" cy="759348"/>
            </a:xfrm>
            <a:custGeom>
              <a:rect b="b" l="l" r="r" t="t"/>
              <a:pathLst>
                <a:path extrusionOk="0" h="10001" w="10000">
                  <a:moveTo>
                    <a:pt x="0" y="9992"/>
                  </a:moveTo>
                  <a:cubicBezTo>
                    <a:pt x="695" y="8315"/>
                    <a:pt x="3984" y="235"/>
                    <a:pt x="5094" y="5"/>
                  </a:cubicBezTo>
                  <a:cubicBezTo>
                    <a:pt x="6204" y="-225"/>
                    <a:pt x="5488" y="6933"/>
                    <a:pt x="6661" y="8610"/>
                  </a:cubicBezTo>
                  <a:cubicBezTo>
                    <a:pt x="7835" y="10287"/>
                    <a:pt x="8882" y="9997"/>
                    <a:pt x="10000" y="996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7699" name="Google Shape;7699;p114"/>
            <p:cNvCxnSpPr/>
            <p:nvPr/>
          </p:nvCxnSpPr>
          <p:spPr>
            <a:xfrm>
              <a:off x="2011363" y="1673225"/>
              <a:ext cx="125412" cy="0"/>
            </a:xfrm>
            <a:prstGeom prst="straightConnector1">
              <a:avLst/>
            </a:prstGeom>
            <a:noFill/>
            <a:ln cap="flat" cmpd="sng" w="19050">
              <a:solidFill>
                <a:srgbClr val="000000"/>
              </a:solidFill>
              <a:prstDash val="solid"/>
              <a:round/>
              <a:headEnd len="med" w="med" type="none"/>
              <a:tailEnd len="med" w="med" type="none"/>
            </a:ln>
          </p:spPr>
        </p:cxnSp>
        <p:cxnSp>
          <p:nvCxnSpPr>
            <p:cNvPr id="7700" name="Google Shape;7700;p114"/>
            <p:cNvCxnSpPr/>
            <p:nvPr/>
          </p:nvCxnSpPr>
          <p:spPr>
            <a:xfrm>
              <a:off x="3944938" y="3381375"/>
              <a:ext cx="0" cy="134938"/>
            </a:xfrm>
            <a:prstGeom prst="straightConnector1">
              <a:avLst/>
            </a:prstGeom>
            <a:noFill/>
            <a:ln cap="flat" cmpd="sng" w="19050">
              <a:solidFill>
                <a:srgbClr val="000000"/>
              </a:solidFill>
              <a:prstDash val="solid"/>
              <a:round/>
              <a:headEnd len="med" w="med" type="none"/>
              <a:tailEnd len="med" w="med" type="none"/>
            </a:ln>
          </p:spPr>
        </p:cxnSp>
        <p:sp>
          <p:nvSpPr>
            <p:cNvPr id="7701" name="Google Shape;7701;p114"/>
            <p:cNvSpPr txBox="1"/>
            <p:nvPr/>
          </p:nvSpPr>
          <p:spPr>
            <a:xfrm>
              <a:off x="1505725" y="1423988"/>
              <a:ext cx="4635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702" name="Google Shape;7702;p114"/>
            <p:cNvSpPr txBox="1"/>
            <p:nvPr/>
          </p:nvSpPr>
          <p:spPr>
            <a:xfrm>
              <a:off x="3742512" y="3433763"/>
              <a:ext cx="4635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R/2</a:t>
              </a:r>
              <a:endParaRPr sz="1100"/>
            </a:p>
          </p:txBody>
        </p:sp>
        <p:sp>
          <p:nvSpPr>
            <p:cNvPr id="7703" name="Google Shape;7703;p114"/>
            <p:cNvSpPr txBox="1"/>
            <p:nvPr/>
          </p:nvSpPr>
          <p:spPr>
            <a:xfrm rot="-5400000">
              <a:off x="1419163" y="2349701"/>
              <a:ext cx="8079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Noto Sans Symbols"/>
                  <a:ea typeface="Noto Sans Symbols"/>
                  <a:cs typeface="Noto Sans Symbols"/>
                  <a:sym typeface="Noto Sans Symbols"/>
                </a:rPr>
                <a:t>λ</a:t>
              </a:r>
              <a:r>
                <a:rPr b="0" baseline="-25000" i="0" lang="en-US" sz="1800" u="none" cap="none" strike="noStrike">
                  <a:solidFill>
                    <a:srgbClr val="000000"/>
                  </a:solidFill>
                  <a:latin typeface="Arial"/>
                  <a:ea typeface="Arial"/>
                  <a:cs typeface="Arial"/>
                  <a:sym typeface="Arial"/>
                </a:rPr>
                <a:t>out</a:t>
              </a:r>
              <a:endParaRPr sz="1100"/>
            </a:p>
          </p:txBody>
        </p:sp>
        <p:sp>
          <p:nvSpPr>
            <p:cNvPr id="7704" name="Google Shape;7704;p114"/>
            <p:cNvSpPr txBox="1"/>
            <p:nvPr/>
          </p:nvSpPr>
          <p:spPr>
            <a:xfrm>
              <a:off x="2857001" y="3343275"/>
              <a:ext cx="5631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Noto Sans Symbols"/>
                <a:buNone/>
              </a:pPr>
              <a:r>
                <a:rPr b="0" i="0" lang="en-US" sz="1800" u="none" cap="none" strike="noStrike">
                  <a:solidFill>
                    <a:srgbClr val="000000"/>
                  </a:solidFill>
                  <a:latin typeface="Noto Sans Symbols"/>
                  <a:ea typeface="Noto Sans Symbols"/>
                  <a:cs typeface="Noto Sans Symbols"/>
                  <a:sym typeface="Noto Sans Symbols"/>
                </a:rPr>
                <a:t>λ</a:t>
              </a:r>
              <a:r>
                <a:rPr b="0" baseline="-25000" i="0" lang="en-US" sz="1800" u="none" cap="none" strike="noStrike">
                  <a:solidFill>
                    <a:srgbClr val="000000"/>
                  </a:solidFill>
                  <a:latin typeface="Arial"/>
                  <a:ea typeface="Arial"/>
                  <a:cs typeface="Arial"/>
                  <a:sym typeface="Arial"/>
                </a:rPr>
                <a:t>in</a:t>
              </a:r>
              <a:r>
                <a:rPr b="0" baseline="30000" i="0" lang="en-US" sz="1800" u="none" cap="none" strike="noStrike">
                  <a:solidFill>
                    <a:srgbClr val="000000"/>
                  </a:solidFill>
                  <a:latin typeface="Calibri"/>
                  <a:ea typeface="Calibri"/>
                  <a:cs typeface="Calibri"/>
                  <a:sym typeface="Calibri"/>
                </a:rPr>
                <a:t>’</a:t>
              </a:r>
              <a:endParaRPr b="0" baseline="30000" i="0" sz="1800" u="none" cap="none" strike="noStrike">
                <a:solidFill>
                  <a:srgbClr val="000000"/>
                </a:solidFill>
                <a:latin typeface="Calibri"/>
                <a:ea typeface="Calibri"/>
                <a:cs typeface="Calibri"/>
                <a:sym typeface="Calibri"/>
              </a:endParaRPr>
            </a:p>
          </p:txBody>
        </p:sp>
      </p:grpSp>
      <p:sp>
        <p:nvSpPr>
          <p:cNvPr id="7705" name="Google Shape;7705;p11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0" name="Shape 7710"/>
        <p:cNvGrpSpPr/>
        <p:nvPr/>
      </p:nvGrpSpPr>
      <p:grpSpPr>
        <a:xfrm>
          <a:off x="0" y="0"/>
          <a:ext cx="0" cy="0"/>
          <a:chOff x="0" y="0"/>
          <a:chExt cx="0" cy="0"/>
        </a:xfrm>
      </p:grpSpPr>
      <p:sp>
        <p:nvSpPr>
          <p:cNvPr id="7711" name="Google Shape;7711;p115"/>
          <p:cNvSpPr txBox="1"/>
          <p:nvPr>
            <p:ph type="title"/>
          </p:nvPr>
        </p:nvSpPr>
        <p:spPr>
          <a:xfrm>
            <a:off x="7092" y="145132"/>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Αιτίες/κόστη συμφόρησης</a:t>
            </a:r>
            <a:r>
              <a:rPr lang="en-US" sz="3600"/>
              <a:t>: πληροφορίες</a:t>
            </a:r>
            <a:endParaRPr b="0" sz="3600"/>
          </a:p>
        </p:txBody>
      </p:sp>
      <p:grpSp>
        <p:nvGrpSpPr>
          <p:cNvPr id="7712" name="Google Shape;7712;p115"/>
          <p:cNvGrpSpPr/>
          <p:nvPr/>
        </p:nvGrpSpPr>
        <p:grpSpPr>
          <a:xfrm>
            <a:off x="198649" y="3877922"/>
            <a:ext cx="6543676" cy="1002276"/>
            <a:chOff x="749299" y="4728508"/>
            <a:chExt cx="8724901" cy="1336368"/>
          </a:xfrm>
        </p:grpSpPr>
        <p:sp>
          <p:nvSpPr>
            <p:cNvPr id="7713" name="Google Shape;7713;p115"/>
            <p:cNvSpPr/>
            <p:nvPr/>
          </p:nvSpPr>
          <p:spPr>
            <a:xfrm>
              <a:off x="1206500" y="5114925"/>
              <a:ext cx="8267700" cy="40957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714" name="Google Shape;7714;p115"/>
            <p:cNvSpPr/>
            <p:nvPr/>
          </p:nvSpPr>
          <p:spPr>
            <a:xfrm>
              <a:off x="749299" y="4926013"/>
              <a:ext cx="6735900" cy="8082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αντιρρευματική χωρητικότητα μετάδοσης/ενταμίευσης σπαταλάται για συσσωρευτική απώλεια πακέτων</a:t>
              </a:r>
              <a:endParaRPr b="0" i="0" sz="2200" u="none" cap="none" strike="noStrike">
                <a:solidFill>
                  <a:srgbClr val="000000"/>
                </a:solidFill>
                <a:latin typeface="Calibri"/>
                <a:ea typeface="Calibri"/>
                <a:cs typeface="Calibri"/>
                <a:sym typeface="Calibri"/>
              </a:endParaRPr>
            </a:p>
          </p:txBody>
        </p:sp>
        <p:pic>
          <p:nvPicPr>
            <p:cNvPr id="7715" name="Google Shape;7715;p115"/>
            <p:cNvPicPr preferRelativeResize="0"/>
            <p:nvPr/>
          </p:nvPicPr>
          <p:blipFill rotWithShape="1">
            <a:blip r:embed="rId3">
              <a:alphaModFix/>
            </a:blip>
            <a:srcRect b="0" l="0" r="0" t="0"/>
            <a:stretch/>
          </p:blipFill>
          <p:spPr>
            <a:xfrm>
              <a:off x="7734126" y="4728508"/>
              <a:ext cx="1657096" cy="1336368"/>
            </a:xfrm>
            <a:prstGeom prst="rect">
              <a:avLst/>
            </a:prstGeom>
            <a:noFill/>
            <a:ln>
              <a:noFill/>
            </a:ln>
          </p:spPr>
        </p:pic>
      </p:grpSp>
      <p:grpSp>
        <p:nvGrpSpPr>
          <p:cNvPr id="7716" name="Google Shape;7716;p115"/>
          <p:cNvGrpSpPr/>
          <p:nvPr/>
        </p:nvGrpSpPr>
        <p:grpSpPr>
          <a:xfrm>
            <a:off x="179600" y="1527667"/>
            <a:ext cx="7560551" cy="1001092"/>
            <a:chOff x="1028700" y="1860299"/>
            <a:chExt cx="10080734" cy="1334789"/>
          </a:xfrm>
        </p:grpSpPr>
        <p:sp>
          <p:nvSpPr>
            <p:cNvPr id="7717" name="Google Shape;7717;p115"/>
            <p:cNvSpPr/>
            <p:nvPr/>
          </p:nvSpPr>
          <p:spPr>
            <a:xfrm>
              <a:off x="1028700" y="2139156"/>
              <a:ext cx="10080734" cy="471487"/>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η καθυστέρηση αυξάνει όσο προσεγγίζει </a:t>
              </a:r>
              <a:endParaRPr sz="2200">
                <a:latin typeface="Calibri"/>
                <a:ea typeface="Calibri"/>
                <a:cs typeface="Calibri"/>
                <a:sym typeface="Calibri"/>
              </a:endParaRPr>
            </a:p>
            <a:p>
              <a:pPr indent="0" lvl="0" marL="342900" marR="0" rtl="0" algn="l">
                <a:lnSpc>
                  <a:spcPct val="85000"/>
                </a:lnSpc>
                <a:spcBef>
                  <a:spcPts val="0"/>
                </a:spcBef>
                <a:spcAft>
                  <a:spcPts val="0"/>
                </a:spcAft>
                <a:buNone/>
              </a:pPr>
              <a:r>
                <a:rPr lang="en-US" sz="2200">
                  <a:latin typeface="Calibri"/>
                  <a:ea typeface="Calibri"/>
                  <a:cs typeface="Calibri"/>
                  <a:sym typeface="Calibri"/>
                </a:rPr>
                <a:t>την χωρητικότητα</a:t>
              </a:r>
              <a:endParaRPr sz="1200"/>
            </a:p>
          </p:txBody>
        </p:sp>
        <p:pic>
          <p:nvPicPr>
            <p:cNvPr id="7718" name="Google Shape;7718;p115"/>
            <p:cNvPicPr preferRelativeResize="0"/>
            <p:nvPr/>
          </p:nvPicPr>
          <p:blipFill rotWithShape="1">
            <a:blip r:embed="rId4">
              <a:alphaModFix/>
            </a:blip>
            <a:srcRect b="0" l="0" r="0" t="0"/>
            <a:stretch/>
          </p:blipFill>
          <p:spPr>
            <a:xfrm>
              <a:off x="9451601" y="1860299"/>
              <a:ext cx="1402990" cy="1334789"/>
            </a:xfrm>
            <a:prstGeom prst="rect">
              <a:avLst/>
            </a:prstGeom>
            <a:noFill/>
            <a:ln>
              <a:noFill/>
            </a:ln>
          </p:spPr>
        </p:pic>
      </p:grpSp>
      <p:grpSp>
        <p:nvGrpSpPr>
          <p:cNvPr id="7719" name="Google Shape;7719;p115"/>
          <p:cNvGrpSpPr/>
          <p:nvPr/>
        </p:nvGrpSpPr>
        <p:grpSpPr>
          <a:xfrm>
            <a:off x="198650" y="3114453"/>
            <a:ext cx="7454578" cy="1097281"/>
            <a:chOff x="1054100" y="4167737"/>
            <a:chExt cx="9939437" cy="1463041"/>
          </a:xfrm>
        </p:grpSpPr>
        <p:sp>
          <p:nvSpPr>
            <p:cNvPr id="7720" name="Google Shape;7720;p115"/>
            <p:cNvSpPr/>
            <p:nvPr/>
          </p:nvSpPr>
          <p:spPr>
            <a:xfrm>
              <a:off x="1054100" y="4167740"/>
              <a:ext cx="6769200" cy="7623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άχρηστα διπλότυπα μειώνουν περαιτέρω</a:t>
              </a:r>
              <a:r>
                <a:rPr b="0" i="0" lang="en-US" sz="2200" u="none" cap="none" strike="noStrike">
                  <a:solidFill>
                    <a:srgbClr val="000000"/>
                  </a:solidFill>
                  <a:latin typeface="Calibri"/>
                  <a:ea typeface="Calibri"/>
                  <a:cs typeface="Calibri"/>
                  <a:sym typeface="Calibri"/>
                </a:rPr>
                <a:t> την </a:t>
              </a:r>
              <a:r>
                <a:rPr lang="en-US" sz="2200">
                  <a:solidFill>
                    <a:schemeClr val="dk1"/>
                  </a:solidFill>
                  <a:latin typeface="Calibri"/>
                  <a:ea typeface="Calibri"/>
                  <a:cs typeface="Calibri"/>
                  <a:sym typeface="Calibri"/>
                </a:rPr>
                <a:t>αποτελεσματική διεκπεραίωση</a:t>
              </a:r>
              <a:endParaRPr sz="1200"/>
            </a:p>
          </p:txBody>
        </p:sp>
        <p:pic>
          <p:nvPicPr>
            <p:cNvPr id="7721" name="Google Shape;7721;p115"/>
            <p:cNvPicPr preferRelativeResize="0"/>
            <p:nvPr/>
          </p:nvPicPr>
          <p:blipFill rotWithShape="1">
            <a:blip r:embed="rId5">
              <a:alphaModFix/>
            </a:blip>
            <a:srcRect b="0" l="0" r="0" t="0"/>
            <a:stretch/>
          </p:blipFill>
          <p:spPr>
            <a:xfrm>
              <a:off x="9364995" y="4167737"/>
              <a:ext cx="1628542" cy="1463041"/>
            </a:xfrm>
            <a:prstGeom prst="rect">
              <a:avLst/>
            </a:prstGeom>
            <a:noFill/>
            <a:ln>
              <a:noFill/>
            </a:ln>
          </p:spPr>
        </p:pic>
      </p:grpSp>
      <p:grpSp>
        <p:nvGrpSpPr>
          <p:cNvPr id="7722" name="Google Shape;7722;p115"/>
          <p:cNvGrpSpPr/>
          <p:nvPr/>
        </p:nvGrpSpPr>
        <p:grpSpPr>
          <a:xfrm>
            <a:off x="189125" y="2226523"/>
            <a:ext cx="6225840" cy="1085650"/>
            <a:chOff x="1041400" y="2983830"/>
            <a:chExt cx="8301120" cy="1447533"/>
          </a:xfrm>
        </p:grpSpPr>
        <p:sp>
          <p:nvSpPr>
            <p:cNvPr id="7723" name="Google Shape;7723;p115"/>
            <p:cNvSpPr/>
            <p:nvPr/>
          </p:nvSpPr>
          <p:spPr>
            <a:xfrm>
              <a:off x="1041400" y="3256108"/>
              <a:ext cx="6332794" cy="427258"/>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απώλεια/αναμετάδοση μειώνει την αποτελεσματική </a:t>
              </a:r>
              <a:r>
                <a:rPr lang="en-US" sz="2200">
                  <a:latin typeface="Calibri"/>
                  <a:ea typeface="Calibri"/>
                  <a:cs typeface="Calibri"/>
                  <a:sym typeface="Calibri"/>
                </a:rPr>
                <a:t>διεκπεραίωση</a:t>
              </a:r>
              <a:endParaRPr sz="1200"/>
            </a:p>
          </p:txBody>
        </p:sp>
        <p:pic>
          <p:nvPicPr>
            <p:cNvPr id="7724" name="Google Shape;7724;p115"/>
            <p:cNvPicPr preferRelativeResize="0"/>
            <p:nvPr/>
          </p:nvPicPr>
          <p:blipFill rotWithShape="1">
            <a:blip r:embed="rId6">
              <a:alphaModFix/>
            </a:blip>
            <a:srcRect b="0" l="0" r="0" t="0"/>
            <a:stretch/>
          </p:blipFill>
          <p:spPr>
            <a:xfrm>
              <a:off x="7723915" y="2983830"/>
              <a:ext cx="1618605" cy="1447533"/>
            </a:xfrm>
            <a:prstGeom prst="rect">
              <a:avLst/>
            </a:prstGeom>
            <a:noFill/>
            <a:ln>
              <a:noFill/>
            </a:ln>
          </p:spPr>
        </p:pic>
      </p:grpSp>
      <p:grpSp>
        <p:nvGrpSpPr>
          <p:cNvPr id="7725" name="Google Shape;7725;p115"/>
          <p:cNvGrpSpPr/>
          <p:nvPr/>
        </p:nvGrpSpPr>
        <p:grpSpPr>
          <a:xfrm>
            <a:off x="189125" y="881236"/>
            <a:ext cx="6158112" cy="997862"/>
            <a:chOff x="1041400" y="1190115"/>
            <a:chExt cx="8210815" cy="1330482"/>
          </a:xfrm>
        </p:grpSpPr>
        <p:sp>
          <p:nvSpPr>
            <p:cNvPr id="7726" name="Google Shape;7726;p115"/>
            <p:cNvSpPr/>
            <p:nvPr/>
          </p:nvSpPr>
          <p:spPr>
            <a:xfrm>
              <a:off x="1041400" y="1395413"/>
              <a:ext cx="6538912" cy="471487"/>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200"/>
                <a:buFont typeface="Noto Sans Symbols"/>
                <a:buChar char="▪"/>
              </a:pPr>
              <a:r>
                <a:rPr lang="en-US" sz="2200">
                  <a:solidFill>
                    <a:schemeClr val="dk1"/>
                  </a:solidFill>
                  <a:latin typeface="Calibri"/>
                  <a:ea typeface="Calibri"/>
                  <a:cs typeface="Calibri"/>
                  <a:sym typeface="Calibri"/>
                </a:rPr>
                <a:t>διεκπεραίωση </a:t>
              </a:r>
              <a:r>
                <a:rPr lang="en-US" sz="2200">
                  <a:latin typeface="Calibri"/>
                  <a:ea typeface="Calibri"/>
                  <a:cs typeface="Calibri"/>
                  <a:sym typeface="Calibri"/>
                </a:rPr>
                <a:t>δεν μπορεί ποτέ να υπερβαίνει την χωρητικότητα</a:t>
              </a:r>
              <a:endParaRPr sz="1200"/>
            </a:p>
          </p:txBody>
        </p:sp>
        <p:pic>
          <p:nvPicPr>
            <p:cNvPr id="7727" name="Google Shape;7727;p115"/>
            <p:cNvPicPr preferRelativeResize="0"/>
            <p:nvPr/>
          </p:nvPicPr>
          <p:blipFill rotWithShape="1">
            <a:blip r:embed="rId7">
              <a:alphaModFix/>
            </a:blip>
            <a:srcRect b="0" l="0" r="0" t="0"/>
            <a:stretch/>
          </p:blipFill>
          <p:spPr>
            <a:xfrm>
              <a:off x="7729084" y="1190115"/>
              <a:ext cx="1523131" cy="1330482"/>
            </a:xfrm>
            <a:prstGeom prst="rect">
              <a:avLst/>
            </a:prstGeom>
            <a:noFill/>
            <a:ln>
              <a:noFill/>
            </a:ln>
          </p:spPr>
        </p:pic>
      </p:grpSp>
      <p:sp>
        <p:nvSpPr>
          <p:cNvPr id="7728" name="Google Shape;7728;p11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5"/>
                                        </p:tgtEl>
                                        <p:attrNameLst>
                                          <p:attrName>style.visibility</p:attrName>
                                        </p:attrNameLst>
                                      </p:cBhvr>
                                      <p:to>
                                        <p:strVal val="visible"/>
                                      </p:to>
                                    </p:set>
                                    <p:animEffect filter="fade" transition="in">
                                      <p:cBhvr>
                                        <p:cTn dur="500"/>
                                        <p:tgtEl>
                                          <p:spTgt spid="7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6"/>
                                        </p:tgtEl>
                                        <p:attrNameLst>
                                          <p:attrName>style.visibility</p:attrName>
                                        </p:attrNameLst>
                                      </p:cBhvr>
                                      <p:to>
                                        <p:strVal val="visible"/>
                                      </p:to>
                                    </p:set>
                                    <p:animEffect filter="fade" transition="in">
                                      <p:cBhvr>
                                        <p:cTn dur="500"/>
                                        <p:tgtEl>
                                          <p:spTgt spid="7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2"/>
                                        </p:tgtEl>
                                        <p:attrNameLst>
                                          <p:attrName>style.visibility</p:attrName>
                                        </p:attrNameLst>
                                      </p:cBhvr>
                                      <p:to>
                                        <p:strVal val="visible"/>
                                      </p:to>
                                    </p:set>
                                    <p:animEffect filter="fade" transition="in">
                                      <p:cBhvr>
                                        <p:cTn dur="500"/>
                                        <p:tgtEl>
                                          <p:spTgt spid="7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9"/>
                                        </p:tgtEl>
                                        <p:attrNameLst>
                                          <p:attrName>style.visibility</p:attrName>
                                        </p:attrNameLst>
                                      </p:cBhvr>
                                      <p:to>
                                        <p:strVal val="visible"/>
                                      </p:to>
                                    </p:set>
                                    <p:animEffect filter="fade" transition="in">
                                      <p:cBhvr>
                                        <p:cTn dur="500"/>
                                        <p:tgtEl>
                                          <p:spTgt spid="7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2"/>
                                        </p:tgtEl>
                                        <p:attrNameLst>
                                          <p:attrName>style.visibility</p:attrName>
                                        </p:attrNameLst>
                                      </p:cBhvr>
                                      <p:to>
                                        <p:strVal val="visible"/>
                                      </p:to>
                                    </p:set>
                                    <p:animEffect filter="fade" transition="in">
                                      <p:cBhvr>
                                        <p:cTn dur="500"/>
                                        <p:tgtEl>
                                          <p:spTgt spid="7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3" name="Shape 7733"/>
        <p:cNvGrpSpPr/>
        <p:nvPr/>
      </p:nvGrpSpPr>
      <p:grpSpPr>
        <a:xfrm>
          <a:off x="0" y="0"/>
          <a:ext cx="0" cy="0"/>
          <a:chOff x="0" y="0"/>
          <a:chExt cx="0" cy="0"/>
        </a:xfrm>
      </p:grpSpPr>
      <p:grpSp>
        <p:nvGrpSpPr>
          <p:cNvPr id="7734" name="Google Shape;7734;p116"/>
          <p:cNvGrpSpPr/>
          <p:nvPr/>
        </p:nvGrpSpPr>
        <p:grpSpPr>
          <a:xfrm>
            <a:off x="7857686" y="1776491"/>
            <a:ext cx="538401" cy="865855"/>
            <a:chOff x="7664720" y="2795550"/>
            <a:chExt cx="717868" cy="1154474"/>
          </a:xfrm>
        </p:grpSpPr>
        <p:sp>
          <p:nvSpPr>
            <p:cNvPr id="7735" name="Google Shape;7735;p116"/>
            <p:cNvSpPr/>
            <p:nvPr/>
          </p:nvSpPr>
          <p:spPr>
            <a:xfrm>
              <a:off x="7671781" y="2795550"/>
              <a:ext cx="702570" cy="1154474"/>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rgbClr val="0000A3">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736" name="Google Shape;7736;p116"/>
            <p:cNvCxnSpPr/>
            <p:nvPr/>
          </p:nvCxnSpPr>
          <p:spPr>
            <a:xfrm>
              <a:off x="7664720" y="3029172"/>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37" name="Google Shape;7737;p116"/>
            <p:cNvCxnSpPr/>
            <p:nvPr/>
          </p:nvCxnSpPr>
          <p:spPr>
            <a:xfrm>
              <a:off x="7668839" y="3266304"/>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38" name="Google Shape;7738;p116"/>
            <p:cNvCxnSpPr/>
            <p:nvPr/>
          </p:nvCxnSpPr>
          <p:spPr>
            <a:xfrm>
              <a:off x="7680018" y="3499906"/>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39" name="Google Shape;7739;p116"/>
            <p:cNvCxnSpPr/>
            <p:nvPr/>
          </p:nvCxnSpPr>
          <p:spPr>
            <a:xfrm>
              <a:off x="7670015" y="3726448"/>
              <a:ext cx="702570" cy="0"/>
            </a:xfrm>
            <a:prstGeom prst="straightConnector1">
              <a:avLst/>
            </a:prstGeom>
            <a:noFill/>
            <a:ln cap="flat" cmpd="sng" w="19050">
              <a:solidFill>
                <a:schemeClr val="dk1"/>
              </a:solidFill>
              <a:prstDash val="solid"/>
              <a:miter lim="800000"/>
              <a:headEnd len="sm" w="sm" type="none"/>
              <a:tailEnd len="sm" w="sm" type="none"/>
            </a:ln>
          </p:spPr>
        </p:cxnSp>
      </p:grpSp>
      <p:sp>
        <p:nvSpPr>
          <p:cNvPr id="7740" name="Google Shape;7740;p116"/>
          <p:cNvSpPr/>
          <p:nvPr/>
        </p:nvSpPr>
        <p:spPr>
          <a:xfrm flipH="1">
            <a:off x="5107549" y="1728788"/>
            <a:ext cx="188119" cy="901304"/>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741" name="Google Shape;7741;p116"/>
          <p:cNvGrpSpPr/>
          <p:nvPr/>
        </p:nvGrpSpPr>
        <p:grpSpPr>
          <a:xfrm>
            <a:off x="4803941" y="2432447"/>
            <a:ext cx="394097" cy="326231"/>
            <a:chOff x="-44" y="1473"/>
            <a:chExt cx="981" cy="1105"/>
          </a:xfrm>
        </p:grpSpPr>
        <p:pic>
          <p:nvPicPr>
            <p:cNvPr descr="desktop_computer_stylized_medium" id="7742" name="Google Shape;7742;p11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743" name="Google Shape;7743;p11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744" name="Google Shape;7744;p116"/>
          <p:cNvGrpSpPr/>
          <p:nvPr/>
        </p:nvGrpSpPr>
        <p:grpSpPr>
          <a:xfrm>
            <a:off x="5283965" y="1771558"/>
            <a:ext cx="538401" cy="865855"/>
            <a:chOff x="7664720" y="2799688"/>
            <a:chExt cx="717868" cy="1154474"/>
          </a:xfrm>
        </p:grpSpPr>
        <p:sp>
          <p:nvSpPr>
            <p:cNvPr id="7745" name="Google Shape;7745;p116"/>
            <p:cNvSpPr/>
            <p:nvPr/>
          </p:nvSpPr>
          <p:spPr>
            <a:xfrm>
              <a:off x="7671781" y="2799688"/>
              <a:ext cx="702570" cy="1154474"/>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rgbClr val="0000A3">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746" name="Google Shape;7746;p116"/>
            <p:cNvCxnSpPr/>
            <p:nvPr/>
          </p:nvCxnSpPr>
          <p:spPr>
            <a:xfrm>
              <a:off x="7664720" y="3029172"/>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47" name="Google Shape;7747;p116"/>
            <p:cNvCxnSpPr/>
            <p:nvPr/>
          </p:nvCxnSpPr>
          <p:spPr>
            <a:xfrm>
              <a:off x="7668839" y="3266304"/>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48" name="Google Shape;7748;p116"/>
            <p:cNvCxnSpPr/>
            <p:nvPr/>
          </p:nvCxnSpPr>
          <p:spPr>
            <a:xfrm>
              <a:off x="7680018" y="3499906"/>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749" name="Google Shape;7749;p116"/>
            <p:cNvCxnSpPr/>
            <p:nvPr/>
          </p:nvCxnSpPr>
          <p:spPr>
            <a:xfrm>
              <a:off x="7670015" y="3726448"/>
              <a:ext cx="702570" cy="0"/>
            </a:xfrm>
            <a:prstGeom prst="straightConnector1">
              <a:avLst/>
            </a:prstGeom>
            <a:noFill/>
            <a:ln cap="flat" cmpd="sng" w="19050">
              <a:solidFill>
                <a:schemeClr val="dk1"/>
              </a:solidFill>
              <a:prstDash val="solid"/>
              <a:miter lim="800000"/>
              <a:headEnd len="sm" w="sm" type="none"/>
              <a:tailEnd len="sm" w="sm" type="none"/>
            </a:ln>
          </p:spPr>
        </p:cxnSp>
      </p:grpSp>
      <p:sp>
        <p:nvSpPr>
          <p:cNvPr id="7750" name="Google Shape;7750;p116"/>
          <p:cNvSpPr txBox="1"/>
          <p:nvPr>
            <p:ph idx="1" type="body"/>
          </p:nvPr>
        </p:nvSpPr>
        <p:spPr>
          <a:xfrm>
            <a:off x="60402" y="1401660"/>
            <a:ext cx="4172100" cy="1902300"/>
          </a:xfrm>
          <a:prstGeom prst="rect">
            <a:avLst/>
          </a:prstGeom>
          <a:noFill/>
          <a:ln>
            <a:noFill/>
          </a:ln>
        </p:spPr>
        <p:txBody>
          <a:bodyPr anchorCtr="0" anchor="t" bIns="34275" lIns="68575" spcFirstLastPara="1" rIns="68575" wrap="square" tIns="34275">
            <a:noAutofit/>
          </a:bodyPr>
          <a:lstStyle/>
          <a:p>
            <a:pPr indent="-165100" lvl="0" marL="266700" rtl="0" algn="l">
              <a:lnSpc>
                <a:spcPct val="70000"/>
              </a:lnSpc>
              <a:spcBef>
                <a:spcPts val="0"/>
              </a:spcBef>
              <a:spcAft>
                <a:spcPts val="0"/>
              </a:spcAft>
              <a:buSzPts val="2000"/>
              <a:buFont typeface="Noto Sans Symbols"/>
              <a:buNone/>
            </a:pPr>
            <a:r>
              <a:rPr lang="en-US" sz="2400">
                <a:solidFill>
                  <a:srgbClr val="C00000"/>
                </a:solidFill>
              </a:rPr>
              <a:t>Από-άκρο-σε-άκρο έλεγχος συμφόρησης</a:t>
            </a:r>
            <a:r>
              <a:rPr lang="en-US" sz="2400">
                <a:solidFill>
                  <a:srgbClr val="C00000"/>
                </a:solidFill>
              </a:rPr>
              <a:t>:</a:t>
            </a:r>
            <a:endParaRPr sz="2400"/>
          </a:p>
          <a:p>
            <a:pPr indent="-254000" lvl="0" marL="355600" rtl="0" algn="l">
              <a:lnSpc>
                <a:spcPct val="70000"/>
              </a:lnSpc>
              <a:spcBef>
                <a:spcPts val="800"/>
              </a:spcBef>
              <a:spcAft>
                <a:spcPts val="0"/>
              </a:spcAft>
              <a:buSzPts val="2400"/>
              <a:buChar char="▪"/>
            </a:pPr>
            <a:r>
              <a:rPr lang="en-US" sz="2400"/>
              <a:t>όχι σαφής ανάδραση από το δίκτυο</a:t>
            </a:r>
            <a:endParaRPr sz="2400"/>
          </a:p>
          <a:p>
            <a:pPr indent="-254000" lvl="0" marL="355600" rtl="0" algn="l">
              <a:lnSpc>
                <a:spcPct val="70000"/>
              </a:lnSpc>
              <a:spcBef>
                <a:spcPts val="800"/>
              </a:spcBef>
              <a:spcAft>
                <a:spcPts val="0"/>
              </a:spcAft>
              <a:buSzPts val="2400"/>
              <a:buChar char="▪"/>
            </a:pPr>
            <a:r>
              <a:rPr lang="en-US" sz="2400"/>
              <a:t>η συμφόρηση </a:t>
            </a:r>
            <a:r>
              <a:rPr i="1" lang="en-US" sz="2400">
                <a:solidFill>
                  <a:srgbClr val="C00000"/>
                </a:solidFill>
              </a:rPr>
              <a:t>συμπεραίνεται</a:t>
            </a:r>
            <a:r>
              <a:rPr lang="en-US" sz="2400"/>
              <a:t> από την παρατήρηση απώλειας, καθυστέρησης</a:t>
            </a:r>
            <a:endParaRPr sz="2400"/>
          </a:p>
        </p:txBody>
      </p:sp>
      <p:sp>
        <p:nvSpPr>
          <p:cNvPr id="7751" name="Google Shape;7751;p116"/>
          <p:cNvSpPr txBox="1"/>
          <p:nvPr>
            <p:ph type="title"/>
          </p:nvPr>
        </p:nvSpPr>
        <p:spPr>
          <a:xfrm>
            <a:off x="25375" y="286041"/>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240"/>
              <a:buFont typeface="Calibri"/>
              <a:buNone/>
            </a:pPr>
            <a:r>
              <a:rPr lang="en-US" sz="3040"/>
              <a:t>Προσεγγίσεις σχετικά με τον έλεγχο συμφόρησης</a:t>
            </a:r>
            <a:endParaRPr sz="3040"/>
          </a:p>
        </p:txBody>
      </p:sp>
      <p:sp>
        <p:nvSpPr>
          <p:cNvPr id="7752" name="Google Shape;7752;p116"/>
          <p:cNvSpPr/>
          <p:nvPr/>
        </p:nvSpPr>
        <p:spPr>
          <a:xfrm>
            <a:off x="5756938" y="2594300"/>
            <a:ext cx="2136654" cy="1110681"/>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3" name="Google Shape;7753;p116"/>
          <p:cNvSpPr/>
          <p:nvPr/>
        </p:nvSpPr>
        <p:spPr>
          <a:xfrm>
            <a:off x="6235720" y="2821673"/>
            <a:ext cx="407322" cy="221422"/>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4" name="Google Shape;7754;p116"/>
          <p:cNvSpPr/>
          <p:nvPr/>
        </p:nvSpPr>
        <p:spPr>
          <a:xfrm>
            <a:off x="7017016" y="2816912"/>
            <a:ext cx="378738" cy="230945"/>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5" name="Google Shape;7755;p116"/>
          <p:cNvSpPr/>
          <p:nvPr/>
        </p:nvSpPr>
        <p:spPr>
          <a:xfrm>
            <a:off x="6217854" y="3110950"/>
            <a:ext cx="360873" cy="178566"/>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6" name="Google Shape;7756;p116"/>
          <p:cNvSpPr/>
          <p:nvPr/>
        </p:nvSpPr>
        <p:spPr>
          <a:xfrm>
            <a:off x="6928882" y="3093093"/>
            <a:ext cx="471636" cy="185708"/>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7" name="Google Shape;7757;p116"/>
          <p:cNvSpPr/>
          <p:nvPr/>
        </p:nvSpPr>
        <p:spPr>
          <a:xfrm>
            <a:off x="7429102" y="3133568"/>
            <a:ext cx="154830" cy="380940"/>
          </a:xfrm>
          <a:custGeom>
            <a:rect b="b" l="l" r="r" t="t"/>
            <a:pathLst>
              <a:path extrusionOk="0" h="500" w="118">
                <a:moveTo>
                  <a:pt x="0" y="500"/>
                </a:moveTo>
                <a:lnTo>
                  <a:pt x="11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8" name="Google Shape;7758;p116"/>
          <p:cNvSpPr/>
          <p:nvPr/>
        </p:nvSpPr>
        <p:spPr>
          <a:xfrm>
            <a:off x="6502504" y="3533555"/>
            <a:ext cx="552624" cy="55951"/>
          </a:xfrm>
          <a:custGeom>
            <a:rect b="b" l="l" r="r" t="t"/>
            <a:pathLst>
              <a:path extrusionOk="0" h="32" w="370">
                <a:moveTo>
                  <a:pt x="370" y="32"/>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59" name="Google Shape;7759;p116"/>
          <p:cNvSpPr/>
          <p:nvPr/>
        </p:nvSpPr>
        <p:spPr>
          <a:xfrm>
            <a:off x="6099946" y="3128807"/>
            <a:ext cx="145302" cy="319037"/>
          </a:xfrm>
          <a:custGeom>
            <a:rect b="b" l="l" r="r" t="t"/>
            <a:pathLst>
              <a:path extrusionOk="0" h="412" w="176">
                <a:moveTo>
                  <a:pt x="162" y="408"/>
                </a:moveTo>
                <a:lnTo>
                  <a:pt x="176" y="412"/>
                </a:ln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7760" name="Google Shape;7760;p116"/>
          <p:cNvGrpSpPr/>
          <p:nvPr/>
        </p:nvGrpSpPr>
        <p:grpSpPr>
          <a:xfrm>
            <a:off x="7289541" y="2959987"/>
            <a:ext cx="433473" cy="214351"/>
            <a:chOff x="7493876" y="2774731"/>
            <a:chExt cx="1481958" cy="894622"/>
          </a:xfrm>
        </p:grpSpPr>
        <p:sp>
          <p:nvSpPr>
            <p:cNvPr id="7761" name="Google Shape;7761;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62" name="Google Shape;7762;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63" name="Google Shape;7763;p116"/>
            <p:cNvGrpSpPr/>
            <p:nvPr/>
          </p:nvGrpSpPr>
          <p:grpSpPr>
            <a:xfrm>
              <a:off x="7713663" y="2848339"/>
              <a:ext cx="1042107" cy="425543"/>
              <a:chOff x="7786941" y="2884917"/>
              <a:chExt cx="897649" cy="353919"/>
            </a:xfrm>
          </p:grpSpPr>
          <p:sp>
            <p:nvSpPr>
              <p:cNvPr id="7764" name="Google Shape;7764;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65" name="Google Shape;7765;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66" name="Google Shape;7766;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67" name="Google Shape;7767;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768" name="Google Shape;7768;p116"/>
          <p:cNvGrpSpPr/>
          <p:nvPr/>
        </p:nvGrpSpPr>
        <p:grpSpPr>
          <a:xfrm>
            <a:off x="7013445" y="3450307"/>
            <a:ext cx="433473" cy="214351"/>
            <a:chOff x="7493876" y="2774731"/>
            <a:chExt cx="1481958" cy="894622"/>
          </a:xfrm>
        </p:grpSpPr>
        <p:sp>
          <p:nvSpPr>
            <p:cNvPr id="7769" name="Google Shape;7769;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70" name="Google Shape;7770;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71" name="Google Shape;7771;p116"/>
            <p:cNvGrpSpPr/>
            <p:nvPr/>
          </p:nvGrpSpPr>
          <p:grpSpPr>
            <a:xfrm>
              <a:off x="7713663" y="2848339"/>
              <a:ext cx="1042107" cy="425543"/>
              <a:chOff x="7786941" y="2884917"/>
              <a:chExt cx="897649" cy="353919"/>
            </a:xfrm>
          </p:grpSpPr>
          <p:sp>
            <p:nvSpPr>
              <p:cNvPr id="7772" name="Google Shape;7772;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73" name="Google Shape;7773;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74" name="Google Shape;7774;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75" name="Google Shape;7775;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776" name="Google Shape;7776;p116"/>
          <p:cNvGrpSpPr/>
          <p:nvPr/>
        </p:nvGrpSpPr>
        <p:grpSpPr>
          <a:xfrm>
            <a:off x="6146090" y="3413805"/>
            <a:ext cx="433473" cy="214351"/>
            <a:chOff x="7493876" y="2774731"/>
            <a:chExt cx="1481958" cy="894622"/>
          </a:xfrm>
        </p:grpSpPr>
        <p:sp>
          <p:nvSpPr>
            <p:cNvPr id="7777" name="Google Shape;7777;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78" name="Google Shape;7778;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79" name="Google Shape;7779;p116"/>
            <p:cNvGrpSpPr/>
            <p:nvPr/>
          </p:nvGrpSpPr>
          <p:grpSpPr>
            <a:xfrm>
              <a:off x="7713663" y="2848339"/>
              <a:ext cx="1042107" cy="425543"/>
              <a:chOff x="7786941" y="2884917"/>
              <a:chExt cx="897649" cy="353919"/>
            </a:xfrm>
          </p:grpSpPr>
          <p:sp>
            <p:nvSpPr>
              <p:cNvPr id="7780" name="Google Shape;7780;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81" name="Google Shape;7781;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82" name="Google Shape;7782;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83" name="Google Shape;7783;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784" name="Google Shape;7784;p116"/>
          <p:cNvGrpSpPr/>
          <p:nvPr/>
        </p:nvGrpSpPr>
        <p:grpSpPr>
          <a:xfrm>
            <a:off x="6600215" y="2727256"/>
            <a:ext cx="433473" cy="214351"/>
            <a:chOff x="7493876" y="2774731"/>
            <a:chExt cx="1481958" cy="894622"/>
          </a:xfrm>
        </p:grpSpPr>
        <p:sp>
          <p:nvSpPr>
            <p:cNvPr id="7785" name="Google Shape;7785;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86" name="Google Shape;7786;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87" name="Google Shape;7787;p116"/>
            <p:cNvGrpSpPr/>
            <p:nvPr/>
          </p:nvGrpSpPr>
          <p:grpSpPr>
            <a:xfrm>
              <a:off x="7713663" y="2848339"/>
              <a:ext cx="1042107" cy="425543"/>
              <a:chOff x="7786941" y="2884917"/>
              <a:chExt cx="897649" cy="353919"/>
            </a:xfrm>
          </p:grpSpPr>
          <p:sp>
            <p:nvSpPr>
              <p:cNvPr id="7788" name="Google Shape;7788;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89" name="Google Shape;7789;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90" name="Google Shape;7790;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91" name="Google Shape;7791;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792" name="Google Shape;7792;p116"/>
          <p:cNvGrpSpPr/>
          <p:nvPr/>
        </p:nvGrpSpPr>
        <p:grpSpPr>
          <a:xfrm>
            <a:off x="6533210" y="3175635"/>
            <a:ext cx="433473" cy="214351"/>
            <a:chOff x="7493876" y="2774731"/>
            <a:chExt cx="1481958" cy="894622"/>
          </a:xfrm>
        </p:grpSpPr>
        <p:sp>
          <p:nvSpPr>
            <p:cNvPr id="7793" name="Google Shape;7793;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94" name="Google Shape;7794;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95" name="Google Shape;7795;p116"/>
            <p:cNvGrpSpPr/>
            <p:nvPr/>
          </p:nvGrpSpPr>
          <p:grpSpPr>
            <a:xfrm>
              <a:off x="7713663" y="2848339"/>
              <a:ext cx="1042107" cy="425543"/>
              <a:chOff x="7786941" y="2884917"/>
              <a:chExt cx="897649" cy="353919"/>
            </a:xfrm>
          </p:grpSpPr>
          <p:sp>
            <p:nvSpPr>
              <p:cNvPr id="7796" name="Google Shape;7796;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97" name="Google Shape;7797;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98" name="Google Shape;7798;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99" name="Google Shape;7799;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800" name="Google Shape;7800;p116"/>
          <p:cNvGrpSpPr/>
          <p:nvPr/>
        </p:nvGrpSpPr>
        <p:grpSpPr>
          <a:xfrm>
            <a:off x="5823201" y="2958358"/>
            <a:ext cx="433473" cy="214351"/>
            <a:chOff x="7493876" y="2774731"/>
            <a:chExt cx="1481958" cy="894622"/>
          </a:xfrm>
        </p:grpSpPr>
        <p:sp>
          <p:nvSpPr>
            <p:cNvPr id="7801" name="Google Shape;7801;p116"/>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802" name="Google Shape;7802;p116"/>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803" name="Google Shape;7803;p116"/>
            <p:cNvGrpSpPr/>
            <p:nvPr/>
          </p:nvGrpSpPr>
          <p:grpSpPr>
            <a:xfrm>
              <a:off x="7713663" y="2848339"/>
              <a:ext cx="1042107" cy="425543"/>
              <a:chOff x="7786941" y="2884917"/>
              <a:chExt cx="897649" cy="353919"/>
            </a:xfrm>
          </p:grpSpPr>
          <p:sp>
            <p:nvSpPr>
              <p:cNvPr id="7804" name="Google Shape;7804;p116"/>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05" name="Google Shape;7805;p116"/>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06" name="Google Shape;7806;p116"/>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07" name="Google Shape;7807;p116"/>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808" name="Google Shape;7808;p116"/>
          <p:cNvGrpSpPr/>
          <p:nvPr/>
        </p:nvGrpSpPr>
        <p:grpSpPr>
          <a:xfrm>
            <a:off x="6650874" y="3184171"/>
            <a:ext cx="342526" cy="169911"/>
            <a:chOff x="6859123" y="5156933"/>
            <a:chExt cx="456701" cy="226548"/>
          </a:xfrm>
        </p:grpSpPr>
        <p:sp>
          <p:nvSpPr>
            <p:cNvPr id="7809" name="Google Shape;7809;p116"/>
            <p:cNvSpPr/>
            <p:nvPr/>
          </p:nvSpPr>
          <p:spPr>
            <a:xfrm>
              <a:off x="6859123" y="5156933"/>
              <a:ext cx="456701" cy="226548"/>
            </a:xfrm>
            <a:prstGeom prst="rect">
              <a:avLst/>
            </a:prstGeom>
            <a:solidFill>
              <a:srgbClr val="F989B2"/>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810" name="Google Shape;7810;p116"/>
            <p:cNvCxnSpPr/>
            <p:nvPr/>
          </p:nvCxnSpPr>
          <p:spPr>
            <a:xfrm rot="10800000">
              <a:off x="7249115"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1" name="Google Shape;7811;p116"/>
            <p:cNvCxnSpPr/>
            <p:nvPr/>
          </p:nvCxnSpPr>
          <p:spPr>
            <a:xfrm rot="10800000">
              <a:off x="7197800"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2" name="Google Shape;7812;p116"/>
            <p:cNvCxnSpPr/>
            <p:nvPr/>
          </p:nvCxnSpPr>
          <p:spPr>
            <a:xfrm rot="10800000">
              <a:off x="7146485"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3" name="Google Shape;7813;p116"/>
            <p:cNvCxnSpPr/>
            <p:nvPr/>
          </p:nvCxnSpPr>
          <p:spPr>
            <a:xfrm rot="10800000">
              <a:off x="7095171"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4" name="Google Shape;7814;p116"/>
            <p:cNvCxnSpPr/>
            <p:nvPr/>
          </p:nvCxnSpPr>
          <p:spPr>
            <a:xfrm rot="10800000">
              <a:off x="7043856"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5" name="Google Shape;7815;p116"/>
            <p:cNvCxnSpPr/>
            <p:nvPr/>
          </p:nvCxnSpPr>
          <p:spPr>
            <a:xfrm rot="10800000">
              <a:off x="6992541"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816" name="Google Shape;7816;p116"/>
            <p:cNvCxnSpPr/>
            <p:nvPr/>
          </p:nvCxnSpPr>
          <p:spPr>
            <a:xfrm rot="10800000">
              <a:off x="6941227" y="5189971"/>
              <a:ext cx="0" cy="155752"/>
            </a:xfrm>
            <a:prstGeom prst="straightConnector1">
              <a:avLst/>
            </a:prstGeom>
            <a:noFill/>
            <a:ln cap="flat" cmpd="sng" w="12700">
              <a:solidFill>
                <a:srgbClr val="FF0000"/>
              </a:solidFill>
              <a:prstDash val="solid"/>
              <a:miter lim="800000"/>
              <a:headEnd len="sm" w="sm" type="none"/>
              <a:tailEnd len="sm" w="sm" type="none"/>
            </a:ln>
          </p:spPr>
        </p:cxnSp>
      </p:grpSp>
      <p:grpSp>
        <p:nvGrpSpPr>
          <p:cNvPr id="7817" name="Google Shape;7817;p116"/>
          <p:cNvGrpSpPr/>
          <p:nvPr/>
        </p:nvGrpSpPr>
        <p:grpSpPr>
          <a:xfrm>
            <a:off x="5571431" y="2007986"/>
            <a:ext cx="2516777" cy="1278763"/>
            <a:chOff x="7428575" y="2677315"/>
            <a:chExt cx="3355703" cy="1705017"/>
          </a:xfrm>
        </p:grpSpPr>
        <p:sp>
          <p:nvSpPr>
            <p:cNvPr id="7818" name="Google Shape;7818;p116"/>
            <p:cNvSpPr/>
            <p:nvPr/>
          </p:nvSpPr>
          <p:spPr>
            <a:xfrm>
              <a:off x="9335149" y="2701273"/>
              <a:ext cx="1406838" cy="1681059"/>
            </a:xfrm>
            <a:custGeom>
              <a:rect b="b" l="l" r="r" t="t"/>
              <a:pathLst>
                <a:path extrusionOk="0" h="1681059" w="1541303">
                  <a:moveTo>
                    <a:pt x="0" y="1681059"/>
                  </a:moveTo>
                  <a:lnTo>
                    <a:pt x="539056" y="1465436"/>
                  </a:lnTo>
                  <a:lnTo>
                    <a:pt x="1541303" y="1445471"/>
                  </a:lnTo>
                  <a:lnTo>
                    <a:pt x="1525331" y="0"/>
                  </a:lnTo>
                </a:path>
              </a:pathLst>
            </a:custGeom>
            <a:noFill/>
            <a:ln cap="flat" cmpd="sng" w="44450">
              <a:solidFill>
                <a:srgbClr val="2E75B5"/>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19" name="Google Shape;7819;p116"/>
            <p:cNvSpPr/>
            <p:nvPr/>
          </p:nvSpPr>
          <p:spPr>
            <a:xfrm>
              <a:off x="7473006" y="2677315"/>
              <a:ext cx="1446868" cy="1701024"/>
            </a:xfrm>
            <a:custGeom>
              <a:rect b="b" l="l" r="r" t="t"/>
              <a:pathLst>
                <a:path extrusionOk="0" h="1701024" w="1549289">
                  <a:moveTo>
                    <a:pt x="0" y="0"/>
                  </a:moveTo>
                  <a:lnTo>
                    <a:pt x="7986" y="1481408"/>
                  </a:lnTo>
                  <a:lnTo>
                    <a:pt x="1030198" y="1485401"/>
                  </a:lnTo>
                  <a:lnTo>
                    <a:pt x="1549289" y="1701024"/>
                  </a:lnTo>
                </a:path>
              </a:pathLst>
            </a:custGeom>
            <a:noFill/>
            <a:ln cap="flat" cmpd="sng" w="38100">
              <a:solidFill>
                <a:srgbClr val="2E75B5"/>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20" name="Google Shape;7820;p116"/>
            <p:cNvSpPr txBox="1"/>
            <p:nvPr/>
          </p:nvSpPr>
          <p:spPr>
            <a:xfrm>
              <a:off x="10184578" y="3556614"/>
              <a:ext cx="599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E75B5"/>
                </a:buClr>
                <a:buSzPts val="1400"/>
                <a:buFont typeface="Calibri"/>
                <a:buNone/>
              </a:pPr>
              <a:r>
                <a:rPr b="0" i="0" lang="en-US" sz="1400" u="none" cap="none" strike="noStrike">
                  <a:solidFill>
                    <a:srgbClr val="2E75B5"/>
                  </a:solidFill>
                  <a:latin typeface="Calibri"/>
                  <a:ea typeface="Calibri"/>
                  <a:cs typeface="Calibri"/>
                  <a:sym typeface="Calibri"/>
                </a:rPr>
                <a:t>data</a:t>
              </a:r>
              <a:endParaRPr sz="1100"/>
            </a:p>
          </p:txBody>
        </p:sp>
        <p:sp>
          <p:nvSpPr>
            <p:cNvPr id="7821" name="Google Shape;7821;p116"/>
            <p:cNvSpPr txBox="1"/>
            <p:nvPr/>
          </p:nvSpPr>
          <p:spPr>
            <a:xfrm>
              <a:off x="7428575" y="3517694"/>
              <a:ext cx="599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E75B5"/>
                </a:buClr>
                <a:buSzPts val="1400"/>
                <a:buFont typeface="Calibri"/>
                <a:buNone/>
              </a:pPr>
              <a:r>
                <a:rPr b="0" i="0" lang="en-US" sz="1400" u="none" cap="none" strike="noStrike">
                  <a:solidFill>
                    <a:srgbClr val="2E75B5"/>
                  </a:solidFill>
                  <a:latin typeface="Calibri"/>
                  <a:ea typeface="Calibri"/>
                  <a:cs typeface="Calibri"/>
                  <a:sym typeface="Calibri"/>
                </a:rPr>
                <a:t>data</a:t>
              </a:r>
              <a:endParaRPr sz="1100"/>
            </a:p>
          </p:txBody>
        </p:sp>
      </p:grpSp>
      <p:grpSp>
        <p:nvGrpSpPr>
          <p:cNvPr id="7822" name="Google Shape;7822;p116"/>
          <p:cNvGrpSpPr/>
          <p:nvPr/>
        </p:nvGrpSpPr>
        <p:grpSpPr>
          <a:xfrm>
            <a:off x="5099713" y="2018432"/>
            <a:ext cx="3492889" cy="1370632"/>
            <a:chOff x="6799618" y="2691243"/>
            <a:chExt cx="4657185" cy="1827509"/>
          </a:xfrm>
        </p:grpSpPr>
        <p:sp>
          <p:nvSpPr>
            <p:cNvPr id="7823" name="Google Shape;7823;p116"/>
            <p:cNvSpPr/>
            <p:nvPr/>
          </p:nvSpPr>
          <p:spPr>
            <a:xfrm>
              <a:off x="7353946" y="2691243"/>
              <a:ext cx="3498244" cy="1827509"/>
            </a:xfrm>
            <a:custGeom>
              <a:rect b="b" l="l" r="r" t="t"/>
              <a:pathLst>
                <a:path extrusionOk="0" h="1827509" w="3832605">
                  <a:moveTo>
                    <a:pt x="0" y="0"/>
                  </a:moveTo>
                  <a:lnTo>
                    <a:pt x="15169" y="1588809"/>
                  </a:lnTo>
                  <a:lnTo>
                    <a:pt x="1185946" y="1592482"/>
                  </a:lnTo>
                  <a:lnTo>
                    <a:pt x="1572183" y="1823837"/>
                  </a:lnTo>
                  <a:lnTo>
                    <a:pt x="2147513" y="1827509"/>
                  </a:lnTo>
                  <a:lnTo>
                    <a:pt x="2727724" y="1591143"/>
                  </a:lnTo>
                  <a:lnTo>
                    <a:pt x="3832605" y="1589734"/>
                  </a:lnTo>
                  <a:cubicBezTo>
                    <a:pt x="3829493" y="1109929"/>
                    <a:pt x="3833014" y="605902"/>
                    <a:pt x="3829902" y="126097"/>
                  </a:cubicBezTo>
                </a:path>
              </a:pathLst>
            </a:custGeom>
            <a:noFill/>
            <a:ln cap="flat" cmpd="sng" w="25400">
              <a:solidFill>
                <a:srgbClr val="00B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24" name="Google Shape;7824;p116"/>
            <p:cNvSpPr txBox="1"/>
            <p:nvPr/>
          </p:nvSpPr>
          <p:spPr>
            <a:xfrm>
              <a:off x="6799618" y="3650736"/>
              <a:ext cx="647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B050"/>
                </a:buClr>
                <a:buSzPts val="1400"/>
                <a:buFont typeface="Calibri"/>
                <a:buNone/>
              </a:pPr>
              <a:r>
                <a:rPr b="0" i="0" lang="en-US" sz="1400" u="none" cap="none" strike="noStrike">
                  <a:solidFill>
                    <a:srgbClr val="00B050"/>
                  </a:solidFill>
                  <a:latin typeface="Calibri"/>
                  <a:ea typeface="Calibri"/>
                  <a:cs typeface="Calibri"/>
                  <a:sym typeface="Calibri"/>
                </a:rPr>
                <a:t>ACKs</a:t>
              </a:r>
              <a:endParaRPr sz="1100"/>
            </a:p>
          </p:txBody>
        </p:sp>
        <p:sp>
          <p:nvSpPr>
            <p:cNvPr id="7825" name="Google Shape;7825;p116"/>
            <p:cNvSpPr txBox="1"/>
            <p:nvPr/>
          </p:nvSpPr>
          <p:spPr>
            <a:xfrm>
              <a:off x="10809403" y="3772400"/>
              <a:ext cx="647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B050"/>
                </a:buClr>
                <a:buSzPts val="1400"/>
                <a:buFont typeface="Calibri"/>
                <a:buNone/>
              </a:pPr>
              <a:r>
                <a:rPr b="0" i="0" lang="en-US" sz="1400" u="none" cap="none" strike="noStrike">
                  <a:solidFill>
                    <a:srgbClr val="00B050"/>
                  </a:solidFill>
                  <a:latin typeface="Calibri"/>
                  <a:ea typeface="Calibri"/>
                  <a:cs typeface="Calibri"/>
                  <a:sym typeface="Calibri"/>
                </a:rPr>
                <a:t>ACKs</a:t>
              </a:r>
              <a:endParaRPr sz="1100"/>
            </a:p>
          </p:txBody>
        </p:sp>
      </p:grpSp>
      <p:sp>
        <p:nvSpPr>
          <p:cNvPr id="7826" name="Google Shape;7826;p116"/>
          <p:cNvSpPr/>
          <p:nvPr/>
        </p:nvSpPr>
        <p:spPr>
          <a:xfrm>
            <a:off x="8384149" y="1772762"/>
            <a:ext cx="188119" cy="90963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827" name="Google Shape;7827;p116"/>
          <p:cNvGrpSpPr/>
          <p:nvPr/>
        </p:nvGrpSpPr>
        <p:grpSpPr>
          <a:xfrm>
            <a:off x="8516309" y="2445465"/>
            <a:ext cx="173831" cy="330994"/>
            <a:chOff x="4140" y="429"/>
            <a:chExt cx="1425" cy="2396"/>
          </a:xfrm>
        </p:grpSpPr>
        <p:sp>
          <p:nvSpPr>
            <p:cNvPr id="7828" name="Google Shape;7828;p11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29" name="Google Shape;7829;p116"/>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30" name="Google Shape;7830;p11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31" name="Google Shape;7831;p11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32" name="Google Shape;7832;p116"/>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833" name="Google Shape;7833;p116"/>
            <p:cNvGrpSpPr/>
            <p:nvPr/>
          </p:nvGrpSpPr>
          <p:grpSpPr>
            <a:xfrm>
              <a:off x="4745" y="670"/>
              <a:ext cx="586" cy="146"/>
              <a:chOff x="609" y="2570"/>
              <a:chExt cx="731" cy="140"/>
            </a:xfrm>
          </p:grpSpPr>
          <p:sp>
            <p:nvSpPr>
              <p:cNvPr id="7834" name="Google Shape;7834;p116"/>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35" name="Google Shape;7835;p116"/>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36" name="Google Shape;7836;p116"/>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837" name="Google Shape;7837;p116"/>
            <p:cNvGrpSpPr/>
            <p:nvPr/>
          </p:nvGrpSpPr>
          <p:grpSpPr>
            <a:xfrm>
              <a:off x="4745" y="998"/>
              <a:ext cx="586" cy="129"/>
              <a:chOff x="612" y="2572"/>
              <a:chExt cx="731" cy="134"/>
            </a:xfrm>
          </p:grpSpPr>
          <p:sp>
            <p:nvSpPr>
              <p:cNvPr id="7838" name="Google Shape;7838;p116"/>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39" name="Google Shape;7839;p116"/>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40" name="Google Shape;7840;p116"/>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41" name="Google Shape;7841;p116"/>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842" name="Google Shape;7842;p116"/>
            <p:cNvGrpSpPr/>
            <p:nvPr/>
          </p:nvGrpSpPr>
          <p:grpSpPr>
            <a:xfrm>
              <a:off x="4735" y="1627"/>
              <a:ext cx="586" cy="215"/>
              <a:chOff x="614" y="2568"/>
              <a:chExt cx="730" cy="198"/>
            </a:xfrm>
          </p:grpSpPr>
          <p:sp>
            <p:nvSpPr>
              <p:cNvPr id="7843" name="Google Shape;7843;p116"/>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44" name="Google Shape;7844;p116"/>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45" name="Google Shape;7845;p11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846" name="Google Shape;7846;p116"/>
            <p:cNvGrpSpPr/>
            <p:nvPr/>
          </p:nvGrpSpPr>
          <p:grpSpPr>
            <a:xfrm>
              <a:off x="4735" y="1325"/>
              <a:ext cx="586" cy="138"/>
              <a:chOff x="609" y="2566"/>
              <a:chExt cx="730" cy="138"/>
            </a:xfrm>
          </p:grpSpPr>
          <p:sp>
            <p:nvSpPr>
              <p:cNvPr id="7847" name="Google Shape;7847;p116"/>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48" name="Google Shape;7848;p116"/>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49" name="Google Shape;7849;p116"/>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0" name="Google Shape;7850;p11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1" name="Google Shape;7851;p11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2" name="Google Shape;7852;p116"/>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3" name="Google Shape;7853;p11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4" name="Google Shape;7854;p116"/>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5" name="Google Shape;7855;p116"/>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6" name="Google Shape;7856;p116"/>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7" name="Google Shape;7857;p116"/>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858" name="Google Shape;7858;p116"/>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9" name="Google Shape;7859;p116"/>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60" name="Google Shape;7860;p116"/>
          <p:cNvSpPr txBox="1"/>
          <p:nvPr/>
        </p:nvSpPr>
        <p:spPr>
          <a:xfrm>
            <a:off x="60400" y="3383364"/>
            <a:ext cx="4172100" cy="474000"/>
          </a:xfrm>
          <a:prstGeom prst="rect">
            <a:avLst/>
          </a:prstGeom>
          <a:noFill/>
          <a:ln>
            <a:noFill/>
          </a:ln>
        </p:spPr>
        <p:txBody>
          <a:bodyPr anchorCtr="0" anchor="t" bIns="34275" lIns="68575" spcFirstLastPara="1" rIns="68575" wrap="square" tIns="34275">
            <a:noAutofit/>
          </a:bodyPr>
          <a:lstStyle/>
          <a:p>
            <a:pPr indent="-254000" lvl="0" marL="355600" marR="0" rtl="0" algn="l">
              <a:lnSpc>
                <a:spcPct val="90000"/>
              </a:lnSpc>
              <a:spcBef>
                <a:spcPts val="0"/>
              </a:spcBef>
              <a:spcAft>
                <a:spcPts val="0"/>
              </a:spcAft>
              <a:buClr>
                <a:srgbClr val="0000A3"/>
              </a:buClr>
              <a:buSzPts val="2400"/>
              <a:buFont typeface="Noto Sans Symbols"/>
              <a:buChar char="▪"/>
            </a:pPr>
            <a:r>
              <a:rPr lang="en-US" sz="2400">
                <a:latin typeface="Calibri"/>
                <a:ea typeface="Calibri"/>
                <a:cs typeface="Calibri"/>
                <a:sym typeface="Calibri"/>
              </a:rPr>
              <a:t>προσέγγιση παρμένη από το</a:t>
            </a:r>
            <a:r>
              <a:rPr b="0" i="0" lang="en-US" sz="2400" u="none" cap="none" strike="noStrike">
                <a:solidFill>
                  <a:srgbClr val="000000"/>
                </a:solidFill>
                <a:latin typeface="Calibri"/>
                <a:ea typeface="Calibri"/>
                <a:cs typeface="Calibri"/>
                <a:sym typeface="Calibri"/>
              </a:rPr>
              <a:t> TCP</a:t>
            </a:r>
            <a:endParaRPr b="0" i="0" sz="2400" u="none" cap="none" strike="noStrike">
              <a:solidFill>
                <a:srgbClr val="000000"/>
              </a:solidFill>
              <a:latin typeface="Calibri"/>
              <a:ea typeface="Calibri"/>
              <a:cs typeface="Calibri"/>
              <a:sym typeface="Calibri"/>
            </a:endParaRPr>
          </a:p>
        </p:txBody>
      </p:sp>
      <p:sp>
        <p:nvSpPr>
          <p:cNvPr id="7861" name="Google Shape;7861;p11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7"/>
                                        </p:tgtEl>
                                        <p:attrNameLst>
                                          <p:attrName>style.visibility</p:attrName>
                                        </p:attrNameLst>
                                      </p:cBhvr>
                                      <p:to>
                                        <p:strVal val="visible"/>
                                      </p:to>
                                    </p:set>
                                    <p:animEffect filter="fade" transition="in">
                                      <p:cBhvr>
                                        <p:cTn dur="1000"/>
                                        <p:tgtEl>
                                          <p:spTgt spid="78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22"/>
                                        </p:tgtEl>
                                        <p:attrNameLst>
                                          <p:attrName>style.visibility</p:attrName>
                                        </p:attrNameLst>
                                      </p:cBhvr>
                                      <p:to>
                                        <p:strVal val="visible"/>
                                      </p:to>
                                    </p:set>
                                    <p:animEffect filter="fade" transition="in">
                                      <p:cBhvr>
                                        <p:cTn dur="1000"/>
                                        <p:tgtEl>
                                          <p:spTgt spid="7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0"/>
                                        </p:tgtEl>
                                        <p:attrNameLst>
                                          <p:attrName>style.visibility</p:attrName>
                                        </p:attrNameLst>
                                      </p:cBhvr>
                                      <p:to>
                                        <p:strVal val="visible"/>
                                      </p:to>
                                    </p:set>
                                    <p:animEffect filter="fade" transition="in">
                                      <p:cBhvr>
                                        <p:cTn dur="500"/>
                                        <p:tgtEl>
                                          <p:spTgt spid="7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6" name="Shape 7866"/>
        <p:cNvGrpSpPr/>
        <p:nvPr/>
      </p:nvGrpSpPr>
      <p:grpSpPr>
        <a:xfrm>
          <a:off x="0" y="0"/>
          <a:ext cx="0" cy="0"/>
          <a:chOff x="0" y="0"/>
          <a:chExt cx="0" cy="0"/>
        </a:xfrm>
      </p:grpSpPr>
      <p:sp>
        <p:nvSpPr>
          <p:cNvPr id="7867" name="Google Shape;7867;p117"/>
          <p:cNvSpPr txBox="1"/>
          <p:nvPr>
            <p:ph idx="1" type="body"/>
          </p:nvPr>
        </p:nvSpPr>
        <p:spPr>
          <a:xfrm>
            <a:off x="-60791" y="4165115"/>
            <a:ext cx="4335900" cy="552300"/>
          </a:xfrm>
          <a:prstGeom prst="rect">
            <a:avLst/>
          </a:prstGeom>
          <a:noFill/>
          <a:ln>
            <a:noFill/>
          </a:ln>
        </p:spPr>
        <p:txBody>
          <a:bodyPr anchorCtr="0" anchor="t" bIns="34275" lIns="68575" spcFirstLastPara="1" rIns="68575" wrap="square" tIns="34275">
            <a:noAutofit/>
          </a:bodyPr>
          <a:lstStyle/>
          <a:p>
            <a:pPr indent="-190500" lvl="0" marL="304800" rtl="0" algn="l">
              <a:lnSpc>
                <a:spcPct val="90000"/>
              </a:lnSpc>
              <a:spcBef>
                <a:spcPts val="0"/>
              </a:spcBef>
              <a:spcAft>
                <a:spcPts val="0"/>
              </a:spcAft>
              <a:buSzPts val="2000"/>
              <a:buChar char="▪"/>
            </a:pPr>
            <a:r>
              <a:rPr lang="en-US" sz="2000"/>
              <a:t>TCP ECN, ATM, DECbit πρωτόκολλα</a:t>
            </a:r>
            <a:endParaRPr sz="2000"/>
          </a:p>
        </p:txBody>
      </p:sp>
      <p:sp>
        <p:nvSpPr>
          <p:cNvPr id="7868" name="Google Shape;7868;p117"/>
          <p:cNvSpPr txBox="1"/>
          <p:nvPr>
            <p:ph type="title"/>
          </p:nvPr>
        </p:nvSpPr>
        <p:spPr>
          <a:xfrm>
            <a:off x="28650" y="273678"/>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240"/>
              <a:buFont typeface="Calibri"/>
              <a:buNone/>
            </a:pPr>
            <a:r>
              <a:rPr lang="en-US" sz="3040"/>
              <a:t>Προσεγγίσεις σχετικά με τον έλεγχο συμφόρησης</a:t>
            </a:r>
            <a:endParaRPr sz="3040"/>
          </a:p>
        </p:txBody>
      </p:sp>
      <p:sp>
        <p:nvSpPr>
          <p:cNvPr id="7869" name="Google Shape;7869;p117"/>
          <p:cNvSpPr/>
          <p:nvPr/>
        </p:nvSpPr>
        <p:spPr>
          <a:xfrm>
            <a:off x="5756938" y="2594300"/>
            <a:ext cx="2136654" cy="1110681"/>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0" name="Google Shape;7870;p117"/>
          <p:cNvSpPr/>
          <p:nvPr/>
        </p:nvSpPr>
        <p:spPr>
          <a:xfrm>
            <a:off x="6235720" y="2821673"/>
            <a:ext cx="407322" cy="221422"/>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1" name="Google Shape;7871;p117"/>
          <p:cNvSpPr/>
          <p:nvPr/>
        </p:nvSpPr>
        <p:spPr>
          <a:xfrm>
            <a:off x="7017016" y="2816912"/>
            <a:ext cx="378738" cy="230945"/>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2" name="Google Shape;7872;p117"/>
          <p:cNvSpPr/>
          <p:nvPr/>
        </p:nvSpPr>
        <p:spPr>
          <a:xfrm>
            <a:off x="6217854" y="3110950"/>
            <a:ext cx="360873" cy="178566"/>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3" name="Google Shape;7873;p117"/>
          <p:cNvSpPr/>
          <p:nvPr/>
        </p:nvSpPr>
        <p:spPr>
          <a:xfrm>
            <a:off x="6928882" y="3093093"/>
            <a:ext cx="471636" cy="185708"/>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4" name="Google Shape;7874;p117"/>
          <p:cNvSpPr/>
          <p:nvPr/>
        </p:nvSpPr>
        <p:spPr>
          <a:xfrm>
            <a:off x="7429102" y="3133568"/>
            <a:ext cx="154830" cy="380940"/>
          </a:xfrm>
          <a:custGeom>
            <a:rect b="b" l="l" r="r" t="t"/>
            <a:pathLst>
              <a:path extrusionOk="0" h="500" w="118">
                <a:moveTo>
                  <a:pt x="0" y="500"/>
                </a:moveTo>
                <a:lnTo>
                  <a:pt x="11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5" name="Google Shape;7875;p117"/>
          <p:cNvSpPr/>
          <p:nvPr/>
        </p:nvSpPr>
        <p:spPr>
          <a:xfrm>
            <a:off x="6502504" y="3533555"/>
            <a:ext cx="552624" cy="55951"/>
          </a:xfrm>
          <a:custGeom>
            <a:rect b="b" l="l" r="r" t="t"/>
            <a:pathLst>
              <a:path extrusionOk="0" h="32" w="370">
                <a:moveTo>
                  <a:pt x="370" y="32"/>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76" name="Google Shape;7876;p117"/>
          <p:cNvSpPr/>
          <p:nvPr/>
        </p:nvSpPr>
        <p:spPr>
          <a:xfrm>
            <a:off x="6099946" y="3128807"/>
            <a:ext cx="145302" cy="319037"/>
          </a:xfrm>
          <a:custGeom>
            <a:rect b="b" l="l" r="r" t="t"/>
            <a:pathLst>
              <a:path extrusionOk="0" h="412" w="176">
                <a:moveTo>
                  <a:pt x="162" y="408"/>
                </a:moveTo>
                <a:lnTo>
                  <a:pt x="176" y="412"/>
                </a:ln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7877" name="Google Shape;7877;p117"/>
          <p:cNvGrpSpPr/>
          <p:nvPr/>
        </p:nvGrpSpPr>
        <p:grpSpPr>
          <a:xfrm>
            <a:off x="7289541" y="2959987"/>
            <a:ext cx="433473" cy="214351"/>
            <a:chOff x="7493876" y="2774731"/>
            <a:chExt cx="1481958" cy="894622"/>
          </a:xfrm>
        </p:grpSpPr>
        <p:sp>
          <p:nvSpPr>
            <p:cNvPr id="7878" name="Google Shape;7878;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879" name="Google Shape;7879;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880" name="Google Shape;7880;p117"/>
            <p:cNvGrpSpPr/>
            <p:nvPr/>
          </p:nvGrpSpPr>
          <p:grpSpPr>
            <a:xfrm>
              <a:off x="7713663" y="2848339"/>
              <a:ext cx="1042107" cy="425543"/>
              <a:chOff x="7786941" y="2884917"/>
              <a:chExt cx="897649" cy="353919"/>
            </a:xfrm>
          </p:grpSpPr>
          <p:sp>
            <p:nvSpPr>
              <p:cNvPr id="7881" name="Google Shape;7881;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82" name="Google Shape;7882;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83" name="Google Shape;7883;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84" name="Google Shape;7884;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885" name="Google Shape;7885;p117"/>
          <p:cNvGrpSpPr/>
          <p:nvPr/>
        </p:nvGrpSpPr>
        <p:grpSpPr>
          <a:xfrm>
            <a:off x="7013445" y="3450307"/>
            <a:ext cx="433473" cy="214351"/>
            <a:chOff x="7493876" y="2774731"/>
            <a:chExt cx="1481958" cy="894622"/>
          </a:xfrm>
        </p:grpSpPr>
        <p:sp>
          <p:nvSpPr>
            <p:cNvPr id="7886" name="Google Shape;7886;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887" name="Google Shape;7887;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888" name="Google Shape;7888;p117"/>
            <p:cNvGrpSpPr/>
            <p:nvPr/>
          </p:nvGrpSpPr>
          <p:grpSpPr>
            <a:xfrm>
              <a:off x="7713663" y="2848339"/>
              <a:ext cx="1042107" cy="425543"/>
              <a:chOff x="7786941" y="2884917"/>
              <a:chExt cx="897649" cy="353919"/>
            </a:xfrm>
          </p:grpSpPr>
          <p:sp>
            <p:nvSpPr>
              <p:cNvPr id="7889" name="Google Shape;7889;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90" name="Google Shape;7890;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91" name="Google Shape;7891;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92" name="Google Shape;7892;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893" name="Google Shape;7893;p117"/>
          <p:cNvGrpSpPr/>
          <p:nvPr/>
        </p:nvGrpSpPr>
        <p:grpSpPr>
          <a:xfrm>
            <a:off x="6146090" y="3413805"/>
            <a:ext cx="433473" cy="214351"/>
            <a:chOff x="7493876" y="2774731"/>
            <a:chExt cx="1481958" cy="894622"/>
          </a:xfrm>
        </p:grpSpPr>
        <p:sp>
          <p:nvSpPr>
            <p:cNvPr id="7894" name="Google Shape;7894;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895" name="Google Shape;7895;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896" name="Google Shape;7896;p117"/>
            <p:cNvGrpSpPr/>
            <p:nvPr/>
          </p:nvGrpSpPr>
          <p:grpSpPr>
            <a:xfrm>
              <a:off x="7713663" y="2848339"/>
              <a:ext cx="1042107" cy="425543"/>
              <a:chOff x="7786941" y="2884917"/>
              <a:chExt cx="897649" cy="353919"/>
            </a:xfrm>
          </p:grpSpPr>
          <p:sp>
            <p:nvSpPr>
              <p:cNvPr id="7897" name="Google Shape;7897;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98" name="Google Shape;7898;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99" name="Google Shape;7899;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00" name="Google Shape;7900;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901" name="Google Shape;7901;p117"/>
          <p:cNvGrpSpPr/>
          <p:nvPr/>
        </p:nvGrpSpPr>
        <p:grpSpPr>
          <a:xfrm>
            <a:off x="6600215" y="2727256"/>
            <a:ext cx="433473" cy="214351"/>
            <a:chOff x="7493876" y="2774731"/>
            <a:chExt cx="1481958" cy="894622"/>
          </a:xfrm>
        </p:grpSpPr>
        <p:sp>
          <p:nvSpPr>
            <p:cNvPr id="7902" name="Google Shape;7902;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903" name="Google Shape;7903;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904" name="Google Shape;7904;p117"/>
            <p:cNvGrpSpPr/>
            <p:nvPr/>
          </p:nvGrpSpPr>
          <p:grpSpPr>
            <a:xfrm>
              <a:off x="7713663" y="2848339"/>
              <a:ext cx="1042107" cy="425543"/>
              <a:chOff x="7786941" y="2884917"/>
              <a:chExt cx="897649" cy="353919"/>
            </a:xfrm>
          </p:grpSpPr>
          <p:sp>
            <p:nvSpPr>
              <p:cNvPr id="7905" name="Google Shape;7905;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06" name="Google Shape;7906;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07" name="Google Shape;7907;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08" name="Google Shape;7908;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909" name="Google Shape;7909;p117"/>
          <p:cNvGrpSpPr/>
          <p:nvPr/>
        </p:nvGrpSpPr>
        <p:grpSpPr>
          <a:xfrm>
            <a:off x="6533210" y="3175635"/>
            <a:ext cx="433473" cy="214351"/>
            <a:chOff x="7493876" y="2774731"/>
            <a:chExt cx="1481958" cy="894622"/>
          </a:xfrm>
        </p:grpSpPr>
        <p:sp>
          <p:nvSpPr>
            <p:cNvPr id="7910" name="Google Shape;7910;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911" name="Google Shape;7911;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912" name="Google Shape;7912;p117"/>
            <p:cNvGrpSpPr/>
            <p:nvPr/>
          </p:nvGrpSpPr>
          <p:grpSpPr>
            <a:xfrm>
              <a:off x="7713663" y="2848339"/>
              <a:ext cx="1042107" cy="425543"/>
              <a:chOff x="7786941" y="2884917"/>
              <a:chExt cx="897649" cy="353919"/>
            </a:xfrm>
          </p:grpSpPr>
          <p:sp>
            <p:nvSpPr>
              <p:cNvPr id="7913" name="Google Shape;7913;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14" name="Google Shape;7914;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15" name="Google Shape;7915;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16" name="Google Shape;7916;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7917" name="Google Shape;7917;p117"/>
          <p:cNvGrpSpPr/>
          <p:nvPr/>
        </p:nvGrpSpPr>
        <p:grpSpPr>
          <a:xfrm>
            <a:off x="5823201" y="2958358"/>
            <a:ext cx="433473" cy="214351"/>
            <a:chOff x="7493876" y="2774731"/>
            <a:chExt cx="1481958" cy="894622"/>
          </a:xfrm>
        </p:grpSpPr>
        <p:sp>
          <p:nvSpPr>
            <p:cNvPr id="7918" name="Google Shape;7918;p11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919" name="Google Shape;7919;p11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920" name="Google Shape;7920;p117"/>
            <p:cNvGrpSpPr/>
            <p:nvPr/>
          </p:nvGrpSpPr>
          <p:grpSpPr>
            <a:xfrm>
              <a:off x="7713663" y="2848339"/>
              <a:ext cx="1042107" cy="425543"/>
              <a:chOff x="7786941" y="2884917"/>
              <a:chExt cx="897649" cy="353919"/>
            </a:xfrm>
          </p:grpSpPr>
          <p:sp>
            <p:nvSpPr>
              <p:cNvPr id="7921" name="Google Shape;7921;p11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22" name="Google Shape;7922;p11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23" name="Google Shape;7923;p11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24" name="Google Shape;7924;p11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7925" name="Google Shape;7925;p117"/>
          <p:cNvSpPr/>
          <p:nvPr/>
        </p:nvSpPr>
        <p:spPr>
          <a:xfrm>
            <a:off x="8384149" y="1772762"/>
            <a:ext cx="188119" cy="90963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26" name="Google Shape;7926;p117"/>
          <p:cNvGrpSpPr/>
          <p:nvPr/>
        </p:nvGrpSpPr>
        <p:grpSpPr>
          <a:xfrm>
            <a:off x="8516309" y="2445465"/>
            <a:ext cx="173831" cy="330994"/>
            <a:chOff x="4140" y="429"/>
            <a:chExt cx="1425" cy="2396"/>
          </a:xfrm>
        </p:grpSpPr>
        <p:sp>
          <p:nvSpPr>
            <p:cNvPr id="7927" name="Google Shape;7927;p11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28" name="Google Shape;7928;p117"/>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29" name="Google Shape;7929;p11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30" name="Google Shape;7930;p11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31" name="Google Shape;7931;p117"/>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32" name="Google Shape;7932;p117"/>
            <p:cNvGrpSpPr/>
            <p:nvPr/>
          </p:nvGrpSpPr>
          <p:grpSpPr>
            <a:xfrm>
              <a:off x="4745" y="670"/>
              <a:ext cx="586" cy="146"/>
              <a:chOff x="609" y="2570"/>
              <a:chExt cx="731" cy="140"/>
            </a:xfrm>
          </p:grpSpPr>
          <p:sp>
            <p:nvSpPr>
              <p:cNvPr id="7933" name="Google Shape;7933;p117"/>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34" name="Google Shape;7934;p117"/>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35" name="Google Shape;7935;p117"/>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36" name="Google Shape;7936;p117"/>
            <p:cNvGrpSpPr/>
            <p:nvPr/>
          </p:nvGrpSpPr>
          <p:grpSpPr>
            <a:xfrm>
              <a:off x="4745" y="998"/>
              <a:ext cx="586" cy="129"/>
              <a:chOff x="612" y="2572"/>
              <a:chExt cx="731" cy="134"/>
            </a:xfrm>
          </p:grpSpPr>
          <p:sp>
            <p:nvSpPr>
              <p:cNvPr id="7937" name="Google Shape;7937;p117"/>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38" name="Google Shape;7938;p117"/>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39" name="Google Shape;7939;p117"/>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40" name="Google Shape;7940;p117"/>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41" name="Google Shape;7941;p117"/>
            <p:cNvGrpSpPr/>
            <p:nvPr/>
          </p:nvGrpSpPr>
          <p:grpSpPr>
            <a:xfrm>
              <a:off x="4735" y="1627"/>
              <a:ext cx="586" cy="215"/>
              <a:chOff x="614" y="2568"/>
              <a:chExt cx="730" cy="198"/>
            </a:xfrm>
          </p:grpSpPr>
          <p:sp>
            <p:nvSpPr>
              <p:cNvPr id="7942" name="Google Shape;7942;p117"/>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43" name="Google Shape;7943;p117"/>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44" name="Google Shape;7944;p11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45" name="Google Shape;7945;p117"/>
            <p:cNvGrpSpPr/>
            <p:nvPr/>
          </p:nvGrpSpPr>
          <p:grpSpPr>
            <a:xfrm>
              <a:off x="4735" y="1325"/>
              <a:ext cx="586" cy="138"/>
              <a:chOff x="609" y="2566"/>
              <a:chExt cx="730" cy="138"/>
            </a:xfrm>
          </p:grpSpPr>
          <p:sp>
            <p:nvSpPr>
              <p:cNvPr id="7946" name="Google Shape;7946;p117"/>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47" name="Google Shape;7947;p117"/>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48" name="Google Shape;7948;p117"/>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49" name="Google Shape;7949;p11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0" name="Google Shape;7950;p11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1" name="Google Shape;7951;p117"/>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2" name="Google Shape;7952;p11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3" name="Google Shape;7953;p117"/>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4" name="Google Shape;7954;p117"/>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5" name="Google Shape;7955;p117"/>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6" name="Google Shape;7956;p117"/>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7957" name="Google Shape;7957;p117"/>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58" name="Google Shape;7958;p117"/>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59" name="Google Shape;7959;p117"/>
          <p:cNvSpPr/>
          <p:nvPr/>
        </p:nvSpPr>
        <p:spPr>
          <a:xfrm flipH="1">
            <a:off x="4802749" y="1652588"/>
            <a:ext cx="188119" cy="901304"/>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7960" name="Google Shape;7960;p117"/>
          <p:cNvGrpSpPr/>
          <p:nvPr/>
        </p:nvGrpSpPr>
        <p:grpSpPr>
          <a:xfrm>
            <a:off x="4499141" y="2356247"/>
            <a:ext cx="394097" cy="326231"/>
            <a:chOff x="-44" y="1473"/>
            <a:chExt cx="981" cy="1105"/>
          </a:xfrm>
        </p:grpSpPr>
        <p:pic>
          <p:nvPicPr>
            <p:cNvPr descr="desktop_computer_stylized_medium" id="7961" name="Google Shape;7961;p11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7962" name="Google Shape;7962;p11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963" name="Google Shape;7963;p117"/>
          <p:cNvGrpSpPr/>
          <p:nvPr/>
        </p:nvGrpSpPr>
        <p:grpSpPr>
          <a:xfrm>
            <a:off x="4979165" y="1695358"/>
            <a:ext cx="538401" cy="865855"/>
            <a:chOff x="7664720" y="2799688"/>
            <a:chExt cx="717868" cy="1154474"/>
          </a:xfrm>
        </p:grpSpPr>
        <p:sp>
          <p:nvSpPr>
            <p:cNvPr id="7964" name="Google Shape;7964;p117"/>
            <p:cNvSpPr/>
            <p:nvPr/>
          </p:nvSpPr>
          <p:spPr>
            <a:xfrm>
              <a:off x="7671781" y="2799688"/>
              <a:ext cx="702570" cy="1154474"/>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rgbClr val="0000A3">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965" name="Google Shape;7965;p117"/>
            <p:cNvCxnSpPr/>
            <p:nvPr/>
          </p:nvCxnSpPr>
          <p:spPr>
            <a:xfrm>
              <a:off x="7664720" y="3029172"/>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66" name="Google Shape;7966;p117"/>
            <p:cNvCxnSpPr/>
            <p:nvPr/>
          </p:nvCxnSpPr>
          <p:spPr>
            <a:xfrm>
              <a:off x="7668839" y="3266304"/>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67" name="Google Shape;7967;p117"/>
            <p:cNvCxnSpPr/>
            <p:nvPr/>
          </p:nvCxnSpPr>
          <p:spPr>
            <a:xfrm>
              <a:off x="7680018" y="3499906"/>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68" name="Google Shape;7968;p117"/>
            <p:cNvCxnSpPr/>
            <p:nvPr/>
          </p:nvCxnSpPr>
          <p:spPr>
            <a:xfrm>
              <a:off x="7670015" y="3726448"/>
              <a:ext cx="70257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969" name="Google Shape;7969;p117"/>
          <p:cNvGrpSpPr/>
          <p:nvPr/>
        </p:nvGrpSpPr>
        <p:grpSpPr>
          <a:xfrm>
            <a:off x="7857686" y="1776491"/>
            <a:ext cx="538401" cy="865855"/>
            <a:chOff x="7664720" y="2795550"/>
            <a:chExt cx="717868" cy="1154474"/>
          </a:xfrm>
        </p:grpSpPr>
        <p:sp>
          <p:nvSpPr>
            <p:cNvPr id="7970" name="Google Shape;7970;p117"/>
            <p:cNvSpPr/>
            <p:nvPr/>
          </p:nvSpPr>
          <p:spPr>
            <a:xfrm>
              <a:off x="7671781" y="2795550"/>
              <a:ext cx="702570" cy="1154474"/>
            </a:xfrm>
            <a:prstGeom prst="rect">
              <a:avLst/>
            </a:prstGeom>
            <a:solidFill>
              <a:schemeClr val="lt1"/>
            </a:solidFill>
            <a:ln cap="flat" cmpd="sng" w="19050">
              <a:solidFill>
                <a:schemeClr val="dk1"/>
              </a:solidFill>
              <a:prstDash val="solid"/>
              <a:miter lim="800000"/>
              <a:headEnd len="sm" w="sm" type="none"/>
              <a:tailEnd len="sm" w="sm" type="none"/>
            </a:ln>
            <a:effectLst>
              <a:outerShdw blurRad="50800" rotWithShape="0" algn="tl" dir="2700000" dist="38100">
                <a:srgbClr val="0000A3">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971" name="Google Shape;7971;p117"/>
            <p:cNvCxnSpPr/>
            <p:nvPr/>
          </p:nvCxnSpPr>
          <p:spPr>
            <a:xfrm>
              <a:off x="7664720" y="3029172"/>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72" name="Google Shape;7972;p117"/>
            <p:cNvCxnSpPr/>
            <p:nvPr/>
          </p:nvCxnSpPr>
          <p:spPr>
            <a:xfrm>
              <a:off x="7668839" y="3266304"/>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73" name="Google Shape;7973;p117"/>
            <p:cNvCxnSpPr/>
            <p:nvPr/>
          </p:nvCxnSpPr>
          <p:spPr>
            <a:xfrm>
              <a:off x="7680018" y="3499906"/>
              <a:ext cx="702570" cy="0"/>
            </a:xfrm>
            <a:prstGeom prst="straightConnector1">
              <a:avLst/>
            </a:prstGeom>
            <a:noFill/>
            <a:ln cap="flat" cmpd="sng" w="19050">
              <a:solidFill>
                <a:schemeClr val="dk1"/>
              </a:solidFill>
              <a:prstDash val="solid"/>
              <a:miter lim="800000"/>
              <a:headEnd len="sm" w="sm" type="none"/>
              <a:tailEnd len="sm" w="sm" type="none"/>
            </a:ln>
          </p:spPr>
        </p:cxnSp>
        <p:cxnSp>
          <p:nvCxnSpPr>
            <p:cNvPr id="7974" name="Google Shape;7974;p117"/>
            <p:cNvCxnSpPr/>
            <p:nvPr/>
          </p:nvCxnSpPr>
          <p:spPr>
            <a:xfrm>
              <a:off x="7670015" y="3726448"/>
              <a:ext cx="70257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7975" name="Google Shape;7975;p117"/>
          <p:cNvGrpSpPr/>
          <p:nvPr/>
        </p:nvGrpSpPr>
        <p:grpSpPr>
          <a:xfrm>
            <a:off x="6650874" y="3184171"/>
            <a:ext cx="342526" cy="169911"/>
            <a:chOff x="6859123" y="5156933"/>
            <a:chExt cx="456701" cy="226548"/>
          </a:xfrm>
        </p:grpSpPr>
        <p:sp>
          <p:nvSpPr>
            <p:cNvPr id="7976" name="Google Shape;7976;p117"/>
            <p:cNvSpPr/>
            <p:nvPr/>
          </p:nvSpPr>
          <p:spPr>
            <a:xfrm>
              <a:off x="6859123" y="5156933"/>
              <a:ext cx="456701" cy="226548"/>
            </a:xfrm>
            <a:prstGeom prst="rect">
              <a:avLst/>
            </a:prstGeom>
            <a:solidFill>
              <a:srgbClr val="F989B2"/>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977" name="Google Shape;7977;p117"/>
            <p:cNvCxnSpPr/>
            <p:nvPr/>
          </p:nvCxnSpPr>
          <p:spPr>
            <a:xfrm rot="10800000">
              <a:off x="7249115"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78" name="Google Shape;7978;p117"/>
            <p:cNvCxnSpPr/>
            <p:nvPr/>
          </p:nvCxnSpPr>
          <p:spPr>
            <a:xfrm rot="10800000">
              <a:off x="7197800"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79" name="Google Shape;7979;p117"/>
            <p:cNvCxnSpPr/>
            <p:nvPr/>
          </p:nvCxnSpPr>
          <p:spPr>
            <a:xfrm rot="10800000">
              <a:off x="7146485"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80" name="Google Shape;7980;p117"/>
            <p:cNvCxnSpPr/>
            <p:nvPr/>
          </p:nvCxnSpPr>
          <p:spPr>
            <a:xfrm rot="10800000">
              <a:off x="7095171"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81" name="Google Shape;7981;p117"/>
            <p:cNvCxnSpPr/>
            <p:nvPr/>
          </p:nvCxnSpPr>
          <p:spPr>
            <a:xfrm rot="10800000">
              <a:off x="7043856"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82" name="Google Shape;7982;p117"/>
            <p:cNvCxnSpPr/>
            <p:nvPr/>
          </p:nvCxnSpPr>
          <p:spPr>
            <a:xfrm rot="10800000">
              <a:off x="6992541" y="5189971"/>
              <a:ext cx="0" cy="155752"/>
            </a:xfrm>
            <a:prstGeom prst="straightConnector1">
              <a:avLst/>
            </a:prstGeom>
            <a:noFill/>
            <a:ln cap="flat" cmpd="sng" w="12700">
              <a:solidFill>
                <a:srgbClr val="FF0000"/>
              </a:solidFill>
              <a:prstDash val="solid"/>
              <a:miter lim="800000"/>
              <a:headEnd len="sm" w="sm" type="none"/>
              <a:tailEnd len="sm" w="sm" type="none"/>
            </a:ln>
          </p:spPr>
        </p:cxnSp>
        <p:cxnSp>
          <p:nvCxnSpPr>
            <p:cNvPr id="7983" name="Google Shape;7983;p117"/>
            <p:cNvCxnSpPr/>
            <p:nvPr/>
          </p:nvCxnSpPr>
          <p:spPr>
            <a:xfrm rot="10800000">
              <a:off x="6941227" y="5189971"/>
              <a:ext cx="0" cy="155752"/>
            </a:xfrm>
            <a:prstGeom prst="straightConnector1">
              <a:avLst/>
            </a:prstGeom>
            <a:noFill/>
            <a:ln cap="flat" cmpd="sng" w="12700">
              <a:solidFill>
                <a:srgbClr val="FF0000"/>
              </a:solidFill>
              <a:prstDash val="solid"/>
              <a:miter lim="800000"/>
              <a:headEnd len="sm" w="sm" type="none"/>
              <a:tailEnd len="sm" w="sm" type="none"/>
            </a:ln>
          </p:spPr>
        </p:cxnSp>
      </p:grpSp>
      <p:grpSp>
        <p:nvGrpSpPr>
          <p:cNvPr id="7984" name="Google Shape;7984;p117"/>
          <p:cNvGrpSpPr/>
          <p:nvPr/>
        </p:nvGrpSpPr>
        <p:grpSpPr>
          <a:xfrm>
            <a:off x="5664298" y="2071631"/>
            <a:ext cx="2296261" cy="1074980"/>
            <a:chOff x="7552398" y="2762175"/>
            <a:chExt cx="3061681" cy="1433307"/>
          </a:xfrm>
        </p:grpSpPr>
        <p:sp>
          <p:nvSpPr>
            <p:cNvPr id="7985" name="Google Shape;7985;p117"/>
            <p:cNvSpPr/>
            <p:nvPr/>
          </p:nvSpPr>
          <p:spPr>
            <a:xfrm flipH="1">
              <a:off x="9104671" y="2771139"/>
              <a:ext cx="1509408" cy="1424343"/>
            </a:xfrm>
            <a:custGeom>
              <a:rect b="b" l="l" r="r" t="t"/>
              <a:pathLst>
                <a:path extrusionOk="0" h="1378340" w="1509408">
                  <a:moveTo>
                    <a:pt x="1509408" y="1378340"/>
                  </a:moveTo>
                  <a:cubicBezTo>
                    <a:pt x="1268229" y="509348"/>
                    <a:pt x="882368" y="54174"/>
                    <a:pt x="0" y="0"/>
                  </a:cubicBezTo>
                </a:path>
              </a:pathLst>
            </a:cu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86" name="Google Shape;7986;p117"/>
            <p:cNvSpPr/>
            <p:nvPr/>
          </p:nvSpPr>
          <p:spPr>
            <a:xfrm>
              <a:off x="7552398" y="2762175"/>
              <a:ext cx="1509408" cy="1424343"/>
            </a:xfrm>
            <a:custGeom>
              <a:rect b="b" l="l" r="r" t="t"/>
              <a:pathLst>
                <a:path extrusionOk="0" h="1378340" w="1509408">
                  <a:moveTo>
                    <a:pt x="1509408" y="1378340"/>
                  </a:moveTo>
                  <a:cubicBezTo>
                    <a:pt x="1268229" y="509348"/>
                    <a:pt x="882368" y="54174"/>
                    <a:pt x="0" y="0"/>
                  </a:cubicBezTo>
                </a:path>
              </a:pathLst>
            </a:cu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nvGrpSpPr>
          <p:cNvPr id="7987" name="Google Shape;7987;p117"/>
          <p:cNvGrpSpPr/>
          <p:nvPr/>
        </p:nvGrpSpPr>
        <p:grpSpPr>
          <a:xfrm>
            <a:off x="5571431" y="2007986"/>
            <a:ext cx="2516777" cy="1278763"/>
            <a:chOff x="7428575" y="2677315"/>
            <a:chExt cx="3355703" cy="1705017"/>
          </a:xfrm>
        </p:grpSpPr>
        <p:sp>
          <p:nvSpPr>
            <p:cNvPr id="7988" name="Google Shape;7988;p117"/>
            <p:cNvSpPr/>
            <p:nvPr/>
          </p:nvSpPr>
          <p:spPr>
            <a:xfrm>
              <a:off x="9335149" y="2701273"/>
              <a:ext cx="1406838" cy="1681059"/>
            </a:xfrm>
            <a:custGeom>
              <a:rect b="b" l="l" r="r" t="t"/>
              <a:pathLst>
                <a:path extrusionOk="0" h="1681059" w="1541303">
                  <a:moveTo>
                    <a:pt x="0" y="1681059"/>
                  </a:moveTo>
                  <a:lnTo>
                    <a:pt x="539056" y="1465436"/>
                  </a:lnTo>
                  <a:lnTo>
                    <a:pt x="1541303" y="1445471"/>
                  </a:lnTo>
                  <a:lnTo>
                    <a:pt x="1525331" y="0"/>
                  </a:lnTo>
                </a:path>
              </a:pathLst>
            </a:custGeom>
            <a:noFill/>
            <a:ln cap="flat" cmpd="sng" w="44450">
              <a:solidFill>
                <a:srgbClr val="2E75B5"/>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89" name="Google Shape;7989;p117"/>
            <p:cNvSpPr/>
            <p:nvPr/>
          </p:nvSpPr>
          <p:spPr>
            <a:xfrm>
              <a:off x="7473006" y="2677315"/>
              <a:ext cx="1446868" cy="1701024"/>
            </a:xfrm>
            <a:custGeom>
              <a:rect b="b" l="l" r="r" t="t"/>
              <a:pathLst>
                <a:path extrusionOk="0" h="1701024" w="1549289">
                  <a:moveTo>
                    <a:pt x="0" y="0"/>
                  </a:moveTo>
                  <a:lnTo>
                    <a:pt x="7986" y="1481408"/>
                  </a:lnTo>
                  <a:lnTo>
                    <a:pt x="1030198" y="1485401"/>
                  </a:lnTo>
                  <a:lnTo>
                    <a:pt x="1549289" y="1701024"/>
                  </a:lnTo>
                </a:path>
              </a:pathLst>
            </a:custGeom>
            <a:noFill/>
            <a:ln cap="flat" cmpd="sng" w="38100">
              <a:solidFill>
                <a:srgbClr val="2E75B5"/>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90" name="Google Shape;7990;p117"/>
            <p:cNvSpPr txBox="1"/>
            <p:nvPr/>
          </p:nvSpPr>
          <p:spPr>
            <a:xfrm>
              <a:off x="10184578" y="3556614"/>
              <a:ext cx="599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E75B5"/>
                </a:buClr>
                <a:buSzPts val="1400"/>
                <a:buFont typeface="Calibri"/>
                <a:buNone/>
              </a:pPr>
              <a:r>
                <a:rPr b="0" i="0" lang="en-US" sz="1400" u="none" cap="none" strike="noStrike">
                  <a:solidFill>
                    <a:srgbClr val="2E75B5"/>
                  </a:solidFill>
                  <a:latin typeface="Calibri"/>
                  <a:ea typeface="Calibri"/>
                  <a:cs typeface="Calibri"/>
                  <a:sym typeface="Calibri"/>
                </a:rPr>
                <a:t>data</a:t>
              </a:r>
              <a:endParaRPr sz="1100"/>
            </a:p>
          </p:txBody>
        </p:sp>
        <p:sp>
          <p:nvSpPr>
            <p:cNvPr id="7991" name="Google Shape;7991;p117"/>
            <p:cNvSpPr txBox="1"/>
            <p:nvPr/>
          </p:nvSpPr>
          <p:spPr>
            <a:xfrm>
              <a:off x="7428575" y="3517694"/>
              <a:ext cx="599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2E75B5"/>
                </a:buClr>
                <a:buSzPts val="1400"/>
                <a:buFont typeface="Calibri"/>
                <a:buNone/>
              </a:pPr>
              <a:r>
                <a:rPr b="0" i="0" lang="en-US" sz="1400" u="none" cap="none" strike="noStrike">
                  <a:solidFill>
                    <a:srgbClr val="2E75B5"/>
                  </a:solidFill>
                  <a:latin typeface="Calibri"/>
                  <a:ea typeface="Calibri"/>
                  <a:cs typeface="Calibri"/>
                  <a:sym typeface="Calibri"/>
                </a:rPr>
                <a:t>data</a:t>
              </a:r>
              <a:endParaRPr sz="1100"/>
            </a:p>
          </p:txBody>
        </p:sp>
      </p:grpSp>
      <p:grpSp>
        <p:nvGrpSpPr>
          <p:cNvPr id="7992" name="Google Shape;7992;p117"/>
          <p:cNvGrpSpPr/>
          <p:nvPr/>
        </p:nvGrpSpPr>
        <p:grpSpPr>
          <a:xfrm>
            <a:off x="4794913" y="1942232"/>
            <a:ext cx="3492889" cy="1370632"/>
            <a:chOff x="6799618" y="2691243"/>
            <a:chExt cx="4657185" cy="1827509"/>
          </a:xfrm>
        </p:grpSpPr>
        <p:sp>
          <p:nvSpPr>
            <p:cNvPr id="7993" name="Google Shape;7993;p117"/>
            <p:cNvSpPr/>
            <p:nvPr/>
          </p:nvSpPr>
          <p:spPr>
            <a:xfrm>
              <a:off x="7353946" y="2691243"/>
              <a:ext cx="3498244" cy="1827509"/>
            </a:xfrm>
            <a:custGeom>
              <a:rect b="b" l="l" r="r" t="t"/>
              <a:pathLst>
                <a:path extrusionOk="0" h="1827509" w="3832605">
                  <a:moveTo>
                    <a:pt x="0" y="0"/>
                  </a:moveTo>
                  <a:lnTo>
                    <a:pt x="15169" y="1588809"/>
                  </a:lnTo>
                  <a:lnTo>
                    <a:pt x="1185946" y="1592482"/>
                  </a:lnTo>
                  <a:lnTo>
                    <a:pt x="1572183" y="1823837"/>
                  </a:lnTo>
                  <a:lnTo>
                    <a:pt x="2147513" y="1827509"/>
                  </a:lnTo>
                  <a:lnTo>
                    <a:pt x="2727724" y="1591143"/>
                  </a:lnTo>
                  <a:lnTo>
                    <a:pt x="3832605" y="1589734"/>
                  </a:lnTo>
                  <a:cubicBezTo>
                    <a:pt x="3829493" y="1109929"/>
                    <a:pt x="3833014" y="605902"/>
                    <a:pt x="3829902" y="126097"/>
                  </a:cubicBezTo>
                </a:path>
              </a:pathLst>
            </a:custGeom>
            <a:noFill/>
            <a:ln cap="flat" cmpd="sng" w="25400">
              <a:solidFill>
                <a:srgbClr val="00B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94" name="Google Shape;7994;p117"/>
            <p:cNvSpPr txBox="1"/>
            <p:nvPr/>
          </p:nvSpPr>
          <p:spPr>
            <a:xfrm>
              <a:off x="6799618" y="3650736"/>
              <a:ext cx="647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B050"/>
                </a:buClr>
                <a:buSzPts val="1400"/>
                <a:buFont typeface="Calibri"/>
                <a:buNone/>
              </a:pPr>
              <a:r>
                <a:rPr b="0" i="0" lang="en-US" sz="1400" u="none" cap="none" strike="noStrike">
                  <a:solidFill>
                    <a:srgbClr val="00B050"/>
                  </a:solidFill>
                  <a:latin typeface="Calibri"/>
                  <a:ea typeface="Calibri"/>
                  <a:cs typeface="Calibri"/>
                  <a:sym typeface="Calibri"/>
                </a:rPr>
                <a:t>ACKs</a:t>
              </a:r>
              <a:endParaRPr sz="1100"/>
            </a:p>
          </p:txBody>
        </p:sp>
        <p:sp>
          <p:nvSpPr>
            <p:cNvPr id="7995" name="Google Shape;7995;p117"/>
            <p:cNvSpPr txBox="1"/>
            <p:nvPr/>
          </p:nvSpPr>
          <p:spPr>
            <a:xfrm>
              <a:off x="10809403" y="3772400"/>
              <a:ext cx="647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B050"/>
                </a:buClr>
                <a:buSzPts val="1400"/>
                <a:buFont typeface="Calibri"/>
                <a:buNone/>
              </a:pPr>
              <a:r>
                <a:rPr b="0" i="0" lang="en-US" sz="1400" u="none" cap="none" strike="noStrike">
                  <a:solidFill>
                    <a:srgbClr val="00B050"/>
                  </a:solidFill>
                  <a:latin typeface="Calibri"/>
                  <a:ea typeface="Calibri"/>
                  <a:cs typeface="Calibri"/>
                  <a:sym typeface="Calibri"/>
                </a:rPr>
                <a:t>ACKs</a:t>
              </a:r>
              <a:endParaRPr sz="1100"/>
            </a:p>
          </p:txBody>
        </p:sp>
      </p:grpSp>
      <p:sp>
        <p:nvSpPr>
          <p:cNvPr id="7996" name="Google Shape;7996;p117"/>
          <p:cNvSpPr txBox="1"/>
          <p:nvPr/>
        </p:nvSpPr>
        <p:spPr>
          <a:xfrm>
            <a:off x="6045916" y="1967067"/>
            <a:ext cx="15717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200"/>
              <a:buFont typeface="Calibri"/>
              <a:buNone/>
            </a:pPr>
            <a:r>
              <a:rPr b="0" i="0" lang="en-US" sz="1200" u="none" cap="none" strike="noStrike">
                <a:solidFill>
                  <a:srgbClr val="C00000"/>
                </a:solidFill>
                <a:latin typeface="Calibri"/>
                <a:ea typeface="Calibri"/>
                <a:cs typeface="Calibri"/>
                <a:sym typeface="Calibri"/>
              </a:rPr>
              <a:t>explicit congestion info</a:t>
            </a:r>
            <a:endParaRPr sz="1100"/>
          </a:p>
        </p:txBody>
      </p:sp>
      <p:sp>
        <p:nvSpPr>
          <p:cNvPr id="7997" name="Google Shape;7997;p117"/>
          <p:cNvSpPr txBox="1"/>
          <p:nvPr/>
        </p:nvSpPr>
        <p:spPr>
          <a:xfrm>
            <a:off x="-76433" y="1146638"/>
            <a:ext cx="4335900" cy="28662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600"/>
              <a:buFont typeface="Noto Sans Symbols"/>
              <a:buNone/>
            </a:pPr>
            <a:r>
              <a:rPr lang="en-US" sz="2000">
                <a:solidFill>
                  <a:srgbClr val="C00000"/>
                </a:solidFill>
                <a:latin typeface="Calibri"/>
                <a:ea typeface="Calibri"/>
                <a:cs typeface="Calibri"/>
                <a:sym typeface="Calibri"/>
              </a:rPr>
              <a:t>Υποβοηθούμενος από το δίκτυο έλεγχος συμφόρησης</a:t>
            </a:r>
            <a:r>
              <a:rPr b="0" i="0" lang="en-US" sz="2000" u="none" cap="none" strike="noStrike">
                <a:solidFill>
                  <a:srgbClr val="C00000"/>
                </a:solidFill>
                <a:latin typeface="Calibri"/>
                <a:ea typeface="Calibri"/>
                <a:cs typeface="Calibri"/>
                <a:sym typeface="Calibri"/>
              </a:rPr>
              <a:t>:</a:t>
            </a:r>
            <a:endParaRPr sz="2000"/>
          </a:p>
          <a:p>
            <a:pPr indent="-190500" lvl="0" marL="3048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οι δρομολογητές παρέχουν </a:t>
            </a:r>
            <a:r>
              <a:rPr i="1" lang="en-US" sz="2000">
                <a:solidFill>
                  <a:srgbClr val="C00000"/>
                </a:solidFill>
                <a:latin typeface="Calibri"/>
                <a:ea typeface="Calibri"/>
                <a:cs typeface="Calibri"/>
                <a:sym typeface="Calibri"/>
              </a:rPr>
              <a:t>σαφή</a:t>
            </a:r>
            <a:r>
              <a:rPr b="0" i="0" lang="en-US" sz="2000" u="none" cap="none" strike="noStrike">
                <a:solidFill>
                  <a:srgbClr val="000000"/>
                </a:solidFill>
                <a:latin typeface="Calibri"/>
                <a:ea typeface="Calibri"/>
                <a:cs typeface="Calibri"/>
                <a:sym typeface="Calibri"/>
              </a:rPr>
              <a:t> ανάδραση στον αποστολέα/λαμβάνοντες hosts με ροές να περνάνε μ</a:t>
            </a:r>
            <a:r>
              <a:rPr lang="en-US" sz="2000">
                <a:latin typeface="Calibri"/>
                <a:ea typeface="Calibri"/>
                <a:cs typeface="Calibri"/>
                <a:sym typeface="Calibri"/>
              </a:rPr>
              <a:t>έσα από συνωστισμένο δρομολογητή</a:t>
            </a:r>
            <a:endParaRPr sz="2000"/>
          </a:p>
          <a:p>
            <a:pPr indent="-190500" lvl="0" marL="3048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μπορεί να υποδεικνύει επίπεδο συμφόρησης ή να θέσει ρυθμό αποστολής</a:t>
            </a:r>
            <a:endParaRPr sz="2000"/>
          </a:p>
        </p:txBody>
      </p:sp>
      <p:sp>
        <p:nvSpPr>
          <p:cNvPr id="7998" name="Google Shape;7998;p11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7"/>
                                        </p:tgtEl>
                                        <p:attrNameLst>
                                          <p:attrName>style.visibility</p:attrName>
                                        </p:attrNameLst>
                                      </p:cBhvr>
                                      <p:to>
                                        <p:strVal val="visible"/>
                                      </p:to>
                                    </p:set>
                                    <p:animEffect filter="fade" transition="in">
                                      <p:cBhvr>
                                        <p:cTn dur="1000"/>
                                        <p:tgtEl>
                                          <p:spTgt spid="79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92"/>
                                        </p:tgtEl>
                                        <p:attrNameLst>
                                          <p:attrName>style.visibility</p:attrName>
                                        </p:attrNameLst>
                                      </p:cBhvr>
                                      <p:to>
                                        <p:strVal val="visible"/>
                                      </p:to>
                                    </p:set>
                                    <p:animEffect filter="fade" transition="in">
                                      <p:cBhvr>
                                        <p:cTn dur="1000"/>
                                        <p:tgtEl>
                                          <p:spTgt spid="79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4"/>
                                        </p:tgtEl>
                                        <p:attrNameLst>
                                          <p:attrName>style.visibility</p:attrName>
                                        </p:attrNameLst>
                                      </p:cBhvr>
                                      <p:to>
                                        <p:strVal val="visible"/>
                                      </p:to>
                                    </p:set>
                                    <p:animEffect filter="fade" transition="in">
                                      <p:cBhvr>
                                        <p:cTn dur="500"/>
                                        <p:tgtEl>
                                          <p:spTgt spid="79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96"/>
                                        </p:tgtEl>
                                        <p:attrNameLst>
                                          <p:attrName>style.visibility</p:attrName>
                                        </p:attrNameLst>
                                      </p:cBhvr>
                                      <p:to>
                                        <p:strVal val="visible"/>
                                      </p:to>
                                    </p:set>
                                    <p:animEffect filter="fade" transition="in">
                                      <p:cBhvr>
                                        <p:cTn dur="500"/>
                                        <p:tgtEl>
                                          <p:spTgt spid="79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7">
                                            <p:txEl>
                                              <p:pRg end="0" st="0"/>
                                            </p:txEl>
                                          </p:spTgt>
                                        </p:tgtEl>
                                        <p:attrNameLst>
                                          <p:attrName>style.visibility</p:attrName>
                                        </p:attrNameLst>
                                      </p:cBhvr>
                                      <p:to>
                                        <p:strVal val="visible"/>
                                      </p:to>
                                    </p:set>
                                    <p:animEffect filter="fade" transition="in">
                                      <p:cBhvr>
                                        <p:cTn dur="500"/>
                                        <p:tgtEl>
                                          <p:spTgt spid="78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3" name="Shape 8003"/>
        <p:cNvGrpSpPr/>
        <p:nvPr/>
      </p:nvGrpSpPr>
      <p:grpSpPr>
        <a:xfrm>
          <a:off x="0" y="0"/>
          <a:ext cx="0" cy="0"/>
          <a:chOff x="0" y="0"/>
          <a:chExt cx="0" cy="0"/>
        </a:xfrm>
      </p:grpSpPr>
      <p:sp>
        <p:nvSpPr>
          <p:cNvPr id="8004" name="Google Shape;8004;p118"/>
          <p:cNvSpPr txBox="1"/>
          <p:nvPr>
            <p:ph type="title"/>
          </p:nvPr>
        </p:nvSpPr>
        <p:spPr>
          <a:xfrm>
            <a:off x="7093" y="216919"/>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Κεφάλαιο </a:t>
            </a:r>
            <a:r>
              <a:rPr lang="en-US" sz="3600"/>
              <a:t>3: roadmap</a:t>
            </a:r>
            <a:endParaRPr sz="3600"/>
          </a:p>
        </p:txBody>
      </p:sp>
      <p:sp>
        <p:nvSpPr>
          <p:cNvPr id="8005" name="Google Shape;8005;p118"/>
          <p:cNvSpPr txBox="1"/>
          <p:nvPr>
            <p:ph idx="2" type="body"/>
          </p:nvPr>
        </p:nvSpPr>
        <p:spPr>
          <a:xfrm>
            <a:off x="7092" y="1060433"/>
            <a:ext cx="4963500" cy="3771900"/>
          </a:xfrm>
          <a:prstGeom prst="rect">
            <a:avLst/>
          </a:prstGeom>
          <a:noFill/>
          <a:ln>
            <a:noFill/>
          </a:ln>
        </p:spPr>
        <p:txBody>
          <a:bodyPr anchorCtr="0" anchor="t" bIns="34275" lIns="68575" spcFirstLastPara="1" rIns="68575" wrap="square" tIns="34275">
            <a:noAutofit/>
          </a:bodyPr>
          <a:lstStyle/>
          <a:p>
            <a:pPr indent="-217170" lvl="0" marL="304800" rtl="0" algn="l">
              <a:lnSpc>
                <a:spcPct val="80000"/>
              </a:lnSpc>
              <a:spcBef>
                <a:spcPts val="0"/>
              </a:spcBef>
              <a:spcAft>
                <a:spcPts val="0"/>
              </a:spcAft>
              <a:buClr>
                <a:schemeClr val="lt2"/>
              </a:buClr>
              <a:buSzPts val="2420"/>
              <a:buChar char="▪"/>
            </a:pPr>
            <a:r>
              <a:rPr lang="en-US" sz="2420">
                <a:solidFill>
                  <a:schemeClr val="lt2"/>
                </a:solidFill>
              </a:rPr>
              <a:t>Υπηρεσίες του επιπέδου Μεταφοράς</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Πολύπλεξη και Αποπολύπλεξη</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Ασυνδεσμική μεταφορά: UDP</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Αρχές αξιόπιστης μεταφοράς δεδομένων</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Συνδεσμική μεταφορά: TCP</a:t>
            </a:r>
            <a:endParaRPr sz="2142">
              <a:solidFill>
                <a:schemeClr val="lt2"/>
              </a:solidFill>
            </a:endParaRPr>
          </a:p>
          <a:p>
            <a:pPr indent="-204470" lvl="0" marL="304800" rtl="0" algn="l">
              <a:lnSpc>
                <a:spcPct val="80000"/>
              </a:lnSpc>
              <a:spcBef>
                <a:spcPts val="600"/>
              </a:spcBef>
              <a:spcAft>
                <a:spcPts val="0"/>
              </a:spcAft>
              <a:buClr>
                <a:schemeClr val="lt2"/>
              </a:buClr>
              <a:buSzPts val="2220"/>
              <a:buChar char="▪"/>
            </a:pPr>
            <a:r>
              <a:rPr lang="en-US" sz="2420">
                <a:solidFill>
                  <a:schemeClr val="lt2"/>
                </a:solidFill>
              </a:rPr>
              <a:t>Αρχές του</a:t>
            </a:r>
            <a:r>
              <a:rPr lang="en-US" sz="2142">
                <a:solidFill>
                  <a:schemeClr val="lt2"/>
                </a:solidFill>
              </a:rPr>
              <a:t> </a:t>
            </a:r>
            <a:r>
              <a:rPr lang="en-US" sz="2420">
                <a:solidFill>
                  <a:schemeClr val="lt2"/>
                </a:solidFill>
              </a:rPr>
              <a:t>ελέγχου συμφόρησης</a:t>
            </a:r>
            <a:endParaRPr sz="2420">
              <a:solidFill>
                <a:schemeClr val="lt2"/>
              </a:solidFill>
            </a:endParaRPr>
          </a:p>
          <a:p>
            <a:pPr indent="-217170" lvl="0" marL="304800" rtl="0" algn="l">
              <a:lnSpc>
                <a:spcPct val="80000"/>
              </a:lnSpc>
              <a:spcBef>
                <a:spcPts val="600"/>
              </a:spcBef>
              <a:spcAft>
                <a:spcPts val="0"/>
              </a:spcAft>
              <a:buSzPts val="2420"/>
              <a:buChar char="▪"/>
            </a:pPr>
            <a:r>
              <a:rPr lang="en-US" sz="2420"/>
              <a:t>TCP έλεγχος συμφόρησης</a:t>
            </a:r>
            <a:endParaRPr sz="2142"/>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Εξέλιξη της λειτουργικότητας του επιπέδου Μεταφοράς</a:t>
            </a:r>
            <a:endParaRPr sz="2420">
              <a:solidFill>
                <a:schemeClr val="lt2"/>
              </a:solidFill>
            </a:endParaRPr>
          </a:p>
        </p:txBody>
      </p:sp>
      <p:sp>
        <p:nvSpPr>
          <p:cNvPr id="8006" name="Google Shape;8006;p11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8007" name="Google Shape;8007;p118"/>
          <p:cNvPicPr preferRelativeResize="0"/>
          <p:nvPr/>
        </p:nvPicPr>
        <p:blipFill rotWithShape="1">
          <a:blip r:embed="rId3">
            <a:alphaModFix/>
          </a:blip>
          <a:srcRect b="0" l="0" r="0" t="0"/>
          <a:stretch/>
        </p:blipFill>
        <p:spPr>
          <a:xfrm>
            <a:off x="5830747" y="970103"/>
            <a:ext cx="2743200" cy="20574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2" name="Shape 8012"/>
        <p:cNvGrpSpPr/>
        <p:nvPr/>
      </p:nvGrpSpPr>
      <p:grpSpPr>
        <a:xfrm>
          <a:off x="0" y="0"/>
          <a:ext cx="0" cy="0"/>
          <a:chOff x="0" y="0"/>
          <a:chExt cx="0" cy="0"/>
        </a:xfrm>
      </p:grpSpPr>
      <p:sp>
        <p:nvSpPr>
          <p:cNvPr id="8013" name="Google Shape;8013;p119"/>
          <p:cNvSpPr txBox="1"/>
          <p:nvPr>
            <p:ph type="title"/>
          </p:nvPr>
        </p:nvSpPr>
        <p:spPr>
          <a:xfrm>
            <a:off x="-45945" y="117415"/>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έλεγχος συμφόρησης: AIMD</a:t>
            </a:r>
            <a:endParaRPr b="0" sz="3300"/>
          </a:p>
        </p:txBody>
      </p:sp>
      <p:sp>
        <p:nvSpPr>
          <p:cNvPr id="8014" name="Google Shape;8014;p119"/>
          <p:cNvSpPr/>
          <p:nvPr/>
        </p:nvSpPr>
        <p:spPr>
          <a:xfrm>
            <a:off x="32531" y="680231"/>
            <a:ext cx="7705800" cy="1086000"/>
          </a:xfrm>
          <a:prstGeom prst="rect">
            <a:avLst/>
          </a:prstGeom>
          <a:noFill/>
          <a:ln>
            <a:noFill/>
          </a:ln>
        </p:spPr>
        <p:txBody>
          <a:bodyPr anchorCtr="0" anchor="t" bIns="34275" lIns="68575" spcFirstLastPara="1" rIns="68575" wrap="square" tIns="34275">
            <a:noAutofit/>
          </a:bodyPr>
          <a:lstStyle/>
          <a:p>
            <a:pPr indent="-203200" lvl="0" marL="215900" marR="0" rtl="0" algn="l">
              <a:lnSpc>
                <a:spcPct val="85000"/>
              </a:lnSpc>
              <a:spcBef>
                <a:spcPts val="0"/>
              </a:spcBef>
              <a:spcAft>
                <a:spcPts val="0"/>
              </a:spcAft>
              <a:buClr>
                <a:srgbClr val="000099"/>
              </a:buClr>
              <a:buSzPts val="2000"/>
              <a:buFont typeface="Noto Sans Symbols"/>
              <a:buChar char="▪"/>
            </a:pPr>
            <a:r>
              <a:rPr lang="en-US" sz="2000">
                <a:solidFill>
                  <a:srgbClr val="C00000"/>
                </a:solidFill>
                <a:latin typeface="Calibri"/>
                <a:ea typeface="Calibri"/>
                <a:cs typeface="Calibri"/>
                <a:sym typeface="Calibri"/>
              </a:rPr>
              <a:t>προσέγγιση</a:t>
            </a:r>
            <a:r>
              <a:rPr b="0" lang="en-US" sz="2000" u="none" cap="none" strike="noStrike">
                <a:solidFill>
                  <a:srgbClr val="C00000"/>
                </a:solidFill>
                <a:latin typeface="Calibri"/>
                <a:ea typeface="Calibri"/>
                <a:cs typeface="Calibri"/>
                <a:sym typeface="Calibri"/>
              </a:rPr>
              <a:t>: </a:t>
            </a:r>
            <a:r>
              <a:rPr lang="en-US" sz="2000">
                <a:latin typeface="Calibri"/>
                <a:ea typeface="Calibri"/>
                <a:cs typeface="Calibri"/>
                <a:sym typeface="Calibri"/>
              </a:rPr>
              <a:t>οι αποστολείς μπορούν να αυξήσουν τον ρυθμό αποστολής μέχρι να συμβεί απώλεια πακέτου (συμφόρηση)</a:t>
            </a:r>
            <a:r>
              <a:rPr b="0" lang="en-US" sz="2000" u="none" cap="none" strike="noStrike">
                <a:solidFill>
                  <a:srgbClr val="000000"/>
                </a:solidFill>
                <a:latin typeface="Calibri"/>
                <a:ea typeface="Calibri"/>
                <a:cs typeface="Calibri"/>
                <a:sym typeface="Calibri"/>
              </a:rPr>
              <a:t>, έπειτα μειώνεται </a:t>
            </a:r>
            <a:r>
              <a:rPr lang="en-US" sz="2000">
                <a:latin typeface="Calibri"/>
                <a:ea typeface="Calibri"/>
                <a:cs typeface="Calibri"/>
                <a:sym typeface="Calibri"/>
              </a:rPr>
              <a:t>ο ρυθμός αποστολής στο γεγονός απώλειας</a:t>
            </a:r>
            <a:endParaRPr b="0" sz="2000" u="none" cap="none" strike="noStrike">
              <a:solidFill>
                <a:srgbClr val="000000"/>
              </a:solidFill>
              <a:latin typeface="Gill Sans"/>
              <a:ea typeface="Gill Sans"/>
              <a:cs typeface="Gill Sans"/>
              <a:sym typeface="Gill Sans"/>
            </a:endParaRPr>
          </a:p>
        </p:txBody>
      </p:sp>
      <p:sp>
        <p:nvSpPr>
          <p:cNvPr id="8015" name="Google Shape;8015;p119"/>
          <p:cNvSpPr txBox="1"/>
          <p:nvPr/>
        </p:nvSpPr>
        <p:spPr>
          <a:xfrm>
            <a:off x="6211731" y="3209404"/>
            <a:ext cx="2076900" cy="1300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13A3"/>
              </a:buClr>
              <a:buSzPts val="2700"/>
              <a:buFont typeface="Calibri"/>
              <a:buNone/>
            </a:pPr>
            <a:r>
              <a:rPr b="1" i="0" lang="en-US" sz="2000" u="none" cap="none" strike="noStrike">
                <a:solidFill>
                  <a:srgbClr val="0013A3"/>
                </a:solidFill>
                <a:latin typeface="Calibri"/>
                <a:ea typeface="Calibri"/>
                <a:cs typeface="Calibri"/>
                <a:sym typeface="Calibri"/>
              </a:rPr>
              <a:t>AIMD</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πριονωτή συμπεριφορά</a:t>
            </a:r>
            <a:r>
              <a:rPr b="0" i="0" lang="en-US" sz="2000" u="none" cap="none" strike="noStrike">
                <a:solidFill>
                  <a:srgbClr val="000000"/>
                </a:solidFill>
                <a:latin typeface="Calibri"/>
                <a:ea typeface="Calibri"/>
                <a:cs typeface="Calibri"/>
                <a:sym typeface="Calibri"/>
              </a:rPr>
              <a:t>: </a:t>
            </a:r>
            <a:r>
              <a:rPr i="1" lang="en-US" sz="2000">
                <a:solidFill>
                  <a:srgbClr val="0013A3"/>
                </a:solidFill>
                <a:latin typeface="Calibri"/>
                <a:ea typeface="Calibri"/>
                <a:cs typeface="Calibri"/>
                <a:sym typeface="Calibri"/>
              </a:rPr>
              <a:t>βολιδοσκόπηση</a:t>
            </a:r>
            <a:endParaRPr sz="2000"/>
          </a:p>
          <a:p>
            <a:pPr indent="0" lvl="0" marL="0" marR="0" rtl="0" algn="r">
              <a:lnSpc>
                <a:spcPct val="100000"/>
              </a:lnSpc>
              <a:spcBef>
                <a:spcPts val="0"/>
              </a:spcBef>
              <a:spcAft>
                <a:spcPts val="0"/>
              </a:spcAft>
              <a:buClr>
                <a:srgbClr val="000000"/>
              </a:buClr>
              <a:buSzPts val="2100"/>
              <a:buFont typeface="Calibri"/>
              <a:buNone/>
            </a:pPr>
            <a:r>
              <a:rPr lang="en-US" sz="2000">
                <a:latin typeface="Calibri"/>
                <a:ea typeface="Calibri"/>
                <a:cs typeface="Calibri"/>
                <a:sym typeface="Calibri"/>
              </a:rPr>
              <a:t>για εύρος ζώνης</a:t>
            </a:r>
            <a:endParaRPr sz="2000"/>
          </a:p>
        </p:txBody>
      </p:sp>
      <p:sp>
        <p:nvSpPr>
          <p:cNvPr id="8016" name="Google Shape;8016;p119"/>
          <p:cNvSpPr/>
          <p:nvPr/>
        </p:nvSpPr>
        <p:spPr>
          <a:xfrm>
            <a:off x="3233204" y="2754640"/>
            <a:ext cx="514200" cy="228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cxnSp>
        <p:nvCxnSpPr>
          <p:cNvPr id="8017" name="Google Shape;8017;p119"/>
          <p:cNvCxnSpPr/>
          <p:nvPr/>
        </p:nvCxnSpPr>
        <p:spPr>
          <a:xfrm flipH="1" rot="10800000">
            <a:off x="2618842" y="3821337"/>
            <a:ext cx="127500" cy="127500"/>
          </a:xfrm>
          <a:prstGeom prst="straightConnector1">
            <a:avLst/>
          </a:prstGeom>
          <a:noFill/>
          <a:ln cap="flat" cmpd="sng" w="38100">
            <a:solidFill>
              <a:schemeClr val="dk1"/>
            </a:solidFill>
            <a:prstDash val="solid"/>
            <a:round/>
            <a:headEnd len="med" w="med" type="none"/>
            <a:tailEnd len="med" w="med" type="none"/>
          </a:ln>
        </p:spPr>
      </p:cxnSp>
      <p:cxnSp>
        <p:nvCxnSpPr>
          <p:cNvPr id="8018" name="Google Shape;8018;p119"/>
          <p:cNvCxnSpPr/>
          <p:nvPr/>
        </p:nvCxnSpPr>
        <p:spPr>
          <a:xfrm>
            <a:off x="2754573" y="3813106"/>
            <a:ext cx="0" cy="482100"/>
          </a:xfrm>
          <a:prstGeom prst="straightConnector1">
            <a:avLst/>
          </a:prstGeom>
          <a:noFill/>
          <a:ln cap="flat" cmpd="sng" w="38100">
            <a:solidFill>
              <a:schemeClr val="dk1"/>
            </a:solidFill>
            <a:prstDash val="solid"/>
            <a:round/>
            <a:headEnd len="med" w="med" type="none"/>
            <a:tailEnd len="med" w="med" type="none"/>
          </a:ln>
        </p:spPr>
      </p:cxnSp>
      <p:cxnSp>
        <p:nvCxnSpPr>
          <p:cNvPr id="8019" name="Google Shape;8019;p119"/>
          <p:cNvCxnSpPr/>
          <p:nvPr/>
        </p:nvCxnSpPr>
        <p:spPr>
          <a:xfrm flipH="1" rot="10800000">
            <a:off x="2746239" y="3576078"/>
            <a:ext cx="737100" cy="735900"/>
          </a:xfrm>
          <a:prstGeom prst="straightConnector1">
            <a:avLst/>
          </a:prstGeom>
          <a:noFill/>
          <a:ln cap="flat" cmpd="sng" w="38100">
            <a:solidFill>
              <a:schemeClr val="dk1"/>
            </a:solidFill>
            <a:prstDash val="solid"/>
            <a:round/>
            <a:headEnd len="med" w="med" type="none"/>
            <a:tailEnd len="med" w="med" type="none"/>
          </a:ln>
        </p:spPr>
      </p:cxnSp>
      <p:cxnSp>
        <p:nvCxnSpPr>
          <p:cNvPr id="8020" name="Google Shape;8020;p119"/>
          <p:cNvCxnSpPr/>
          <p:nvPr/>
        </p:nvCxnSpPr>
        <p:spPr>
          <a:xfrm>
            <a:off x="3474901" y="3577362"/>
            <a:ext cx="0" cy="601200"/>
          </a:xfrm>
          <a:prstGeom prst="straightConnector1">
            <a:avLst/>
          </a:prstGeom>
          <a:noFill/>
          <a:ln cap="flat" cmpd="sng" w="38100">
            <a:solidFill>
              <a:schemeClr val="dk1"/>
            </a:solidFill>
            <a:prstDash val="solid"/>
            <a:round/>
            <a:headEnd len="med" w="med" type="none"/>
            <a:tailEnd len="med" w="med" type="none"/>
          </a:ln>
        </p:spPr>
      </p:cxnSp>
      <p:cxnSp>
        <p:nvCxnSpPr>
          <p:cNvPr id="8021" name="Google Shape;8021;p119"/>
          <p:cNvCxnSpPr/>
          <p:nvPr/>
        </p:nvCxnSpPr>
        <p:spPr>
          <a:xfrm flipH="1" rot="10800000">
            <a:off x="3468948" y="3799915"/>
            <a:ext cx="394200" cy="393000"/>
          </a:xfrm>
          <a:prstGeom prst="straightConnector1">
            <a:avLst/>
          </a:prstGeom>
          <a:noFill/>
          <a:ln cap="flat" cmpd="sng" w="38100">
            <a:solidFill>
              <a:schemeClr val="dk1"/>
            </a:solidFill>
            <a:prstDash val="solid"/>
            <a:round/>
            <a:headEnd len="med" w="med" type="none"/>
            <a:tailEnd len="med" w="med" type="none"/>
          </a:ln>
        </p:spPr>
      </p:cxnSp>
      <p:cxnSp>
        <p:nvCxnSpPr>
          <p:cNvPr id="8022" name="Google Shape;8022;p119"/>
          <p:cNvCxnSpPr/>
          <p:nvPr/>
        </p:nvCxnSpPr>
        <p:spPr>
          <a:xfrm>
            <a:off x="3863045" y="3796437"/>
            <a:ext cx="0" cy="516600"/>
          </a:xfrm>
          <a:prstGeom prst="straightConnector1">
            <a:avLst/>
          </a:prstGeom>
          <a:noFill/>
          <a:ln cap="flat" cmpd="sng" w="38100">
            <a:solidFill>
              <a:schemeClr val="dk1"/>
            </a:solidFill>
            <a:prstDash val="solid"/>
            <a:round/>
            <a:headEnd len="med" w="med" type="none"/>
            <a:tailEnd len="med" w="med" type="none"/>
          </a:ln>
        </p:spPr>
      </p:cxnSp>
      <p:cxnSp>
        <p:nvCxnSpPr>
          <p:cNvPr id="8023" name="Google Shape;8023;p119"/>
          <p:cNvCxnSpPr/>
          <p:nvPr/>
        </p:nvCxnSpPr>
        <p:spPr>
          <a:xfrm flipH="1" rot="10800000">
            <a:off x="3871380" y="3560600"/>
            <a:ext cx="727500" cy="735900"/>
          </a:xfrm>
          <a:prstGeom prst="straightConnector1">
            <a:avLst/>
          </a:prstGeom>
          <a:noFill/>
          <a:ln cap="flat" cmpd="sng" w="38100">
            <a:solidFill>
              <a:schemeClr val="dk1"/>
            </a:solidFill>
            <a:prstDash val="solid"/>
            <a:round/>
            <a:headEnd len="med" w="med" type="none"/>
            <a:tailEnd len="med" w="med" type="none"/>
          </a:ln>
        </p:spPr>
      </p:cxnSp>
      <p:cxnSp>
        <p:nvCxnSpPr>
          <p:cNvPr id="8024" name="Google Shape;8024;p119"/>
          <p:cNvCxnSpPr/>
          <p:nvPr/>
        </p:nvCxnSpPr>
        <p:spPr>
          <a:xfrm>
            <a:off x="4595280" y="3560693"/>
            <a:ext cx="8400" cy="626400"/>
          </a:xfrm>
          <a:prstGeom prst="straightConnector1">
            <a:avLst/>
          </a:prstGeom>
          <a:noFill/>
          <a:ln cap="flat" cmpd="sng" w="38100">
            <a:solidFill>
              <a:schemeClr val="dk1"/>
            </a:solidFill>
            <a:prstDash val="solid"/>
            <a:round/>
            <a:headEnd len="med" w="med" type="none"/>
            <a:tailEnd len="med" w="med" type="none"/>
          </a:ln>
        </p:spPr>
      </p:cxnSp>
      <p:cxnSp>
        <p:nvCxnSpPr>
          <p:cNvPr id="8025" name="Google Shape;8025;p119"/>
          <p:cNvCxnSpPr/>
          <p:nvPr/>
        </p:nvCxnSpPr>
        <p:spPr>
          <a:xfrm flipH="1" rot="10800000">
            <a:off x="4598851" y="3683290"/>
            <a:ext cx="500100" cy="500100"/>
          </a:xfrm>
          <a:prstGeom prst="straightConnector1">
            <a:avLst/>
          </a:prstGeom>
          <a:noFill/>
          <a:ln cap="flat" cmpd="sng" w="38100">
            <a:solidFill>
              <a:schemeClr val="dk1"/>
            </a:solidFill>
            <a:prstDash val="solid"/>
            <a:round/>
            <a:headEnd len="med" w="med" type="none"/>
            <a:tailEnd len="med" w="med" type="none"/>
          </a:ln>
        </p:spPr>
      </p:cxnSp>
      <p:cxnSp>
        <p:nvCxnSpPr>
          <p:cNvPr id="8026" name="Google Shape;8026;p119"/>
          <p:cNvCxnSpPr/>
          <p:nvPr/>
        </p:nvCxnSpPr>
        <p:spPr>
          <a:xfrm>
            <a:off x="5098914" y="3672612"/>
            <a:ext cx="0" cy="560700"/>
          </a:xfrm>
          <a:prstGeom prst="straightConnector1">
            <a:avLst/>
          </a:prstGeom>
          <a:noFill/>
          <a:ln cap="flat" cmpd="sng" w="38100">
            <a:solidFill>
              <a:schemeClr val="dk1"/>
            </a:solidFill>
            <a:prstDash val="solid"/>
            <a:round/>
            <a:headEnd len="med" w="med" type="none"/>
            <a:tailEnd len="med" w="med" type="none"/>
          </a:ln>
        </p:spPr>
      </p:cxnSp>
      <p:cxnSp>
        <p:nvCxnSpPr>
          <p:cNvPr id="8027" name="Google Shape;8027;p119"/>
          <p:cNvCxnSpPr/>
          <p:nvPr/>
        </p:nvCxnSpPr>
        <p:spPr>
          <a:xfrm flipH="1" rot="10800000">
            <a:off x="5091771" y="3483312"/>
            <a:ext cx="657300" cy="760800"/>
          </a:xfrm>
          <a:prstGeom prst="straightConnector1">
            <a:avLst/>
          </a:prstGeom>
          <a:noFill/>
          <a:ln cap="flat" cmpd="sng" w="38100">
            <a:solidFill>
              <a:schemeClr val="dk1"/>
            </a:solidFill>
            <a:prstDash val="solid"/>
            <a:round/>
            <a:headEnd len="med" w="med" type="none"/>
            <a:tailEnd len="med" w="med" type="none"/>
          </a:ln>
        </p:spPr>
      </p:cxnSp>
      <p:grpSp>
        <p:nvGrpSpPr>
          <p:cNvPr id="8028" name="Google Shape;8028;p119"/>
          <p:cNvGrpSpPr/>
          <p:nvPr/>
        </p:nvGrpSpPr>
        <p:grpSpPr>
          <a:xfrm>
            <a:off x="2274828" y="3114600"/>
            <a:ext cx="3451545" cy="1926462"/>
            <a:chOff x="4099904" y="3936900"/>
            <a:chExt cx="4602060" cy="2568616"/>
          </a:xfrm>
        </p:grpSpPr>
        <p:sp>
          <p:nvSpPr>
            <p:cNvPr id="8029" name="Google Shape;8029;p119"/>
            <p:cNvSpPr txBox="1"/>
            <p:nvPr/>
          </p:nvSpPr>
          <p:spPr>
            <a:xfrm rot="-5400000">
              <a:off x="3235154" y="4801650"/>
              <a:ext cx="2273400" cy="54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TCP sender  Sending rate</a:t>
              </a:r>
              <a:endParaRPr sz="1100"/>
            </a:p>
          </p:txBody>
        </p:sp>
        <p:cxnSp>
          <p:nvCxnSpPr>
            <p:cNvPr id="8030" name="Google Shape;8030;p119"/>
            <p:cNvCxnSpPr/>
            <p:nvPr/>
          </p:nvCxnSpPr>
          <p:spPr>
            <a:xfrm>
              <a:off x="4558589" y="6176341"/>
              <a:ext cx="4143375" cy="0"/>
            </a:xfrm>
            <a:prstGeom prst="straightConnector1">
              <a:avLst/>
            </a:prstGeom>
            <a:noFill/>
            <a:ln cap="flat" cmpd="sng" w="28575">
              <a:solidFill>
                <a:schemeClr val="dk1"/>
              </a:solidFill>
              <a:prstDash val="solid"/>
              <a:round/>
              <a:headEnd len="med" w="med" type="none"/>
              <a:tailEnd len="med" w="med" type="triangle"/>
            </a:ln>
          </p:spPr>
        </p:cxnSp>
        <p:cxnSp>
          <p:nvCxnSpPr>
            <p:cNvPr id="8031" name="Google Shape;8031;p119"/>
            <p:cNvCxnSpPr/>
            <p:nvPr/>
          </p:nvCxnSpPr>
          <p:spPr>
            <a:xfrm>
              <a:off x="4546600" y="4203700"/>
              <a:ext cx="877" cy="1974229"/>
            </a:xfrm>
            <a:prstGeom prst="straightConnector1">
              <a:avLst/>
            </a:prstGeom>
            <a:noFill/>
            <a:ln cap="flat" cmpd="sng" w="28575">
              <a:solidFill>
                <a:schemeClr val="dk1"/>
              </a:solidFill>
              <a:prstDash val="solid"/>
              <a:round/>
              <a:headEnd len="med" w="med" type="none"/>
              <a:tailEnd len="med" w="med" type="none"/>
            </a:ln>
          </p:spPr>
        </p:cxnSp>
        <p:sp>
          <p:nvSpPr>
            <p:cNvPr id="8032" name="Google Shape;8032;p119"/>
            <p:cNvSpPr txBox="1"/>
            <p:nvPr/>
          </p:nvSpPr>
          <p:spPr>
            <a:xfrm>
              <a:off x="6125452" y="6166816"/>
              <a:ext cx="5763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time</a:t>
              </a:r>
              <a:endParaRPr sz="1100"/>
            </a:p>
          </p:txBody>
        </p:sp>
      </p:grpSp>
      <p:grpSp>
        <p:nvGrpSpPr>
          <p:cNvPr id="8033" name="Google Shape;8033;p119"/>
          <p:cNvGrpSpPr/>
          <p:nvPr/>
        </p:nvGrpSpPr>
        <p:grpSpPr>
          <a:xfrm>
            <a:off x="342900" y="1533525"/>
            <a:ext cx="3976736" cy="1428750"/>
            <a:chOff x="-95729" y="4533900"/>
            <a:chExt cx="4995900" cy="1905000"/>
          </a:xfrm>
        </p:grpSpPr>
        <p:sp>
          <p:nvSpPr>
            <p:cNvPr id="8034" name="Google Shape;8034;p119"/>
            <p:cNvSpPr/>
            <p:nvPr/>
          </p:nvSpPr>
          <p:spPr>
            <a:xfrm>
              <a:off x="406836" y="4737100"/>
              <a:ext cx="4335000" cy="1695300"/>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035" name="Google Shape;8035;p119"/>
            <p:cNvSpPr/>
            <p:nvPr/>
          </p:nvSpPr>
          <p:spPr>
            <a:xfrm>
              <a:off x="-95729" y="4991100"/>
              <a:ext cx="4995900" cy="1447800"/>
            </a:xfrm>
            <a:prstGeom prst="rect">
              <a:avLst/>
            </a:prstGeom>
            <a:noFill/>
            <a:ln>
              <a:noFill/>
            </a:ln>
          </p:spPr>
          <p:txBody>
            <a:bodyPr anchorCtr="0" anchor="t" bIns="34275" lIns="68575" spcFirstLastPara="1" rIns="68575" wrap="square" tIns="34275">
              <a:noAutofit/>
            </a:bodyPr>
            <a:lstStyle/>
            <a:p>
              <a:pPr indent="0" lvl="1" marL="342900" marR="0" rtl="0" algn="l">
                <a:lnSpc>
                  <a:spcPct val="85000"/>
                </a:lnSpc>
                <a:spcBef>
                  <a:spcPts val="0"/>
                </a:spcBef>
                <a:spcAft>
                  <a:spcPts val="0"/>
                </a:spcAft>
                <a:buClr>
                  <a:srgbClr val="000099"/>
                </a:buClr>
                <a:buSzPts val="2000"/>
                <a:buFont typeface="Calibri"/>
                <a:buNone/>
              </a:pPr>
              <a:r>
                <a:t/>
              </a:r>
              <a:endParaRPr sz="2000">
                <a:latin typeface="Calibri"/>
                <a:ea typeface="Calibri"/>
                <a:cs typeface="Calibri"/>
                <a:sym typeface="Calibri"/>
              </a:endParaRPr>
            </a:p>
            <a:p>
              <a:pPr indent="0" lvl="1" marL="342900" marR="0" rtl="0" algn="l">
                <a:lnSpc>
                  <a:spcPct val="85000"/>
                </a:lnSpc>
                <a:spcBef>
                  <a:spcPts val="0"/>
                </a:spcBef>
                <a:spcAft>
                  <a:spcPts val="0"/>
                </a:spcAft>
                <a:buClr>
                  <a:srgbClr val="000099"/>
                </a:buClr>
                <a:buSzPts val="2000"/>
                <a:buFont typeface="Calibri"/>
                <a:buNone/>
              </a:pPr>
              <a:r>
                <a:rPr lang="en-US" sz="2000">
                  <a:latin typeface="Calibri"/>
                  <a:ea typeface="Calibri"/>
                  <a:cs typeface="Calibri"/>
                  <a:sym typeface="Calibri"/>
                </a:rPr>
                <a:t>αύξηση ρυθμού αποστολής κατά</a:t>
              </a:r>
              <a:r>
                <a:rPr b="0" i="0" lang="en-US" sz="2000" u="none" cap="none" strike="noStrike">
                  <a:solidFill>
                    <a:srgbClr val="000000"/>
                  </a:solidFill>
                  <a:latin typeface="Gill Sans"/>
                  <a:ea typeface="Gill Sans"/>
                  <a:cs typeface="Gill Sans"/>
                  <a:sym typeface="Gill Sans"/>
                </a:rPr>
                <a:t> </a:t>
              </a:r>
              <a:r>
                <a:rPr b="0" i="0" lang="en-US" sz="2000" u="none" cap="none" strike="noStrike">
                  <a:solidFill>
                    <a:srgbClr val="000000"/>
                  </a:solidFill>
                  <a:latin typeface="Calibri"/>
                  <a:ea typeface="Calibri"/>
                  <a:cs typeface="Calibri"/>
                  <a:sym typeface="Calibri"/>
                </a:rPr>
                <a:t>1 maximum segment size </a:t>
              </a:r>
              <a:r>
                <a:rPr lang="en-US" sz="2000">
                  <a:latin typeface="Calibri"/>
                  <a:ea typeface="Calibri"/>
                  <a:cs typeface="Calibri"/>
                  <a:sym typeface="Calibri"/>
                </a:rPr>
                <a:t>κάθε </a:t>
              </a:r>
              <a:r>
                <a:rPr b="0" i="0" lang="en-US" sz="2000" u="none" cap="none" strike="noStrike">
                  <a:solidFill>
                    <a:srgbClr val="000000"/>
                  </a:solidFill>
                  <a:latin typeface="Calibri"/>
                  <a:ea typeface="Calibri"/>
                  <a:cs typeface="Calibri"/>
                  <a:sym typeface="Calibri"/>
                </a:rPr>
                <a:t>RTT </a:t>
              </a:r>
              <a:r>
                <a:rPr lang="en-US" sz="2000">
                  <a:latin typeface="Calibri"/>
                  <a:ea typeface="Calibri"/>
                  <a:cs typeface="Calibri"/>
                  <a:sym typeface="Calibri"/>
                </a:rPr>
                <a:t>μέχρι ανίχνευση απώλειας</a:t>
              </a:r>
              <a:endParaRPr b="0" i="1" sz="2000" u="none" cap="none" strike="noStrike">
                <a:solidFill>
                  <a:srgbClr val="000000"/>
                </a:solidFill>
                <a:latin typeface="Calibri"/>
                <a:ea typeface="Calibri"/>
                <a:cs typeface="Calibri"/>
                <a:sym typeface="Calibri"/>
              </a:endParaRPr>
            </a:p>
          </p:txBody>
        </p:sp>
        <p:sp>
          <p:nvSpPr>
            <p:cNvPr id="8036" name="Google Shape;8036;p119"/>
            <p:cNvSpPr/>
            <p:nvPr/>
          </p:nvSpPr>
          <p:spPr>
            <a:xfrm>
              <a:off x="508009" y="4533900"/>
              <a:ext cx="3263400" cy="4446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100"/>
                <a:buFont typeface="Calibri"/>
                <a:buNone/>
              </a:pPr>
              <a:r>
                <a:rPr b="0" i="1" lang="en-US" sz="2000" u="sng" cap="none" strike="noStrike">
                  <a:solidFill>
                    <a:srgbClr val="00B050"/>
                  </a:solidFill>
                  <a:latin typeface="Calibri"/>
                  <a:ea typeface="Calibri"/>
                  <a:cs typeface="Calibri"/>
                  <a:sym typeface="Calibri"/>
                </a:rPr>
                <a:t>A</a:t>
              </a:r>
              <a:r>
                <a:rPr b="0" i="1" lang="en-US" sz="2000" u="none" cap="none" strike="noStrike">
                  <a:solidFill>
                    <a:srgbClr val="00B050"/>
                  </a:solidFill>
                  <a:latin typeface="Calibri"/>
                  <a:ea typeface="Calibri"/>
                  <a:cs typeface="Calibri"/>
                  <a:sym typeface="Calibri"/>
                </a:rPr>
                <a:t>dditive </a:t>
              </a:r>
              <a:r>
                <a:rPr b="0" i="1" lang="en-US" sz="2000" u="sng" cap="none" strike="noStrike">
                  <a:solidFill>
                    <a:srgbClr val="00B050"/>
                  </a:solidFill>
                  <a:latin typeface="Calibri"/>
                  <a:ea typeface="Calibri"/>
                  <a:cs typeface="Calibri"/>
                  <a:sym typeface="Calibri"/>
                </a:rPr>
                <a:t>I</a:t>
              </a:r>
              <a:r>
                <a:rPr b="0" i="1" lang="en-US" sz="2000" u="none" cap="none" strike="noStrike">
                  <a:solidFill>
                    <a:srgbClr val="00B050"/>
                  </a:solidFill>
                  <a:latin typeface="Calibri"/>
                  <a:ea typeface="Calibri"/>
                  <a:cs typeface="Calibri"/>
                  <a:sym typeface="Calibri"/>
                </a:rPr>
                <a:t>ncrease</a:t>
              </a:r>
              <a:r>
                <a:rPr i="1" lang="en-US" sz="2000">
                  <a:solidFill>
                    <a:srgbClr val="00B050"/>
                  </a:solidFill>
                  <a:latin typeface="Calibri"/>
                  <a:ea typeface="Calibri"/>
                  <a:cs typeface="Calibri"/>
                  <a:sym typeface="Calibri"/>
                </a:rPr>
                <a:t> (Προσθετική Αύξηση)</a:t>
              </a:r>
              <a:endParaRPr b="0" i="0" sz="2000" u="none" cap="none" strike="noStrike">
                <a:solidFill>
                  <a:srgbClr val="00B050"/>
                </a:solidFill>
                <a:latin typeface="Gill Sans"/>
                <a:ea typeface="Gill Sans"/>
                <a:cs typeface="Gill Sans"/>
                <a:sym typeface="Gill Sans"/>
              </a:endParaRPr>
            </a:p>
          </p:txBody>
        </p:sp>
      </p:grpSp>
      <p:grpSp>
        <p:nvGrpSpPr>
          <p:cNvPr id="8037" name="Google Shape;8037;p119"/>
          <p:cNvGrpSpPr/>
          <p:nvPr/>
        </p:nvGrpSpPr>
        <p:grpSpPr>
          <a:xfrm>
            <a:off x="4200525" y="1571901"/>
            <a:ext cx="3840075" cy="1428699"/>
            <a:chOff x="38100" y="4533903"/>
            <a:chExt cx="5120100" cy="1422299"/>
          </a:xfrm>
        </p:grpSpPr>
        <p:sp>
          <p:nvSpPr>
            <p:cNvPr id="8038" name="Google Shape;8038;p119"/>
            <p:cNvSpPr/>
            <p:nvPr/>
          </p:nvSpPr>
          <p:spPr>
            <a:xfrm>
              <a:off x="342900" y="4686302"/>
              <a:ext cx="4602000" cy="1269900"/>
            </a:xfrm>
            <a:prstGeom prst="rect">
              <a:avLst/>
            </a:prstGeom>
            <a:solidFill>
              <a:schemeClr val="lt1"/>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039" name="Google Shape;8039;p119"/>
            <p:cNvSpPr/>
            <p:nvPr/>
          </p:nvSpPr>
          <p:spPr>
            <a:xfrm>
              <a:off x="38100" y="4991094"/>
              <a:ext cx="5120100" cy="825600"/>
            </a:xfrm>
            <a:prstGeom prst="rect">
              <a:avLst/>
            </a:prstGeom>
            <a:noFill/>
            <a:ln>
              <a:noFill/>
            </a:ln>
          </p:spPr>
          <p:txBody>
            <a:bodyPr anchorCtr="0" anchor="t" bIns="34275" lIns="68575" spcFirstLastPara="1" rIns="68575" wrap="square" tIns="34275">
              <a:noAutofit/>
            </a:bodyPr>
            <a:lstStyle/>
            <a:p>
              <a:pPr indent="0" lvl="1" marL="342900" marR="0" rtl="0" algn="l">
                <a:lnSpc>
                  <a:spcPct val="85000"/>
                </a:lnSpc>
                <a:spcBef>
                  <a:spcPts val="0"/>
                </a:spcBef>
                <a:spcAft>
                  <a:spcPts val="0"/>
                </a:spcAft>
                <a:buClr>
                  <a:srgbClr val="000099"/>
                </a:buClr>
                <a:buSzPts val="2000"/>
                <a:buFont typeface="Calibri"/>
                <a:buNone/>
              </a:pPr>
              <a:r>
                <a:t/>
              </a:r>
              <a:endParaRPr sz="2000">
                <a:latin typeface="Calibri"/>
                <a:ea typeface="Calibri"/>
                <a:cs typeface="Calibri"/>
                <a:sym typeface="Calibri"/>
              </a:endParaRPr>
            </a:p>
            <a:p>
              <a:pPr indent="0" lvl="1" marL="342900" marR="0" rtl="0" algn="l">
                <a:lnSpc>
                  <a:spcPct val="85000"/>
                </a:lnSpc>
                <a:spcBef>
                  <a:spcPts val="0"/>
                </a:spcBef>
                <a:spcAft>
                  <a:spcPts val="0"/>
                </a:spcAft>
                <a:buClr>
                  <a:srgbClr val="000099"/>
                </a:buClr>
                <a:buSzPts val="2000"/>
                <a:buFont typeface="Calibri"/>
                <a:buNone/>
              </a:pPr>
              <a:r>
                <a:rPr lang="en-US" sz="2000">
                  <a:latin typeface="Calibri"/>
                  <a:ea typeface="Calibri"/>
                  <a:cs typeface="Calibri"/>
                  <a:sym typeface="Calibri"/>
                </a:rPr>
                <a:t>μείωση ρυθμού αποστολής στο μισό σε περίπτωση απώλειας</a:t>
              </a:r>
              <a:endParaRPr b="0" i="0" sz="2000" u="none" cap="none" strike="noStrike">
                <a:solidFill>
                  <a:srgbClr val="000000"/>
                </a:solidFill>
                <a:latin typeface="Gill Sans"/>
                <a:ea typeface="Gill Sans"/>
                <a:cs typeface="Gill Sans"/>
                <a:sym typeface="Gill Sans"/>
              </a:endParaRPr>
            </a:p>
          </p:txBody>
        </p:sp>
        <p:sp>
          <p:nvSpPr>
            <p:cNvPr id="8040" name="Google Shape;8040;p119"/>
            <p:cNvSpPr/>
            <p:nvPr/>
          </p:nvSpPr>
          <p:spPr>
            <a:xfrm>
              <a:off x="508000" y="4533903"/>
              <a:ext cx="3746400" cy="757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100"/>
                <a:buFont typeface="Calibri"/>
                <a:buNone/>
              </a:pPr>
              <a:r>
                <a:rPr b="0" i="1" lang="en-US" sz="2000" u="sng" cap="none" strike="noStrike">
                  <a:solidFill>
                    <a:srgbClr val="C00000"/>
                  </a:solidFill>
                  <a:latin typeface="Calibri"/>
                  <a:ea typeface="Calibri"/>
                  <a:cs typeface="Calibri"/>
                  <a:sym typeface="Calibri"/>
                </a:rPr>
                <a:t>M</a:t>
              </a:r>
              <a:r>
                <a:rPr b="0" i="1" lang="en-US" sz="2000" u="none" cap="none" strike="noStrike">
                  <a:solidFill>
                    <a:srgbClr val="C00000"/>
                  </a:solidFill>
                  <a:latin typeface="Calibri"/>
                  <a:ea typeface="Calibri"/>
                  <a:cs typeface="Calibri"/>
                  <a:sym typeface="Calibri"/>
                </a:rPr>
                <a:t>ultiplicative </a:t>
              </a:r>
              <a:r>
                <a:rPr b="0" i="1" lang="en-US" sz="2000" u="sng" cap="none" strike="noStrike">
                  <a:solidFill>
                    <a:srgbClr val="C00000"/>
                  </a:solidFill>
                  <a:latin typeface="Calibri"/>
                  <a:ea typeface="Calibri"/>
                  <a:cs typeface="Calibri"/>
                  <a:sym typeface="Calibri"/>
                </a:rPr>
                <a:t>D</a:t>
              </a:r>
              <a:r>
                <a:rPr b="0" i="1" lang="en-US" sz="2000" u="none" cap="none" strike="noStrike">
                  <a:solidFill>
                    <a:srgbClr val="C00000"/>
                  </a:solidFill>
                  <a:latin typeface="Calibri"/>
                  <a:ea typeface="Calibri"/>
                  <a:cs typeface="Calibri"/>
                  <a:sym typeface="Calibri"/>
                </a:rPr>
                <a:t>ecrease</a:t>
              </a:r>
              <a:endParaRPr b="0" i="1" sz="2000" u="none" cap="none" strike="noStrike">
                <a:solidFill>
                  <a:srgbClr val="C00000"/>
                </a:solidFill>
                <a:latin typeface="Calibri"/>
                <a:ea typeface="Calibri"/>
                <a:cs typeface="Calibri"/>
                <a:sym typeface="Calibri"/>
              </a:endParaRPr>
            </a:p>
            <a:p>
              <a:pPr indent="0" lvl="0" marL="0" marR="0" rtl="0" algn="l">
                <a:lnSpc>
                  <a:spcPct val="85000"/>
                </a:lnSpc>
                <a:spcBef>
                  <a:spcPts val="0"/>
                </a:spcBef>
                <a:spcAft>
                  <a:spcPts val="0"/>
                </a:spcAft>
                <a:buClr>
                  <a:srgbClr val="000099"/>
                </a:buClr>
                <a:buSzPts val="2100"/>
                <a:buFont typeface="Calibri"/>
                <a:buNone/>
              </a:pPr>
              <a:r>
                <a:rPr i="1" lang="en-US" sz="2000">
                  <a:solidFill>
                    <a:srgbClr val="C00000"/>
                  </a:solidFill>
                  <a:latin typeface="Calibri"/>
                  <a:ea typeface="Calibri"/>
                  <a:cs typeface="Calibri"/>
                  <a:sym typeface="Calibri"/>
                </a:rPr>
                <a:t>(Πολλαπλασιαστική Μείωση)</a:t>
              </a:r>
              <a:endParaRPr i="1" sz="2000">
                <a:solidFill>
                  <a:srgbClr val="C00000"/>
                </a:solidFill>
                <a:latin typeface="Calibri"/>
                <a:ea typeface="Calibri"/>
                <a:cs typeface="Calibri"/>
                <a:sym typeface="Calibri"/>
              </a:endParaRPr>
            </a:p>
          </p:txBody>
        </p:sp>
      </p:grpSp>
      <p:grpSp>
        <p:nvGrpSpPr>
          <p:cNvPr id="8041" name="Google Shape;8041;p119"/>
          <p:cNvGrpSpPr/>
          <p:nvPr/>
        </p:nvGrpSpPr>
        <p:grpSpPr>
          <a:xfrm>
            <a:off x="2659907" y="2762250"/>
            <a:ext cx="2699426" cy="1193462"/>
            <a:chOff x="3965643" y="3797300"/>
            <a:chExt cx="3599234" cy="1591283"/>
          </a:xfrm>
        </p:grpSpPr>
        <p:grpSp>
          <p:nvGrpSpPr>
            <p:cNvPr id="8042" name="Google Shape;8042;p119"/>
            <p:cNvGrpSpPr/>
            <p:nvPr/>
          </p:nvGrpSpPr>
          <p:grpSpPr>
            <a:xfrm>
              <a:off x="3965643" y="4159386"/>
              <a:ext cx="3599234" cy="1229197"/>
              <a:chOff x="3965643" y="4159386"/>
              <a:chExt cx="3599234" cy="1229197"/>
            </a:xfrm>
          </p:grpSpPr>
          <p:cxnSp>
            <p:nvCxnSpPr>
              <p:cNvPr id="8043" name="Google Shape;8043;p119"/>
              <p:cNvCxnSpPr/>
              <p:nvPr/>
            </p:nvCxnSpPr>
            <p:spPr>
              <a:xfrm>
                <a:off x="3972128" y="4163438"/>
                <a:ext cx="0" cy="1056262"/>
              </a:xfrm>
              <a:prstGeom prst="straightConnector1">
                <a:avLst/>
              </a:prstGeom>
              <a:noFill/>
              <a:ln cap="flat" cmpd="sng" w="12700">
                <a:solidFill>
                  <a:srgbClr val="00B050"/>
                </a:solidFill>
                <a:prstDash val="solid"/>
                <a:miter lim="800000"/>
                <a:headEnd len="sm" w="sm" type="none"/>
                <a:tailEnd len="med" w="med" type="triangle"/>
              </a:ln>
            </p:spPr>
          </p:cxnSp>
          <p:cxnSp>
            <p:nvCxnSpPr>
              <p:cNvPr id="8044" name="Google Shape;8044;p119"/>
              <p:cNvCxnSpPr/>
              <p:nvPr/>
            </p:nvCxnSpPr>
            <p:spPr>
              <a:xfrm>
                <a:off x="4480128" y="4163438"/>
                <a:ext cx="0" cy="1221362"/>
              </a:xfrm>
              <a:prstGeom prst="straightConnector1">
                <a:avLst/>
              </a:prstGeom>
              <a:noFill/>
              <a:ln cap="flat" cmpd="sng" w="12700">
                <a:solidFill>
                  <a:srgbClr val="00B050"/>
                </a:solidFill>
                <a:prstDash val="solid"/>
                <a:miter lim="800000"/>
                <a:headEnd len="sm" w="sm" type="none"/>
                <a:tailEnd len="med" w="med" type="triangle"/>
              </a:ln>
            </p:spPr>
          </p:cxnSp>
          <p:cxnSp>
            <p:nvCxnSpPr>
              <p:cNvPr id="8045" name="Google Shape;8045;p119"/>
              <p:cNvCxnSpPr/>
              <p:nvPr/>
            </p:nvCxnSpPr>
            <p:spPr>
              <a:xfrm>
                <a:off x="5295630" y="4163438"/>
                <a:ext cx="0" cy="1225145"/>
              </a:xfrm>
              <a:prstGeom prst="straightConnector1">
                <a:avLst/>
              </a:prstGeom>
              <a:noFill/>
              <a:ln cap="flat" cmpd="sng" w="12700">
                <a:solidFill>
                  <a:srgbClr val="00B050"/>
                </a:solidFill>
                <a:prstDash val="solid"/>
                <a:miter lim="800000"/>
                <a:headEnd len="sm" w="sm" type="none"/>
                <a:tailEnd len="med" w="med" type="triangle"/>
              </a:ln>
            </p:spPr>
          </p:cxnSp>
          <p:cxnSp>
            <p:nvCxnSpPr>
              <p:cNvPr id="8046" name="Google Shape;8046;p119"/>
              <p:cNvCxnSpPr/>
              <p:nvPr/>
            </p:nvCxnSpPr>
            <p:spPr>
              <a:xfrm>
                <a:off x="5964941" y="4171542"/>
                <a:ext cx="0" cy="1204339"/>
              </a:xfrm>
              <a:prstGeom prst="straightConnector1">
                <a:avLst/>
              </a:prstGeom>
              <a:noFill/>
              <a:ln cap="flat" cmpd="sng" w="12700">
                <a:solidFill>
                  <a:srgbClr val="00B050"/>
                </a:solidFill>
                <a:prstDash val="solid"/>
                <a:miter lim="800000"/>
                <a:headEnd len="sm" w="sm" type="none"/>
                <a:tailEnd len="med" w="med" type="triangle"/>
              </a:ln>
            </p:spPr>
          </p:cxnSp>
          <p:cxnSp>
            <p:nvCxnSpPr>
              <p:cNvPr id="8047" name="Google Shape;8047;p119"/>
              <p:cNvCxnSpPr/>
              <p:nvPr/>
            </p:nvCxnSpPr>
            <p:spPr>
              <a:xfrm>
                <a:off x="6794500" y="4165056"/>
                <a:ext cx="0" cy="1193800"/>
              </a:xfrm>
              <a:prstGeom prst="straightConnector1">
                <a:avLst/>
              </a:prstGeom>
              <a:noFill/>
              <a:ln cap="flat" cmpd="sng" w="12700">
                <a:solidFill>
                  <a:srgbClr val="00B050"/>
                </a:solidFill>
                <a:prstDash val="solid"/>
                <a:miter lim="800000"/>
                <a:headEnd len="sm" w="sm" type="none"/>
                <a:tailEnd len="med" w="med" type="triangle"/>
              </a:ln>
            </p:spPr>
          </p:cxnSp>
          <p:cxnSp>
            <p:nvCxnSpPr>
              <p:cNvPr id="8048" name="Google Shape;8048;p119"/>
              <p:cNvCxnSpPr/>
              <p:nvPr/>
            </p:nvCxnSpPr>
            <p:spPr>
              <a:xfrm>
                <a:off x="7559743" y="4159386"/>
                <a:ext cx="0" cy="1106520"/>
              </a:xfrm>
              <a:prstGeom prst="straightConnector1">
                <a:avLst/>
              </a:prstGeom>
              <a:noFill/>
              <a:ln cap="flat" cmpd="sng" w="12700">
                <a:solidFill>
                  <a:srgbClr val="00B050"/>
                </a:solidFill>
                <a:prstDash val="solid"/>
                <a:miter lim="800000"/>
                <a:headEnd len="sm" w="sm" type="none"/>
                <a:tailEnd len="med" w="med" type="triangle"/>
              </a:ln>
            </p:spPr>
          </p:cxnSp>
          <p:cxnSp>
            <p:nvCxnSpPr>
              <p:cNvPr id="8049" name="Google Shape;8049;p119"/>
              <p:cNvCxnSpPr/>
              <p:nvPr/>
            </p:nvCxnSpPr>
            <p:spPr>
              <a:xfrm>
                <a:off x="3965643" y="4162357"/>
                <a:ext cx="3599234" cy="0"/>
              </a:xfrm>
              <a:prstGeom prst="straightConnector1">
                <a:avLst/>
              </a:prstGeom>
              <a:noFill/>
              <a:ln cap="flat" cmpd="sng" w="12700">
                <a:solidFill>
                  <a:srgbClr val="00B050"/>
                </a:solidFill>
                <a:prstDash val="solid"/>
                <a:miter lim="800000"/>
                <a:headEnd len="sm" w="sm" type="none"/>
                <a:tailEnd len="sm" w="sm" type="none"/>
              </a:ln>
            </p:spPr>
          </p:cxnSp>
        </p:grpSp>
        <p:cxnSp>
          <p:nvCxnSpPr>
            <p:cNvPr id="8050" name="Google Shape;8050;p119"/>
            <p:cNvCxnSpPr/>
            <p:nvPr/>
          </p:nvCxnSpPr>
          <p:spPr>
            <a:xfrm>
              <a:off x="5651500" y="3797300"/>
              <a:ext cx="0" cy="381000"/>
            </a:xfrm>
            <a:prstGeom prst="straightConnector1">
              <a:avLst/>
            </a:prstGeom>
            <a:noFill/>
            <a:ln cap="flat" cmpd="sng" w="12700">
              <a:solidFill>
                <a:srgbClr val="00B050"/>
              </a:solidFill>
              <a:prstDash val="solid"/>
              <a:miter lim="800000"/>
              <a:headEnd len="sm" w="sm" type="none"/>
              <a:tailEnd len="med" w="med" type="triangle"/>
            </a:ln>
          </p:spPr>
        </p:cxnSp>
      </p:grpSp>
      <p:grpSp>
        <p:nvGrpSpPr>
          <p:cNvPr id="8051" name="Google Shape;8051;p119"/>
          <p:cNvGrpSpPr/>
          <p:nvPr/>
        </p:nvGrpSpPr>
        <p:grpSpPr>
          <a:xfrm>
            <a:off x="2776427" y="2826365"/>
            <a:ext cx="2900166" cy="1085766"/>
            <a:chOff x="4108450" y="3622675"/>
            <a:chExt cx="3819526" cy="1695450"/>
          </a:xfrm>
        </p:grpSpPr>
        <p:grpSp>
          <p:nvGrpSpPr>
            <p:cNvPr id="8052" name="Google Shape;8052;p119"/>
            <p:cNvGrpSpPr/>
            <p:nvPr/>
          </p:nvGrpSpPr>
          <p:grpSpPr>
            <a:xfrm>
              <a:off x="4108450" y="3975100"/>
              <a:ext cx="3819526" cy="1343025"/>
              <a:chOff x="4108450" y="3975100"/>
              <a:chExt cx="3819526" cy="1343025"/>
            </a:xfrm>
          </p:grpSpPr>
          <p:cxnSp>
            <p:nvCxnSpPr>
              <p:cNvPr id="8053" name="Google Shape;8053;p119"/>
              <p:cNvCxnSpPr/>
              <p:nvPr/>
            </p:nvCxnSpPr>
            <p:spPr>
              <a:xfrm flipH="1">
                <a:off x="7245350" y="3981450"/>
                <a:ext cx="679450" cy="1254125"/>
              </a:xfrm>
              <a:prstGeom prst="straightConnector1">
                <a:avLst/>
              </a:prstGeom>
              <a:noFill/>
              <a:ln cap="flat" cmpd="sng" w="12700">
                <a:solidFill>
                  <a:srgbClr val="C00000"/>
                </a:solidFill>
                <a:prstDash val="solid"/>
                <a:miter lim="800000"/>
                <a:headEnd len="sm" w="sm" type="none"/>
                <a:tailEnd len="med" w="med" type="triangle"/>
              </a:ln>
            </p:spPr>
          </p:cxnSp>
          <p:cxnSp>
            <p:nvCxnSpPr>
              <p:cNvPr id="8054" name="Google Shape;8054;p119"/>
              <p:cNvCxnSpPr/>
              <p:nvPr/>
            </p:nvCxnSpPr>
            <p:spPr>
              <a:xfrm flipH="1">
                <a:off x="4108450" y="3975100"/>
                <a:ext cx="3816350" cy="1339850"/>
              </a:xfrm>
              <a:prstGeom prst="straightConnector1">
                <a:avLst/>
              </a:prstGeom>
              <a:noFill/>
              <a:ln cap="flat" cmpd="sng" w="12700">
                <a:solidFill>
                  <a:srgbClr val="C00000"/>
                </a:solidFill>
                <a:prstDash val="solid"/>
                <a:miter lim="800000"/>
                <a:headEnd len="sm" w="sm" type="none"/>
                <a:tailEnd len="med" w="med" type="triangle"/>
              </a:ln>
            </p:spPr>
          </p:cxnSp>
          <p:cxnSp>
            <p:nvCxnSpPr>
              <p:cNvPr id="8055" name="Google Shape;8055;p119"/>
              <p:cNvCxnSpPr/>
              <p:nvPr/>
            </p:nvCxnSpPr>
            <p:spPr>
              <a:xfrm flipH="1">
                <a:off x="5070475" y="3978275"/>
                <a:ext cx="2854325" cy="1298575"/>
              </a:xfrm>
              <a:prstGeom prst="straightConnector1">
                <a:avLst/>
              </a:prstGeom>
              <a:noFill/>
              <a:ln cap="flat" cmpd="sng" w="12700">
                <a:solidFill>
                  <a:srgbClr val="C00000"/>
                </a:solidFill>
                <a:prstDash val="solid"/>
                <a:miter lim="800000"/>
                <a:headEnd len="sm" w="sm" type="none"/>
                <a:tailEnd len="med" w="med" type="triangle"/>
              </a:ln>
            </p:spPr>
          </p:cxnSp>
          <p:cxnSp>
            <p:nvCxnSpPr>
              <p:cNvPr id="8056" name="Google Shape;8056;p119"/>
              <p:cNvCxnSpPr/>
              <p:nvPr/>
            </p:nvCxnSpPr>
            <p:spPr>
              <a:xfrm flipH="1">
                <a:off x="5607050" y="3984625"/>
                <a:ext cx="2320926" cy="1333500"/>
              </a:xfrm>
              <a:prstGeom prst="straightConnector1">
                <a:avLst/>
              </a:prstGeom>
              <a:noFill/>
              <a:ln cap="flat" cmpd="sng" w="12700">
                <a:solidFill>
                  <a:srgbClr val="C00000"/>
                </a:solidFill>
                <a:prstDash val="solid"/>
                <a:miter lim="800000"/>
                <a:headEnd len="sm" w="sm" type="none"/>
                <a:tailEnd len="med" w="med" type="triangle"/>
              </a:ln>
            </p:spPr>
          </p:cxnSp>
          <p:cxnSp>
            <p:nvCxnSpPr>
              <p:cNvPr id="8057" name="Google Shape;8057;p119"/>
              <p:cNvCxnSpPr/>
              <p:nvPr/>
            </p:nvCxnSpPr>
            <p:spPr>
              <a:xfrm flipH="1">
                <a:off x="6565900" y="3984625"/>
                <a:ext cx="1358900" cy="1193800"/>
              </a:xfrm>
              <a:prstGeom prst="straightConnector1">
                <a:avLst/>
              </a:prstGeom>
              <a:noFill/>
              <a:ln cap="flat" cmpd="sng" w="12700">
                <a:solidFill>
                  <a:srgbClr val="C00000"/>
                </a:solidFill>
                <a:prstDash val="solid"/>
                <a:miter lim="800000"/>
                <a:headEnd len="sm" w="sm" type="none"/>
                <a:tailEnd len="med" w="med" type="triangle"/>
              </a:ln>
            </p:spPr>
          </p:cxnSp>
        </p:grpSp>
        <p:cxnSp>
          <p:nvCxnSpPr>
            <p:cNvPr id="8058" name="Google Shape;8058;p119"/>
            <p:cNvCxnSpPr/>
            <p:nvPr/>
          </p:nvCxnSpPr>
          <p:spPr>
            <a:xfrm rot="10800000">
              <a:off x="7921625" y="3622675"/>
              <a:ext cx="0" cy="358775"/>
            </a:xfrm>
            <a:prstGeom prst="straightConnector1">
              <a:avLst/>
            </a:prstGeom>
            <a:noFill/>
            <a:ln cap="flat" cmpd="sng" w="12700">
              <a:solidFill>
                <a:srgbClr val="C00000"/>
              </a:solidFill>
              <a:prstDash val="solid"/>
              <a:miter lim="800000"/>
              <a:headEnd len="sm" w="sm" type="none"/>
              <a:tailEnd len="sm" w="sm" type="none"/>
            </a:ln>
          </p:spPr>
        </p:cxnSp>
      </p:grpSp>
      <p:sp>
        <p:nvSpPr>
          <p:cNvPr id="8059" name="Google Shape;8059;p11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8"/>
                                        </p:tgtEl>
                                        <p:attrNameLst>
                                          <p:attrName>style.visibility</p:attrName>
                                        </p:attrNameLst>
                                      </p:cBhvr>
                                      <p:to>
                                        <p:strVal val="visible"/>
                                      </p:to>
                                    </p:set>
                                    <p:animEffect filter="fade" transition="in">
                                      <p:cBhvr>
                                        <p:cTn dur="500"/>
                                        <p:tgtEl>
                                          <p:spTgt spid="80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7"/>
                                        </p:tgtEl>
                                        <p:attrNameLst>
                                          <p:attrName>style.visibility</p:attrName>
                                        </p:attrNameLst>
                                      </p:cBhvr>
                                      <p:to>
                                        <p:strVal val="visible"/>
                                      </p:to>
                                    </p:set>
                                    <p:animEffect filter="fade" transition="in">
                                      <p:cBhvr>
                                        <p:cTn dur="500"/>
                                        <p:tgtEl>
                                          <p:spTgt spid="80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8"/>
                                        </p:tgtEl>
                                        <p:attrNameLst>
                                          <p:attrName>style.visibility</p:attrName>
                                        </p:attrNameLst>
                                      </p:cBhvr>
                                      <p:to>
                                        <p:strVal val="visible"/>
                                      </p:to>
                                    </p:set>
                                    <p:animEffect filter="fade" transition="in">
                                      <p:cBhvr>
                                        <p:cTn dur="500"/>
                                        <p:tgtEl>
                                          <p:spTgt spid="80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19"/>
                                        </p:tgtEl>
                                        <p:attrNameLst>
                                          <p:attrName>style.visibility</p:attrName>
                                        </p:attrNameLst>
                                      </p:cBhvr>
                                      <p:to>
                                        <p:strVal val="visible"/>
                                      </p:to>
                                    </p:set>
                                    <p:animEffect filter="fade" transition="in">
                                      <p:cBhvr>
                                        <p:cTn dur="500"/>
                                        <p:tgtEl>
                                          <p:spTgt spid="801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020"/>
                                        </p:tgtEl>
                                        <p:attrNameLst>
                                          <p:attrName>style.visibility</p:attrName>
                                        </p:attrNameLst>
                                      </p:cBhvr>
                                      <p:to>
                                        <p:strVal val="visible"/>
                                      </p:to>
                                    </p:set>
                                    <p:animEffect filter="fade" transition="in">
                                      <p:cBhvr>
                                        <p:cTn dur="500"/>
                                        <p:tgtEl>
                                          <p:spTgt spid="80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021"/>
                                        </p:tgtEl>
                                        <p:attrNameLst>
                                          <p:attrName>style.visibility</p:attrName>
                                        </p:attrNameLst>
                                      </p:cBhvr>
                                      <p:to>
                                        <p:strVal val="visible"/>
                                      </p:to>
                                    </p:set>
                                    <p:animEffect filter="fade" transition="in">
                                      <p:cBhvr>
                                        <p:cTn dur="500"/>
                                        <p:tgtEl>
                                          <p:spTgt spid="802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022"/>
                                        </p:tgtEl>
                                        <p:attrNameLst>
                                          <p:attrName>style.visibility</p:attrName>
                                        </p:attrNameLst>
                                      </p:cBhvr>
                                      <p:to>
                                        <p:strVal val="visible"/>
                                      </p:to>
                                    </p:set>
                                    <p:animEffect filter="fade" transition="in">
                                      <p:cBhvr>
                                        <p:cTn dur="500"/>
                                        <p:tgtEl>
                                          <p:spTgt spid="802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023"/>
                                        </p:tgtEl>
                                        <p:attrNameLst>
                                          <p:attrName>style.visibility</p:attrName>
                                        </p:attrNameLst>
                                      </p:cBhvr>
                                      <p:to>
                                        <p:strVal val="visible"/>
                                      </p:to>
                                    </p:set>
                                    <p:animEffect filter="fade" transition="in">
                                      <p:cBhvr>
                                        <p:cTn dur="500"/>
                                        <p:tgtEl>
                                          <p:spTgt spid="802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024"/>
                                        </p:tgtEl>
                                        <p:attrNameLst>
                                          <p:attrName>style.visibility</p:attrName>
                                        </p:attrNameLst>
                                      </p:cBhvr>
                                      <p:to>
                                        <p:strVal val="visible"/>
                                      </p:to>
                                    </p:set>
                                    <p:animEffect filter="fade" transition="in">
                                      <p:cBhvr>
                                        <p:cTn dur="500"/>
                                        <p:tgtEl>
                                          <p:spTgt spid="802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025"/>
                                        </p:tgtEl>
                                        <p:attrNameLst>
                                          <p:attrName>style.visibility</p:attrName>
                                        </p:attrNameLst>
                                      </p:cBhvr>
                                      <p:to>
                                        <p:strVal val="visible"/>
                                      </p:to>
                                    </p:set>
                                    <p:animEffect filter="fade" transition="in">
                                      <p:cBhvr>
                                        <p:cTn dur="500"/>
                                        <p:tgtEl>
                                          <p:spTgt spid="802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026"/>
                                        </p:tgtEl>
                                        <p:attrNameLst>
                                          <p:attrName>style.visibility</p:attrName>
                                        </p:attrNameLst>
                                      </p:cBhvr>
                                      <p:to>
                                        <p:strVal val="visible"/>
                                      </p:to>
                                    </p:set>
                                    <p:animEffect filter="fade" transition="in">
                                      <p:cBhvr>
                                        <p:cTn dur="500"/>
                                        <p:tgtEl>
                                          <p:spTgt spid="802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027"/>
                                        </p:tgtEl>
                                        <p:attrNameLst>
                                          <p:attrName>style.visibility</p:attrName>
                                        </p:attrNameLst>
                                      </p:cBhvr>
                                      <p:to>
                                        <p:strVal val="visible"/>
                                      </p:to>
                                    </p:set>
                                    <p:animEffect filter="fade" transition="in">
                                      <p:cBhvr>
                                        <p:cTn dur="500"/>
                                        <p:tgtEl>
                                          <p:spTgt spid="80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3"/>
                                        </p:tgtEl>
                                        <p:attrNameLst>
                                          <p:attrName>style.visibility</p:attrName>
                                        </p:attrNameLst>
                                      </p:cBhvr>
                                      <p:to>
                                        <p:strVal val="visible"/>
                                      </p:to>
                                    </p:set>
                                    <p:animEffect filter="fade" transition="in">
                                      <p:cBhvr>
                                        <p:cTn dur="500"/>
                                        <p:tgtEl>
                                          <p:spTgt spid="8033"/>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041"/>
                                        </p:tgtEl>
                                        <p:attrNameLst>
                                          <p:attrName>style.visibility</p:attrName>
                                        </p:attrNameLst>
                                      </p:cBhvr>
                                      <p:to>
                                        <p:strVal val="visible"/>
                                      </p:to>
                                    </p:set>
                                    <p:animEffect filter="fade" transition="in">
                                      <p:cBhvr>
                                        <p:cTn dur="500"/>
                                        <p:tgtEl>
                                          <p:spTgt spid="80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7"/>
                                        </p:tgtEl>
                                        <p:attrNameLst>
                                          <p:attrName>style.visibility</p:attrName>
                                        </p:attrNameLst>
                                      </p:cBhvr>
                                      <p:to>
                                        <p:strVal val="visible"/>
                                      </p:to>
                                    </p:set>
                                    <p:animEffect filter="fade" transition="in">
                                      <p:cBhvr>
                                        <p:cTn dur="500"/>
                                        <p:tgtEl>
                                          <p:spTgt spid="8037"/>
                                        </p:tgtEl>
                                      </p:cBhvr>
                                    </p:animEffect>
                                  </p:childTnLst>
                                </p:cTn>
                              </p:par>
                              <p:par>
                                <p:cTn fill="hold" nodeType="withEffect" presetClass="exit" presetID="10" presetSubtype="0">
                                  <p:stCondLst>
                                    <p:cond delay="0"/>
                                  </p:stCondLst>
                                  <p:childTnLst>
                                    <p:animEffect filter="fade" transition="out">
                                      <p:cBhvr>
                                        <p:cTn dur="500"/>
                                        <p:tgtEl>
                                          <p:spTgt spid="8041"/>
                                        </p:tgtEl>
                                      </p:cBhvr>
                                    </p:animEffect>
                                    <p:set>
                                      <p:cBhvr>
                                        <p:cTn dur="1" fill="hold">
                                          <p:stCondLst>
                                            <p:cond delay="500"/>
                                          </p:stCondLst>
                                        </p:cTn>
                                        <p:tgtEl>
                                          <p:spTgt spid="804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051"/>
                                        </p:tgtEl>
                                        <p:attrNameLst>
                                          <p:attrName>style.visibility</p:attrName>
                                        </p:attrNameLst>
                                      </p:cBhvr>
                                      <p:to>
                                        <p:strVal val="visible"/>
                                      </p:to>
                                    </p:set>
                                    <p:animEffect filter="fade" transition="in">
                                      <p:cBhvr>
                                        <p:cTn dur="500"/>
                                        <p:tgtEl>
                                          <p:spTgt spid="80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5"/>
                                        </p:tgtEl>
                                        <p:attrNameLst>
                                          <p:attrName>style.visibility</p:attrName>
                                        </p:attrNameLst>
                                      </p:cBhvr>
                                      <p:to>
                                        <p:strVal val="visible"/>
                                      </p:to>
                                    </p:set>
                                    <p:animEffect filter="fade" transition="in">
                                      <p:cBhvr>
                                        <p:cTn dur="500"/>
                                        <p:tgtEl>
                                          <p:spTgt spid="8015"/>
                                        </p:tgtEl>
                                      </p:cBhvr>
                                    </p:animEffect>
                                  </p:childTnLst>
                                </p:cTn>
                              </p:par>
                              <p:par>
                                <p:cTn fill="hold" nodeType="withEffect" presetClass="exit" presetID="10" presetSubtype="0">
                                  <p:stCondLst>
                                    <p:cond delay="0"/>
                                  </p:stCondLst>
                                  <p:childTnLst>
                                    <p:animEffect filter="fade" transition="out">
                                      <p:cBhvr>
                                        <p:cTn dur="500"/>
                                        <p:tgtEl>
                                          <p:spTgt spid="8051"/>
                                        </p:tgtEl>
                                      </p:cBhvr>
                                    </p:animEffect>
                                    <p:set>
                                      <p:cBhvr>
                                        <p:cTn dur="1" fill="hold">
                                          <p:stCondLst>
                                            <p:cond delay="500"/>
                                          </p:stCondLst>
                                        </p:cTn>
                                        <p:tgtEl>
                                          <p:spTgt spid="80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grpSp>
        <p:nvGrpSpPr>
          <p:cNvPr id="1424" name="Google Shape;1424;p12"/>
          <p:cNvGrpSpPr/>
          <p:nvPr/>
        </p:nvGrpSpPr>
        <p:grpSpPr>
          <a:xfrm>
            <a:off x="106149" y="620588"/>
            <a:ext cx="8931772" cy="3554810"/>
            <a:chOff x="2511281" y="3262667"/>
            <a:chExt cx="7770812" cy="3121540"/>
          </a:xfrm>
        </p:grpSpPr>
        <p:sp>
          <p:nvSpPr>
            <p:cNvPr id="1425" name="Google Shape;1425;p12"/>
            <p:cNvSpPr/>
            <p:nvPr/>
          </p:nvSpPr>
          <p:spPr>
            <a:xfrm>
              <a:off x="5108431" y="3572744"/>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26" name="Google Shape;1426;p12"/>
            <p:cNvSpPr/>
            <p:nvPr/>
          </p:nvSpPr>
          <p:spPr>
            <a:xfrm>
              <a:off x="5656118" y="3623544"/>
              <a:ext cx="1497013"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427" name="Google Shape;1427;p12"/>
            <p:cNvSpPr/>
            <p:nvPr/>
          </p:nvSpPr>
          <p:spPr>
            <a:xfrm>
              <a:off x="5621193" y="3677519"/>
              <a:ext cx="1473200"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428" name="Google Shape;1428;p12"/>
            <p:cNvCxnSpPr/>
            <p:nvPr/>
          </p:nvCxnSpPr>
          <p:spPr>
            <a:xfrm>
              <a:off x="5627543" y="4447457"/>
              <a:ext cx="1460500" cy="3175"/>
            </a:xfrm>
            <a:prstGeom prst="straightConnector1">
              <a:avLst/>
            </a:prstGeom>
            <a:noFill/>
            <a:ln cap="flat" cmpd="sng" w="28575">
              <a:solidFill>
                <a:srgbClr val="000000"/>
              </a:solidFill>
              <a:prstDash val="solid"/>
              <a:round/>
              <a:headEnd len="med" w="med" type="none"/>
              <a:tailEnd len="med" w="med" type="none"/>
            </a:ln>
          </p:spPr>
        </p:cxnSp>
        <p:sp>
          <p:nvSpPr>
            <p:cNvPr id="1429" name="Google Shape;1429;p12"/>
            <p:cNvSpPr txBox="1"/>
            <p:nvPr/>
          </p:nvSpPr>
          <p:spPr>
            <a:xfrm>
              <a:off x="5698981" y="4480178"/>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430" name="Google Shape;1430;p12"/>
            <p:cNvCxnSpPr/>
            <p:nvPr/>
          </p:nvCxnSpPr>
          <p:spPr>
            <a:xfrm>
              <a:off x="5629131" y="4764957"/>
              <a:ext cx="1457325" cy="0"/>
            </a:xfrm>
            <a:prstGeom prst="straightConnector1">
              <a:avLst/>
            </a:prstGeom>
            <a:noFill/>
            <a:ln cap="flat" cmpd="sng" w="28575">
              <a:solidFill>
                <a:srgbClr val="000000"/>
              </a:solidFill>
              <a:prstDash val="solid"/>
              <a:round/>
              <a:headEnd len="med" w="med" type="none"/>
              <a:tailEnd len="med" w="med" type="none"/>
            </a:ln>
          </p:spPr>
        </p:cxnSp>
        <p:sp>
          <p:nvSpPr>
            <p:cNvPr id="1431" name="Google Shape;1431;p12"/>
            <p:cNvSpPr txBox="1"/>
            <p:nvPr/>
          </p:nvSpPr>
          <p:spPr>
            <a:xfrm>
              <a:off x="5692631" y="53778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432" name="Google Shape;1432;p12"/>
            <p:cNvSpPr txBox="1"/>
            <p:nvPr/>
          </p:nvSpPr>
          <p:spPr>
            <a:xfrm>
              <a:off x="5692631" y="5084965"/>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433" name="Google Shape;1433;p12"/>
            <p:cNvSpPr txBox="1"/>
            <p:nvPr/>
          </p:nvSpPr>
          <p:spPr>
            <a:xfrm>
              <a:off x="5692631" y="479368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cxnSp>
          <p:nvCxnSpPr>
            <p:cNvPr id="1434" name="Google Shape;1434;p12"/>
            <p:cNvCxnSpPr/>
            <p:nvPr/>
          </p:nvCxnSpPr>
          <p:spPr>
            <a:xfrm>
              <a:off x="5625956" y="5076107"/>
              <a:ext cx="1457325" cy="0"/>
            </a:xfrm>
            <a:prstGeom prst="straightConnector1">
              <a:avLst/>
            </a:prstGeom>
            <a:noFill/>
            <a:ln cap="flat" cmpd="sng" w="28575">
              <a:solidFill>
                <a:srgbClr val="000000"/>
              </a:solidFill>
              <a:prstDash val="solid"/>
              <a:round/>
              <a:headEnd len="med" w="med" type="none"/>
              <a:tailEnd len="med" w="med" type="none"/>
            </a:ln>
          </p:spPr>
        </p:cxnSp>
        <p:cxnSp>
          <p:nvCxnSpPr>
            <p:cNvPr id="1435" name="Google Shape;1435;p12"/>
            <p:cNvCxnSpPr/>
            <p:nvPr/>
          </p:nvCxnSpPr>
          <p:spPr>
            <a:xfrm>
              <a:off x="5622781" y="5374557"/>
              <a:ext cx="1457325" cy="0"/>
            </a:xfrm>
            <a:prstGeom prst="straightConnector1">
              <a:avLst/>
            </a:prstGeom>
            <a:noFill/>
            <a:ln cap="flat" cmpd="sng" w="28575">
              <a:solidFill>
                <a:srgbClr val="000000"/>
              </a:solidFill>
              <a:prstDash val="solid"/>
              <a:round/>
              <a:headEnd len="med" w="med" type="none"/>
              <a:tailEnd len="med" w="med" type="none"/>
            </a:ln>
          </p:spPr>
        </p:cxnSp>
        <p:sp>
          <p:nvSpPr>
            <p:cNvPr id="1436" name="Google Shape;1436;p12"/>
            <p:cNvSpPr/>
            <p:nvPr/>
          </p:nvSpPr>
          <p:spPr>
            <a:xfrm>
              <a:off x="7918306" y="3993432"/>
              <a:ext cx="1296987"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437" name="Google Shape;1437;p12"/>
            <p:cNvSpPr/>
            <p:nvPr/>
          </p:nvSpPr>
          <p:spPr>
            <a:xfrm>
              <a:off x="7880206" y="4047407"/>
              <a:ext cx="1273175" cy="1979612"/>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438" name="Google Shape;1438;p12"/>
            <p:cNvCxnSpPr/>
            <p:nvPr/>
          </p:nvCxnSpPr>
          <p:spPr>
            <a:xfrm>
              <a:off x="7889731" y="4807819"/>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439" name="Google Shape;1439;p12"/>
            <p:cNvSpPr txBox="1"/>
            <p:nvPr/>
          </p:nvSpPr>
          <p:spPr>
            <a:xfrm>
              <a:off x="7846868" y="483337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440" name="Google Shape;1440;p12"/>
            <p:cNvCxnSpPr/>
            <p:nvPr/>
          </p:nvCxnSpPr>
          <p:spPr>
            <a:xfrm>
              <a:off x="7897668" y="51284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441" name="Google Shape;1441;p12"/>
            <p:cNvCxnSpPr/>
            <p:nvPr/>
          </p:nvCxnSpPr>
          <p:spPr>
            <a:xfrm>
              <a:off x="7883381" y="5438057"/>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442" name="Google Shape;1442;p12"/>
            <p:cNvCxnSpPr/>
            <p:nvPr/>
          </p:nvCxnSpPr>
          <p:spPr>
            <a:xfrm>
              <a:off x="7883381" y="572380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443" name="Google Shape;1443;p12"/>
            <p:cNvSpPr txBox="1"/>
            <p:nvPr/>
          </p:nvSpPr>
          <p:spPr>
            <a:xfrm>
              <a:off x="7881793" y="403788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444" name="Google Shape;1444;p12"/>
            <p:cNvSpPr txBox="1"/>
            <p:nvPr/>
          </p:nvSpPr>
          <p:spPr>
            <a:xfrm>
              <a:off x="7837343" y="574541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445" name="Google Shape;1445;p12"/>
            <p:cNvSpPr txBox="1"/>
            <p:nvPr/>
          </p:nvSpPr>
          <p:spPr>
            <a:xfrm>
              <a:off x="7849290" y="543815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446" name="Google Shape;1446;p12"/>
            <p:cNvSpPr txBox="1"/>
            <p:nvPr/>
          </p:nvSpPr>
          <p:spPr>
            <a:xfrm>
              <a:off x="7846868" y="5150053"/>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sp>
          <p:nvSpPr>
            <p:cNvPr id="1447" name="Google Shape;1447;p12"/>
            <p:cNvSpPr/>
            <p:nvPr/>
          </p:nvSpPr>
          <p:spPr>
            <a:xfrm>
              <a:off x="9166081" y="4025182"/>
              <a:ext cx="581025" cy="2038350"/>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48" name="Google Shape;1448;p12"/>
            <p:cNvSpPr/>
            <p:nvPr/>
          </p:nvSpPr>
          <p:spPr>
            <a:xfrm>
              <a:off x="2976418" y="4045819"/>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49" name="Google Shape;1449;p12"/>
            <p:cNvSpPr/>
            <p:nvPr/>
          </p:nvSpPr>
          <p:spPr>
            <a:xfrm>
              <a:off x="3573318" y="4001369"/>
              <a:ext cx="1296988"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450" name="Google Shape;1450;p12"/>
            <p:cNvSpPr/>
            <p:nvPr/>
          </p:nvSpPr>
          <p:spPr>
            <a:xfrm>
              <a:off x="3535218" y="4055344"/>
              <a:ext cx="1273175"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451" name="Google Shape;1451;p12"/>
            <p:cNvCxnSpPr/>
            <p:nvPr/>
          </p:nvCxnSpPr>
          <p:spPr>
            <a:xfrm>
              <a:off x="3544743" y="481575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452" name="Google Shape;1452;p12"/>
            <p:cNvSpPr txBox="1"/>
            <p:nvPr/>
          </p:nvSpPr>
          <p:spPr>
            <a:xfrm>
              <a:off x="3501881" y="484130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453" name="Google Shape;1453;p12"/>
            <p:cNvCxnSpPr/>
            <p:nvPr/>
          </p:nvCxnSpPr>
          <p:spPr>
            <a:xfrm>
              <a:off x="3552681" y="5136432"/>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454" name="Google Shape;1454;p12"/>
            <p:cNvCxnSpPr/>
            <p:nvPr/>
          </p:nvCxnSpPr>
          <p:spPr>
            <a:xfrm>
              <a:off x="3538393" y="54459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455" name="Google Shape;1455;p12"/>
            <p:cNvCxnSpPr/>
            <p:nvPr/>
          </p:nvCxnSpPr>
          <p:spPr>
            <a:xfrm>
              <a:off x="3538393" y="5731744"/>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456" name="Google Shape;1456;p12"/>
            <p:cNvSpPr txBox="1"/>
            <p:nvPr/>
          </p:nvSpPr>
          <p:spPr>
            <a:xfrm>
              <a:off x="3536806" y="404581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457" name="Google Shape;1457;p12"/>
            <p:cNvSpPr txBox="1"/>
            <p:nvPr/>
          </p:nvSpPr>
          <p:spPr>
            <a:xfrm>
              <a:off x="3492356" y="57461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458" name="Google Shape;1458;p12"/>
            <p:cNvSpPr txBox="1"/>
            <p:nvPr/>
          </p:nvSpPr>
          <p:spPr>
            <a:xfrm>
              <a:off x="3511406" y="545326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459" name="Google Shape;1459;p12"/>
            <p:cNvSpPr txBox="1"/>
            <p:nvPr/>
          </p:nvSpPr>
          <p:spPr>
            <a:xfrm>
              <a:off x="3501881" y="5157990"/>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grpSp>
          <p:nvGrpSpPr>
            <p:cNvPr id="1460" name="Google Shape;1460;p12"/>
            <p:cNvGrpSpPr/>
            <p:nvPr/>
          </p:nvGrpSpPr>
          <p:grpSpPr>
            <a:xfrm>
              <a:off x="2511281" y="5555532"/>
              <a:ext cx="800100" cy="828675"/>
              <a:chOff x="-44" y="1473"/>
              <a:chExt cx="981" cy="1105"/>
            </a:xfrm>
          </p:grpSpPr>
          <p:pic>
            <p:nvPicPr>
              <p:cNvPr descr="desktop_computer_stylized_medium" id="1461" name="Google Shape;1461;p1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462" name="Google Shape;1462;p1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463" name="Google Shape;1463;p12"/>
            <p:cNvGrpSpPr/>
            <p:nvPr/>
          </p:nvGrpSpPr>
          <p:grpSpPr>
            <a:xfrm flipH="1">
              <a:off x="9493106" y="5469807"/>
              <a:ext cx="788987" cy="782637"/>
              <a:chOff x="-44" y="1473"/>
              <a:chExt cx="981" cy="1105"/>
            </a:xfrm>
          </p:grpSpPr>
          <p:pic>
            <p:nvPicPr>
              <p:cNvPr descr="desktop_computer_stylized_medium" id="1464" name="Google Shape;1464;p1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465" name="Google Shape;1465;p1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466" name="Google Shape;1466;p12"/>
            <p:cNvGrpSpPr/>
            <p:nvPr/>
          </p:nvGrpSpPr>
          <p:grpSpPr>
            <a:xfrm>
              <a:off x="5083031" y="5055469"/>
              <a:ext cx="358775" cy="704850"/>
              <a:chOff x="4140" y="429"/>
              <a:chExt cx="1425" cy="2396"/>
            </a:xfrm>
          </p:grpSpPr>
          <p:sp>
            <p:nvSpPr>
              <p:cNvPr id="1467" name="Google Shape;1467;p1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68" name="Google Shape;1468;p12"/>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69" name="Google Shape;1469;p1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70" name="Google Shape;1470;p1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71" name="Google Shape;1471;p12"/>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472" name="Google Shape;1472;p12"/>
              <p:cNvGrpSpPr/>
              <p:nvPr/>
            </p:nvGrpSpPr>
            <p:grpSpPr>
              <a:xfrm>
                <a:off x="4751" y="667"/>
                <a:ext cx="580" cy="146"/>
                <a:chOff x="617" y="2567"/>
                <a:chExt cx="724" cy="140"/>
              </a:xfrm>
            </p:grpSpPr>
            <p:sp>
              <p:nvSpPr>
                <p:cNvPr id="1473" name="Google Shape;1473;p12"/>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74" name="Google Shape;1474;p12"/>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475" name="Google Shape;1475;p12"/>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476" name="Google Shape;1476;p12"/>
              <p:cNvGrpSpPr/>
              <p:nvPr/>
            </p:nvGrpSpPr>
            <p:grpSpPr>
              <a:xfrm>
                <a:off x="4745" y="996"/>
                <a:ext cx="580" cy="156"/>
                <a:chOff x="612" y="2570"/>
                <a:chExt cx="724" cy="162"/>
              </a:xfrm>
            </p:grpSpPr>
            <p:sp>
              <p:nvSpPr>
                <p:cNvPr id="1477" name="Google Shape;1477;p12"/>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78" name="Google Shape;1478;p12"/>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479" name="Google Shape;1479;p12"/>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80" name="Google Shape;1480;p12"/>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481" name="Google Shape;1481;p12"/>
              <p:cNvGrpSpPr/>
              <p:nvPr/>
            </p:nvGrpSpPr>
            <p:grpSpPr>
              <a:xfrm>
                <a:off x="4733" y="1627"/>
                <a:ext cx="586" cy="151"/>
                <a:chOff x="611" y="2568"/>
                <a:chExt cx="730" cy="139"/>
              </a:xfrm>
            </p:grpSpPr>
            <p:sp>
              <p:nvSpPr>
                <p:cNvPr id="1482" name="Google Shape;1482;p12"/>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83" name="Google Shape;1483;p12"/>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484" name="Google Shape;1484;p1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485" name="Google Shape;1485;p12"/>
              <p:cNvGrpSpPr/>
              <p:nvPr/>
            </p:nvGrpSpPr>
            <p:grpSpPr>
              <a:xfrm>
                <a:off x="4739" y="1325"/>
                <a:ext cx="580" cy="140"/>
                <a:chOff x="614" y="2566"/>
                <a:chExt cx="723" cy="140"/>
              </a:xfrm>
            </p:grpSpPr>
            <p:sp>
              <p:nvSpPr>
                <p:cNvPr id="1486" name="Google Shape;1486;p12"/>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87" name="Google Shape;1487;p12"/>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488" name="Google Shape;1488;p12"/>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89" name="Google Shape;1489;p1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0" name="Google Shape;1490;p1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1" name="Google Shape;1491;p12"/>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2" name="Google Shape;1492;p1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3" name="Google Shape;1493;p12"/>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4" name="Google Shape;1494;p12"/>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5" name="Google Shape;1495;p12"/>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6" name="Google Shape;1496;p12"/>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1497" name="Google Shape;1497;p12"/>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498" name="Google Shape;1498;p12"/>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pic>
          <p:nvPicPr>
            <p:cNvPr descr="Image result for firefox logo" id="1499" name="Google Shape;1499;p12"/>
            <p:cNvPicPr preferRelativeResize="0"/>
            <p:nvPr/>
          </p:nvPicPr>
          <p:blipFill rotWithShape="1">
            <a:blip r:embed="rId4">
              <a:alphaModFix/>
            </a:blip>
            <a:srcRect b="0" l="0" r="0" t="0"/>
            <a:stretch/>
          </p:blipFill>
          <p:spPr>
            <a:xfrm>
              <a:off x="4326336" y="4363319"/>
              <a:ext cx="387318" cy="362674"/>
            </a:xfrm>
            <a:prstGeom prst="rect">
              <a:avLst/>
            </a:prstGeom>
            <a:noFill/>
            <a:ln>
              <a:noFill/>
            </a:ln>
          </p:spPr>
        </p:pic>
        <p:sp>
          <p:nvSpPr>
            <p:cNvPr id="1500" name="Google Shape;1500;p12"/>
            <p:cNvSpPr txBox="1"/>
            <p:nvPr/>
          </p:nvSpPr>
          <p:spPr>
            <a:xfrm>
              <a:off x="5723493" y="3262667"/>
              <a:ext cx="12657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HTTP server</a:t>
              </a:r>
              <a:endParaRPr sz="1100"/>
            </a:p>
          </p:txBody>
        </p:sp>
        <p:pic>
          <p:nvPicPr>
            <p:cNvPr descr="Image result for apache web server logo" id="1501" name="Google Shape;1501;p12"/>
            <p:cNvPicPr preferRelativeResize="0"/>
            <p:nvPr/>
          </p:nvPicPr>
          <p:blipFill rotWithShape="1">
            <a:blip r:embed="rId5">
              <a:alphaModFix/>
            </a:blip>
            <a:srcRect b="0" l="0" r="0" t="0"/>
            <a:stretch/>
          </p:blipFill>
          <p:spPr>
            <a:xfrm>
              <a:off x="5649399" y="3712220"/>
              <a:ext cx="1425575" cy="629170"/>
            </a:xfrm>
            <a:prstGeom prst="rect">
              <a:avLst/>
            </a:prstGeom>
            <a:noFill/>
            <a:ln>
              <a:noFill/>
            </a:ln>
          </p:spPr>
        </p:pic>
        <p:pic>
          <p:nvPicPr>
            <p:cNvPr descr="Image result for firefox logo" id="1502" name="Google Shape;1502;p12"/>
            <p:cNvPicPr preferRelativeResize="0"/>
            <p:nvPr/>
          </p:nvPicPr>
          <p:blipFill rotWithShape="1">
            <a:blip r:embed="rId4">
              <a:alphaModFix/>
            </a:blip>
            <a:srcRect b="0" l="0" r="0" t="0"/>
            <a:stretch/>
          </p:blipFill>
          <p:spPr>
            <a:xfrm>
              <a:off x="8557699" y="4326644"/>
              <a:ext cx="387318" cy="362674"/>
            </a:xfrm>
            <a:prstGeom prst="rect">
              <a:avLst/>
            </a:prstGeom>
            <a:noFill/>
            <a:ln>
              <a:noFill/>
            </a:ln>
          </p:spPr>
        </p:pic>
        <p:pic>
          <p:nvPicPr>
            <p:cNvPr descr="Image result for skype logo" id="1503" name="Google Shape;1503;p12"/>
            <p:cNvPicPr preferRelativeResize="0"/>
            <p:nvPr/>
          </p:nvPicPr>
          <p:blipFill rotWithShape="1">
            <a:blip r:embed="rId6">
              <a:alphaModFix/>
            </a:blip>
            <a:srcRect b="0" l="0" r="0" t="0"/>
            <a:stretch/>
          </p:blipFill>
          <p:spPr>
            <a:xfrm>
              <a:off x="3374515" y="4091654"/>
              <a:ext cx="387318" cy="392958"/>
            </a:xfrm>
            <a:prstGeom prst="rect">
              <a:avLst/>
            </a:prstGeom>
            <a:noFill/>
            <a:ln>
              <a:noFill/>
            </a:ln>
          </p:spPr>
        </p:pic>
        <p:sp>
          <p:nvSpPr>
            <p:cNvPr id="1504" name="Google Shape;1504;p12"/>
            <p:cNvSpPr txBox="1"/>
            <p:nvPr/>
          </p:nvSpPr>
          <p:spPr>
            <a:xfrm>
              <a:off x="3822815" y="3627317"/>
              <a:ext cx="6423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endParaRPr sz="1100"/>
            </a:p>
          </p:txBody>
        </p:sp>
        <p:pic>
          <p:nvPicPr>
            <p:cNvPr descr="Image result for netflix logo png" id="1505" name="Google Shape;1505;p12"/>
            <p:cNvPicPr preferRelativeResize="0"/>
            <p:nvPr/>
          </p:nvPicPr>
          <p:blipFill rotWithShape="1">
            <a:blip r:embed="rId7">
              <a:alphaModFix/>
            </a:blip>
            <a:srcRect b="0" l="0" r="0" t="0"/>
            <a:stretch/>
          </p:blipFill>
          <p:spPr>
            <a:xfrm>
              <a:off x="3632599" y="4424842"/>
              <a:ext cx="691469" cy="388951"/>
            </a:xfrm>
            <a:prstGeom prst="rect">
              <a:avLst/>
            </a:prstGeom>
            <a:noFill/>
            <a:ln>
              <a:noFill/>
            </a:ln>
          </p:spPr>
        </p:pic>
      </p:grpSp>
      <p:sp>
        <p:nvSpPr>
          <p:cNvPr id="1506" name="Google Shape;1506;p12"/>
          <p:cNvSpPr/>
          <p:nvPr/>
        </p:nvSpPr>
        <p:spPr>
          <a:xfrm>
            <a:off x="3267439" y="3724250"/>
            <a:ext cx="2345532" cy="112395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1507" name="Google Shape;1507;p12"/>
          <p:cNvSpPr/>
          <p:nvPr/>
        </p:nvSpPr>
        <p:spPr>
          <a:xfrm>
            <a:off x="3708163" y="2006948"/>
            <a:ext cx="1645500" cy="1309500"/>
          </a:xfrm>
          <a:prstGeom prst="rect">
            <a:avLst/>
          </a:prstGeom>
          <a:solidFill>
            <a:schemeClr val="l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1508" name="Google Shape;1508;p12"/>
          <p:cNvCxnSpPr/>
          <p:nvPr/>
        </p:nvCxnSpPr>
        <p:spPr>
          <a:xfrm rot="10800000">
            <a:off x="2403343" y="2246644"/>
            <a:ext cx="0" cy="1876800"/>
          </a:xfrm>
          <a:prstGeom prst="straightConnector1">
            <a:avLst/>
          </a:prstGeom>
          <a:noFill/>
          <a:ln cap="flat" cmpd="sng" w="44450">
            <a:solidFill>
              <a:schemeClr val="accent1"/>
            </a:solidFill>
            <a:prstDash val="solid"/>
            <a:miter lim="800000"/>
            <a:headEnd len="sm" w="sm" type="none"/>
            <a:tailEnd len="med" w="med" type="triangle"/>
          </a:ln>
        </p:spPr>
      </p:cxnSp>
      <p:grpSp>
        <p:nvGrpSpPr>
          <p:cNvPr id="1509" name="Google Shape;1509;p12"/>
          <p:cNvGrpSpPr/>
          <p:nvPr/>
        </p:nvGrpSpPr>
        <p:grpSpPr>
          <a:xfrm>
            <a:off x="4146628" y="2014031"/>
            <a:ext cx="1053027" cy="511617"/>
            <a:chOff x="8597346" y="692270"/>
            <a:chExt cx="1404036" cy="682156"/>
          </a:xfrm>
        </p:grpSpPr>
        <p:sp>
          <p:nvSpPr>
            <p:cNvPr id="1510" name="Google Shape;1510;p12"/>
            <p:cNvSpPr/>
            <p:nvPr/>
          </p:nvSpPr>
          <p:spPr>
            <a:xfrm>
              <a:off x="8597936" y="756182"/>
              <a:ext cx="1403446" cy="266167"/>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11" name="Google Shape;1511;p12"/>
            <p:cNvSpPr txBox="1"/>
            <p:nvPr/>
          </p:nvSpPr>
          <p:spPr>
            <a:xfrm>
              <a:off x="8893175" y="707526"/>
              <a:ext cx="11082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sp>
          <p:nvSpPr>
            <p:cNvPr id="1512" name="Google Shape;1512;p12"/>
            <p:cNvSpPr txBox="1"/>
            <p:nvPr/>
          </p:nvSpPr>
          <p:spPr>
            <a:xfrm>
              <a:off x="8597346" y="692270"/>
              <a:ext cx="380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t</a:t>
              </a:r>
              <a:endParaRPr b="0" baseline="-25000" i="0" sz="1400" u="none" cap="none" strike="noStrike">
                <a:solidFill>
                  <a:srgbClr val="000000"/>
                </a:solidFill>
                <a:latin typeface="Calibri"/>
                <a:ea typeface="Calibri"/>
                <a:cs typeface="Calibri"/>
                <a:sym typeface="Calibri"/>
              </a:endParaRPr>
            </a:p>
          </p:txBody>
        </p:sp>
      </p:grpSp>
      <p:sp>
        <p:nvSpPr>
          <p:cNvPr id="1513" name="Google Shape;1513;p12"/>
          <p:cNvSpPr/>
          <p:nvPr/>
        </p:nvSpPr>
        <p:spPr>
          <a:xfrm>
            <a:off x="4398168" y="1755016"/>
            <a:ext cx="798000" cy="1995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14" name="Google Shape;1514;p12"/>
          <p:cNvSpPr txBox="1"/>
          <p:nvPr/>
        </p:nvSpPr>
        <p:spPr>
          <a:xfrm>
            <a:off x="4364923" y="1718524"/>
            <a:ext cx="831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cxnSp>
        <p:nvCxnSpPr>
          <p:cNvPr id="1515" name="Google Shape;1515;p12"/>
          <p:cNvCxnSpPr/>
          <p:nvPr/>
        </p:nvCxnSpPr>
        <p:spPr>
          <a:xfrm>
            <a:off x="5258548" y="1863104"/>
            <a:ext cx="0" cy="2260200"/>
          </a:xfrm>
          <a:prstGeom prst="straightConnector1">
            <a:avLst/>
          </a:prstGeom>
          <a:noFill/>
          <a:ln cap="flat" cmpd="sng" w="44450">
            <a:solidFill>
              <a:schemeClr val="accent1"/>
            </a:solidFill>
            <a:prstDash val="solid"/>
            <a:miter lim="800000"/>
            <a:headEnd len="sm" w="sm" type="none"/>
            <a:tailEnd len="sm" w="sm" type="none"/>
          </a:ln>
        </p:spPr>
      </p:cxnSp>
      <p:cxnSp>
        <p:nvCxnSpPr>
          <p:cNvPr id="1516" name="Google Shape;1516;p12"/>
          <p:cNvCxnSpPr/>
          <p:nvPr/>
        </p:nvCxnSpPr>
        <p:spPr>
          <a:xfrm>
            <a:off x="2388430" y="4109005"/>
            <a:ext cx="2888700" cy="0"/>
          </a:xfrm>
          <a:prstGeom prst="straightConnector1">
            <a:avLst/>
          </a:prstGeom>
          <a:noFill/>
          <a:ln cap="flat" cmpd="sng" w="44450">
            <a:solidFill>
              <a:schemeClr val="accent1"/>
            </a:solidFill>
            <a:prstDash val="solid"/>
            <a:miter lim="800000"/>
            <a:headEnd len="sm" w="sm" type="none"/>
            <a:tailEnd len="sm" w="sm" type="none"/>
          </a:ln>
        </p:spPr>
      </p:cxnSp>
      <p:sp>
        <p:nvSpPr>
          <p:cNvPr id="1517" name="Google Shape;1517;p12"/>
          <p:cNvSpPr/>
          <p:nvPr/>
        </p:nvSpPr>
        <p:spPr>
          <a:xfrm>
            <a:off x="4398168" y="1718524"/>
            <a:ext cx="798000" cy="225300"/>
          </a:xfrm>
          <a:prstGeom prst="rect">
            <a:avLst/>
          </a:prstGeom>
          <a:solidFill>
            <a:schemeClr val="lt1">
              <a:alpha val="8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18" name="Google Shape;1518;p1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4" name="Shape 8064"/>
        <p:cNvGrpSpPr/>
        <p:nvPr/>
      </p:nvGrpSpPr>
      <p:grpSpPr>
        <a:xfrm>
          <a:off x="0" y="0"/>
          <a:ext cx="0" cy="0"/>
          <a:chOff x="0" y="0"/>
          <a:chExt cx="0" cy="0"/>
        </a:xfrm>
      </p:grpSpPr>
      <p:sp>
        <p:nvSpPr>
          <p:cNvPr id="8065" name="Google Shape;8065;p120"/>
          <p:cNvSpPr txBox="1"/>
          <p:nvPr>
            <p:ph type="title"/>
          </p:nvPr>
        </p:nvSpPr>
        <p:spPr>
          <a:xfrm>
            <a:off x="16592" y="117415"/>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AIMD: περισσότερα</a:t>
            </a:r>
            <a:endParaRPr sz="3600"/>
          </a:p>
        </p:txBody>
      </p:sp>
      <p:sp>
        <p:nvSpPr>
          <p:cNvPr id="8066" name="Google Shape;8066;p120"/>
          <p:cNvSpPr/>
          <p:nvPr/>
        </p:nvSpPr>
        <p:spPr>
          <a:xfrm>
            <a:off x="84325" y="944880"/>
            <a:ext cx="7385700" cy="13260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100"/>
              <a:buFont typeface="Calibri"/>
              <a:buNone/>
            </a:pPr>
            <a:r>
              <a:rPr lang="en-US" sz="2200">
                <a:solidFill>
                  <a:srgbClr val="C00000"/>
                </a:solidFill>
                <a:latin typeface="Calibri"/>
                <a:ea typeface="Calibri"/>
                <a:cs typeface="Calibri"/>
                <a:sym typeface="Calibri"/>
              </a:rPr>
              <a:t>Πολλαπλασιαστική Μείωση </a:t>
            </a:r>
            <a:r>
              <a:rPr lang="en-US" sz="2200">
                <a:latin typeface="Calibri"/>
                <a:ea typeface="Calibri"/>
                <a:cs typeface="Calibri"/>
                <a:sym typeface="Calibri"/>
              </a:rPr>
              <a:t>λεπτομέρεια</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ο ρυθμός αποστολής</a:t>
            </a:r>
            <a:endParaRPr sz="2200"/>
          </a:p>
          <a:p>
            <a:pPr indent="-228600" lvl="0" marL="3048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Μείωση στο μισό σε ανίχνευση απώλειας από τριπλό διπλότυπο </a:t>
            </a:r>
            <a:r>
              <a:rPr b="0" lang="en-US" sz="2200" u="none" cap="none" strike="noStrike">
                <a:solidFill>
                  <a:srgbClr val="000000"/>
                </a:solidFill>
                <a:latin typeface="Calibri"/>
                <a:ea typeface="Calibri"/>
                <a:cs typeface="Calibri"/>
                <a:sym typeface="Calibri"/>
              </a:rPr>
              <a:t>ACK (TCP Reno)</a:t>
            </a:r>
            <a:endParaRPr sz="2200"/>
          </a:p>
          <a:p>
            <a:pPr indent="-228600" lvl="0" marL="3048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Μείωση σε</a:t>
            </a:r>
            <a:r>
              <a:rPr b="0" lang="en-US" sz="2200" u="none" cap="none" strike="noStrike">
                <a:solidFill>
                  <a:srgbClr val="000000"/>
                </a:solidFill>
                <a:latin typeface="Calibri"/>
                <a:ea typeface="Calibri"/>
                <a:cs typeface="Calibri"/>
                <a:sym typeface="Calibri"/>
              </a:rPr>
              <a:t> 1 MSS (maximum segment size) </a:t>
            </a:r>
            <a:r>
              <a:rPr lang="en-US" sz="2200">
                <a:latin typeface="Calibri"/>
                <a:ea typeface="Calibri"/>
                <a:cs typeface="Calibri"/>
                <a:sym typeface="Calibri"/>
              </a:rPr>
              <a:t>σε ανίχνευση απώλειας από λήξη χρόνου</a:t>
            </a:r>
            <a:r>
              <a:rPr b="0" lang="en-US" sz="2200" u="none" cap="none" strike="noStrike">
                <a:solidFill>
                  <a:srgbClr val="000000"/>
                </a:solidFill>
                <a:latin typeface="Calibri"/>
                <a:ea typeface="Calibri"/>
                <a:cs typeface="Calibri"/>
                <a:sym typeface="Calibri"/>
              </a:rPr>
              <a:t> (TCP Tahoe)</a:t>
            </a:r>
            <a:endParaRPr sz="2200"/>
          </a:p>
          <a:p>
            <a:pPr indent="0" lvl="0" marL="215900" marR="0" rtl="0" algn="l">
              <a:lnSpc>
                <a:spcPct val="85000"/>
              </a:lnSpc>
              <a:spcBef>
                <a:spcPts val="400"/>
              </a:spcBef>
              <a:spcAft>
                <a:spcPts val="0"/>
              </a:spcAft>
              <a:buClr>
                <a:srgbClr val="000099"/>
              </a:buClr>
              <a:buSzPts val="2100"/>
              <a:buFont typeface="Noto Sans Symbols"/>
              <a:buNone/>
            </a:pPr>
            <a:r>
              <a:t/>
            </a:r>
            <a:endParaRPr b="0" sz="2200" u="none" cap="none" strike="noStrike">
              <a:solidFill>
                <a:srgbClr val="000000"/>
              </a:solidFill>
              <a:latin typeface="Calibri"/>
              <a:ea typeface="Calibri"/>
              <a:cs typeface="Calibri"/>
              <a:sym typeface="Calibri"/>
            </a:endParaRPr>
          </a:p>
          <a:p>
            <a:pPr indent="-76200" lvl="0" marL="215900" marR="0" rtl="0" algn="l">
              <a:lnSpc>
                <a:spcPct val="85000"/>
              </a:lnSpc>
              <a:spcBef>
                <a:spcPts val="400"/>
              </a:spcBef>
              <a:spcAft>
                <a:spcPts val="0"/>
              </a:spcAft>
              <a:buClr>
                <a:srgbClr val="000099"/>
              </a:buClr>
              <a:buSzPts val="2100"/>
              <a:buFont typeface="Noto Sans Symbols"/>
              <a:buNone/>
            </a:pPr>
            <a:r>
              <a:t/>
            </a:r>
            <a:endParaRPr b="0" sz="2200" u="none" cap="none" strike="noStrike">
              <a:solidFill>
                <a:srgbClr val="000000"/>
              </a:solidFill>
              <a:latin typeface="Gill Sans"/>
              <a:ea typeface="Gill Sans"/>
              <a:cs typeface="Gill Sans"/>
              <a:sym typeface="Gill Sans"/>
            </a:endParaRPr>
          </a:p>
        </p:txBody>
      </p:sp>
      <p:sp>
        <p:nvSpPr>
          <p:cNvPr id="8067" name="Google Shape;8067;p120"/>
          <p:cNvSpPr/>
          <p:nvPr/>
        </p:nvSpPr>
        <p:spPr>
          <a:xfrm>
            <a:off x="84320" y="2525495"/>
            <a:ext cx="7385700" cy="13260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100"/>
              <a:buFont typeface="Calibri"/>
              <a:buNone/>
            </a:pPr>
            <a:r>
              <a:rPr lang="en-US" sz="2200">
                <a:latin typeface="Calibri"/>
                <a:ea typeface="Calibri"/>
                <a:cs typeface="Calibri"/>
                <a:sym typeface="Calibri"/>
              </a:rPr>
              <a:t>Γιατί </a:t>
            </a:r>
            <a:r>
              <a:rPr b="0" i="0" lang="en-US" sz="2200" u="sng" cap="none" strike="noStrike">
                <a:solidFill>
                  <a:srgbClr val="C00000"/>
                </a:solidFill>
                <a:latin typeface="Calibri"/>
                <a:ea typeface="Calibri"/>
                <a:cs typeface="Calibri"/>
                <a:sym typeface="Calibri"/>
              </a:rPr>
              <a:t>A</a:t>
            </a:r>
            <a:r>
              <a:rPr b="0" i="0" lang="en-US" sz="2200" u="none" cap="none" strike="noStrike">
                <a:solidFill>
                  <a:srgbClr val="000000"/>
                </a:solidFill>
                <a:latin typeface="Calibri"/>
                <a:ea typeface="Calibri"/>
                <a:cs typeface="Calibri"/>
                <a:sym typeface="Calibri"/>
              </a:rPr>
              <a:t>I</a:t>
            </a:r>
            <a:r>
              <a:rPr b="0" i="0" lang="en-US" sz="2200" u="sng" cap="none" strike="noStrike">
                <a:solidFill>
                  <a:srgbClr val="C00000"/>
                </a:solidFill>
                <a:latin typeface="Calibri"/>
                <a:ea typeface="Calibri"/>
                <a:cs typeface="Calibri"/>
                <a:sym typeface="Calibri"/>
              </a:rPr>
              <a:t>M</a:t>
            </a:r>
            <a:r>
              <a:rPr b="0" i="0" lang="en-US" sz="2200" u="none" cap="none" strike="noStrike">
                <a:solidFill>
                  <a:srgbClr val="000000"/>
                </a:solidFill>
                <a:latin typeface="Calibri"/>
                <a:ea typeface="Calibri"/>
                <a:cs typeface="Calibri"/>
                <a:sym typeface="Calibri"/>
              </a:rPr>
              <a:t>D</a:t>
            </a:r>
            <a:r>
              <a:rPr b="0" i="0" lang="en-US" sz="2200" u="none" cap="none" strike="noStrike">
                <a:solidFill>
                  <a:srgbClr val="C00000"/>
                </a:solidFill>
                <a:latin typeface="Calibri"/>
                <a:ea typeface="Calibri"/>
                <a:cs typeface="Calibri"/>
                <a:sym typeface="Calibri"/>
              </a:rPr>
              <a:t>?</a:t>
            </a:r>
            <a:r>
              <a:rPr b="0" i="1" lang="en-US" sz="2200" u="none" cap="none" strike="noStrike">
                <a:solidFill>
                  <a:srgbClr val="C00000"/>
                </a:solidFill>
                <a:latin typeface="Calibri"/>
                <a:ea typeface="Calibri"/>
                <a:cs typeface="Calibri"/>
                <a:sym typeface="Calibri"/>
              </a:rPr>
              <a:t> </a:t>
            </a:r>
            <a:r>
              <a:rPr b="0" i="0" lang="en-US" sz="2200" u="none" cap="none" strike="noStrike">
                <a:solidFill>
                  <a:srgbClr val="000000"/>
                </a:solidFill>
                <a:latin typeface="Calibri"/>
                <a:ea typeface="Calibri"/>
                <a:cs typeface="Calibri"/>
                <a:sym typeface="Calibri"/>
              </a:rPr>
              <a:t> </a:t>
            </a:r>
            <a:endParaRPr sz="2200"/>
          </a:p>
          <a:p>
            <a:pPr indent="-228600" lvl="0" marL="304800" marR="0" rtl="0" algn="l">
              <a:lnSpc>
                <a:spcPct val="85000"/>
              </a:lnSpc>
              <a:spcBef>
                <a:spcPts val="400"/>
              </a:spcBef>
              <a:spcAft>
                <a:spcPts val="0"/>
              </a:spcAft>
              <a:buClr>
                <a:srgbClr val="000099"/>
              </a:buClr>
              <a:buSzPts val="2200"/>
              <a:buFont typeface="Noto Sans Symbols"/>
              <a:buChar char="▪"/>
            </a:pPr>
            <a:r>
              <a:rPr b="0" i="0" lang="en-US" sz="2200" u="none" cap="none" strike="noStrike">
                <a:solidFill>
                  <a:srgbClr val="000000"/>
                </a:solidFill>
                <a:latin typeface="Calibri"/>
                <a:ea typeface="Calibri"/>
                <a:cs typeface="Calibri"/>
                <a:sym typeface="Calibri"/>
              </a:rPr>
              <a:t>AIMD – </a:t>
            </a:r>
            <a:r>
              <a:rPr lang="en-US" sz="2200">
                <a:latin typeface="Calibri"/>
                <a:ea typeface="Calibri"/>
                <a:cs typeface="Calibri"/>
                <a:sym typeface="Calibri"/>
              </a:rPr>
              <a:t>ένας μοιρασμένος, ασύγχρονος αλγόριθμος - έχει αποδειχθεί να</a:t>
            </a:r>
            <a:r>
              <a:rPr b="0" i="0" lang="en-US" sz="2200" u="none" cap="none" strike="noStrike">
                <a:solidFill>
                  <a:srgbClr val="000000"/>
                </a:solidFill>
                <a:latin typeface="Calibri"/>
                <a:ea typeface="Calibri"/>
                <a:cs typeface="Calibri"/>
                <a:sym typeface="Calibri"/>
              </a:rPr>
              <a:t>:</a:t>
            </a:r>
            <a:endParaRPr sz="2200"/>
          </a:p>
          <a:p>
            <a:pPr indent="-2159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βελτιστοποιεί συνωστισμένους ρυθμούς ροής σε όλο το δίκτυο!</a:t>
            </a:r>
            <a:endParaRPr sz="2200"/>
          </a:p>
          <a:p>
            <a:pPr indent="-2159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έχει επιθυμητές σταθερές ιδιότητες</a:t>
            </a:r>
            <a:endParaRPr sz="2200"/>
          </a:p>
          <a:p>
            <a:pPr indent="0" lvl="0" marL="76200" marR="0" rtl="0" algn="l">
              <a:lnSpc>
                <a:spcPct val="85000"/>
              </a:lnSpc>
              <a:spcBef>
                <a:spcPts val="400"/>
              </a:spcBef>
              <a:spcAft>
                <a:spcPts val="0"/>
              </a:spcAft>
              <a:buClr>
                <a:srgbClr val="000099"/>
              </a:buClr>
              <a:buSzPts val="2100"/>
              <a:buFont typeface="Calibri"/>
              <a:buNone/>
            </a:pPr>
            <a:r>
              <a:t/>
            </a:r>
            <a:endParaRPr b="0" i="0" sz="2200" u="none" cap="none" strike="noStrike">
              <a:solidFill>
                <a:srgbClr val="000000"/>
              </a:solidFill>
              <a:latin typeface="Calibri"/>
              <a:ea typeface="Calibri"/>
              <a:cs typeface="Calibri"/>
              <a:sym typeface="Calibri"/>
            </a:endParaRPr>
          </a:p>
          <a:p>
            <a:pPr indent="-76200" lvl="0" marL="215900" marR="0" rtl="0" algn="l">
              <a:lnSpc>
                <a:spcPct val="85000"/>
              </a:lnSpc>
              <a:spcBef>
                <a:spcPts val="400"/>
              </a:spcBef>
              <a:spcAft>
                <a:spcPts val="0"/>
              </a:spcAft>
              <a:buClr>
                <a:srgbClr val="000099"/>
              </a:buClr>
              <a:buSzPts val="2100"/>
              <a:buFont typeface="Noto Sans Symbols"/>
              <a:buNone/>
            </a:pPr>
            <a:r>
              <a:t/>
            </a:r>
            <a:endParaRPr b="0" i="0" sz="2200" u="none" cap="none" strike="noStrike">
              <a:solidFill>
                <a:srgbClr val="000000"/>
              </a:solidFill>
              <a:latin typeface="Gill Sans"/>
              <a:ea typeface="Gill Sans"/>
              <a:cs typeface="Gill Sans"/>
              <a:sym typeface="Gill Sans"/>
            </a:endParaRPr>
          </a:p>
        </p:txBody>
      </p:sp>
      <p:sp>
        <p:nvSpPr>
          <p:cNvPr id="8068" name="Google Shape;8068;p12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7"/>
                                        </p:tgtEl>
                                        <p:attrNameLst>
                                          <p:attrName>style.visibility</p:attrName>
                                        </p:attrNameLst>
                                      </p:cBhvr>
                                      <p:to>
                                        <p:strVal val="visible"/>
                                      </p:to>
                                    </p:set>
                                    <p:animEffect filter="fade" transition="in">
                                      <p:cBhvr>
                                        <p:cTn dur="500"/>
                                        <p:tgtEl>
                                          <p:spTgt spid="80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3" name="Shape 8073"/>
        <p:cNvGrpSpPr/>
        <p:nvPr/>
      </p:nvGrpSpPr>
      <p:grpSpPr>
        <a:xfrm>
          <a:off x="0" y="0"/>
          <a:ext cx="0" cy="0"/>
          <a:chOff x="0" y="0"/>
          <a:chExt cx="0" cy="0"/>
        </a:xfrm>
      </p:grpSpPr>
      <p:sp>
        <p:nvSpPr>
          <p:cNvPr id="8074" name="Google Shape;8074;p121"/>
          <p:cNvSpPr txBox="1"/>
          <p:nvPr>
            <p:ph type="title"/>
          </p:nvPr>
        </p:nvSpPr>
        <p:spPr>
          <a:xfrm>
            <a:off x="16150" y="171857"/>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έλεγχος συμφόρησης: λεπτομέρειες</a:t>
            </a:r>
            <a:endParaRPr b="0" sz="3600"/>
          </a:p>
        </p:txBody>
      </p:sp>
      <p:grpSp>
        <p:nvGrpSpPr>
          <p:cNvPr id="8075" name="Google Shape;8075;p121"/>
          <p:cNvGrpSpPr/>
          <p:nvPr/>
        </p:nvGrpSpPr>
        <p:grpSpPr>
          <a:xfrm>
            <a:off x="243917" y="3605871"/>
            <a:ext cx="7525583" cy="1271588"/>
            <a:chOff x="1116489" y="4838128"/>
            <a:chExt cx="10034111" cy="1695450"/>
          </a:xfrm>
        </p:grpSpPr>
        <p:sp>
          <p:nvSpPr>
            <p:cNvPr id="8076" name="Google Shape;8076;p121"/>
            <p:cNvSpPr/>
            <p:nvPr/>
          </p:nvSpPr>
          <p:spPr>
            <a:xfrm>
              <a:off x="5989208" y="4895568"/>
              <a:ext cx="5161392" cy="365124"/>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077" name="Google Shape;8077;p121"/>
            <p:cNvSpPr txBox="1"/>
            <p:nvPr/>
          </p:nvSpPr>
          <p:spPr>
            <a:xfrm>
              <a:off x="1116489" y="4838128"/>
              <a:ext cx="9628822" cy="1695450"/>
            </a:xfrm>
            <a:prstGeom prst="rect">
              <a:avLst/>
            </a:prstGeom>
            <a:noFill/>
            <a:ln>
              <a:noFill/>
            </a:ln>
          </p:spPr>
          <p:txBody>
            <a:bodyPr anchorCtr="0" anchor="t" bIns="34275" lIns="68575" spcFirstLastPara="1" rIns="68575" wrap="square" tIns="34275">
              <a:noAutofit/>
            </a:bodyPr>
            <a:lstStyle/>
            <a:p>
              <a:pPr indent="-203200" lvl="0" marL="215900" marR="0" rtl="0" algn="l">
                <a:lnSpc>
                  <a:spcPct val="90000"/>
                </a:lnSpc>
                <a:spcBef>
                  <a:spcPts val="0"/>
                </a:spcBef>
                <a:spcAft>
                  <a:spcPts val="0"/>
                </a:spcAft>
                <a:buClr>
                  <a:srgbClr val="000099"/>
                </a:buClr>
                <a:buSzPts val="2000"/>
                <a:buFont typeface="Noto Sans Symbols"/>
                <a:buChar char="▪"/>
              </a:pPr>
              <a:r>
                <a:rPr b="0" i="0" lang="en-US" sz="2000" u="none" cap="none" strike="noStrike">
                  <a:solidFill>
                    <a:srgbClr val="000000"/>
                  </a:solidFill>
                  <a:latin typeface="Calibri"/>
                  <a:ea typeface="Calibri"/>
                  <a:cs typeface="Calibri"/>
                  <a:sym typeface="Calibri"/>
                </a:rPr>
                <a:t>TCP </a:t>
              </a:r>
              <a:r>
                <a:rPr lang="en-US" sz="2000">
                  <a:latin typeface="Calibri"/>
                  <a:ea typeface="Calibri"/>
                  <a:cs typeface="Calibri"/>
                  <a:sym typeface="Calibri"/>
                </a:rPr>
                <a:t>αποστολέας περιορίζεται</a:t>
              </a:r>
              <a:r>
                <a:rPr b="0" i="0" lang="en-US" sz="2000" u="none" cap="none" strike="noStrike">
                  <a:solidFill>
                    <a:srgbClr val="000000"/>
                  </a:solidFill>
                  <a:latin typeface="Calibri"/>
                  <a:ea typeface="Calibri"/>
                  <a:cs typeface="Calibri"/>
                  <a:sym typeface="Calibri"/>
                </a:rPr>
                <a:t>:</a:t>
              </a:r>
              <a:endParaRPr sz="2000"/>
            </a:p>
            <a:p>
              <a:pPr indent="-203200" lvl="0" marL="215900" marR="0" rtl="0" algn="l">
                <a:lnSpc>
                  <a:spcPct val="90000"/>
                </a:lnSpc>
                <a:spcBef>
                  <a:spcPts val="400"/>
                </a:spcBef>
                <a:spcAft>
                  <a:spcPts val="0"/>
                </a:spcAft>
                <a:buClr>
                  <a:srgbClr val="000099"/>
                </a:buClr>
                <a:buSzPts val="2000"/>
                <a:buFont typeface="Noto Sans Symbols"/>
                <a:buChar char="▪"/>
              </a:pPr>
              <a:r>
                <a:rPr b="0" i="0" lang="en-US" sz="2000" u="none" cap="none" strike="noStrike">
                  <a:solidFill>
                    <a:srgbClr val="000000"/>
                  </a:solidFill>
                  <a:latin typeface="Courier"/>
                  <a:ea typeface="Courier"/>
                  <a:cs typeface="Courier"/>
                  <a:sym typeface="Courier"/>
                </a:rPr>
                <a:t>cwnd </a:t>
              </a:r>
              <a:r>
                <a:rPr lang="en-US" sz="2000">
                  <a:latin typeface="Calibri"/>
                  <a:ea typeface="Calibri"/>
                  <a:cs typeface="Calibri"/>
                  <a:sym typeface="Calibri"/>
                </a:rPr>
                <a:t>είναι δυναμικά προσαρμοσμένο να απαντά στην δικτυακή συμφόρηση</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υλοποίηση</a:t>
              </a:r>
              <a:r>
                <a:rPr b="0" i="0" lang="en-US" sz="2000" u="none" cap="none" strike="noStrike">
                  <a:solidFill>
                    <a:srgbClr val="000000"/>
                  </a:solidFill>
                  <a:latin typeface="Calibri"/>
                  <a:ea typeface="Calibri"/>
                  <a:cs typeface="Calibri"/>
                  <a:sym typeface="Calibri"/>
                </a:rPr>
                <a:t> TCP </a:t>
              </a:r>
              <a:r>
                <a:rPr lang="en-US" sz="2000">
                  <a:latin typeface="Calibri"/>
                  <a:ea typeface="Calibri"/>
                  <a:cs typeface="Calibri"/>
                  <a:sym typeface="Calibri"/>
                </a:rPr>
                <a:t>ελέγχου συμφόρησης</a:t>
              </a:r>
              <a:r>
                <a:rPr b="0" i="0" lang="en-US" sz="2000" u="none" cap="none" strike="noStrike">
                  <a:solidFill>
                    <a:srgbClr val="000000"/>
                  </a:solidFill>
                  <a:latin typeface="Calibri"/>
                  <a:ea typeface="Calibri"/>
                  <a:cs typeface="Calibri"/>
                  <a:sym typeface="Calibri"/>
                </a:rPr>
                <a:t>)</a:t>
              </a:r>
              <a:endParaRPr sz="2000"/>
            </a:p>
            <a:p>
              <a:pPr indent="-76200" lvl="0" marL="215900" marR="0" rtl="0" algn="l">
                <a:lnSpc>
                  <a:spcPct val="85000"/>
                </a:lnSpc>
                <a:spcBef>
                  <a:spcPts val="400"/>
                </a:spcBef>
                <a:spcAft>
                  <a:spcPts val="0"/>
                </a:spcAft>
                <a:buClr>
                  <a:srgbClr val="000099"/>
                </a:buClr>
                <a:buSzPts val="2100"/>
                <a:buFont typeface="Noto Sans Symbols"/>
                <a:buNone/>
              </a:pPr>
              <a:r>
                <a:t/>
              </a:r>
              <a:endParaRPr b="0" i="0" sz="2000" u="none" cap="none" strike="noStrike">
                <a:solidFill>
                  <a:srgbClr val="000000"/>
                </a:solidFill>
                <a:latin typeface="Gill Sans"/>
                <a:ea typeface="Gill Sans"/>
                <a:cs typeface="Gill Sans"/>
                <a:sym typeface="Gill Sans"/>
              </a:endParaRPr>
            </a:p>
          </p:txBody>
        </p:sp>
        <p:grpSp>
          <p:nvGrpSpPr>
            <p:cNvPr id="8078" name="Google Shape;8078;p121"/>
            <p:cNvGrpSpPr/>
            <p:nvPr/>
          </p:nvGrpSpPr>
          <p:grpSpPr>
            <a:xfrm>
              <a:off x="6040008" y="4887177"/>
              <a:ext cx="4888073" cy="666900"/>
              <a:chOff x="5614194" y="4809655"/>
              <a:chExt cx="4888073" cy="666900"/>
            </a:xfrm>
          </p:grpSpPr>
          <p:sp>
            <p:nvSpPr>
              <p:cNvPr id="8079" name="Google Shape;8079;p121"/>
              <p:cNvSpPr txBox="1"/>
              <p:nvPr/>
            </p:nvSpPr>
            <p:spPr>
              <a:xfrm>
                <a:off x="5614194" y="4868630"/>
                <a:ext cx="4395900" cy="3366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85000"/>
                  </a:lnSpc>
                  <a:spcBef>
                    <a:spcPts val="0"/>
                  </a:spcBef>
                  <a:spcAft>
                    <a:spcPts val="0"/>
                  </a:spcAft>
                  <a:buClr>
                    <a:srgbClr val="000099"/>
                  </a:buClr>
                  <a:buSzPts val="900"/>
                  <a:buFont typeface="Noto Sans Symbols"/>
                  <a:buNone/>
                </a:pPr>
                <a:r>
                  <a:rPr b="1" i="0" lang="en-US" sz="1400" u="none" cap="none" strike="noStrike">
                    <a:solidFill>
                      <a:srgbClr val="000000"/>
                    </a:solidFill>
                    <a:latin typeface="Courier New"/>
                    <a:ea typeface="Courier New"/>
                    <a:cs typeface="Courier New"/>
                    <a:sym typeface="Courier New"/>
                  </a:rPr>
                  <a:t>LastByteSent- LastByteAcked</a:t>
                </a:r>
                <a:endParaRPr b="0" i="0" sz="1400" u="none" cap="none" strike="noStrike">
                  <a:solidFill>
                    <a:srgbClr val="000000"/>
                  </a:solidFill>
                  <a:latin typeface="Courier New"/>
                  <a:ea typeface="Courier New"/>
                  <a:cs typeface="Courier New"/>
                  <a:sym typeface="Courier New"/>
                </a:endParaRPr>
              </a:p>
            </p:txBody>
          </p:sp>
          <p:grpSp>
            <p:nvGrpSpPr>
              <p:cNvPr id="8080" name="Google Shape;8080;p121"/>
              <p:cNvGrpSpPr/>
              <p:nvPr/>
            </p:nvGrpSpPr>
            <p:grpSpPr>
              <a:xfrm>
                <a:off x="9416467" y="4809655"/>
                <a:ext cx="1085800" cy="666900"/>
                <a:chOff x="7709188" y="4768381"/>
                <a:chExt cx="1085800" cy="666900"/>
              </a:xfrm>
            </p:grpSpPr>
            <p:grpSp>
              <p:nvGrpSpPr>
                <p:cNvPr id="8081" name="Google Shape;8081;p121"/>
                <p:cNvGrpSpPr/>
                <p:nvPr/>
              </p:nvGrpSpPr>
              <p:grpSpPr>
                <a:xfrm>
                  <a:off x="7709188" y="4789019"/>
                  <a:ext cx="476249" cy="476250"/>
                  <a:chOff x="2059" y="2097"/>
                  <a:chExt cx="300" cy="300"/>
                </a:xfrm>
              </p:grpSpPr>
              <p:sp>
                <p:nvSpPr>
                  <p:cNvPr id="8082" name="Google Shape;8082;p121"/>
                  <p:cNvSpPr txBox="1"/>
                  <p:nvPr/>
                </p:nvSpPr>
                <p:spPr>
                  <a:xfrm>
                    <a:off x="2059" y="209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1" i="0" lang="en-US" sz="1200" u="none" cap="none" strike="noStrike">
                        <a:solidFill>
                          <a:srgbClr val="000000"/>
                        </a:solidFill>
                        <a:latin typeface="Tahoma"/>
                        <a:ea typeface="Tahoma"/>
                        <a:cs typeface="Tahoma"/>
                        <a:sym typeface="Tahoma"/>
                      </a:rPr>
                      <a:t>&lt;</a:t>
                    </a:r>
                    <a:endParaRPr sz="1100"/>
                  </a:p>
                </p:txBody>
              </p:sp>
              <p:cxnSp>
                <p:nvCxnSpPr>
                  <p:cNvPr id="8083" name="Google Shape;8083;p121"/>
                  <p:cNvCxnSpPr/>
                  <p:nvPr/>
                </p:nvCxnSpPr>
                <p:spPr>
                  <a:xfrm>
                    <a:off x="2133" y="2269"/>
                    <a:ext cx="85" cy="0"/>
                  </a:xfrm>
                  <a:prstGeom prst="straightConnector1">
                    <a:avLst/>
                  </a:prstGeom>
                  <a:noFill/>
                  <a:ln cap="flat" cmpd="sng" w="19050">
                    <a:solidFill>
                      <a:srgbClr val="000000"/>
                    </a:solidFill>
                    <a:prstDash val="solid"/>
                    <a:round/>
                    <a:headEnd len="med" w="med" type="none"/>
                    <a:tailEnd len="med" w="med" type="none"/>
                  </a:ln>
                </p:spPr>
              </p:cxnSp>
            </p:grpSp>
            <p:sp>
              <p:nvSpPr>
                <p:cNvPr id="8084" name="Google Shape;8084;p121"/>
                <p:cNvSpPr txBox="1"/>
                <p:nvPr/>
              </p:nvSpPr>
              <p:spPr>
                <a:xfrm>
                  <a:off x="8064788" y="4768381"/>
                  <a:ext cx="7302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cwnd</a:t>
                  </a:r>
                  <a:endParaRPr b="1" i="0" sz="1400" u="none" cap="none" strike="noStrike">
                    <a:solidFill>
                      <a:srgbClr val="000000"/>
                    </a:solidFill>
                    <a:latin typeface="Courier New"/>
                    <a:ea typeface="Courier New"/>
                    <a:cs typeface="Courier New"/>
                    <a:sym typeface="Courier New"/>
                  </a:endParaRPr>
                </a:p>
              </p:txBody>
            </p:sp>
          </p:grpSp>
        </p:grpSp>
      </p:grpSp>
      <p:sp>
        <p:nvSpPr>
          <p:cNvPr id="8085" name="Google Shape;8085;p121"/>
          <p:cNvSpPr/>
          <p:nvPr/>
        </p:nvSpPr>
        <p:spPr>
          <a:xfrm>
            <a:off x="392216" y="2173105"/>
            <a:ext cx="3377700" cy="807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086" name="Google Shape;8086;p121"/>
          <p:cNvGrpSpPr/>
          <p:nvPr/>
        </p:nvGrpSpPr>
        <p:grpSpPr>
          <a:xfrm>
            <a:off x="373338" y="2114054"/>
            <a:ext cx="950851" cy="854230"/>
            <a:chOff x="1289051" y="2849038"/>
            <a:chExt cx="1267801" cy="1138973"/>
          </a:xfrm>
        </p:grpSpPr>
        <p:sp>
          <p:nvSpPr>
            <p:cNvPr id="8087" name="Google Shape;8087;p121"/>
            <p:cNvSpPr/>
            <p:nvPr/>
          </p:nvSpPr>
          <p:spPr>
            <a:xfrm>
              <a:off x="2369283" y="2849038"/>
              <a:ext cx="187569" cy="464732"/>
            </a:xfrm>
            <a:custGeom>
              <a:rect b="b" l="l" r="r" t="t"/>
              <a:pathLst>
                <a:path extrusionOk="0" h="242" w="91">
                  <a:moveTo>
                    <a:pt x="91" y="0"/>
                  </a:moveTo>
                  <a:lnTo>
                    <a:pt x="88" y="242"/>
                  </a:lnTo>
                  <a:lnTo>
                    <a:pt x="0" y="242"/>
                  </a:lnTo>
                </a:path>
              </a:pathLst>
            </a:custGeom>
            <a:noFill/>
            <a:ln cap="flat" cmpd="sng" w="19050">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88" name="Google Shape;8088;p121"/>
            <p:cNvSpPr txBox="1"/>
            <p:nvPr/>
          </p:nvSpPr>
          <p:spPr>
            <a:xfrm>
              <a:off x="1289051" y="3119811"/>
              <a:ext cx="986100" cy="868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last byte</a:t>
              </a:r>
              <a:endParaRPr sz="1100"/>
            </a:p>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ACKed</a:t>
              </a:r>
              <a:endParaRPr b="0" i="0" sz="1400" u="none" cap="none" strike="noStrike">
                <a:solidFill>
                  <a:srgbClr val="000000"/>
                </a:solidFill>
                <a:latin typeface="Calibri"/>
                <a:ea typeface="Calibri"/>
                <a:cs typeface="Calibri"/>
                <a:sym typeface="Calibri"/>
              </a:endParaRPr>
            </a:p>
          </p:txBody>
        </p:sp>
      </p:grpSp>
      <p:grpSp>
        <p:nvGrpSpPr>
          <p:cNvPr id="8089" name="Google Shape;8089;p121"/>
          <p:cNvGrpSpPr/>
          <p:nvPr/>
        </p:nvGrpSpPr>
        <p:grpSpPr>
          <a:xfrm>
            <a:off x="2274613" y="2188933"/>
            <a:ext cx="1319431" cy="969454"/>
            <a:chOff x="3824084" y="2948877"/>
            <a:chExt cx="1759241" cy="1292605"/>
          </a:xfrm>
        </p:grpSpPr>
        <p:sp>
          <p:nvSpPr>
            <p:cNvPr id="8090" name="Google Shape;8090;p121"/>
            <p:cNvSpPr txBox="1"/>
            <p:nvPr/>
          </p:nvSpPr>
          <p:spPr>
            <a:xfrm>
              <a:off x="3979525" y="3890482"/>
              <a:ext cx="1603800" cy="3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last byte sent</a:t>
              </a:r>
              <a:endParaRPr sz="1100"/>
            </a:p>
          </p:txBody>
        </p:sp>
        <p:sp>
          <p:nvSpPr>
            <p:cNvPr id="8091" name="Google Shape;8091;p121"/>
            <p:cNvSpPr/>
            <p:nvPr/>
          </p:nvSpPr>
          <p:spPr>
            <a:xfrm flipH="1">
              <a:off x="3824084" y="2948877"/>
              <a:ext cx="190240" cy="1102896"/>
            </a:xfrm>
            <a:custGeom>
              <a:rect b="b" l="l" r="r" t="t"/>
              <a:pathLst>
                <a:path extrusionOk="0" h="9938" w="9670">
                  <a:moveTo>
                    <a:pt x="9412" y="0"/>
                  </a:moveTo>
                  <a:lnTo>
                    <a:pt x="9670" y="9938"/>
                  </a:lnTo>
                  <a:lnTo>
                    <a:pt x="0" y="9938"/>
                  </a:lnTo>
                </a:path>
              </a:pathLst>
            </a:custGeom>
            <a:noFill/>
            <a:ln cap="flat" cmpd="sng" w="19050">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grpSp>
      <p:grpSp>
        <p:nvGrpSpPr>
          <p:cNvPr id="8092" name="Google Shape;8092;p121"/>
          <p:cNvGrpSpPr/>
          <p:nvPr/>
        </p:nvGrpSpPr>
        <p:grpSpPr>
          <a:xfrm>
            <a:off x="373338" y="946524"/>
            <a:ext cx="3481387" cy="1122880"/>
            <a:chOff x="1289051" y="1292332"/>
            <a:chExt cx="4641849" cy="1497173"/>
          </a:xfrm>
        </p:grpSpPr>
        <p:sp>
          <p:nvSpPr>
            <p:cNvPr id="8093" name="Google Shape;8093;p121"/>
            <p:cNvSpPr/>
            <p:nvPr/>
          </p:nvSpPr>
          <p:spPr>
            <a:xfrm>
              <a:off x="1370854" y="2034797"/>
              <a:ext cx="86000" cy="752789"/>
            </a:xfrm>
            <a:prstGeom prst="rect">
              <a:avLst/>
            </a:prstGeom>
            <a:gradFill>
              <a:gsLst>
                <a:gs pos="0">
                  <a:srgbClr val="FFFFFF"/>
                </a:gs>
                <a:gs pos="100000">
                  <a:srgbClr val="33CC33"/>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4" name="Google Shape;8094;p121"/>
            <p:cNvSpPr/>
            <p:nvPr/>
          </p:nvSpPr>
          <p:spPr>
            <a:xfrm>
              <a:off x="1498805" y="2036716"/>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5" name="Google Shape;8095;p121"/>
            <p:cNvSpPr/>
            <p:nvPr/>
          </p:nvSpPr>
          <p:spPr>
            <a:xfrm>
              <a:off x="1628852" y="2034797"/>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6" name="Google Shape;8096;p121"/>
            <p:cNvSpPr/>
            <p:nvPr/>
          </p:nvSpPr>
          <p:spPr>
            <a:xfrm>
              <a:off x="1756801" y="2034797"/>
              <a:ext cx="86000"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7" name="Google Shape;8097;p121"/>
            <p:cNvSpPr/>
            <p:nvPr/>
          </p:nvSpPr>
          <p:spPr>
            <a:xfrm>
              <a:off x="1882653" y="2034797"/>
              <a:ext cx="86000"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8" name="Google Shape;8098;p121"/>
            <p:cNvSpPr/>
            <p:nvPr/>
          </p:nvSpPr>
          <p:spPr>
            <a:xfrm>
              <a:off x="2010604" y="2034797"/>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099" name="Google Shape;8099;p121"/>
            <p:cNvSpPr/>
            <p:nvPr/>
          </p:nvSpPr>
          <p:spPr>
            <a:xfrm>
              <a:off x="2132261" y="2034797"/>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0" name="Google Shape;8100;p121"/>
            <p:cNvSpPr/>
            <p:nvPr/>
          </p:nvSpPr>
          <p:spPr>
            <a:xfrm>
              <a:off x="2258113" y="2034797"/>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1" name="Google Shape;8101;p121"/>
            <p:cNvSpPr/>
            <p:nvPr/>
          </p:nvSpPr>
          <p:spPr>
            <a:xfrm>
              <a:off x="2383965" y="2034797"/>
              <a:ext cx="85998"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2" name="Google Shape;8102;p121"/>
            <p:cNvSpPr/>
            <p:nvPr/>
          </p:nvSpPr>
          <p:spPr>
            <a:xfrm>
              <a:off x="2524500" y="2034797"/>
              <a:ext cx="86000" cy="752789"/>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3" name="Google Shape;8103;p121"/>
            <p:cNvSpPr/>
            <p:nvPr/>
          </p:nvSpPr>
          <p:spPr>
            <a:xfrm>
              <a:off x="2654547" y="2036716"/>
              <a:ext cx="86000"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4" name="Google Shape;8104;p121"/>
            <p:cNvSpPr/>
            <p:nvPr/>
          </p:nvSpPr>
          <p:spPr>
            <a:xfrm>
              <a:off x="2782498" y="2034797"/>
              <a:ext cx="85998"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5" name="Google Shape;8105;p121"/>
            <p:cNvSpPr/>
            <p:nvPr/>
          </p:nvSpPr>
          <p:spPr>
            <a:xfrm>
              <a:off x="2910447" y="2034797"/>
              <a:ext cx="86000"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6" name="Google Shape;8106;p121"/>
            <p:cNvSpPr/>
            <p:nvPr/>
          </p:nvSpPr>
          <p:spPr>
            <a:xfrm>
              <a:off x="3038397" y="2034797"/>
              <a:ext cx="85998"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7" name="Google Shape;8107;p121"/>
            <p:cNvSpPr/>
            <p:nvPr/>
          </p:nvSpPr>
          <p:spPr>
            <a:xfrm>
              <a:off x="3164249" y="2034797"/>
              <a:ext cx="85998"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8" name="Google Shape;8108;p121"/>
            <p:cNvSpPr/>
            <p:nvPr/>
          </p:nvSpPr>
          <p:spPr>
            <a:xfrm>
              <a:off x="3285907" y="2034797"/>
              <a:ext cx="85998"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09" name="Google Shape;8109;p121"/>
            <p:cNvSpPr/>
            <p:nvPr/>
          </p:nvSpPr>
          <p:spPr>
            <a:xfrm>
              <a:off x="3411759" y="2034797"/>
              <a:ext cx="85998"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0" name="Google Shape;8110;p121"/>
            <p:cNvSpPr/>
            <p:nvPr/>
          </p:nvSpPr>
          <p:spPr>
            <a:xfrm>
              <a:off x="3539708" y="2034797"/>
              <a:ext cx="86000"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1" name="Google Shape;8111;p121"/>
            <p:cNvSpPr/>
            <p:nvPr/>
          </p:nvSpPr>
          <p:spPr>
            <a:xfrm>
              <a:off x="3657170" y="2034797"/>
              <a:ext cx="86000"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2" name="Google Shape;8112;p121"/>
            <p:cNvSpPr/>
            <p:nvPr/>
          </p:nvSpPr>
          <p:spPr>
            <a:xfrm>
              <a:off x="3783022" y="2034797"/>
              <a:ext cx="86000" cy="752789"/>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3" name="Google Shape;8113;p121"/>
            <p:cNvSpPr/>
            <p:nvPr/>
          </p:nvSpPr>
          <p:spPr>
            <a:xfrm>
              <a:off x="3906778" y="2032876"/>
              <a:ext cx="85998"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4" name="Google Shape;8114;p121"/>
            <p:cNvSpPr/>
            <p:nvPr/>
          </p:nvSpPr>
          <p:spPr>
            <a:xfrm>
              <a:off x="4028435" y="2032876"/>
              <a:ext cx="85998"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5" name="Google Shape;8115;p121"/>
            <p:cNvSpPr/>
            <p:nvPr/>
          </p:nvSpPr>
          <p:spPr>
            <a:xfrm>
              <a:off x="4156384" y="2032876"/>
              <a:ext cx="86000"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6" name="Google Shape;8116;p121"/>
            <p:cNvSpPr/>
            <p:nvPr/>
          </p:nvSpPr>
          <p:spPr>
            <a:xfrm>
              <a:off x="4282236" y="2032876"/>
              <a:ext cx="86000"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7" name="Google Shape;8117;p121"/>
            <p:cNvSpPr/>
            <p:nvPr/>
          </p:nvSpPr>
          <p:spPr>
            <a:xfrm>
              <a:off x="4399698" y="2032876"/>
              <a:ext cx="86000"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8" name="Google Shape;8118;p121"/>
            <p:cNvSpPr/>
            <p:nvPr/>
          </p:nvSpPr>
          <p:spPr>
            <a:xfrm>
              <a:off x="4525550" y="2032876"/>
              <a:ext cx="86000" cy="75278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19" name="Google Shape;8119;p121"/>
            <p:cNvSpPr/>
            <p:nvPr/>
          </p:nvSpPr>
          <p:spPr>
            <a:xfrm>
              <a:off x="4653501"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0" name="Google Shape;8120;p121"/>
            <p:cNvSpPr/>
            <p:nvPr/>
          </p:nvSpPr>
          <p:spPr>
            <a:xfrm>
              <a:off x="4781450" y="2036716"/>
              <a:ext cx="86000"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1" name="Google Shape;8121;p121"/>
            <p:cNvSpPr/>
            <p:nvPr/>
          </p:nvSpPr>
          <p:spPr>
            <a:xfrm>
              <a:off x="4909400"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2" name="Google Shape;8122;p121"/>
            <p:cNvSpPr/>
            <p:nvPr/>
          </p:nvSpPr>
          <p:spPr>
            <a:xfrm>
              <a:off x="5039448"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3" name="Google Shape;8123;p121"/>
            <p:cNvSpPr/>
            <p:nvPr/>
          </p:nvSpPr>
          <p:spPr>
            <a:xfrm>
              <a:off x="5165300"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4" name="Google Shape;8124;p121"/>
            <p:cNvSpPr/>
            <p:nvPr/>
          </p:nvSpPr>
          <p:spPr>
            <a:xfrm>
              <a:off x="5291152"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5" name="Google Shape;8125;p121"/>
            <p:cNvSpPr/>
            <p:nvPr/>
          </p:nvSpPr>
          <p:spPr>
            <a:xfrm>
              <a:off x="5412809" y="2034797"/>
              <a:ext cx="85998"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6" name="Google Shape;8126;p121"/>
            <p:cNvSpPr/>
            <p:nvPr/>
          </p:nvSpPr>
          <p:spPr>
            <a:xfrm>
              <a:off x="5540759" y="2034797"/>
              <a:ext cx="86000" cy="752789"/>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7" name="Google Shape;8127;p121"/>
            <p:cNvSpPr/>
            <p:nvPr/>
          </p:nvSpPr>
          <p:spPr>
            <a:xfrm>
              <a:off x="5666611" y="2034797"/>
              <a:ext cx="86000" cy="752789"/>
            </a:xfrm>
            <a:prstGeom prst="rect">
              <a:avLst/>
            </a:prstGeom>
            <a:gradFill>
              <a:gsLst>
                <a:gs pos="0">
                  <a:srgbClr val="B2B2B2"/>
                </a:gs>
                <a:gs pos="100000">
                  <a:srgbClr val="FFFF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8" name="Google Shape;8128;p121"/>
            <p:cNvSpPr/>
            <p:nvPr/>
          </p:nvSpPr>
          <p:spPr>
            <a:xfrm>
              <a:off x="1427488" y="1902290"/>
              <a:ext cx="4503412" cy="107541"/>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29" name="Google Shape;8129;p121"/>
            <p:cNvSpPr txBox="1"/>
            <p:nvPr/>
          </p:nvSpPr>
          <p:spPr>
            <a:xfrm>
              <a:off x="3220882" y="1648799"/>
              <a:ext cx="805500" cy="2955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100"/>
                <a:buFont typeface="Courier New"/>
                <a:buNone/>
              </a:pPr>
              <a:r>
                <a:rPr b="1" i="0" lang="en-US" sz="1100" u="none" cap="none" strike="noStrike">
                  <a:solidFill>
                    <a:srgbClr val="000000"/>
                  </a:solidFill>
                  <a:latin typeface="Courier New"/>
                  <a:ea typeface="Courier New"/>
                  <a:cs typeface="Courier New"/>
                  <a:sym typeface="Courier New"/>
                </a:rPr>
                <a:t>cwnd</a:t>
              </a:r>
              <a:endParaRPr b="1" i="1" sz="1100" u="none" cap="none" strike="noStrike">
                <a:solidFill>
                  <a:srgbClr val="000000"/>
                </a:solidFill>
                <a:latin typeface="Courier New"/>
                <a:ea typeface="Courier New"/>
                <a:cs typeface="Courier New"/>
                <a:sym typeface="Courier New"/>
              </a:endParaRPr>
            </a:p>
          </p:txBody>
        </p:sp>
        <p:grpSp>
          <p:nvGrpSpPr>
            <p:cNvPr id="8130" name="Google Shape;8130;p121"/>
            <p:cNvGrpSpPr/>
            <p:nvPr/>
          </p:nvGrpSpPr>
          <p:grpSpPr>
            <a:xfrm>
              <a:off x="4022141" y="1750580"/>
              <a:ext cx="591506" cy="142108"/>
              <a:chOff x="4250" y="1692"/>
              <a:chExt cx="374" cy="86"/>
            </a:xfrm>
          </p:grpSpPr>
          <p:cxnSp>
            <p:nvCxnSpPr>
              <p:cNvPr id="8131" name="Google Shape;8131;p121"/>
              <p:cNvCxnSpPr/>
              <p:nvPr/>
            </p:nvCxnSpPr>
            <p:spPr>
              <a:xfrm>
                <a:off x="4250" y="1738"/>
                <a:ext cx="374" cy="0"/>
              </a:xfrm>
              <a:prstGeom prst="straightConnector1">
                <a:avLst/>
              </a:prstGeom>
              <a:noFill/>
              <a:ln cap="flat" cmpd="sng" w="28575">
                <a:solidFill>
                  <a:srgbClr val="CC0000"/>
                </a:solidFill>
                <a:prstDash val="solid"/>
                <a:round/>
                <a:headEnd len="med" w="med" type="none"/>
                <a:tailEnd len="med" w="med" type="triangle"/>
              </a:ln>
            </p:spPr>
          </p:cxnSp>
          <p:cxnSp>
            <p:nvCxnSpPr>
              <p:cNvPr id="8132" name="Google Shape;8132;p121"/>
              <p:cNvCxnSpPr/>
              <p:nvPr/>
            </p:nvCxnSpPr>
            <p:spPr>
              <a:xfrm>
                <a:off x="4621" y="1692"/>
                <a:ext cx="0" cy="86"/>
              </a:xfrm>
              <a:prstGeom prst="straightConnector1">
                <a:avLst/>
              </a:prstGeom>
              <a:noFill/>
              <a:ln cap="flat" cmpd="sng" w="9525">
                <a:solidFill>
                  <a:srgbClr val="CC0000"/>
                </a:solidFill>
                <a:prstDash val="solid"/>
                <a:round/>
                <a:headEnd len="med" w="med" type="none"/>
                <a:tailEnd len="med" w="med" type="none"/>
              </a:ln>
            </p:spPr>
          </p:cxnSp>
        </p:grpSp>
        <p:grpSp>
          <p:nvGrpSpPr>
            <p:cNvPr id="8133" name="Google Shape;8133;p121"/>
            <p:cNvGrpSpPr/>
            <p:nvPr/>
          </p:nvGrpSpPr>
          <p:grpSpPr>
            <a:xfrm rot="10800000">
              <a:off x="2633864" y="1759691"/>
              <a:ext cx="616676" cy="149790"/>
              <a:chOff x="4260" y="1700"/>
              <a:chExt cx="374" cy="86"/>
            </a:xfrm>
          </p:grpSpPr>
          <p:cxnSp>
            <p:nvCxnSpPr>
              <p:cNvPr id="8134" name="Google Shape;8134;p121"/>
              <p:cNvCxnSpPr/>
              <p:nvPr/>
            </p:nvCxnSpPr>
            <p:spPr>
              <a:xfrm>
                <a:off x="4260" y="1746"/>
                <a:ext cx="374" cy="0"/>
              </a:xfrm>
              <a:prstGeom prst="straightConnector1">
                <a:avLst/>
              </a:prstGeom>
              <a:noFill/>
              <a:ln cap="flat" cmpd="sng" w="28575">
                <a:solidFill>
                  <a:srgbClr val="CC0000"/>
                </a:solidFill>
                <a:prstDash val="solid"/>
                <a:round/>
                <a:headEnd len="med" w="med" type="none"/>
                <a:tailEnd len="med" w="med" type="triangle"/>
              </a:ln>
            </p:spPr>
          </p:cxnSp>
          <p:cxnSp>
            <p:nvCxnSpPr>
              <p:cNvPr id="8135" name="Google Shape;8135;p121"/>
              <p:cNvCxnSpPr/>
              <p:nvPr/>
            </p:nvCxnSpPr>
            <p:spPr>
              <a:xfrm>
                <a:off x="4632" y="1700"/>
                <a:ext cx="0" cy="86"/>
              </a:xfrm>
              <a:prstGeom prst="straightConnector1">
                <a:avLst/>
              </a:prstGeom>
              <a:noFill/>
              <a:ln cap="flat" cmpd="sng" w="9525">
                <a:solidFill>
                  <a:srgbClr val="CC0000"/>
                </a:solidFill>
                <a:prstDash val="solid"/>
                <a:round/>
                <a:headEnd len="med" w="med" type="none"/>
                <a:tailEnd len="med" w="med" type="none"/>
              </a:ln>
            </p:spPr>
          </p:cxnSp>
        </p:grpSp>
        <p:sp>
          <p:nvSpPr>
            <p:cNvPr id="8136" name="Google Shape;8136;p121"/>
            <p:cNvSpPr txBox="1"/>
            <p:nvPr/>
          </p:nvSpPr>
          <p:spPr>
            <a:xfrm>
              <a:off x="1289051" y="1292332"/>
              <a:ext cx="3220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sender sequence number space </a:t>
              </a:r>
              <a:endParaRPr sz="1100"/>
            </a:p>
          </p:txBody>
        </p:sp>
      </p:grpSp>
      <p:cxnSp>
        <p:nvCxnSpPr>
          <p:cNvPr id="8137" name="Google Shape;8137;p121"/>
          <p:cNvCxnSpPr/>
          <p:nvPr/>
        </p:nvCxnSpPr>
        <p:spPr>
          <a:xfrm>
            <a:off x="2338195" y="2133941"/>
            <a:ext cx="525000" cy="0"/>
          </a:xfrm>
          <a:prstGeom prst="straightConnector1">
            <a:avLst/>
          </a:prstGeom>
          <a:noFill/>
          <a:ln cap="flat" cmpd="sng" w="28575">
            <a:solidFill>
              <a:srgbClr val="CC0000"/>
            </a:solidFill>
            <a:prstDash val="solid"/>
            <a:round/>
            <a:headEnd len="med" w="med" type="none"/>
            <a:tailEnd len="med" w="med" type="none"/>
          </a:ln>
        </p:spPr>
      </p:cxnSp>
      <p:grpSp>
        <p:nvGrpSpPr>
          <p:cNvPr id="8138" name="Google Shape;8138;p121"/>
          <p:cNvGrpSpPr/>
          <p:nvPr/>
        </p:nvGrpSpPr>
        <p:grpSpPr>
          <a:xfrm>
            <a:off x="2559677" y="2196989"/>
            <a:ext cx="1319337" cy="726938"/>
            <a:chOff x="4204169" y="2959619"/>
            <a:chExt cx="1759116" cy="969251"/>
          </a:xfrm>
        </p:grpSpPr>
        <p:sp>
          <p:nvSpPr>
            <p:cNvPr id="8139" name="Google Shape;8139;p121"/>
            <p:cNvSpPr/>
            <p:nvPr/>
          </p:nvSpPr>
          <p:spPr>
            <a:xfrm flipH="1">
              <a:off x="4204169" y="2959619"/>
              <a:ext cx="190240" cy="549834"/>
            </a:xfrm>
            <a:custGeom>
              <a:rect b="b" l="l" r="r" t="t"/>
              <a:pathLst>
                <a:path extrusionOk="0" h="9938" w="9670">
                  <a:moveTo>
                    <a:pt x="9412" y="0"/>
                  </a:moveTo>
                  <a:lnTo>
                    <a:pt x="9670" y="9938"/>
                  </a:lnTo>
                  <a:lnTo>
                    <a:pt x="0" y="9938"/>
                  </a:lnTo>
                </a:path>
              </a:pathLst>
            </a:custGeom>
            <a:noFill/>
            <a:ln cap="flat" cmpd="sng" w="19050">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8140" name="Google Shape;8140;p121"/>
            <p:cNvSpPr txBox="1"/>
            <p:nvPr/>
          </p:nvSpPr>
          <p:spPr>
            <a:xfrm>
              <a:off x="4359485" y="3319270"/>
              <a:ext cx="1603800" cy="609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available but not used</a:t>
              </a:r>
              <a:endParaRPr sz="1100"/>
            </a:p>
          </p:txBody>
        </p:sp>
      </p:grpSp>
      <p:grpSp>
        <p:nvGrpSpPr>
          <p:cNvPr id="8141" name="Google Shape;8141;p121"/>
          <p:cNvGrpSpPr/>
          <p:nvPr/>
        </p:nvGrpSpPr>
        <p:grpSpPr>
          <a:xfrm>
            <a:off x="4791746" y="916678"/>
            <a:ext cx="3444525" cy="2066889"/>
            <a:chOff x="7180262" y="1252537"/>
            <a:chExt cx="4592700" cy="2755852"/>
          </a:xfrm>
        </p:grpSpPr>
        <p:sp>
          <p:nvSpPr>
            <p:cNvPr id="8142" name="Google Shape;8142;p121"/>
            <p:cNvSpPr txBox="1"/>
            <p:nvPr/>
          </p:nvSpPr>
          <p:spPr>
            <a:xfrm>
              <a:off x="7180262" y="1252537"/>
              <a:ext cx="4592700" cy="2448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2100"/>
                <a:buFont typeface="Noto Sans Symbols"/>
                <a:buNone/>
              </a:pPr>
              <a:r>
                <a:rPr b="0" i="0" lang="en-US" sz="2000" u="none" cap="none" strike="noStrike">
                  <a:solidFill>
                    <a:srgbClr val="000000"/>
                  </a:solidFill>
                  <a:latin typeface="Calibri"/>
                  <a:ea typeface="Calibri"/>
                  <a:cs typeface="Calibri"/>
                  <a:sym typeface="Calibri"/>
                </a:rPr>
                <a:t>TCP </a:t>
              </a:r>
              <a:r>
                <a:rPr lang="en-US" sz="2000">
                  <a:latin typeface="Calibri"/>
                  <a:ea typeface="Calibri"/>
                  <a:cs typeface="Calibri"/>
                  <a:sym typeface="Calibri"/>
                </a:rPr>
                <a:t>συμπεριφορά αποστολής</a:t>
              </a:r>
              <a:r>
                <a:rPr b="0" i="0" lang="en-US" sz="2000" u="none" cap="none" strike="noStrike">
                  <a:solidFill>
                    <a:srgbClr val="000000"/>
                  </a:solidFill>
                  <a:latin typeface="Calibri"/>
                  <a:ea typeface="Calibri"/>
                  <a:cs typeface="Calibri"/>
                  <a:sym typeface="Calibri"/>
                </a:rPr>
                <a:t>:</a:t>
              </a:r>
              <a:endParaRPr sz="2000"/>
            </a:p>
            <a:p>
              <a:pPr indent="-203200" lvl="0" marL="215900" marR="0" rtl="0" algn="l">
                <a:lnSpc>
                  <a:spcPct val="85000"/>
                </a:lnSpc>
                <a:spcBef>
                  <a:spcPts val="400"/>
                </a:spcBef>
                <a:spcAft>
                  <a:spcPts val="0"/>
                </a:spcAft>
                <a:buClr>
                  <a:srgbClr val="000099"/>
                </a:buClr>
                <a:buSzPts val="2000"/>
                <a:buFont typeface="Noto Sans Symbols"/>
                <a:buChar char="▪"/>
              </a:pPr>
              <a:r>
                <a:rPr i="1" lang="en-US" sz="2000">
                  <a:latin typeface="Calibri"/>
                  <a:ea typeface="Calibri"/>
                  <a:cs typeface="Calibri"/>
                  <a:sym typeface="Calibri"/>
                </a:rPr>
                <a:t>χονδρικά</a:t>
              </a:r>
              <a:r>
                <a:rPr b="0" i="1" lang="en-US" sz="2000" u="none" cap="none" strike="noStrike">
                  <a:solidFill>
                    <a:srgbClr val="00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στέλνει</a:t>
              </a:r>
              <a:r>
                <a:rPr b="0" i="0" lang="en-US" sz="2000" u="none" cap="none" strike="noStrike">
                  <a:solidFill>
                    <a:srgbClr val="000000"/>
                  </a:solidFill>
                  <a:latin typeface="Calibri"/>
                  <a:ea typeface="Calibri"/>
                  <a:cs typeface="Calibri"/>
                  <a:sym typeface="Calibri"/>
                </a:rPr>
                <a:t> </a:t>
              </a:r>
              <a:r>
                <a:rPr b="0" i="0" lang="en-US" sz="2000" u="none" cap="none" strike="noStrike">
                  <a:solidFill>
                    <a:srgbClr val="000000"/>
                  </a:solidFill>
                  <a:latin typeface="Courier"/>
                  <a:ea typeface="Courier"/>
                  <a:cs typeface="Courier"/>
                  <a:sym typeface="Courier"/>
                </a:rPr>
                <a:t>cwnd</a:t>
              </a:r>
              <a:r>
                <a:rPr b="0" i="0" lang="en-US" sz="2000" u="none" cap="none" strike="noStrike">
                  <a:solidFill>
                    <a:srgbClr val="000000"/>
                  </a:solidFill>
                  <a:latin typeface="Calibri"/>
                  <a:ea typeface="Calibri"/>
                  <a:cs typeface="Calibri"/>
                  <a:sym typeface="Calibri"/>
                </a:rPr>
                <a:t> bytes, </a:t>
              </a:r>
              <a:r>
                <a:rPr lang="en-US" sz="2000">
                  <a:latin typeface="Calibri"/>
                  <a:ea typeface="Calibri"/>
                  <a:cs typeface="Calibri"/>
                  <a:sym typeface="Calibri"/>
                </a:rPr>
                <a:t>περιμένει</a:t>
              </a:r>
              <a:r>
                <a:rPr b="0" i="0" lang="en-US" sz="2000" u="none" cap="none" strike="noStrike">
                  <a:solidFill>
                    <a:srgbClr val="000000"/>
                  </a:solidFill>
                  <a:latin typeface="Calibri"/>
                  <a:ea typeface="Calibri"/>
                  <a:cs typeface="Calibri"/>
                  <a:sym typeface="Calibri"/>
                </a:rPr>
                <a:t> RTT</a:t>
              </a:r>
              <a:r>
                <a:rPr lang="en-US" sz="2000">
                  <a:latin typeface="Calibri"/>
                  <a:ea typeface="Calibri"/>
                  <a:cs typeface="Calibri"/>
                  <a:sym typeface="Calibri"/>
                </a:rPr>
                <a:t> για</a:t>
              </a:r>
              <a:r>
                <a:rPr b="0" i="0" lang="en-US" sz="2000" u="none" cap="none" strike="noStrike">
                  <a:solidFill>
                    <a:srgbClr val="000000"/>
                  </a:solidFill>
                  <a:latin typeface="Calibri"/>
                  <a:ea typeface="Calibri"/>
                  <a:cs typeface="Calibri"/>
                  <a:sym typeface="Calibri"/>
                </a:rPr>
                <a:t> ACKS, μετά στείλε </a:t>
              </a:r>
              <a:r>
                <a:rPr lang="en-US" sz="2000">
                  <a:latin typeface="Calibri"/>
                  <a:ea typeface="Calibri"/>
                  <a:cs typeface="Calibri"/>
                  <a:sym typeface="Calibri"/>
                </a:rPr>
                <a:t>περισσότερα</a:t>
              </a:r>
              <a:r>
                <a:rPr b="0" i="0" lang="en-US" sz="2000" u="none" cap="none" strike="noStrike">
                  <a:solidFill>
                    <a:srgbClr val="000000"/>
                  </a:solidFill>
                  <a:latin typeface="Calibri"/>
                  <a:ea typeface="Calibri"/>
                  <a:cs typeface="Calibri"/>
                  <a:sym typeface="Calibri"/>
                </a:rPr>
                <a:t> bytes</a:t>
              </a:r>
              <a:endParaRPr sz="2000"/>
            </a:p>
          </p:txBody>
        </p:sp>
        <p:grpSp>
          <p:nvGrpSpPr>
            <p:cNvPr id="8143" name="Google Shape;8143;p121"/>
            <p:cNvGrpSpPr/>
            <p:nvPr/>
          </p:nvGrpSpPr>
          <p:grpSpPr>
            <a:xfrm>
              <a:off x="7513131" y="3110983"/>
              <a:ext cx="3751561" cy="897405"/>
              <a:chOff x="6839655" y="3035314"/>
              <a:chExt cx="3751561" cy="897405"/>
            </a:xfrm>
          </p:grpSpPr>
          <p:sp>
            <p:nvSpPr>
              <p:cNvPr id="8144" name="Google Shape;8144;p121"/>
              <p:cNvSpPr/>
              <p:nvPr/>
            </p:nvSpPr>
            <p:spPr>
              <a:xfrm>
                <a:off x="6839655" y="3035314"/>
                <a:ext cx="3751561" cy="883118"/>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8145" name="Google Shape;8145;p121"/>
              <p:cNvGrpSpPr/>
              <p:nvPr/>
            </p:nvGrpSpPr>
            <p:grpSpPr>
              <a:xfrm>
                <a:off x="6869571" y="3107218"/>
                <a:ext cx="3634909" cy="825502"/>
                <a:chOff x="6694950" y="3614743"/>
                <a:chExt cx="3634909" cy="825502"/>
              </a:xfrm>
            </p:grpSpPr>
            <p:sp>
              <p:nvSpPr>
                <p:cNvPr id="8146" name="Google Shape;8146;p121"/>
                <p:cNvSpPr txBox="1"/>
                <p:nvPr/>
              </p:nvSpPr>
              <p:spPr>
                <a:xfrm>
                  <a:off x="6694950" y="3723809"/>
                  <a:ext cx="1390637" cy="52322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TCP rate</a:t>
                  </a:r>
                  <a:endParaRPr b="0" i="0" sz="1800" u="none" cap="none" strike="noStrike">
                    <a:solidFill>
                      <a:srgbClr val="000000"/>
                    </a:solidFill>
                    <a:latin typeface="Calibri"/>
                    <a:ea typeface="Calibri"/>
                    <a:cs typeface="Calibri"/>
                    <a:sym typeface="Calibri"/>
                  </a:endParaRPr>
                </a:p>
              </p:txBody>
            </p:sp>
            <p:grpSp>
              <p:nvGrpSpPr>
                <p:cNvPr id="8147" name="Google Shape;8147;p121"/>
                <p:cNvGrpSpPr/>
                <p:nvPr/>
              </p:nvGrpSpPr>
              <p:grpSpPr>
                <a:xfrm>
                  <a:off x="7748588" y="3776663"/>
                  <a:ext cx="955676" cy="550863"/>
                  <a:chOff x="4214" y="2517"/>
                  <a:chExt cx="602" cy="347"/>
                </a:xfrm>
              </p:grpSpPr>
              <p:sp>
                <p:nvSpPr>
                  <p:cNvPr id="8148" name="Google Shape;8148;p121"/>
                  <p:cNvSpPr txBox="1"/>
                  <p:nvPr/>
                </p:nvSpPr>
                <p:spPr>
                  <a:xfrm>
                    <a:off x="4216" y="2517"/>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a:t>
                    </a:r>
                    <a:endParaRPr sz="1100"/>
                  </a:p>
                </p:txBody>
              </p:sp>
              <p:sp>
                <p:nvSpPr>
                  <p:cNvPr id="8149" name="Google Shape;8149;p121"/>
                  <p:cNvSpPr txBox="1"/>
                  <p:nvPr/>
                </p:nvSpPr>
                <p:spPr>
                  <a:xfrm>
                    <a:off x="4214" y="256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a:t>
                    </a:r>
                    <a:endParaRPr sz="1100"/>
                  </a:p>
                </p:txBody>
              </p:sp>
            </p:grpSp>
            <p:grpSp>
              <p:nvGrpSpPr>
                <p:cNvPr id="8150" name="Google Shape;8150;p121"/>
                <p:cNvGrpSpPr/>
                <p:nvPr/>
              </p:nvGrpSpPr>
              <p:grpSpPr>
                <a:xfrm>
                  <a:off x="8320082" y="3614743"/>
                  <a:ext cx="1052511" cy="825502"/>
                  <a:chOff x="4335" y="2509"/>
                  <a:chExt cx="663" cy="520"/>
                </a:xfrm>
              </p:grpSpPr>
              <p:sp>
                <p:nvSpPr>
                  <p:cNvPr id="8151" name="Google Shape;8151;p121"/>
                  <p:cNvSpPr txBox="1"/>
                  <p:nvPr/>
                </p:nvSpPr>
                <p:spPr>
                  <a:xfrm>
                    <a:off x="4335" y="2509"/>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ourier"/>
                      <a:buNone/>
                    </a:pPr>
                    <a:r>
                      <a:rPr b="0" i="0" lang="en-US" sz="1800" u="none" cap="none" strike="noStrike">
                        <a:solidFill>
                          <a:srgbClr val="000000"/>
                        </a:solidFill>
                        <a:latin typeface="Courier"/>
                        <a:ea typeface="Courier"/>
                        <a:cs typeface="Courier"/>
                        <a:sym typeface="Courier"/>
                      </a:rPr>
                      <a:t>cwnd</a:t>
                    </a:r>
                    <a:endParaRPr b="0" i="0" sz="1800" u="none" cap="none" strike="noStrike">
                      <a:solidFill>
                        <a:srgbClr val="000000"/>
                      </a:solidFill>
                      <a:latin typeface="Courier"/>
                      <a:ea typeface="Courier"/>
                      <a:cs typeface="Courier"/>
                      <a:sym typeface="Courier"/>
                    </a:endParaRPr>
                  </a:p>
                </p:txBody>
              </p:sp>
              <p:sp>
                <p:nvSpPr>
                  <p:cNvPr id="8152" name="Google Shape;8152;p121"/>
                  <p:cNvSpPr txBox="1"/>
                  <p:nvPr/>
                </p:nvSpPr>
                <p:spPr>
                  <a:xfrm>
                    <a:off x="4398" y="2729"/>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Tahoma"/>
                      <a:buNone/>
                    </a:pPr>
                    <a:r>
                      <a:rPr b="0" i="0" lang="en-US" sz="1800" u="none" cap="none" strike="noStrike">
                        <a:solidFill>
                          <a:srgbClr val="000000"/>
                        </a:solidFill>
                        <a:latin typeface="Tahoma"/>
                        <a:ea typeface="Tahoma"/>
                        <a:cs typeface="Tahoma"/>
                        <a:sym typeface="Tahoma"/>
                      </a:rPr>
                      <a:t>RTT</a:t>
                    </a:r>
                    <a:endParaRPr sz="1100"/>
                  </a:p>
                </p:txBody>
              </p:sp>
              <p:cxnSp>
                <p:nvCxnSpPr>
                  <p:cNvPr id="8153" name="Google Shape;8153;p121"/>
                  <p:cNvCxnSpPr/>
                  <p:nvPr/>
                </p:nvCxnSpPr>
                <p:spPr>
                  <a:xfrm>
                    <a:off x="4430" y="2763"/>
                    <a:ext cx="384" cy="0"/>
                  </a:xfrm>
                  <a:prstGeom prst="straightConnector1">
                    <a:avLst/>
                  </a:prstGeom>
                  <a:noFill/>
                  <a:ln cap="flat" cmpd="sng" w="19050">
                    <a:solidFill>
                      <a:srgbClr val="000000"/>
                    </a:solidFill>
                    <a:prstDash val="solid"/>
                    <a:round/>
                    <a:headEnd len="med" w="med" type="none"/>
                    <a:tailEnd len="med" w="med" type="none"/>
                  </a:ln>
                </p:spPr>
              </p:cxnSp>
            </p:grpSp>
            <p:sp>
              <p:nvSpPr>
                <p:cNvPr id="8154" name="Google Shape;8154;p121"/>
                <p:cNvSpPr txBox="1"/>
                <p:nvPr/>
              </p:nvSpPr>
              <p:spPr>
                <a:xfrm>
                  <a:off x="9141713" y="3823464"/>
                  <a:ext cx="1188146" cy="40011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bytes/sec</a:t>
                  </a:r>
                  <a:endParaRPr sz="1100"/>
                </a:p>
              </p:txBody>
            </p:sp>
          </p:grpSp>
        </p:grpSp>
      </p:grpSp>
      <p:grpSp>
        <p:nvGrpSpPr>
          <p:cNvPr id="8155" name="Google Shape;8155;p121"/>
          <p:cNvGrpSpPr/>
          <p:nvPr/>
        </p:nvGrpSpPr>
        <p:grpSpPr>
          <a:xfrm>
            <a:off x="1151873" y="2132776"/>
            <a:ext cx="1245600" cy="1055363"/>
            <a:chOff x="2327097" y="2874002"/>
            <a:chExt cx="1660800" cy="1407150"/>
          </a:xfrm>
        </p:grpSpPr>
        <p:sp>
          <p:nvSpPr>
            <p:cNvPr id="8156" name="Google Shape;8156;p121"/>
            <p:cNvSpPr txBox="1"/>
            <p:nvPr/>
          </p:nvSpPr>
          <p:spPr>
            <a:xfrm>
              <a:off x="2327097" y="3412952"/>
              <a:ext cx="1660800" cy="868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sent, but not-yet ACKed </a:t>
              </a:r>
              <a:endParaRPr sz="1100"/>
            </a:p>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(“in-flight”)</a:t>
              </a:r>
              <a:endParaRPr b="0" i="0" sz="1200" u="none" cap="none" strike="noStrike">
                <a:solidFill>
                  <a:srgbClr val="000000"/>
                </a:solidFill>
                <a:latin typeface="Calibri"/>
                <a:ea typeface="Calibri"/>
                <a:cs typeface="Calibri"/>
                <a:sym typeface="Calibri"/>
              </a:endParaRPr>
            </a:p>
          </p:txBody>
        </p:sp>
        <p:grpSp>
          <p:nvGrpSpPr>
            <p:cNvPr id="8157" name="Google Shape;8157;p121"/>
            <p:cNvGrpSpPr/>
            <p:nvPr/>
          </p:nvGrpSpPr>
          <p:grpSpPr>
            <a:xfrm>
              <a:off x="2644060" y="2874002"/>
              <a:ext cx="1201888" cy="658131"/>
              <a:chOff x="2644060" y="2874003"/>
              <a:chExt cx="1201888" cy="635450"/>
            </a:xfrm>
          </p:grpSpPr>
          <p:cxnSp>
            <p:nvCxnSpPr>
              <p:cNvPr id="8158" name="Google Shape;8158;p121"/>
              <p:cNvCxnSpPr/>
              <p:nvPr/>
            </p:nvCxnSpPr>
            <p:spPr>
              <a:xfrm>
                <a:off x="2644060" y="2874003"/>
                <a:ext cx="1201888" cy="0"/>
              </a:xfrm>
              <a:prstGeom prst="straightConnector1">
                <a:avLst/>
              </a:prstGeom>
              <a:noFill/>
              <a:ln cap="flat" cmpd="sng" w="28575">
                <a:solidFill>
                  <a:srgbClr val="CC0000"/>
                </a:solidFill>
                <a:prstDash val="solid"/>
                <a:round/>
                <a:headEnd len="med" w="med" type="none"/>
                <a:tailEnd len="med" w="med" type="none"/>
              </a:ln>
            </p:spPr>
          </p:cxnSp>
          <p:cxnSp>
            <p:nvCxnSpPr>
              <p:cNvPr id="8159" name="Google Shape;8159;p121"/>
              <p:cNvCxnSpPr/>
              <p:nvPr/>
            </p:nvCxnSpPr>
            <p:spPr>
              <a:xfrm>
                <a:off x="2850877" y="2898008"/>
                <a:ext cx="0" cy="611445"/>
              </a:xfrm>
              <a:prstGeom prst="straightConnector1">
                <a:avLst/>
              </a:prstGeom>
              <a:noFill/>
              <a:ln cap="flat" cmpd="sng" w="19050">
                <a:solidFill>
                  <a:srgbClr val="C00000"/>
                </a:solidFill>
                <a:prstDash val="solid"/>
                <a:miter lim="800000"/>
                <a:headEnd len="sm" w="sm" type="none"/>
                <a:tailEnd len="sm" w="sm" type="none"/>
              </a:ln>
            </p:spPr>
          </p:cxnSp>
        </p:grpSp>
      </p:grpSp>
      <p:sp>
        <p:nvSpPr>
          <p:cNvPr id="8160" name="Google Shape;8160;p121"/>
          <p:cNvSpPr txBox="1"/>
          <p:nvPr>
            <p:ph idx="12" type="sldNum"/>
          </p:nvPr>
        </p:nvSpPr>
        <p:spPr>
          <a:xfrm>
            <a:off x="6778462" y="480959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6"/>
                                        </p:tgtEl>
                                        <p:attrNameLst>
                                          <p:attrName>style.visibility</p:attrName>
                                        </p:attrNameLst>
                                      </p:cBhvr>
                                      <p:to>
                                        <p:strVal val="visible"/>
                                      </p:to>
                                    </p:set>
                                    <p:animEffect filter="fade" transition="in">
                                      <p:cBhvr>
                                        <p:cTn dur="500"/>
                                        <p:tgtEl>
                                          <p:spTgt spid="80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5"/>
                                        </p:tgtEl>
                                        <p:attrNameLst>
                                          <p:attrName>style.visibility</p:attrName>
                                        </p:attrNameLst>
                                      </p:cBhvr>
                                      <p:to>
                                        <p:strVal val="visible"/>
                                      </p:to>
                                    </p:set>
                                    <p:animEffect filter="fade" transition="in">
                                      <p:cBhvr>
                                        <p:cTn dur="500"/>
                                        <p:tgtEl>
                                          <p:spTgt spid="8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9"/>
                                        </p:tgtEl>
                                        <p:attrNameLst>
                                          <p:attrName>style.visibility</p:attrName>
                                        </p:attrNameLst>
                                      </p:cBhvr>
                                      <p:to>
                                        <p:strVal val="visible"/>
                                      </p:to>
                                    </p:set>
                                    <p:animEffect filter="fade" transition="in">
                                      <p:cBhvr>
                                        <p:cTn dur="500"/>
                                        <p:tgtEl>
                                          <p:spTgt spid="80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8"/>
                                        </p:tgtEl>
                                        <p:attrNameLst>
                                          <p:attrName>style.visibility</p:attrName>
                                        </p:attrNameLst>
                                      </p:cBhvr>
                                      <p:to>
                                        <p:strVal val="visible"/>
                                      </p:to>
                                    </p:set>
                                    <p:animEffect filter="fade" transition="in">
                                      <p:cBhvr>
                                        <p:cTn dur="500"/>
                                        <p:tgtEl>
                                          <p:spTgt spid="8138"/>
                                        </p:tgtEl>
                                      </p:cBhvr>
                                    </p:animEffect>
                                  </p:childTnLst>
                                </p:cTn>
                              </p:par>
                              <p:par>
                                <p:cTn fill="hold" nodeType="withEffect" presetClass="entr" presetID="10" presetSubtype="0">
                                  <p:stCondLst>
                                    <p:cond delay="0"/>
                                  </p:stCondLst>
                                  <p:childTnLst>
                                    <p:set>
                                      <p:cBhvr>
                                        <p:cTn dur="1" fill="hold">
                                          <p:stCondLst>
                                            <p:cond delay="0"/>
                                          </p:stCondLst>
                                        </p:cTn>
                                        <p:tgtEl>
                                          <p:spTgt spid="8137"/>
                                        </p:tgtEl>
                                        <p:attrNameLst>
                                          <p:attrName>style.visibility</p:attrName>
                                        </p:attrNameLst>
                                      </p:cBhvr>
                                      <p:to>
                                        <p:strVal val="visible"/>
                                      </p:to>
                                    </p:set>
                                    <p:animEffect filter="fade" transition="in">
                                      <p:cBhvr>
                                        <p:cTn dur="500"/>
                                        <p:tgtEl>
                                          <p:spTgt spid="8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5"/>
                                        </p:tgtEl>
                                        <p:attrNameLst>
                                          <p:attrName>style.visibility</p:attrName>
                                        </p:attrNameLst>
                                      </p:cBhvr>
                                      <p:to>
                                        <p:strVal val="visible"/>
                                      </p:to>
                                    </p:set>
                                    <p:animEffect filter="fade" transition="in">
                                      <p:cBhvr>
                                        <p:cTn dur="500"/>
                                        <p:tgtEl>
                                          <p:spTgt spid="80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1"/>
                                        </p:tgtEl>
                                        <p:attrNameLst>
                                          <p:attrName>style.visibility</p:attrName>
                                        </p:attrNameLst>
                                      </p:cBhvr>
                                      <p:to>
                                        <p:strVal val="visible"/>
                                      </p:to>
                                    </p:set>
                                    <p:animEffect filter="fade" transition="in">
                                      <p:cBhvr>
                                        <p:cTn dur="500"/>
                                        <p:tgtEl>
                                          <p:spTgt spid="8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5" name="Shape 8165"/>
        <p:cNvGrpSpPr/>
        <p:nvPr/>
      </p:nvGrpSpPr>
      <p:grpSpPr>
        <a:xfrm>
          <a:off x="0" y="0"/>
          <a:ext cx="0" cy="0"/>
          <a:chOff x="0" y="0"/>
          <a:chExt cx="0" cy="0"/>
        </a:xfrm>
      </p:grpSpPr>
      <p:sp>
        <p:nvSpPr>
          <p:cNvPr id="8166" name="Google Shape;8166;p122"/>
          <p:cNvSpPr txBox="1"/>
          <p:nvPr>
            <p:ph type="title"/>
          </p:nvPr>
        </p:nvSpPr>
        <p:spPr>
          <a:xfrm>
            <a:off x="5267" y="194789"/>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αργή εκκίνηση (slow start) </a:t>
            </a:r>
            <a:endParaRPr b="0" sz="3300"/>
          </a:p>
        </p:txBody>
      </p:sp>
      <p:sp>
        <p:nvSpPr>
          <p:cNvPr id="8167" name="Google Shape;8167;p122"/>
          <p:cNvSpPr txBox="1"/>
          <p:nvPr/>
        </p:nvSpPr>
        <p:spPr>
          <a:xfrm>
            <a:off x="253975" y="1038224"/>
            <a:ext cx="3838500" cy="3910800"/>
          </a:xfrm>
          <a:prstGeom prst="rect">
            <a:avLst/>
          </a:prstGeom>
          <a:noFill/>
          <a:ln>
            <a:noFill/>
          </a:ln>
        </p:spPr>
        <p:txBody>
          <a:bodyPr anchorCtr="0" anchor="t" bIns="34275" lIns="68575" spcFirstLastPara="1" rIns="68575" wrap="square" tIns="34275">
            <a:normAutofit/>
          </a:bodyPr>
          <a:lstStyle/>
          <a:p>
            <a:pPr indent="-177800" lvl="0" marL="2921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όταν ξεκινήσει μια σύνδεση, αύξηση ρυθμού εκθετικά μέχρι την πρώτη περίπτωση απώλειας</a:t>
            </a:r>
            <a:r>
              <a:rPr b="0" i="0" lang="en-US" sz="2200" u="none" cap="none" strike="noStrike">
                <a:solidFill>
                  <a:srgbClr val="000000"/>
                </a:solidFill>
                <a:latin typeface="Calibri"/>
                <a:ea typeface="Calibri"/>
                <a:cs typeface="Calibri"/>
                <a:sym typeface="Calibri"/>
              </a:rPr>
              <a:t>:</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αρχικά </a:t>
            </a:r>
            <a:r>
              <a:rPr b="1" i="0" lang="en-US" sz="2200" u="none" cap="none" strike="noStrike">
                <a:solidFill>
                  <a:srgbClr val="000000"/>
                </a:solidFill>
                <a:latin typeface="Courier New"/>
                <a:ea typeface="Courier New"/>
                <a:cs typeface="Courier New"/>
                <a:sym typeface="Courier New"/>
              </a:rPr>
              <a:t>cwnd</a:t>
            </a:r>
            <a:r>
              <a:rPr b="0" i="0" lang="en-US" sz="2200" u="none" cap="none" strike="noStrike">
                <a:solidFill>
                  <a:srgbClr val="000000"/>
                </a:solidFill>
                <a:latin typeface="Calibri"/>
                <a:ea typeface="Calibri"/>
                <a:cs typeface="Calibri"/>
                <a:sym typeface="Calibri"/>
              </a:rPr>
              <a:t> = 1 MSS</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διπλασιασμός </a:t>
            </a:r>
            <a:r>
              <a:rPr b="1" i="0" lang="en-US" sz="2200" u="none" cap="none" strike="noStrike">
                <a:solidFill>
                  <a:srgbClr val="000000"/>
                </a:solidFill>
                <a:latin typeface="Courier New"/>
                <a:ea typeface="Courier New"/>
                <a:cs typeface="Courier New"/>
                <a:sym typeface="Courier New"/>
              </a:rPr>
              <a:t>cwnd</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κάθε </a:t>
            </a:r>
            <a:r>
              <a:rPr b="0" i="0" lang="en-US" sz="2200" u="none" cap="none" strike="noStrike">
                <a:solidFill>
                  <a:srgbClr val="000000"/>
                </a:solidFill>
                <a:latin typeface="Calibri"/>
                <a:ea typeface="Calibri"/>
                <a:cs typeface="Calibri"/>
                <a:sym typeface="Calibri"/>
              </a:rPr>
              <a:t>RTT</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ολοκλήρωση με αύξηση </a:t>
            </a:r>
            <a:r>
              <a:rPr b="1" i="0" lang="en-US" sz="2200" u="none" cap="none" strike="noStrike">
                <a:solidFill>
                  <a:srgbClr val="000000"/>
                </a:solidFill>
                <a:latin typeface="Courier New"/>
                <a:ea typeface="Courier New"/>
                <a:cs typeface="Courier New"/>
                <a:sym typeface="Courier New"/>
              </a:rPr>
              <a:t>cwnd</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για κάθε ληφθέν</a:t>
            </a:r>
            <a:r>
              <a:rPr b="0" i="0" lang="en-US" sz="2200" u="none" cap="none" strike="noStrike">
                <a:solidFill>
                  <a:srgbClr val="000000"/>
                </a:solidFill>
                <a:latin typeface="Calibri"/>
                <a:ea typeface="Calibri"/>
                <a:cs typeface="Calibri"/>
                <a:sym typeface="Calibri"/>
              </a:rPr>
              <a:t> ACK</a:t>
            </a:r>
            <a:endParaRPr sz="2200"/>
          </a:p>
        </p:txBody>
      </p:sp>
      <p:cxnSp>
        <p:nvCxnSpPr>
          <p:cNvPr id="8168" name="Google Shape;8168;p122"/>
          <p:cNvCxnSpPr/>
          <p:nvPr/>
        </p:nvCxnSpPr>
        <p:spPr>
          <a:xfrm>
            <a:off x="5460206" y="1729943"/>
            <a:ext cx="1878900" cy="264300"/>
          </a:xfrm>
          <a:prstGeom prst="straightConnector1">
            <a:avLst/>
          </a:prstGeom>
          <a:noFill/>
          <a:ln cap="flat" cmpd="sng" w="28575">
            <a:solidFill>
              <a:srgbClr val="3333CC"/>
            </a:solidFill>
            <a:prstDash val="solid"/>
            <a:round/>
            <a:headEnd len="med" w="med" type="none"/>
            <a:tailEnd len="med" w="med" type="triangle"/>
          </a:ln>
        </p:spPr>
      </p:cxnSp>
      <p:sp>
        <p:nvSpPr>
          <p:cNvPr id="8169" name="Google Shape;8169;p122"/>
          <p:cNvSpPr txBox="1"/>
          <p:nvPr/>
        </p:nvSpPr>
        <p:spPr>
          <a:xfrm>
            <a:off x="5157788" y="876264"/>
            <a:ext cx="6525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Host A</a:t>
            </a:r>
            <a:endParaRPr sz="1100"/>
          </a:p>
        </p:txBody>
      </p:sp>
      <p:sp>
        <p:nvSpPr>
          <p:cNvPr id="8170" name="Google Shape;8170;p122"/>
          <p:cNvSpPr txBox="1"/>
          <p:nvPr/>
        </p:nvSpPr>
        <p:spPr>
          <a:xfrm rot="408442">
            <a:off x="6204467" y="1704295"/>
            <a:ext cx="906088" cy="40787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one segment</a:t>
            </a:r>
            <a:endParaRPr b="0" i="0" sz="800" u="none" cap="none" strike="noStrike">
              <a:solidFill>
                <a:srgbClr val="000000"/>
              </a:solidFill>
              <a:latin typeface="Times New Roman"/>
              <a:ea typeface="Times New Roman"/>
              <a:cs typeface="Times New Roman"/>
              <a:sym typeface="Times New Roman"/>
            </a:endParaRPr>
          </a:p>
        </p:txBody>
      </p:sp>
      <p:sp>
        <p:nvSpPr>
          <p:cNvPr id="8171" name="Google Shape;8171;p122"/>
          <p:cNvSpPr txBox="1"/>
          <p:nvPr/>
        </p:nvSpPr>
        <p:spPr>
          <a:xfrm>
            <a:off x="6985397" y="865549"/>
            <a:ext cx="6525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Host B</a:t>
            </a:r>
            <a:endParaRPr sz="1100"/>
          </a:p>
        </p:txBody>
      </p:sp>
      <p:cxnSp>
        <p:nvCxnSpPr>
          <p:cNvPr id="8172" name="Google Shape;8172;p122"/>
          <p:cNvCxnSpPr/>
          <p:nvPr/>
        </p:nvCxnSpPr>
        <p:spPr>
          <a:xfrm>
            <a:off x="5456635" y="1590639"/>
            <a:ext cx="0" cy="2886000"/>
          </a:xfrm>
          <a:prstGeom prst="straightConnector1">
            <a:avLst/>
          </a:prstGeom>
          <a:noFill/>
          <a:ln cap="flat" cmpd="sng" w="19050">
            <a:solidFill>
              <a:srgbClr val="777777"/>
            </a:solidFill>
            <a:prstDash val="solid"/>
            <a:round/>
            <a:headEnd len="med" w="med" type="none"/>
            <a:tailEnd len="med" w="med" type="none"/>
          </a:ln>
        </p:spPr>
      </p:cxnSp>
      <p:cxnSp>
        <p:nvCxnSpPr>
          <p:cNvPr id="8173" name="Google Shape;8173;p122"/>
          <p:cNvCxnSpPr/>
          <p:nvPr/>
        </p:nvCxnSpPr>
        <p:spPr>
          <a:xfrm>
            <a:off x="7342585" y="1619214"/>
            <a:ext cx="0" cy="2886000"/>
          </a:xfrm>
          <a:prstGeom prst="straightConnector1">
            <a:avLst/>
          </a:prstGeom>
          <a:noFill/>
          <a:ln cap="flat" cmpd="sng" w="19050">
            <a:solidFill>
              <a:srgbClr val="777777"/>
            </a:solidFill>
            <a:prstDash val="solid"/>
            <a:round/>
            <a:headEnd len="med" w="med" type="none"/>
            <a:tailEnd len="med" w="med" type="none"/>
          </a:ln>
        </p:spPr>
      </p:cxnSp>
      <p:grpSp>
        <p:nvGrpSpPr>
          <p:cNvPr id="8174" name="Google Shape;8174;p122"/>
          <p:cNvGrpSpPr/>
          <p:nvPr/>
        </p:nvGrpSpPr>
        <p:grpSpPr>
          <a:xfrm>
            <a:off x="5212556" y="1702558"/>
            <a:ext cx="407925" cy="622697"/>
            <a:chOff x="7254874" y="2270077"/>
            <a:chExt cx="543900" cy="830263"/>
          </a:xfrm>
        </p:grpSpPr>
        <p:sp>
          <p:nvSpPr>
            <p:cNvPr id="8175" name="Google Shape;8175;p122"/>
            <p:cNvSpPr txBox="1"/>
            <p:nvPr/>
          </p:nvSpPr>
          <p:spPr>
            <a:xfrm rot="-5400000">
              <a:off x="7262524" y="2391053"/>
              <a:ext cx="5286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RTT</a:t>
              </a:r>
              <a:endParaRPr b="0" i="0" sz="800" u="none" cap="none" strike="noStrike">
                <a:solidFill>
                  <a:srgbClr val="000000"/>
                </a:solidFill>
                <a:latin typeface="Arial"/>
                <a:ea typeface="Arial"/>
                <a:cs typeface="Arial"/>
                <a:sym typeface="Arial"/>
              </a:endParaRPr>
            </a:p>
          </p:txBody>
        </p:sp>
        <p:cxnSp>
          <p:nvCxnSpPr>
            <p:cNvPr id="8176" name="Google Shape;8176;p122"/>
            <p:cNvCxnSpPr/>
            <p:nvPr/>
          </p:nvCxnSpPr>
          <p:spPr>
            <a:xfrm rot="10800000">
              <a:off x="7399338" y="2270077"/>
              <a:ext cx="4762" cy="219075"/>
            </a:xfrm>
            <a:prstGeom prst="straightConnector1">
              <a:avLst/>
            </a:prstGeom>
            <a:noFill/>
            <a:ln cap="flat" cmpd="sng" w="19050">
              <a:solidFill>
                <a:srgbClr val="000000"/>
              </a:solidFill>
              <a:prstDash val="solid"/>
              <a:round/>
              <a:headEnd len="med" w="med" type="none"/>
              <a:tailEnd len="med" w="med" type="triangle"/>
            </a:ln>
          </p:spPr>
        </p:cxnSp>
        <p:cxnSp>
          <p:nvCxnSpPr>
            <p:cNvPr id="8177" name="Google Shape;8177;p122"/>
            <p:cNvCxnSpPr/>
            <p:nvPr/>
          </p:nvCxnSpPr>
          <p:spPr>
            <a:xfrm>
              <a:off x="7408863" y="2876502"/>
              <a:ext cx="4762" cy="223838"/>
            </a:xfrm>
            <a:prstGeom prst="straightConnector1">
              <a:avLst/>
            </a:prstGeom>
            <a:noFill/>
            <a:ln cap="flat" cmpd="sng" w="19050">
              <a:solidFill>
                <a:srgbClr val="000000"/>
              </a:solidFill>
              <a:prstDash val="solid"/>
              <a:round/>
              <a:headEnd len="med" w="med" type="none"/>
              <a:tailEnd len="med" w="med" type="triangle"/>
            </a:ln>
          </p:spPr>
        </p:cxnSp>
      </p:grpSp>
      <p:cxnSp>
        <p:nvCxnSpPr>
          <p:cNvPr id="8178" name="Google Shape;8178;p122"/>
          <p:cNvCxnSpPr/>
          <p:nvPr/>
        </p:nvCxnSpPr>
        <p:spPr>
          <a:xfrm flipH="1" rot="10800000">
            <a:off x="5442347" y="2033570"/>
            <a:ext cx="1878900" cy="264300"/>
          </a:xfrm>
          <a:prstGeom prst="straightConnector1">
            <a:avLst/>
          </a:prstGeom>
          <a:noFill/>
          <a:ln cap="flat" cmpd="sng" w="28575">
            <a:solidFill>
              <a:srgbClr val="3333CC"/>
            </a:solidFill>
            <a:prstDash val="solid"/>
            <a:round/>
            <a:headEnd len="med" w="med" type="triangle"/>
            <a:tailEnd len="med" w="med" type="none"/>
          </a:ln>
        </p:spPr>
      </p:cxnSp>
      <p:grpSp>
        <p:nvGrpSpPr>
          <p:cNvPr id="8179" name="Google Shape;8179;p122"/>
          <p:cNvGrpSpPr/>
          <p:nvPr/>
        </p:nvGrpSpPr>
        <p:grpSpPr>
          <a:xfrm>
            <a:off x="7128272" y="4089761"/>
            <a:ext cx="415528" cy="714374"/>
            <a:chOff x="3317" y="3527"/>
            <a:chExt cx="349" cy="600"/>
          </a:xfrm>
        </p:grpSpPr>
        <p:sp>
          <p:nvSpPr>
            <p:cNvPr id="8180" name="Google Shape;8180;p122"/>
            <p:cNvSpPr/>
            <p:nvPr/>
          </p:nvSpPr>
          <p:spPr>
            <a:xfrm>
              <a:off x="3342" y="3576"/>
              <a:ext cx="324" cy="15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181" name="Google Shape;8181;p122"/>
            <p:cNvSpPr txBox="1"/>
            <p:nvPr/>
          </p:nvSpPr>
          <p:spPr>
            <a:xfrm>
              <a:off x="3317" y="3527"/>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time</a:t>
              </a:r>
              <a:endParaRPr b="0" i="0" sz="800" u="none" cap="none" strike="noStrike">
                <a:solidFill>
                  <a:srgbClr val="000000"/>
                </a:solidFill>
                <a:latin typeface="Arial"/>
                <a:ea typeface="Arial"/>
                <a:cs typeface="Arial"/>
                <a:sym typeface="Arial"/>
              </a:endParaRPr>
            </a:p>
          </p:txBody>
        </p:sp>
      </p:grpSp>
      <p:grpSp>
        <p:nvGrpSpPr>
          <p:cNvPr id="8182" name="Google Shape;8182;p122"/>
          <p:cNvGrpSpPr/>
          <p:nvPr/>
        </p:nvGrpSpPr>
        <p:grpSpPr>
          <a:xfrm>
            <a:off x="5460206" y="2315730"/>
            <a:ext cx="1882379" cy="328613"/>
            <a:chOff x="7585075" y="3087640"/>
            <a:chExt cx="2509838" cy="438150"/>
          </a:xfrm>
        </p:grpSpPr>
        <p:cxnSp>
          <p:nvCxnSpPr>
            <p:cNvPr id="8183" name="Google Shape;8183;p122"/>
            <p:cNvCxnSpPr/>
            <p:nvPr/>
          </p:nvCxnSpPr>
          <p:spPr>
            <a:xfrm>
              <a:off x="7589838" y="3087640"/>
              <a:ext cx="2505075" cy="352425"/>
            </a:xfrm>
            <a:prstGeom prst="straightConnector1">
              <a:avLst/>
            </a:prstGeom>
            <a:noFill/>
            <a:ln cap="flat" cmpd="sng" w="28575">
              <a:solidFill>
                <a:srgbClr val="3333CC"/>
              </a:solidFill>
              <a:prstDash val="solid"/>
              <a:round/>
              <a:headEnd len="med" w="med" type="none"/>
              <a:tailEnd len="med" w="med" type="triangle"/>
            </a:ln>
          </p:spPr>
        </p:cxnSp>
        <p:cxnSp>
          <p:nvCxnSpPr>
            <p:cNvPr id="8184" name="Google Shape;8184;p122"/>
            <p:cNvCxnSpPr/>
            <p:nvPr/>
          </p:nvCxnSpPr>
          <p:spPr>
            <a:xfrm>
              <a:off x="7585075" y="3173365"/>
              <a:ext cx="2505075" cy="352425"/>
            </a:xfrm>
            <a:prstGeom prst="straightConnector1">
              <a:avLst/>
            </a:prstGeom>
            <a:noFill/>
            <a:ln cap="flat" cmpd="sng" w="28575">
              <a:solidFill>
                <a:srgbClr val="3333CC"/>
              </a:solidFill>
              <a:prstDash val="solid"/>
              <a:round/>
              <a:headEnd len="med" w="med" type="none"/>
              <a:tailEnd len="med" w="med" type="triangle"/>
            </a:ln>
          </p:spPr>
        </p:cxnSp>
      </p:grpSp>
      <p:grpSp>
        <p:nvGrpSpPr>
          <p:cNvPr id="8185" name="Google Shape;8185;p122"/>
          <p:cNvGrpSpPr/>
          <p:nvPr/>
        </p:nvGrpSpPr>
        <p:grpSpPr>
          <a:xfrm>
            <a:off x="5439966" y="2772930"/>
            <a:ext cx="1916906" cy="459581"/>
            <a:chOff x="7558088" y="3697240"/>
            <a:chExt cx="2555875" cy="612775"/>
          </a:xfrm>
        </p:grpSpPr>
        <p:cxnSp>
          <p:nvCxnSpPr>
            <p:cNvPr id="8186" name="Google Shape;8186;p122"/>
            <p:cNvCxnSpPr/>
            <p:nvPr/>
          </p:nvCxnSpPr>
          <p:spPr>
            <a:xfrm flipH="1" rot="10800000">
              <a:off x="7585075" y="3697240"/>
              <a:ext cx="2528888" cy="361950"/>
            </a:xfrm>
            <a:prstGeom prst="straightConnector1">
              <a:avLst/>
            </a:prstGeom>
            <a:noFill/>
            <a:ln cap="flat" cmpd="sng" w="28575">
              <a:solidFill>
                <a:srgbClr val="3333CC"/>
              </a:solidFill>
              <a:prstDash val="solid"/>
              <a:round/>
              <a:headEnd len="med" w="med" type="triangle"/>
              <a:tailEnd len="med" w="med" type="none"/>
            </a:ln>
          </p:spPr>
        </p:cxnSp>
        <p:cxnSp>
          <p:nvCxnSpPr>
            <p:cNvPr id="8187" name="Google Shape;8187;p122"/>
            <p:cNvCxnSpPr/>
            <p:nvPr/>
          </p:nvCxnSpPr>
          <p:spPr>
            <a:xfrm flipH="1" rot="10800000">
              <a:off x="7558088" y="3957590"/>
              <a:ext cx="2505075" cy="352425"/>
            </a:xfrm>
            <a:prstGeom prst="straightConnector1">
              <a:avLst/>
            </a:prstGeom>
            <a:noFill/>
            <a:ln cap="flat" cmpd="sng" w="28575">
              <a:solidFill>
                <a:srgbClr val="3333CC"/>
              </a:solidFill>
              <a:prstDash val="solid"/>
              <a:round/>
              <a:headEnd len="med" w="med" type="triangle"/>
              <a:tailEnd len="med" w="med" type="none"/>
            </a:ln>
          </p:spPr>
        </p:cxnSp>
      </p:grpSp>
      <p:sp>
        <p:nvSpPr>
          <p:cNvPr id="8188" name="Google Shape;8188;p122"/>
          <p:cNvSpPr txBox="1"/>
          <p:nvPr/>
        </p:nvSpPr>
        <p:spPr>
          <a:xfrm rot="408814">
            <a:off x="6203271" y="2293699"/>
            <a:ext cx="958369" cy="40787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two segments</a:t>
            </a:r>
            <a:endParaRPr b="0" i="0" sz="800" u="none" cap="none" strike="noStrike">
              <a:solidFill>
                <a:srgbClr val="000000"/>
              </a:solidFill>
              <a:latin typeface="Times New Roman"/>
              <a:ea typeface="Times New Roman"/>
              <a:cs typeface="Times New Roman"/>
              <a:sym typeface="Times New Roman"/>
            </a:endParaRPr>
          </a:p>
        </p:txBody>
      </p:sp>
      <p:sp>
        <p:nvSpPr>
          <p:cNvPr id="8189" name="Google Shape;8189;p122"/>
          <p:cNvSpPr txBox="1"/>
          <p:nvPr/>
        </p:nvSpPr>
        <p:spPr>
          <a:xfrm rot="408309">
            <a:off x="6272335" y="3054438"/>
            <a:ext cx="979803" cy="40787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four segments</a:t>
            </a:r>
            <a:endParaRPr b="0" i="0" sz="800" u="none" cap="none" strike="noStrike">
              <a:solidFill>
                <a:srgbClr val="000000"/>
              </a:solidFill>
              <a:latin typeface="Times New Roman"/>
              <a:ea typeface="Times New Roman"/>
              <a:cs typeface="Times New Roman"/>
              <a:sym typeface="Times New Roman"/>
            </a:endParaRPr>
          </a:p>
        </p:txBody>
      </p:sp>
      <p:grpSp>
        <p:nvGrpSpPr>
          <p:cNvPr id="8190" name="Google Shape;8190;p122"/>
          <p:cNvGrpSpPr/>
          <p:nvPr/>
        </p:nvGrpSpPr>
        <p:grpSpPr>
          <a:xfrm>
            <a:off x="5456637" y="3069395"/>
            <a:ext cx="1889522" cy="489347"/>
            <a:chOff x="3954" y="2214"/>
            <a:chExt cx="1587" cy="411"/>
          </a:xfrm>
        </p:grpSpPr>
        <p:cxnSp>
          <p:nvCxnSpPr>
            <p:cNvPr id="8191" name="Google Shape;8191;p122"/>
            <p:cNvCxnSpPr/>
            <p:nvPr/>
          </p:nvCxnSpPr>
          <p:spPr>
            <a:xfrm>
              <a:off x="3963" y="2214"/>
              <a:ext cx="1578" cy="222"/>
            </a:xfrm>
            <a:prstGeom prst="straightConnector1">
              <a:avLst/>
            </a:prstGeom>
            <a:noFill/>
            <a:ln cap="flat" cmpd="sng" w="28575">
              <a:solidFill>
                <a:srgbClr val="3333CC"/>
              </a:solidFill>
              <a:prstDash val="solid"/>
              <a:round/>
              <a:headEnd len="med" w="med" type="none"/>
              <a:tailEnd len="med" w="med" type="triangle"/>
            </a:ln>
          </p:spPr>
        </p:cxnSp>
        <p:cxnSp>
          <p:nvCxnSpPr>
            <p:cNvPr id="8192" name="Google Shape;8192;p122"/>
            <p:cNvCxnSpPr/>
            <p:nvPr/>
          </p:nvCxnSpPr>
          <p:spPr>
            <a:xfrm>
              <a:off x="3954" y="2274"/>
              <a:ext cx="1578" cy="222"/>
            </a:xfrm>
            <a:prstGeom prst="straightConnector1">
              <a:avLst/>
            </a:prstGeom>
            <a:noFill/>
            <a:ln cap="flat" cmpd="sng" w="28575">
              <a:solidFill>
                <a:srgbClr val="3333CC"/>
              </a:solidFill>
              <a:prstDash val="solid"/>
              <a:round/>
              <a:headEnd len="med" w="med" type="none"/>
              <a:tailEnd len="med" w="med" type="triangle"/>
            </a:ln>
          </p:spPr>
        </p:cxnSp>
        <p:cxnSp>
          <p:nvCxnSpPr>
            <p:cNvPr id="8193" name="Google Shape;8193;p122"/>
            <p:cNvCxnSpPr/>
            <p:nvPr/>
          </p:nvCxnSpPr>
          <p:spPr>
            <a:xfrm>
              <a:off x="3963" y="2340"/>
              <a:ext cx="1578" cy="222"/>
            </a:xfrm>
            <a:prstGeom prst="straightConnector1">
              <a:avLst/>
            </a:prstGeom>
            <a:noFill/>
            <a:ln cap="flat" cmpd="sng" w="28575">
              <a:solidFill>
                <a:srgbClr val="3333CC"/>
              </a:solidFill>
              <a:prstDash val="solid"/>
              <a:round/>
              <a:headEnd len="med" w="med" type="none"/>
              <a:tailEnd len="med" w="med" type="triangle"/>
            </a:ln>
          </p:spPr>
        </p:cxnSp>
        <p:cxnSp>
          <p:nvCxnSpPr>
            <p:cNvPr id="8194" name="Google Shape;8194;p122"/>
            <p:cNvCxnSpPr/>
            <p:nvPr/>
          </p:nvCxnSpPr>
          <p:spPr>
            <a:xfrm>
              <a:off x="3957" y="2403"/>
              <a:ext cx="1578" cy="222"/>
            </a:xfrm>
            <a:prstGeom prst="straightConnector1">
              <a:avLst/>
            </a:prstGeom>
            <a:noFill/>
            <a:ln cap="flat" cmpd="sng" w="28575">
              <a:solidFill>
                <a:srgbClr val="3333CC"/>
              </a:solidFill>
              <a:prstDash val="solid"/>
              <a:round/>
              <a:headEnd len="med" w="med" type="none"/>
              <a:tailEnd len="med" w="med" type="triangle"/>
            </a:ln>
          </p:spPr>
        </p:cxnSp>
      </p:grpSp>
      <p:grpSp>
        <p:nvGrpSpPr>
          <p:cNvPr id="8195" name="Google Shape;8195;p122"/>
          <p:cNvGrpSpPr/>
          <p:nvPr/>
        </p:nvGrpSpPr>
        <p:grpSpPr>
          <a:xfrm flipH="1" rot="10800000">
            <a:off x="5670948" y="3355146"/>
            <a:ext cx="1671638" cy="453629"/>
            <a:chOff x="3954" y="2214"/>
            <a:chExt cx="1587" cy="411"/>
          </a:xfrm>
        </p:grpSpPr>
        <p:cxnSp>
          <p:nvCxnSpPr>
            <p:cNvPr id="8196" name="Google Shape;8196;p122"/>
            <p:cNvCxnSpPr/>
            <p:nvPr/>
          </p:nvCxnSpPr>
          <p:spPr>
            <a:xfrm>
              <a:off x="3963" y="2214"/>
              <a:ext cx="1578" cy="222"/>
            </a:xfrm>
            <a:prstGeom prst="straightConnector1">
              <a:avLst/>
            </a:prstGeom>
            <a:noFill/>
            <a:ln cap="flat" cmpd="sng" w="28575">
              <a:solidFill>
                <a:srgbClr val="3333CC"/>
              </a:solidFill>
              <a:prstDash val="solid"/>
              <a:round/>
              <a:headEnd len="med" w="med" type="triangle"/>
              <a:tailEnd len="med" w="med" type="none"/>
            </a:ln>
          </p:spPr>
        </p:cxnSp>
        <p:cxnSp>
          <p:nvCxnSpPr>
            <p:cNvPr id="8197" name="Google Shape;8197;p122"/>
            <p:cNvCxnSpPr/>
            <p:nvPr/>
          </p:nvCxnSpPr>
          <p:spPr>
            <a:xfrm>
              <a:off x="3954" y="2274"/>
              <a:ext cx="1578" cy="220"/>
            </a:xfrm>
            <a:prstGeom prst="straightConnector1">
              <a:avLst/>
            </a:prstGeom>
            <a:noFill/>
            <a:ln cap="flat" cmpd="sng" w="28575">
              <a:solidFill>
                <a:srgbClr val="3333CC"/>
              </a:solidFill>
              <a:prstDash val="solid"/>
              <a:round/>
              <a:headEnd len="med" w="med" type="triangle"/>
              <a:tailEnd len="med" w="med" type="none"/>
            </a:ln>
          </p:spPr>
        </p:cxnSp>
        <p:cxnSp>
          <p:nvCxnSpPr>
            <p:cNvPr id="8198" name="Google Shape;8198;p122"/>
            <p:cNvCxnSpPr/>
            <p:nvPr/>
          </p:nvCxnSpPr>
          <p:spPr>
            <a:xfrm>
              <a:off x="3963" y="2340"/>
              <a:ext cx="1578" cy="222"/>
            </a:xfrm>
            <a:prstGeom prst="straightConnector1">
              <a:avLst/>
            </a:prstGeom>
            <a:noFill/>
            <a:ln cap="flat" cmpd="sng" w="28575">
              <a:solidFill>
                <a:srgbClr val="3333CC"/>
              </a:solidFill>
              <a:prstDash val="solid"/>
              <a:round/>
              <a:headEnd len="med" w="med" type="triangle"/>
              <a:tailEnd len="med" w="med" type="none"/>
            </a:ln>
          </p:spPr>
        </p:cxnSp>
        <p:cxnSp>
          <p:nvCxnSpPr>
            <p:cNvPr id="8199" name="Google Shape;8199;p122"/>
            <p:cNvCxnSpPr/>
            <p:nvPr/>
          </p:nvCxnSpPr>
          <p:spPr>
            <a:xfrm>
              <a:off x="3957" y="2403"/>
              <a:ext cx="1578" cy="222"/>
            </a:xfrm>
            <a:prstGeom prst="straightConnector1">
              <a:avLst/>
            </a:prstGeom>
            <a:noFill/>
            <a:ln cap="flat" cmpd="sng" w="28575">
              <a:solidFill>
                <a:srgbClr val="3333CC"/>
              </a:solidFill>
              <a:prstDash val="solid"/>
              <a:round/>
              <a:headEnd len="med" w="med" type="triangle"/>
              <a:tailEnd len="med" w="med" type="none"/>
            </a:ln>
          </p:spPr>
        </p:cxnSp>
      </p:grpSp>
      <p:grpSp>
        <p:nvGrpSpPr>
          <p:cNvPr id="8200" name="Google Shape;8200;p122"/>
          <p:cNvGrpSpPr/>
          <p:nvPr/>
        </p:nvGrpSpPr>
        <p:grpSpPr>
          <a:xfrm>
            <a:off x="5128022" y="1119152"/>
            <a:ext cx="490538" cy="451247"/>
            <a:chOff x="-44" y="1473"/>
            <a:chExt cx="981" cy="1105"/>
          </a:xfrm>
        </p:grpSpPr>
        <p:pic>
          <p:nvPicPr>
            <p:cNvPr descr="desktop_computer_stylized_medium" id="8201" name="Google Shape;8201;p12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202" name="Google Shape;8202;p12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8203" name="Google Shape;8203;p122"/>
          <p:cNvGrpSpPr/>
          <p:nvPr/>
        </p:nvGrpSpPr>
        <p:grpSpPr>
          <a:xfrm>
            <a:off x="7179469" y="1129868"/>
            <a:ext cx="286941" cy="410765"/>
            <a:chOff x="4140" y="429"/>
            <a:chExt cx="1425" cy="2396"/>
          </a:xfrm>
        </p:grpSpPr>
        <p:sp>
          <p:nvSpPr>
            <p:cNvPr id="8204" name="Google Shape;8204;p12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05" name="Google Shape;8205;p122"/>
            <p:cNvSpPr/>
            <p:nvPr/>
          </p:nvSpPr>
          <p:spPr>
            <a:xfrm>
              <a:off x="4205" y="429"/>
              <a:ext cx="1047"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06" name="Google Shape;8206;p12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07" name="Google Shape;8207;p12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08" name="Google Shape;8208;p122"/>
            <p:cNvSpPr/>
            <p:nvPr/>
          </p:nvSpPr>
          <p:spPr>
            <a:xfrm>
              <a:off x="4211" y="693"/>
              <a:ext cx="597"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209" name="Google Shape;8209;p122"/>
            <p:cNvGrpSpPr/>
            <p:nvPr/>
          </p:nvGrpSpPr>
          <p:grpSpPr>
            <a:xfrm>
              <a:off x="4749" y="665"/>
              <a:ext cx="579" cy="146"/>
              <a:chOff x="614" y="2565"/>
              <a:chExt cx="723" cy="140"/>
            </a:xfrm>
          </p:grpSpPr>
          <p:sp>
            <p:nvSpPr>
              <p:cNvPr id="8210" name="Google Shape;8210;p122"/>
              <p:cNvSpPr/>
              <p:nvPr/>
            </p:nvSpPr>
            <p:spPr>
              <a:xfrm>
                <a:off x="614" y="2565"/>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11" name="Google Shape;8211;p122"/>
              <p:cNvSpPr/>
              <p:nvPr/>
            </p:nvSpPr>
            <p:spPr>
              <a:xfrm>
                <a:off x="629" y="2579"/>
                <a:ext cx="694"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212" name="Google Shape;8212;p122"/>
            <p:cNvSpPr/>
            <p:nvPr/>
          </p:nvSpPr>
          <p:spPr>
            <a:xfrm>
              <a:off x="4223" y="1019"/>
              <a:ext cx="597"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213" name="Google Shape;8213;p122"/>
            <p:cNvGrpSpPr/>
            <p:nvPr/>
          </p:nvGrpSpPr>
          <p:grpSpPr>
            <a:xfrm>
              <a:off x="4749" y="991"/>
              <a:ext cx="579" cy="139"/>
              <a:chOff x="617" y="2565"/>
              <a:chExt cx="723" cy="144"/>
            </a:xfrm>
          </p:grpSpPr>
          <p:sp>
            <p:nvSpPr>
              <p:cNvPr id="8214" name="Google Shape;8214;p122"/>
              <p:cNvSpPr/>
              <p:nvPr/>
            </p:nvSpPr>
            <p:spPr>
              <a:xfrm>
                <a:off x="617" y="2565"/>
                <a:ext cx="723"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15" name="Google Shape;8215;p122"/>
              <p:cNvSpPr/>
              <p:nvPr/>
            </p:nvSpPr>
            <p:spPr>
              <a:xfrm>
                <a:off x="631" y="2580"/>
                <a:ext cx="694"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216" name="Google Shape;8216;p122"/>
            <p:cNvSpPr/>
            <p:nvPr/>
          </p:nvSpPr>
          <p:spPr>
            <a:xfrm>
              <a:off x="4217" y="1360"/>
              <a:ext cx="597" cy="4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17" name="Google Shape;8217;p122"/>
            <p:cNvSpPr/>
            <p:nvPr/>
          </p:nvSpPr>
          <p:spPr>
            <a:xfrm>
              <a:off x="4229" y="1658"/>
              <a:ext cx="597" cy="4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218" name="Google Shape;8218;p122"/>
            <p:cNvGrpSpPr/>
            <p:nvPr/>
          </p:nvGrpSpPr>
          <p:grpSpPr>
            <a:xfrm>
              <a:off x="4737" y="1630"/>
              <a:ext cx="580" cy="146"/>
              <a:chOff x="617" y="2571"/>
              <a:chExt cx="722" cy="134"/>
            </a:xfrm>
          </p:grpSpPr>
          <p:sp>
            <p:nvSpPr>
              <p:cNvPr id="8219" name="Google Shape;8219;p122"/>
              <p:cNvSpPr/>
              <p:nvPr/>
            </p:nvSpPr>
            <p:spPr>
              <a:xfrm>
                <a:off x="617" y="2571"/>
                <a:ext cx="72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0" name="Google Shape;8220;p122"/>
              <p:cNvSpPr/>
              <p:nvPr/>
            </p:nvSpPr>
            <p:spPr>
              <a:xfrm>
                <a:off x="631" y="2584"/>
                <a:ext cx="692" cy="10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221" name="Google Shape;8221;p12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222" name="Google Shape;8222;p122"/>
            <p:cNvGrpSpPr/>
            <p:nvPr/>
          </p:nvGrpSpPr>
          <p:grpSpPr>
            <a:xfrm>
              <a:off x="4737" y="1325"/>
              <a:ext cx="585" cy="139"/>
              <a:chOff x="612" y="2566"/>
              <a:chExt cx="729" cy="139"/>
            </a:xfrm>
          </p:grpSpPr>
          <p:sp>
            <p:nvSpPr>
              <p:cNvPr id="8223" name="Google Shape;8223;p122"/>
              <p:cNvSpPr/>
              <p:nvPr/>
            </p:nvSpPr>
            <p:spPr>
              <a:xfrm>
                <a:off x="612" y="2566"/>
                <a:ext cx="729"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4" name="Google Shape;8224;p122"/>
              <p:cNvSpPr/>
              <p:nvPr/>
            </p:nvSpPr>
            <p:spPr>
              <a:xfrm>
                <a:off x="626" y="2580"/>
                <a:ext cx="700"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225" name="Google Shape;8225;p122"/>
            <p:cNvSpPr/>
            <p:nvPr/>
          </p:nvSpPr>
          <p:spPr>
            <a:xfrm>
              <a:off x="5252" y="429"/>
              <a:ext cx="65"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6" name="Google Shape;8226;p12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7" name="Google Shape;8227;p12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8" name="Google Shape;8228;p122"/>
            <p:cNvSpPr/>
            <p:nvPr/>
          </p:nvSpPr>
          <p:spPr>
            <a:xfrm>
              <a:off x="5518" y="2610"/>
              <a:ext cx="47"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29" name="Google Shape;8229;p12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30" name="Google Shape;8230;p122"/>
            <p:cNvSpPr/>
            <p:nvPr/>
          </p:nvSpPr>
          <p:spPr>
            <a:xfrm>
              <a:off x="4140" y="2679"/>
              <a:ext cx="1200"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31" name="Google Shape;8231;p122"/>
            <p:cNvSpPr/>
            <p:nvPr/>
          </p:nvSpPr>
          <p:spPr>
            <a:xfrm>
              <a:off x="4205" y="2714"/>
              <a:ext cx="1070" cy="76"/>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32" name="Google Shape;8232;p122"/>
            <p:cNvSpPr/>
            <p:nvPr/>
          </p:nvSpPr>
          <p:spPr>
            <a:xfrm>
              <a:off x="4306" y="2381"/>
              <a:ext cx="160"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33" name="Google Shape;8233;p122"/>
            <p:cNvSpPr/>
            <p:nvPr/>
          </p:nvSpPr>
          <p:spPr>
            <a:xfrm>
              <a:off x="4489" y="2387"/>
              <a:ext cx="160" cy="139"/>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8234" name="Google Shape;8234;p122"/>
            <p:cNvSpPr/>
            <p:nvPr/>
          </p:nvSpPr>
          <p:spPr>
            <a:xfrm>
              <a:off x="4660" y="2381"/>
              <a:ext cx="160" cy="139"/>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235" name="Google Shape;8235;p122"/>
            <p:cNvSpPr/>
            <p:nvPr/>
          </p:nvSpPr>
          <p:spPr>
            <a:xfrm>
              <a:off x="5062" y="1832"/>
              <a:ext cx="83" cy="764"/>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236" name="Google Shape;8236;p122"/>
          <p:cNvSpPr txBox="1"/>
          <p:nvPr/>
        </p:nvSpPr>
        <p:spPr>
          <a:xfrm>
            <a:off x="254013" y="3994030"/>
            <a:ext cx="3838500" cy="1428900"/>
          </a:xfrm>
          <a:prstGeom prst="rect">
            <a:avLst/>
          </a:prstGeom>
          <a:noFill/>
          <a:ln>
            <a:noFill/>
          </a:ln>
        </p:spPr>
        <p:txBody>
          <a:bodyPr anchorCtr="0" anchor="t" bIns="34275" lIns="68575" spcFirstLastPara="1" rIns="68575" wrap="square" tIns="34275">
            <a:normAutofit/>
          </a:bodyPr>
          <a:lstStyle/>
          <a:p>
            <a:pPr indent="-177800" lvl="0" marL="292100" marR="0" rtl="0" algn="l">
              <a:lnSpc>
                <a:spcPct val="90000"/>
              </a:lnSpc>
              <a:spcBef>
                <a:spcPts val="0"/>
              </a:spcBef>
              <a:spcAft>
                <a:spcPts val="0"/>
              </a:spcAft>
              <a:buClr>
                <a:srgbClr val="0000A3"/>
              </a:buClr>
              <a:buSzPts val="2200"/>
              <a:buFont typeface="Noto Sans Symbols"/>
              <a:buChar char="▪"/>
            </a:pPr>
            <a:r>
              <a:rPr i="1" lang="en-US" sz="2200">
                <a:solidFill>
                  <a:srgbClr val="CC0000"/>
                </a:solidFill>
                <a:latin typeface="Calibri"/>
                <a:ea typeface="Calibri"/>
                <a:cs typeface="Calibri"/>
                <a:sym typeface="Calibri"/>
              </a:rPr>
              <a:t>σύνοψη</a:t>
            </a:r>
            <a:r>
              <a:rPr b="0" i="1" lang="en-US" sz="2200" u="none" cap="none" strike="noStrike">
                <a:solidFill>
                  <a:srgbClr val="CC0000"/>
                </a:solidFill>
                <a:latin typeface="Calibri"/>
                <a:ea typeface="Calibri"/>
                <a:cs typeface="Calibri"/>
                <a:sym typeface="Calibri"/>
              </a:rPr>
              <a:t>: </a:t>
            </a:r>
            <a:r>
              <a:rPr lang="en-US" sz="2200">
                <a:latin typeface="Calibri"/>
                <a:ea typeface="Calibri"/>
                <a:cs typeface="Calibri"/>
                <a:sym typeface="Calibri"/>
              </a:rPr>
              <a:t>ο αρχικός ρυθμός είναι αργός, αλλά αυξάνει γρήγορα</a:t>
            </a:r>
            <a:endParaRPr sz="2200"/>
          </a:p>
        </p:txBody>
      </p:sp>
      <p:sp>
        <p:nvSpPr>
          <p:cNvPr id="8237" name="Google Shape;8237;p12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8"/>
                                        </p:tgtEl>
                                        <p:attrNameLst>
                                          <p:attrName>style.visibility</p:attrName>
                                        </p:attrNameLst>
                                      </p:cBhvr>
                                      <p:to>
                                        <p:strVal val="visible"/>
                                      </p:to>
                                    </p:set>
                                    <p:animEffect filter="fade" transition="in">
                                      <p:cBhvr>
                                        <p:cTn dur="500"/>
                                        <p:tgtEl>
                                          <p:spTgt spid="8168"/>
                                        </p:tgtEl>
                                      </p:cBhvr>
                                    </p:animEffect>
                                  </p:childTnLst>
                                </p:cTn>
                              </p:par>
                              <p:par>
                                <p:cTn fill="hold" nodeType="withEffect" presetClass="entr" presetID="10" presetSubtype="0">
                                  <p:stCondLst>
                                    <p:cond delay="0"/>
                                  </p:stCondLst>
                                  <p:childTnLst>
                                    <p:set>
                                      <p:cBhvr>
                                        <p:cTn dur="1" fill="hold">
                                          <p:stCondLst>
                                            <p:cond delay="0"/>
                                          </p:stCondLst>
                                        </p:cTn>
                                        <p:tgtEl>
                                          <p:spTgt spid="8170"/>
                                        </p:tgtEl>
                                        <p:attrNameLst>
                                          <p:attrName>style.visibility</p:attrName>
                                        </p:attrNameLst>
                                      </p:cBhvr>
                                      <p:to>
                                        <p:strVal val="visible"/>
                                      </p:to>
                                    </p:set>
                                    <p:animEffect filter="fade" transition="in">
                                      <p:cBhvr>
                                        <p:cTn dur="500"/>
                                        <p:tgtEl>
                                          <p:spTgt spid="81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78"/>
                                        </p:tgtEl>
                                        <p:attrNameLst>
                                          <p:attrName>style.visibility</p:attrName>
                                        </p:attrNameLst>
                                      </p:cBhvr>
                                      <p:to>
                                        <p:strVal val="visible"/>
                                      </p:to>
                                    </p:set>
                                    <p:animEffect filter="fade" transition="in">
                                      <p:cBhvr>
                                        <p:cTn dur="500"/>
                                        <p:tgtEl>
                                          <p:spTgt spid="81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74"/>
                                        </p:tgtEl>
                                        <p:attrNameLst>
                                          <p:attrName>style.visibility</p:attrName>
                                        </p:attrNameLst>
                                      </p:cBhvr>
                                      <p:to>
                                        <p:strVal val="visible"/>
                                      </p:to>
                                    </p:set>
                                    <p:animEffect filter="fade" transition="in">
                                      <p:cBhvr>
                                        <p:cTn dur="500"/>
                                        <p:tgtEl>
                                          <p:spTgt spid="8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2"/>
                                        </p:tgtEl>
                                        <p:attrNameLst>
                                          <p:attrName>style.visibility</p:attrName>
                                        </p:attrNameLst>
                                      </p:cBhvr>
                                      <p:to>
                                        <p:strVal val="visible"/>
                                      </p:to>
                                    </p:set>
                                    <p:animEffect filter="fade" transition="in">
                                      <p:cBhvr>
                                        <p:cTn dur="500"/>
                                        <p:tgtEl>
                                          <p:spTgt spid="8182"/>
                                        </p:tgtEl>
                                      </p:cBhvr>
                                    </p:animEffect>
                                  </p:childTnLst>
                                </p:cTn>
                              </p:par>
                              <p:par>
                                <p:cTn fill="hold" nodeType="withEffect" presetClass="entr" presetID="10" presetSubtype="0">
                                  <p:stCondLst>
                                    <p:cond delay="0"/>
                                  </p:stCondLst>
                                  <p:childTnLst>
                                    <p:set>
                                      <p:cBhvr>
                                        <p:cTn dur="1" fill="hold">
                                          <p:stCondLst>
                                            <p:cond delay="0"/>
                                          </p:stCondLst>
                                        </p:cTn>
                                        <p:tgtEl>
                                          <p:spTgt spid="8188"/>
                                        </p:tgtEl>
                                        <p:attrNameLst>
                                          <p:attrName>style.visibility</p:attrName>
                                        </p:attrNameLst>
                                      </p:cBhvr>
                                      <p:to>
                                        <p:strVal val="visible"/>
                                      </p:to>
                                    </p:set>
                                    <p:animEffect filter="fade" transition="in">
                                      <p:cBhvr>
                                        <p:cTn dur="500"/>
                                        <p:tgtEl>
                                          <p:spTgt spid="81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85"/>
                                        </p:tgtEl>
                                        <p:attrNameLst>
                                          <p:attrName>style.visibility</p:attrName>
                                        </p:attrNameLst>
                                      </p:cBhvr>
                                      <p:to>
                                        <p:strVal val="visible"/>
                                      </p:to>
                                    </p:set>
                                    <p:animEffect filter="fade" transition="in">
                                      <p:cBhvr>
                                        <p:cTn dur="500"/>
                                        <p:tgtEl>
                                          <p:spTgt spid="81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90"/>
                                        </p:tgtEl>
                                        <p:attrNameLst>
                                          <p:attrName>style.visibility</p:attrName>
                                        </p:attrNameLst>
                                      </p:cBhvr>
                                      <p:to>
                                        <p:strVal val="visible"/>
                                      </p:to>
                                    </p:set>
                                    <p:animEffect filter="fade" transition="in">
                                      <p:cBhvr>
                                        <p:cTn dur="500"/>
                                        <p:tgtEl>
                                          <p:spTgt spid="8190"/>
                                        </p:tgtEl>
                                      </p:cBhvr>
                                    </p:animEffect>
                                  </p:childTnLst>
                                </p:cTn>
                              </p:par>
                              <p:par>
                                <p:cTn fill="hold" nodeType="withEffect" presetClass="entr" presetID="10" presetSubtype="0">
                                  <p:stCondLst>
                                    <p:cond delay="0"/>
                                  </p:stCondLst>
                                  <p:childTnLst>
                                    <p:set>
                                      <p:cBhvr>
                                        <p:cTn dur="1" fill="hold">
                                          <p:stCondLst>
                                            <p:cond delay="0"/>
                                          </p:stCondLst>
                                        </p:cTn>
                                        <p:tgtEl>
                                          <p:spTgt spid="8189"/>
                                        </p:tgtEl>
                                        <p:attrNameLst>
                                          <p:attrName>style.visibility</p:attrName>
                                        </p:attrNameLst>
                                      </p:cBhvr>
                                      <p:to>
                                        <p:strVal val="visible"/>
                                      </p:to>
                                    </p:set>
                                    <p:animEffect filter="fade" transition="in">
                                      <p:cBhvr>
                                        <p:cTn dur="500"/>
                                        <p:tgtEl>
                                          <p:spTgt spid="818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195"/>
                                        </p:tgtEl>
                                        <p:attrNameLst>
                                          <p:attrName>style.visibility</p:attrName>
                                        </p:attrNameLst>
                                      </p:cBhvr>
                                      <p:to>
                                        <p:strVal val="visible"/>
                                      </p:to>
                                    </p:set>
                                    <p:animEffect filter="fade" transition="in">
                                      <p:cBhvr>
                                        <p:cTn dur="500"/>
                                        <p:tgtEl>
                                          <p:spTgt spid="8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6"/>
                                        </p:tgtEl>
                                        <p:attrNameLst>
                                          <p:attrName>style.visibility</p:attrName>
                                        </p:attrNameLst>
                                      </p:cBhvr>
                                      <p:to>
                                        <p:strVal val="visible"/>
                                      </p:to>
                                    </p:set>
                                    <p:animEffect filter="fade" transition="in">
                                      <p:cBhvr>
                                        <p:cTn dur="500"/>
                                        <p:tgtEl>
                                          <p:spTgt spid="8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2" name="Shape 8242"/>
        <p:cNvGrpSpPr/>
        <p:nvPr/>
      </p:nvGrpSpPr>
      <p:grpSpPr>
        <a:xfrm>
          <a:off x="0" y="0"/>
          <a:ext cx="0" cy="0"/>
          <a:chOff x="0" y="0"/>
          <a:chExt cx="0" cy="0"/>
        </a:xfrm>
      </p:grpSpPr>
      <p:sp>
        <p:nvSpPr>
          <p:cNvPr id="8243" name="Google Shape;8243;p123"/>
          <p:cNvSpPr txBox="1"/>
          <p:nvPr>
            <p:ph type="title"/>
          </p:nvPr>
        </p:nvSpPr>
        <p:spPr>
          <a:xfrm>
            <a:off x="15000" y="162332"/>
            <a:ext cx="85449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040"/>
              <a:t>TCP: από αργή εκκίνηση σε αποφυγή συμφόρησης (congestion avoidance)</a:t>
            </a:r>
            <a:endParaRPr b="0" sz="2770"/>
          </a:p>
        </p:txBody>
      </p:sp>
      <p:sp>
        <p:nvSpPr>
          <p:cNvPr id="8244" name="Google Shape;8244;p123"/>
          <p:cNvSpPr txBox="1"/>
          <p:nvPr/>
        </p:nvSpPr>
        <p:spPr>
          <a:xfrm>
            <a:off x="119775" y="1014274"/>
            <a:ext cx="3791100" cy="14286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2000">
                <a:solidFill>
                  <a:srgbClr val="C00000"/>
                </a:solidFill>
                <a:latin typeface="Calibri"/>
                <a:ea typeface="Calibri"/>
                <a:cs typeface="Calibri"/>
                <a:sym typeface="Calibri"/>
              </a:rPr>
              <a:t>Ε</a:t>
            </a:r>
            <a:r>
              <a:rPr b="0" lang="en-US" sz="2000" u="none" cap="none" strike="noStrike">
                <a:solidFill>
                  <a:srgbClr val="C00000"/>
                </a:solidFill>
                <a:latin typeface="Calibri"/>
                <a:ea typeface="Calibri"/>
                <a:cs typeface="Calibri"/>
                <a:sym typeface="Calibri"/>
              </a:rPr>
              <a:t>: </a:t>
            </a:r>
            <a:r>
              <a:rPr lang="en-US" sz="2000">
                <a:latin typeface="Calibri"/>
                <a:ea typeface="Calibri"/>
                <a:cs typeface="Calibri"/>
                <a:sym typeface="Calibri"/>
              </a:rPr>
              <a:t>Πότε θα πρέπει η εκθετική αύξηση να αλλάξει σε γραμμική;</a:t>
            </a:r>
            <a:endParaRPr sz="2000"/>
          </a:p>
          <a:p>
            <a:pPr indent="-165100" lvl="0" marL="266700" marR="0" rtl="0" algn="l">
              <a:lnSpc>
                <a:spcPct val="90000"/>
              </a:lnSpc>
              <a:spcBef>
                <a:spcPts val="800"/>
              </a:spcBef>
              <a:spcAft>
                <a:spcPts val="0"/>
              </a:spcAft>
              <a:buClr>
                <a:srgbClr val="0000A3"/>
              </a:buClr>
              <a:buSzPts val="2100"/>
              <a:buFont typeface="Noto Sans Symbols"/>
              <a:buNone/>
            </a:pPr>
            <a:r>
              <a:rPr b="0" lang="en-US" sz="2000" u="none" cap="none" strike="noStrike">
                <a:solidFill>
                  <a:srgbClr val="C00000"/>
                </a:solidFill>
                <a:latin typeface="Calibri"/>
                <a:ea typeface="Calibri"/>
                <a:cs typeface="Calibri"/>
                <a:sym typeface="Calibri"/>
              </a:rPr>
              <a:t>A: </a:t>
            </a:r>
            <a:r>
              <a:rPr lang="en-US" sz="2000">
                <a:latin typeface="Calibri"/>
                <a:ea typeface="Calibri"/>
                <a:cs typeface="Calibri"/>
                <a:sym typeface="Calibri"/>
              </a:rPr>
              <a:t>όταν το </a:t>
            </a:r>
            <a:r>
              <a:rPr b="1" lang="en-US" sz="2000" u="none" cap="none" strike="noStrike">
                <a:solidFill>
                  <a:srgbClr val="000000"/>
                </a:solidFill>
                <a:latin typeface="Courier New"/>
                <a:ea typeface="Courier New"/>
                <a:cs typeface="Courier New"/>
                <a:sym typeface="Courier New"/>
              </a:rPr>
              <a:t>cwnd</a:t>
            </a:r>
            <a:r>
              <a:rPr b="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γίνει το</a:t>
            </a:r>
            <a:r>
              <a:rPr b="0" lang="en-US" sz="2000" u="none" cap="none" strike="noStrike">
                <a:solidFill>
                  <a:srgbClr val="000000"/>
                </a:solidFill>
                <a:latin typeface="Calibri"/>
                <a:ea typeface="Calibri"/>
                <a:cs typeface="Calibri"/>
                <a:sym typeface="Calibri"/>
              </a:rPr>
              <a:t> 1/2 </a:t>
            </a:r>
            <a:r>
              <a:rPr lang="en-US" sz="2000">
                <a:latin typeface="Calibri"/>
                <a:ea typeface="Calibri"/>
                <a:cs typeface="Calibri"/>
                <a:sym typeface="Calibri"/>
              </a:rPr>
              <a:t>της τιμής του πριν το timeout</a:t>
            </a:r>
            <a:r>
              <a:rPr b="0" lang="en-US" sz="2000" u="none" cap="none" strike="noStrike">
                <a:solidFill>
                  <a:srgbClr val="000000"/>
                </a:solidFill>
                <a:latin typeface="Calibri"/>
                <a:ea typeface="Calibri"/>
                <a:cs typeface="Calibri"/>
                <a:sym typeface="Calibri"/>
              </a:rPr>
              <a:t>.</a:t>
            </a:r>
            <a:endParaRPr sz="2000"/>
          </a:p>
        </p:txBody>
      </p:sp>
      <p:sp>
        <p:nvSpPr>
          <p:cNvPr id="8245" name="Google Shape;8245;p123"/>
          <p:cNvSpPr txBox="1"/>
          <p:nvPr/>
        </p:nvSpPr>
        <p:spPr>
          <a:xfrm>
            <a:off x="119775" y="2623999"/>
            <a:ext cx="3695700" cy="14286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000">
                <a:solidFill>
                  <a:srgbClr val="C00000"/>
                </a:solidFill>
                <a:latin typeface="Calibri"/>
                <a:ea typeface="Calibri"/>
                <a:cs typeface="Calibri"/>
                <a:sym typeface="Calibri"/>
              </a:rPr>
              <a:t>Υλοποίηση</a:t>
            </a:r>
            <a:r>
              <a:rPr b="0" i="0" lang="en-US" sz="2000" u="none" cap="none" strike="noStrike">
                <a:solidFill>
                  <a:srgbClr val="C00000"/>
                </a:solidFill>
                <a:latin typeface="Calibri"/>
                <a:ea typeface="Calibri"/>
                <a:cs typeface="Calibri"/>
                <a:sym typeface="Calibri"/>
              </a:rPr>
              <a:t>:</a:t>
            </a:r>
            <a:endParaRPr sz="2000"/>
          </a:p>
          <a:p>
            <a:pPr indent="-1778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μεταβλητή </a:t>
            </a:r>
            <a:r>
              <a:rPr b="1" i="0" lang="en-US" sz="2000" u="none" cap="none" strike="noStrike">
                <a:solidFill>
                  <a:srgbClr val="000000"/>
                </a:solidFill>
                <a:latin typeface="Courier New"/>
                <a:ea typeface="Courier New"/>
                <a:cs typeface="Courier New"/>
                <a:sym typeface="Courier New"/>
              </a:rPr>
              <a:t>ssthresh</a:t>
            </a:r>
            <a:r>
              <a:rPr b="0" i="0" lang="en-US" sz="2000" u="none" cap="none" strike="noStrike">
                <a:solidFill>
                  <a:srgbClr val="000000"/>
                </a:solidFill>
                <a:latin typeface="Courier New"/>
                <a:ea typeface="Courier New"/>
                <a:cs typeface="Courier New"/>
                <a:sym typeface="Courier New"/>
              </a:rPr>
              <a:t> </a:t>
            </a:r>
            <a:endParaRPr sz="2000"/>
          </a:p>
          <a:p>
            <a:pPr indent="-1778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σε απώλεια</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ourier New"/>
                <a:ea typeface="Courier New"/>
                <a:cs typeface="Courier New"/>
                <a:sym typeface="Courier New"/>
              </a:rPr>
              <a:t>ssthresh</a:t>
            </a:r>
            <a:r>
              <a:rPr lang="en-US" sz="2000">
                <a:latin typeface="Calibri"/>
                <a:ea typeface="Calibri"/>
                <a:cs typeface="Calibri"/>
                <a:sym typeface="Calibri"/>
              </a:rPr>
              <a:t> θέτεται το</a:t>
            </a:r>
            <a:r>
              <a:rPr b="0" i="0" lang="en-US" sz="2000" u="none" cap="none" strike="noStrike">
                <a:solidFill>
                  <a:srgbClr val="000000"/>
                </a:solidFill>
                <a:latin typeface="Calibri"/>
                <a:ea typeface="Calibri"/>
                <a:cs typeface="Calibri"/>
                <a:sym typeface="Calibri"/>
              </a:rPr>
              <a:t> 1/2 </a:t>
            </a:r>
            <a:r>
              <a:rPr lang="en-US" sz="2000">
                <a:latin typeface="Calibri"/>
                <a:ea typeface="Calibri"/>
                <a:cs typeface="Calibri"/>
                <a:sym typeface="Calibri"/>
              </a:rPr>
              <a:t>του</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ourier New"/>
                <a:ea typeface="Courier New"/>
                <a:cs typeface="Courier New"/>
                <a:sym typeface="Courier New"/>
              </a:rPr>
              <a:t>cwnd</a:t>
            </a:r>
            <a:r>
              <a:rPr b="0" i="0" lang="en-US" sz="2000" u="none" cap="none" strike="noStrike">
                <a:solidFill>
                  <a:srgbClr val="000000"/>
                </a:solidFill>
                <a:latin typeface="Courier New"/>
                <a:ea typeface="Courier New"/>
                <a:cs typeface="Courier New"/>
                <a:sym typeface="Courier New"/>
              </a:rPr>
              <a:t> </a:t>
            </a:r>
            <a:r>
              <a:rPr lang="en-US" sz="2000">
                <a:latin typeface="Calibri"/>
                <a:ea typeface="Calibri"/>
                <a:cs typeface="Calibri"/>
                <a:sym typeface="Calibri"/>
              </a:rPr>
              <a:t>ακριβώς πριν την απώλεια</a:t>
            </a:r>
            <a:endParaRPr sz="2000"/>
          </a:p>
        </p:txBody>
      </p:sp>
      <p:pic>
        <p:nvPicPr>
          <p:cNvPr id="8246" name="Google Shape;8246;p123"/>
          <p:cNvPicPr preferRelativeResize="0"/>
          <p:nvPr/>
        </p:nvPicPr>
        <p:blipFill rotWithShape="1">
          <a:blip r:embed="rId3">
            <a:alphaModFix/>
          </a:blip>
          <a:srcRect b="0" l="0" r="0" t="0"/>
          <a:stretch/>
        </p:blipFill>
        <p:spPr>
          <a:xfrm>
            <a:off x="4287440" y="1417009"/>
            <a:ext cx="4152661" cy="2368153"/>
          </a:xfrm>
          <a:prstGeom prst="rect">
            <a:avLst/>
          </a:prstGeom>
          <a:noFill/>
          <a:ln>
            <a:noFill/>
          </a:ln>
        </p:spPr>
      </p:pic>
      <p:sp>
        <p:nvSpPr>
          <p:cNvPr id="8247" name="Google Shape;8247;p123"/>
          <p:cNvSpPr txBox="1"/>
          <p:nvPr/>
        </p:nvSpPr>
        <p:spPr>
          <a:xfrm>
            <a:off x="857250" y="4601484"/>
            <a:ext cx="7317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Check out the online interactive exercises for more examples: h</a:t>
            </a:r>
            <a:r>
              <a:rPr b="0" i="0" lang="en-US" sz="900" u="none" cap="none" strike="noStrike">
                <a:solidFill>
                  <a:srgbClr val="000000"/>
                </a:solidFill>
                <a:latin typeface="Arial"/>
                <a:ea typeface="Arial"/>
                <a:cs typeface="Arial"/>
                <a:sym typeface="Arial"/>
              </a:rPr>
              <a:t>ttp://gaia.cs.umass.edu/kurose_ross/interactive/</a:t>
            </a:r>
            <a:endParaRPr sz="1100"/>
          </a:p>
        </p:txBody>
      </p:sp>
      <p:sp>
        <p:nvSpPr>
          <p:cNvPr id="8248" name="Google Shape;8248;p123"/>
          <p:cNvSpPr/>
          <p:nvPr/>
        </p:nvSpPr>
        <p:spPr>
          <a:xfrm>
            <a:off x="5660231" y="2869406"/>
            <a:ext cx="638100" cy="150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249" name="Google Shape;8249;p123"/>
          <p:cNvSpPr/>
          <p:nvPr/>
        </p:nvSpPr>
        <p:spPr>
          <a:xfrm>
            <a:off x="5529263" y="2943225"/>
            <a:ext cx="638100" cy="34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8250" name="Google Shape;8250;p123"/>
          <p:cNvPicPr preferRelativeResize="0"/>
          <p:nvPr/>
        </p:nvPicPr>
        <p:blipFill rotWithShape="1">
          <a:blip r:embed="rId4">
            <a:alphaModFix/>
          </a:blip>
          <a:srcRect b="0" l="0" r="0" t="0"/>
          <a:stretch/>
        </p:blipFill>
        <p:spPr>
          <a:xfrm>
            <a:off x="7515225" y="2853372"/>
            <a:ext cx="752475" cy="175577"/>
          </a:xfrm>
          <a:prstGeom prst="rect">
            <a:avLst/>
          </a:prstGeom>
          <a:noFill/>
          <a:ln>
            <a:noFill/>
          </a:ln>
        </p:spPr>
      </p:pic>
      <p:sp>
        <p:nvSpPr>
          <p:cNvPr id="8251" name="Google Shape;8251;p123"/>
          <p:cNvSpPr/>
          <p:nvPr/>
        </p:nvSpPr>
        <p:spPr>
          <a:xfrm>
            <a:off x="6667500" y="1419225"/>
            <a:ext cx="1600200" cy="1866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252" name="Google Shape;8252;p123"/>
          <p:cNvSpPr txBox="1"/>
          <p:nvPr/>
        </p:nvSpPr>
        <p:spPr>
          <a:xfrm>
            <a:off x="6572250" y="1647825"/>
            <a:ext cx="2334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400"/>
              <a:buFont typeface="Calibri"/>
              <a:buNone/>
            </a:pPr>
            <a:r>
              <a:rPr b="1" i="0" lang="en-US" sz="1400" u="none" cap="none" strike="noStrike">
                <a:solidFill>
                  <a:srgbClr val="FF0000"/>
                </a:solidFill>
                <a:latin typeface="Calibri"/>
                <a:ea typeface="Calibri"/>
                <a:cs typeface="Calibri"/>
                <a:sym typeface="Calibri"/>
              </a:rPr>
              <a:t>X</a:t>
            </a:r>
            <a:endParaRPr sz="1100"/>
          </a:p>
        </p:txBody>
      </p:sp>
      <p:sp>
        <p:nvSpPr>
          <p:cNvPr id="8253" name="Google Shape;8253;p12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5"/>
                                        </p:tgtEl>
                                        <p:attrNameLst>
                                          <p:attrName>style.visibility</p:attrName>
                                        </p:attrNameLst>
                                      </p:cBhvr>
                                      <p:to>
                                        <p:strVal val="visible"/>
                                      </p:to>
                                    </p:set>
                                    <p:animEffect filter="fade" transition="in">
                                      <p:cBhvr>
                                        <p:cTn dur="500"/>
                                        <p:tgtEl>
                                          <p:spTgt spid="8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251"/>
                                        </p:tgtEl>
                                      </p:cBhvr>
                                    </p:animEffect>
                                    <p:set>
                                      <p:cBhvr>
                                        <p:cTn dur="1" fill="hold">
                                          <p:stCondLst>
                                            <p:cond delay="500"/>
                                          </p:stCondLst>
                                        </p:cTn>
                                        <p:tgtEl>
                                          <p:spTgt spid="82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7"/>
                                        </p:tgtEl>
                                        <p:attrNameLst>
                                          <p:attrName>style.visibility</p:attrName>
                                        </p:attrNameLst>
                                      </p:cBhvr>
                                      <p:to>
                                        <p:strVal val="visible"/>
                                      </p:to>
                                    </p:set>
                                    <p:animEffect filter="fade" transition="in">
                                      <p:cBhvr>
                                        <p:cTn dur="500"/>
                                        <p:tgtEl>
                                          <p:spTgt spid="8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8" name="Shape 8258"/>
        <p:cNvGrpSpPr/>
        <p:nvPr/>
      </p:nvGrpSpPr>
      <p:grpSpPr>
        <a:xfrm>
          <a:off x="0" y="0"/>
          <a:ext cx="0" cy="0"/>
          <a:chOff x="0" y="0"/>
          <a:chExt cx="0" cy="0"/>
        </a:xfrm>
      </p:grpSpPr>
      <p:sp>
        <p:nvSpPr>
          <p:cNvPr id="8259" name="Google Shape;8259;p124"/>
          <p:cNvSpPr txBox="1"/>
          <p:nvPr>
            <p:ph type="title"/>
          </p:nvPr>
        </p:nvSpPr>
        <p:spPr>
          <a:xfrm>
            <a:off x="0" y="174722"/>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Σύνοψη</a:t>
            </a:r>
            <a:r>
              <a:rPr lang="en-US" sz="3600"/>
              <a:t>: TCP έλεγχος συμφόρησης</a:t>
            </a:r>
            <a:endParaRPr b="0" sz="3600"/>
          </a:p>
        </p:txBody>
      </p:sp>
      <p:grpSp>
        <p:nvGrpSpPr>
          <p:cNvPr id="8260" name="Google Shape;8260;p124"/>
          <p:cNvGrpSpPr/>
          <p:nvPr/>
        </p:nvGrpSpPr>
        <p:grpSpPr>
          <a:xfrm>
            <a:off x="3781425" y="2225949"/>
            <a:ext cx="1600200" cy="846544"/>
            <a:chOff x="2168" y="1727"/>
            <a:chExt cx="1344" cy="711"/>
          </a:xfrm>
        </p:grpSpPr>
        <p:grpSp>
          <p:nvGrpSpPr>
            <p:cNvPr id="8261" name="Google Shape;8261;p124"/>
            <p:cNvGrpSpPr/>
            <p:nvPr/>
          </p:nvGrpSpPr>
          <p:grpSpPr>
            <a:xfrm>
              <a:off x="2280" y="1727"/>
              <a:ext cx="1200" cy="711"/>
              <a:chOff x="2280" y="1727"/>
              <a:chExt cx="1200" cy="711"/>
            </a:xfrm>
          </p:grpSpPr>
          <p:sp>
            <p:nvSpPr>
              <p:cNvPr id="8262" name="Google Shape;8262;p124"/>
              <p:cNvSpPr txBox="1"/>
              <p:nvPr/>
            </p:nvSpPr>
            <p:spPr>
              <a:xfrm>
                <a:off x="2640" y="1727"/>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timeout</a:t>
                </a:r>
                <a:endParaRPr sz="1100"/>
              </a:p>
            </p:txBody>
          </p:sp>
          <p:sp>
            <p:nvSpPr>
              <p:cNvPr id="8263" name="Google Shape;8263;p124"/>
              <p:cNvSpPr txBox="1"/>
              <p:nvPr/>
            </p:nvSpPr>
            <p:spPr>
              <a:xfrm>
                <a:off x="2280" y="1838"/>
                <a:ext cx="1200" cy="6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 cwnd/2</a:t>
                </a:r>
                <a:endParaRPr sz="1100"/>
              </a:p>
              <a:p>
                <a:pPr indent="0" lvl="0" marL="0" marR="0" rtl="0" algn="ctr">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1 MSS</a:t>
                </a:r>
                <a:endParaRPr sz="1100"/>
              </a:p>
              <a:p>
                <a:pPr indent="0" lvl="0" marL="0" marR="0" rtl="0" algn="ctr">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ctr">
                  <a:lnSpc>
                    <a:spcPct val="85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retransmit missing segment</a:t>
                </a:r>
                <a:r>
                  <a:rPr b="0" i="0" lang="en-US" sz="900" u="none" cap="none" strike="noStrike">
                    <a:solidFill>
                      <a:srgbClr val="000000"/>
                    </a:solidFill>
                    <a:latin typeface="Arial"/>
                    <a:ea typeface="Arial"/>
                    <a:cs typeface="Arial"/>
                    <a:sym typeface="Arial"/>
                  </a:rPr>
                  <a:t> </a:t>
                </a:r>
                <a:endParaRPr sz="1100"/>
              </a:p>
            </p:txBody>
          </p:sp>
          <p:cxnSp>
            <p:nvCxnSpPr>
              <p:cNvPr id="8264" name="Google Shape;8264;p124"/>
              <p:cNvCxnSpPr/>
              <p:nvPr/>
            </p:nvCxnSpPr>
            <p:spPr>
              <a:xfrm>
                <a:off x="2491" y="1857"/>
                <a:ext cx="697" cy="0"/>
              </a:xfrm>
              <a:prstGeom prst="straightConnector1">
                <a:avLst/>
              </a:prstGeom>
              <a:noFill/>
              <a:ln cap="flat" cmpd="sng" w="9525">
                <a:solidFill>
                  <a:srgbClr val="000000"/>
                </a:solidFill>
                <a:prstDash val="solid"/>
                <a:round/>
                <a:headEnd len="med" w="med" type="none"/>
                <a:tailEnd len="med" w="med" type="none"/>
              </a:ln>
            </p:spPr>
          </p:cxnSp>
        </p:grpSp>
        <p:cxnSp>
          <p:nvCxnSpPr>
            <p:cNvPr id="8265" name="Google Shape;8265;p124"/>
            <p:cNvCxnSpPr/>
            <p:nvPr/>
          </p:nvCxnSpPr>
          <p:spPr>
            <a:xfrm rot="10800000">
              <a:off x="2168" y="1734"/>
              <a:ext cx="1344" cy="0"/>
            </a:xfrm>
            <a:prstGeom prst="straightConnector1">
              <a:avLst/>
            </a:prstGeom>
            <a:noFill/>
            <a:ln cap="flat" cmpd="sng" w="9525">
              <a:solidFill>
                <a:srgbClr val="000000"/>
              </a:solidFill>
              <a:prstDash val="solid"/>
              <a:round/>
              <a:headEnd len="med" w="med" type="none"/>
              <a:tailEnd len="med" w="med" type="triangle"/>
            </a:ln>
          </p:spPr>
        </p:cxnSp>
      </p:grpSp>
      <p:grpSp>
        <p:nvGrpSpPr>
          <p:cNvPr id="8266" name="Google Shape;8266;p124"/>
          <p:cNvGrpSpPr/>
          <p:nvPr/>
        </p:nvGrpSpPr>
        <p:grpSpPr>
          <a:xfrm>
            <a:off x="3804047" y="1868771"/>
            <a:ext cx="1600200" cy="357188"/>
            <a:chOff x="2187" y="1427"/>
            <a:chExt cx="1344" cy="300"/>
          </a:xfrm>
        </p:grpSpPr>
        <p:cxnSp>
          <p:nvCxnSpPr>
            <p:cNvPr id="8267" name="Google Shape;8267;p124"/>
            <p:cNvCxnSpPr/>
            <p:nvPr/>
          </p:nvCxnSpPr>
          <p:spPr>
            <a:xfrm rot="10800000">
              <a:off x="2187" y="1673"/>
              <a:ext cx="1344" cy="0"/>
            </a:xfrm>
            <a:prstGeom prst="straightConnector1">
              <a:avLst/>
            </a:prstGeom>
            <a:noFill/>
            <a:ln cap="flat" cmpd="sng" w="9525">
              <a:solidFill>
                <a:srgbClr val="000000"/>
              </a:solidFill>
              <a:prstDash val="solid"/>
              <a:round/>
              <a:headEnd len="med" w="med" type="triangle"/>
              <a:tailEnd len="med" w="med" type="none"/>
            </a:ln>
          </p:spPr>
        </p:cxnSp>
        <p:sp>
          <p:nvSpPr>
            <p:cNvPr id="8268" name="Google Shape;8268;p124"/>
            <p:cNvSpPr txBox="1"/>
            <p:nvPr/>
          </p:nvSpPr>
          <p:spPr>
            <a:xfrm>
              <a:off x="2740" y="1543"/>
              <a:ext cx="300" cy="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800"/>
                <a:buFont typeface="Noto Sans Symbols"/>
                <a:buNone/>
              </a:pPr>
              <a:r>
                <a:rPr b="0" i="0" lang="en-US" sz="800" u="none" cap="none" strike="noStrike">
                  <a:solidFill>
                    <a:srgbClr val="000000"/>
                  </a:solidFill>
                  <a:latin typeface="Noto Sans Symbols"/>
                  <a:ea typeface="Noto Sans Symbols"/>
                  <a:cs typeface="Noto Sans Symbols"/>
                  <a:sym typeface="Noto Sans Symbols"/>
                </a:rPr>
                <a:t>Λ</a:t>
              </a:r>
              <a:endParaRPr b="0" i="0" sz="900" u="none" cap="none" strike="noStrike">
                <a:solidFill>
                  <a:srgbClr val="000000"/>
                </a:solidFill>
                <a:latin typeface="Noto Sans Symbols"/>
                <a:ea typeface="Noto Sans Symbols"/>
                <a:cs typeface="Noto Sans Symbols"/>
                <a:sym typeface="Noto Sans Symbols"/>
              </a:endParaRPr>
            </a:p>
          </p:txBody>
        </p:sp>
        <p:cxnSp>
          <p:nvCxnSpPr>
            <p:cNvPr id="8269" name="Google Shape;8269;p124"/>
            <p:cNvCxnSpPr/>
            <p:nvPr/>
          </p:nvCxnSpPr>
          <p:spPr>
            <a:xfrm>
              <a:off x="2572" y="1554"/>
              <a:ext cx="535" cy="0"/>
            </a:xfrm>
            <a:prstGeom prst="straightConnector1">
              <a:avLst/>
            </a:prstGeom>
            <a:noFill/>
            <a:ln cap="flat" cmpd="sng" w="9525">
              <a:solidFill>
                <a:srgbClr val="000000"/>
              </a:solidFill>
              <a:prstDash val="solid"/>
              <a:round/>
              <a:headEnd len="med" w="med" type="none"/>
              <a:tailEnd len="med" w="med" type="none"/>
            </a:ln>
          </p:spPr>
        </p:cxnSp>
        <p:grpSp>
          <p:nvGrpSpPr>
            <p:cNvPr id="8270" name="Google Shape;8270;p124"/>
            <p:cNvGrpSpPr/>
            <p:nvPr/>
          </p:nvGrpSpPr>
          <p:grpSpPr>
            <a:xfrm>
              <a:off x="2486" y="1427"/>
              <a:ext cx="600" cy="300"/>
              <a:chOff x="2458" y="1450"/>
              <a:chExt cx="600" cy="300"/>
            </a:xfrm>
          </p:grpSpPr>
          <p:sp>
            <p:nvSpPr>
              <p:cNvPr id="8271" name="Google Shape;8271;p124"/>
              <p:cNvSpPr txBox="1"/>
              <p:nvPr/>
            </p:nvSpPr>
            <p:spPr>
              <a:xfrm>
                <a:off x="2458" y="1450"/>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&gt; ssthresh</a:t>
                </a:r>
                <a:endParaRPr sz="1100"/>
              </a:p>
            </p:txBody>
          </p:sp>
          <p:cxnSp>
            <p:nvCxnSpPr>
              <p:cNvPr id="8272" name="Google Shape;8272;p124"/>
              <p:cNvCxnSpPr/>
              <p:nvPr/>
            </p:nvCxnSpPr>
            <p:spPr>
              <a:xfrm>
                <a:off x="2724" y="1557"/>
                <a:ext cx="47"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8273" name="Google Shape;8273;p124"/>
          <p:cNvGrpSpPr/>
          <p:nvPr/>
        </p:nvGrpSpPr>
        <p:grpSpPr>
          <a:xfrm>
            <a:off x="5338764" y="1072243"/>
            <a:ext cx="2326470" cy="1921669"/>
            <a:chOff x="3476" y="786"/>
            <a:chExt cx="1954" cy="1614"/>
          </a:xfrm>
        </p:grpSpPr>
        <p:grpSp>
          <p:nvGrpSpPr>
            <p:cNvPr id="8274" name="Google Shape;8274;p124"/>
            <p:cNvGrpSpPr/>
            <p:nvPr/>
          </p:nvGrpSpPr>
          <p:grpSpPr>
            <a:xfrm>
              <a:off x="3602" y="1330"/>
              <a:ext cx="901" cy="1070"/>
              <a:chOff x="2293" y="2021"/>
              <a:chExt cx="901" cy="1070"/>
            </a:xfrm>
          </p:grpSpPr>
          <p:sp>
            <p:nvSpPr>
              <p:cNvPr id="8275" name="Google Shape;8275;p124"/>
              <p:cNvSpPr/>
              <p:nvPr/>
            </p:nvSpPr>
            <p:spPr>
              <a:xfrm>
                <a:off x="2293" y="2021"/>
                <a:ext cx="800" cy="754"/>
              </a:xfrm>
              <a:prstGeom prst="ellipse">
                <a:avLst/>
              </a:prstGeom>
              <a:solidFill>
                <a:srgbClr val="00CC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276" name="Google Shape;8276;p124"/>
              <p:cNvSpPr txBox="1"/>
              <p:nvPr/>
            </p:nvSpPr>
            <p:spPr>
              <a:xfrm>
                <a:off x="2294" y="2191"/>
                <a:ext cx="900" cy="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congestion</a:t>
                </a:r>
                <a:endParaRPr sz="1100"/>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avoidance </a:t>
                </a:r>
                <a:endParaRPr sz="1100"/>
              </a:p>
              <a:p>
                <a:pPr indent="0" lvl="0" marL="0" marR="0" rtl="0" algn="ctr">
                  <a:lnSpc>
                    <a:spcPct val="100000"/>
                  </a:lnSpc>
                  <a:spcBef>
                    <a:spcPts val="0"/>
                  </a:spcBef>
                  <a:spcAft>
                    <a:spcPts val="0"/>
                  </a:spcAft>
                  <a:buClr>
                    <a:schemeClr val="dk1"/>
                  </a:buClr>
                  <a:buSzPts val="1400"/>
                  <a:buFont typeface="Tahoma"/>
                  <a:buNone/>
                </a:pPr>
                <a:r>
                  <a:t/>
                </a:r>
                <a:endParaRPr b="0" i="0" sz="1400" u="none" cap="none" strike="noStrike">
                  <a:solidFill>
                    <a:srgbClr val="000000"/>
                  </a:solidFill>
                  <a:latin typeface="Arial"/>
                  <a:ea typeface="Arial"/>
                  <a:cs typeface="Arial"/>
                  <a:sym typeface="Arial"/>
                </a:endParaRPr>
              </a:p>
            </p:txBody>
          </p:sp>
        </p:grpSp>
        <p:grpSp>
          <p:nvGrpSpPr>
            <p:cNvPr id="8277" name="Google Shape;8277;p124"/>
            <p:cNvGrpSpPr/>
            <p:nvPr/>
          </p:nvGrpSpPr>
          <p:grpSpPr>
            <a:xfrm>
              <a:off x="3476" y="786"/>
              <a:ext cx="1500" cy="733"/>
              <a:chOff x="3499" y="904"/>
              <a:chExt cx="1500" cy="733"/>
            </a:xfrm>
          </p:grpSpPr>
          <p:sp>
            <p:nvSpPr>
              <p:cNvPr id="8278" name="Google Shape;8278;p124"/>
              <p:cNvSpPr txBox="1"/>
              <p:nvPr/>
            </p:nvSpPr>
            <p:spPr>
              <a:xfrm>
                <a:off x="3499" y="1037"/>
                <a:ext cx="1500" cy="6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cwnd + MSS    (MSS/cwnd)</a:t>
                </a:r>
                <a:endParaRPr sz="1100"/>
              </a:p>
              <a:p>
                <a:pPr indent="0" lvl="0" marL="0" marR="0" rtl="0" algn="ctr">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ctr">
                  <a:lnSpc>
                    <a:spcPct val="90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transmit new segment(s), as allowed</a:t>
                </a:r>
                <a:endParaRPr sz="1100"/>
              </a:p>
              <a:p>
                <a:pPr indent="0" lvl="0" marL="0" marR="0" rtl="0" algn="ctr">
                  <a:lnSpc>
                    <a:spcPct val="80000"/>
                  </a:lnSpc>
                  <a:spcBef>
                    <a:spcPts val="0"/>
                  </a:spcBef>
                  <a:spcAft>
                    <a:spcPts val="0"/>
                  </a:spcAft>
                  <a:buClr>
                    <a:schemeClr val="dk1"/>
                  </a:buClr>
                  <a:buSzPts val="1100"/>
                  <a:buFont typeface="Tahoma"/>
                  <a:buNone/>
                </a:pPr>
                <a:r>
                  <a:t/>
                </a:r>
                <a:endParaRPr b="0" i="1" sz="1100" u="none" cap="none" strike="noStrike">
                  <a:solidFill>
                    <a:srgbClr val="000000"/>
                  </a:solidFill>
                  <a:latin typeface="Arial"/>
                  <a:ea typeface="Arial"/>
                  <a:cs typeface="Arial"/>
                  <a:sym typeface="Arial"/>
                </a:endParaRPr>
              </a:p>
            </p:txBody>
          </p:sp>
          <p:cxnSp>
            <p:nvCxnSpPr>
              <p:cNvPr id="8279" name="Google Shape;8279;p124"/>
              <p:cNvCxnSpPr/>
              <p:nvPr/>
            </p:nvCxnSpPr>
            <p:spPr>
              <a:xfrm>
                <a:off x="3976" y="1054"/>
                <a:ext cx="535" cy="0"/>
              </a:xfrm>
              <a:prstGeom prst="straightConnector1">
                <a:avLst/>
              </a:prstGeom>
              <a:noFill/>
              <a:ln cap="flat" cmpd="sng" w="9525">
                <a:solidFill>
                  <a:srgbClr val="000000"/>
                </a:solidFill>
                <a:prstDash val="solid"/>
                <a:round/>
                <a:headEnd len="med" w="med" type="none"/>
                <a:tailEnd len="med" w="med" type="none"/>
              </a:ln>
            </p:spPr>
          </p:cxnSp>
          <p:sp>
            <p:nvSpPr>
              <p:cNvPr id="8280" name="Google Shape;8280;p124"/>
              <p:cNvSpPr txBox="1"/>
              <p:nvPr/>
            </p:nvSpPr>
            <p:spPr>
              <a:xfrm>
                <a:off x="3974" y="915"/>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new ACK</a:t>
                </a:r>
                <a:endParaRPr sz="1100"/>
              </a:p>
            </p:txBody>
          </p:sp>
          <p:sp>
            <p:nvSpPr>
              <p:cNvPr id="8281" name="Google Shape;8281;p124"/>
              <p:cNvSpPr txBox="1"/>
              <p:nvPr/>
            </p:nvSpPr>
            <p:spPr>
              <a:xfrm>
                <a:off x="4311" y="904"/>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Times New Roman"/>
                  <a:buNone/>
                </a:pPr>
                <a:r>
                  <a:rPr b="0" i="0" lang="en-US" sz="2100" u="none" cap="none" strike="noStrike">
                    <a:solidFill>
                      <a:srgbClr val="000000"/>
                    </a:solidFill>
                    <a:latin typeface="Times New Roman"/>
                    <a:ea typeface="Times New Roman"/>
                    <a:cs typeface="Times New Roman"/>
                    <a:sym typeface="Times New Roman"/>
                  </a:rPr>
                  <a:t>.</a:t>
                </a:r>
                <a:endParaRPr sz="1100"/>
              </a:p>
            </p:txBody>
          </p:sp>
        </p:grpSp>
        <p:sp>
          <p:nvSpPr>
            <p:cNvPr id="8282" name="Google Shape;8282;p124"/>
            <p:cNvSpPr/>
            <p:nvPr/>
          </p:nvSpPr>
          <p:spPr>
            <a:xfrm rot="9705213">
              <a:off x="4212" y="1145"/>
              <a:ext cx="333" cy="452"/>
            </a:xfrm>
            <a:custGeom>
              <a:rect b="b" l="l" r="r" t="t"/>
              <a:pathLst>
                <a:path extrusionOk="0" h="452" w="376">
                  <a:moveTo>
                    <a:pt x="376" y="306"/>
                  </a:moveTo>
                  <a:cubicBezTo>
                    <a:pt x="332" y="380"/>
                    <a:pt x="164" y="452"/>
                    <a:pt x="82" y="269"/>
                  </a:cubicBezTo>
                  <a:cubicBezTo>
                    <a:pt x="0" y="86"/>
                    <a:pt x="66" y="18"/>
                    <a:pt x="208" y="0"/>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8283" name="Google Shape;8283;p124"/>
            <p:cNvGrpSpPr/>
            <p:nvPr/>
          </p:nvGrpSpPr>
          <p:grpSpPr>
            <a:xfrm>
              <a:off x="4489" y="1909"/>
              <a:ext cx="941" cy="440"/>
              <a:chOff x="4254" y="2922"/>
              <a:chExt cx="941" cy="440"/>
            </a:xfrm>
          </p:grpSpPr>
          <p:sp>
            <p:nvSpPr>
              <p:cNvPr id="8284" name="Google Shape;8284;p124"/>
              <p:cNvSpPr txBox="1"/>
              <p:nvPr/>
            </p:nvSpPr>
            <p:spPr>
              <a:xfrm>
                <a:off x="4254" y="3062"/>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a:t>
                </a:r>
                <a:endParaRPr sz="1100"/>
              </a:p>
              <a:p>
                <a:pPr indent="0" lvl="0" marL="0" marR="0" rtl="0" algn="ctr">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Arial"/>
                  <a:ea typeface="Arial"/>
                  <a:cs typeface="Arial"/>
                  <a:sym typeface="Arial"/>
                </a:endParaRPr>
              </a:p>
            </p:txBody>
          </p:sp>
          <p:cxnSp>
            <p:nvCxnSpPr>
              <p:cNvPr id="8285" name="Google Shape;8285;p124"/>
              <p:cNvCxnSpPr/>
              <p:nvPr/>
            </p:nvCxnSpPr>
            <p:spPr>
              <a:xfrm>
                <a:off x="4353" y="3071"/>
                <a:ext cx="535" cy="0"/>
              </a:xfrm>
              <a:prstGeom prst="straightConnector1">
                <a:avLst/>
              </a:prstGeom>
              <a:noFill/>
              <a:ln cap="flat" cmpd="sng" w="9525">
                <a:solidFill>
                  <a:srgbClr val="000000"/>
                </a:solidFill>
                <a:prstDash val="solid"/>
                <a:round/>
                <a:headEnd len="med" w="med" type="none"/>
                <a:tailEnd len="med" w="med" type="none"/>
              </a:ln>
            </p:spPr>
          </p:cxnSp>
          <p:sp>
            <p:nvSpPr>
              <p:cNvPr id="8286" name="Google Shape;8286;p124"/>
              <p:cNvSpPr txBox="1"/>
              <p:nvPr/>
            </p:nvSpPr>
            <p:spPr>
              <a:xfrm>
                <a:off x="4295" y="2922"/>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duplicate ACK</a:t>
                </a:r>
                <a:endParaRPr sz="1100"/>
              </a:p>
            </p:txBody>
          </p:sp>
        </p:grpSp>
        <p:sp>
          <p:nvSpPr>
            <p:cNvPr id="8287" name="Google Shape;8287;p124"/>
            <p:cNvSpPr/>
            <p:nvPr/>
          </p:nvSpPr>
          <p:spPr>
            <a:xfrm rot="-7516021">
              <a:off x="4290" y="1673"/>
              <a:ext cx="333" cy="452"/>
            </a:xfrm>
            <a:custGeom>
              <a:rect b="b" l="l" r="r" t="t"/>
              <a:pathLst>
                <a:path extrusionOk="0" h="452" w="376">
                  <a:moveTo>
                    <a:pt x="376" y="306"/>
                  </a:moveTo>
                  <a:cubicBezTo>
                    <a:pt x="332" y="380"/>
                    <a:pt x="164" y="452"/>
                    <a:pt x="82" y="269"/>
                  </a:cubicBezTo>
                  <a:cubicBezTo>
                    <a:pt x="0" y="86"/>
                    <a:pt x="66" y="18"/>
                    <a:pt x="208" y="0"/>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nvGrpSpPr>
          <p:cNvPr id="8288" name="Google Shape;8288;p124"/>
          <p:cNvGrpSpPr/>
          <p:nvPr/>
        </p:nvGrpSpPr>
        <p:grpSpPr>
          <a:xfrm>
            <a:off x="4221957" y="3660662"/>
            <a:ext cx="2568178" cy="1271587"/>
            <a:chOff x="2538" y="2960"/>
            <a:chExt cx="2157" cy="1068"/>
          </a:xfrm>
        </p:grpSpPr>
        <p:grpSp>
          <p:nvGrpSpPr>
            <p:cNvPr id="8289" name="Google Shape;8289;p124"/>
            <p:cNvGrpSpPr/>
            <p:nvPr/>
          </p:nvGrpSpPr>
          <p:grpSpPr>
            <a:xfrm>
              <a:off x="2538" y="2960"/>
              <a:ext cx="800" cy="767"/>
              <a:chOff x="2454" y="3045"/>
              <a:chExt cx="800" cy="767"/>
            </a:xfrm>
          </p:grpSpPr>
          <p:sp>
            <p:nvSpPr>
              <p:cNvPr id="8290" name="Google Shape;8290;p124"/>
              <p:cNvSpPr/>
              <p:nvPr/>
            </p:nvSpPr>
            <p:spPr>
              <a:xfrm>
                <a:off x="2454" y="3045"/>
                <a:ext cx="800" cy="754"/>
              </a:xfrm>
              <a:prstGeom prst="ellipse">
                <a:avLst/>
              </a:prstGeom>
              <a:solidFill>
                <a:srgbClr val="00CC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291" name="Google Shape;8291;p124"/>
              <p:cNvSpPr txBox="1"/>
              <p:nvPr/>
            </p:nvSpPr>
            <p:spPr>
              <a:xfrm>
                <a:off x="2794" y="3212"/>
                <a:ext cx="161" cy="44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 </a:t>
                </a:r>
                <a:endParaRPr sz="1100"/>
              </a:p>
              <a:p>
                <a:pPr indent="0" lvl="0" marL="0" marR="0" rtl="0" algn="ctr">
                  <a:lnSpc>
                    <a:spcPct val="100000"/>
                  </a:lnSpc>
                  <a:spcBef>
                    <a:spcPts val="0"/>
                  </a:spcBef>
                  <a:spcAft>
                    <a:spcPts val="0"/>
                  </a:spcAft>
                  <a:buClr>
                    <a:schemeClr val="dk1"/>
                  </a:buClr>
                  <a:buSzPts val="1500"/>
                  <a:buFont typeface="Tahoma"/>
                  <a:buNone/>
                </a:pPr>
                <a:r>
                  <a:t/>
                </a:r>
                <a:endParaRPr b="0" i="0" sz="1500" u="none" cap="none" strike="noStrike">
                  <a:solidFill>
                    <a:srgbClr val="000000"/>
                  </a:solidFill>
                  <a:latin typeface="Arial"/>
                  <a:ea typeface="Arial"/>
                  <a:cs typeface="Arial"/>
                  <a:sym typeface="Arial"/>
                </a:endParaRPr>
              </a:p>
            </p:txBody>
          </p:sp>
          <p:sp>
            <p:nvSpPr>
              <p:cNvPr id="8292" name="Google Shape;8292;p124"/>
              <p:cNvSpPr txBox="1"/>
              <p:nvPr/>
            </p:nvSpPr>
            <p:spPr>
              <a:xfrm>
                <a:off x="2466" y="3172"/>
                <a:ext cx="780" cy="64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fast</a:t>
                </a:r>
                <a:endParaRPr sz="1100"/>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recovery </a:t>
                </a:r>
                <a:endParaRPr sz="1100"/>
              </a:p>
              <a:p>
                <a:pPr indent="0" lvl="0" marL="0" marR="0" rtl="0" algn="ctr">
                  <a:lnSpc>
                    <a:spcPct val="100000"/>
                  </a:lnSpc>
                  <a:spcBef>
                    <a:spcPts val="0"/>
                  </a:spcBef>
                  <a:spcAft>
                    <a:spcPts val="0"/>
                  </a:spcAft>
                  <a:buClr>
                    <a:schemeClr val="dk1"/>
                  </a:buClr>
                  <a:buSzPts val="1500"/>
                  <a:buFont typeface="Tahoma"/>
                  <a:buNone/>
                </a:pPr>
                <a:r>
                  <a:t/>
                </a:r>
                <a:endParaRPr b="0" i="0" sz="1500" u="none" cap="none" strike="noStrike">
                  <a:solidFill>
                    <a:srgbClr val="000000"/>
                  </a:solidFill>
                  <a:latin typeface="Arial"/>
                  <a:ea typeface="Arial"/>
                  <a:cs typeface="Arial"/>
                  <a:sym typeface="Arial"/>
                </a:endParaRPr>
              </a:p>
            </p:txBody>
          </p:sp>
        </p:grpSp>
        <p:sp>
          <p:nvSpPr>
            <p:cNvPr id="8293" name="Google Shape;8293;p124"/>
            <p:cNvSpPr/>
            <p:nvPr/>
          </p:nvSpPr>
          <p:spPr>
            <a:xfrm>
              <a:off x="2775" y="3708"/>
              <a:ext cx="384" cy="161"/>
            </a:xfrm>
            <a:custGeom>
              <a:rect b="b" l="l" r="r" t="t"/>
              <a:pathLst>
                <a:path extrusionOk="0" h="161" w="384">
                  <a:moveTo>
                    <a:pt x="317" y="0"/>
                  </a:moveTo>
                  <a:cubicBezTo>
                    <a:pt x="384" y="42"/>
                    <a:pt x="378" y="149"/>
                    <a:pt x="189" y="155"/>
                  </a:cubicBezTo>
                  <a:cubicBezTo>
                    <a:pt x="0" y="161"/>
                    <a:pt x="3" y="87"/>
                    <a:pt x="59" y="13"/>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8294" name="Google Shape;8294;p124"/>
            <p:cNvGrpSpPr/>
            <p:nvPr/>
          </p:nvGrpSpPr>
          <p:grpSpPr>
            <a:xfrm>
              <a:off x="3191" y="3592"/>
              <a:ext cx="1504" cy="436"/>
              <a:chOff x="3542" y="3496"/>
              <a:chExt cx="1504" cy="436"/>
            </a:xfrm>
          </p:grpSpPr>
          <p:sp>
            <p:nvSpPr>
              <p:cNvPr id="8295" name="Google Shape;8295;p124"/>
              <p:cNvSpPr txBox="1"/>
              <p:nvPr/>
            </p:nvSpPr>
            <p:spPr>
              <a:xfrm>
                <a:off x="3546" y="3632"/>
                <a:ext cx="15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cwnd + MSS</a:t>
                </a:r>
                <a:endParaRPr sz="1100"/>
              </a:p>
              <a:p>
                <a:pPr indent="0" lvl="0" marL="0" marR="0" rtl="0" algn="l">
                  <a:lnSpc>
                    <a:spcPct val="85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transmit new segment(s), as allowed</a:t>
                </a:r>
                <a:endParaRPr sz="1100"/>
              </a:p>
              <a:p>
                <a:pPr indent="0" lvl="0" marL="0" marR="0" rtl="0" algn="l">
                  <a:lnSpc>
                    <a:spcPct val="80000"/>
                  </a:lnSpc>
                  <a:spcBef>
                    <a:spcPts val="0"/>
                  </a:spcBef>
                  <a:spcAft>
                    <a:spcPts val="0"/>
                  </a:spcAft>
                  <a:buClr>
                    <a:schemeClr val="dk1"/>
                  </a:buClr>
                  <a:buSzPts val="1100"/>
                  <a:buFont typeface="Tahoma"/>
                  <a:buNone/>
                </a:pPr>
                <a:r>
                  <a:t/>
                </a:r>
                <a:endParaRPr b="0" i="1" sz="1100" u="none" cap="none" strike="noStrike">
                  <a:solidFill>
                    <a:srgbClr val="808080"/>
                  </a:solidFill>
                  <a:latin typeface="Arial"/>
                  <a:ea typeface="Arial"/>
                  <a:cs typeface="Arial"/>
                  <a:sym typeface="Arial"/>
                </a:endParaRPr>
              </a:p>
            </p:txBody>
          </p:sp>
          <p:cxnSp>
            <p:nvCxnSpPr>
              <p:cNvPr id="8296" name="Google Shape;8296;p124"/>
              <p:cNvCxnSpPr/>
              <p:nvPr/>
            </p:nvCxnSpPr>
            <p:spPr>
              <a:xfrm>
                <a:off x="3600" y="3645"/>
                <a:ext cx="535" cy="0"/>
              </a:xfrm>
              <a:prstGeom prst="straightConnector1">
                <a:avLst/>
              </a:prstGeom>
              <a:noFill/>
              <a:ln cap="flat" cmpd="sng" w="9525">
                <a:solidFill>
                  <a:srgbClr val="000000"/>
                </a:solidFill>
                <a:prstDash val="solid"/>
                <a:round/>
                <a:headEnd len="med" w="med" type="none"/>
                <a:tailEnd len="med" w="med" type="none"/>
              </a:ln>
            </p:spPr>
          </p:cxnSp>
          <p:sp>
            <p:nvSpPr>
              <p:cNvPr id="8297" name="Google Shape;8297;p124"/>
              <p:cNvSpPr txBox="1"/>
              <p:nvPr/>
            </p:nvSpPr>
            <p:spPr>
              <a:xfrm>
                <a:off x="3542" y="3496"/>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duplicate ACK</a:t>
                </a:r>
                <a:endParaRPr sz="1100"/>
              </a:p>
            </p:txBody>
          </p:sp>
        </p:grpSp>
      </p:grpSp>
      <p:grpSp>
        <p:nvGrpSpPr>
          <p:cNvPr id="8298" name="Google Shape;8298;p124"/>
          <p:cNvGrpSpPr/>
          <p:nvPr/>
        </p:nvGrpSpPr>
        <p:grpSpPr>
          <a:xfrm>
            <a:off x="1820466" y="2671254"/>
            <a:ext cx="2967038" cy="1706167"/>
            <a:chOff x="521" y="2129"/>
            <a:chExt cx="2492" cy="1433"/>
          </a:xfrm>
        </p:grpSpPr>
        <p:grpSp>
          <p:nvGrpSpPr>
            <p:cNvPr id="8299" name="Google Shape;8299;p124"/>
            <p:cNvGrpSpPr/>
            <p:nvPr/>
          </p:nvGrpSpPr>
          <p:grpSpPr>
            <a:xfrm>
              <a:off x="521" y="2818"/>
              <a:ext cx="1271" cy="744"/>
              <a:chOff x="380" y="2768"/>
              <a:chExt cx="1271" cy="744"/>
            </a:xfrm>
          </p:grpSpPr>
          <p:sp>
            <p:nvSpPr>
              <p:cNvPr id="8300" name="Google Shape;8300;p124"/>
              <p:cNvSpPr txBox="1"/>
              <p:nvPr/>
            </p:nvSpPr>
            <p:spPr>
              <a:xfrm>
                <a:off x="380" y="2912"/>
                <a:ext cx="1200" cy="600"/>
              </a:xfrm>
              <a:prstGeom prst="rect">
                <a:avLst/>
              </a:prstGeom>
              <a:noFill/>
              <a:ln>
                <a:noFill/>
              </a:ln>
            </p:spPr>
            <p:txBody>
              <a:bodyPr anchorCtr="0" anchor="t" bIns="34275" lIns="68575" spcFirstLastPara="1" rIns="68575" wrap="square" tIns="34275">
                <a:spAutoFit/>
              </a:bodyPr>
              <a:lstStyle/>
              <a:p>
                <a:pPr indent="0" lvl="0" marL="0" marR="0" rtl="0" algn="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cwnd/2</a:t>
                </a:r>
                <a:endParaRPr sz="1100"/>
              </a:p>
              <a:p>
                <a:pPr indent="0" lvl="0" marL="0" marR="0" rtl="0" algn="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ssthresh + 3</a:t>
                </a:r>
                <a:endParaRPr sz="1100"/>
              </a:p>
              <a:p>
                <a:pPr indent="0" lvl="0" marL="0" marR="0" rtl="0" algn="r">
                  <a:lnSpc>
                    <a:spcPct val="80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retransmit missing segment</a:t>
                </a:r>
                <a:endParaRPr sz="1100"/>
              </a:p>
              <a:p>
                <a:pPr indent="0" lvl="0" marL="0" marR="0" rtl="0" algn="r">
                  <a:lnSpc>
                    <a:spcPct val="80000"/>
                  </a:lnSpc>
                  <a:spcBef>
                    <a:spcPts val="0"/>
                  </a:spcBef>
                  <a:spcAft>
                    <a:spcPts val="0"/>
                  </a:spcAft>
                  <a:buClr>
                    <a:schemeClr val="dk1"/>
                  </a:buClr>
                  <a:buSzPts val="1100"/>
                  <a:buFont typeface="Tahoma"/>
                  <a:buNone/>
                </a:pPr>
                <a:r>
                  <a:t/>
                </a:r>
                <a:endParaRPr b="0" i="0" sz="1100" u="none" cap="none" strike="noStrike">
                  <a:solidFill>
                    <a:srgbClr val="808080"/>
                  </a:solidFill>
                  <a:latin typeface="Arial"/>
                  <a:ea typeface="Arial"/>
                  <a:cs typeface="Arial"/>
                  <a:sym typeface="Arial"/>
                </a:endParaRPr>
              </a:p>
            </p:txBody>
          </p:sp>
          <p:cxnSp>
            <p:nvCxnSpPr>
              <p:cNvPr id="8301" name="Google Shape;8301;p124"/>
              <p:cNvCxnSpPr/>
              <p:nvPr/>
            </p:nvCxnSpPr>
            <p:spPr>
              <a:xfrm>
                <a:off x="925" y="2913"/>
                <a:ext cx="535" cy="0"/>
              </a:xfrm>
              <a:prstGeom prst="straightConnector1">
                <a:avLst/>
              </a:prstGeom>
              <a:noFill/>
              <a:ln cap="flat" cmpd="sng" w="9525">
                <a:solidFill>
                  <a:srgbClr val="000000"/>
                </a:solidFill>
                <a:prstDash val="solid"/>
                <a:round/>
                <a:headEnd len="med" w="med" type="none"/>
                <a:tailEnd len="med" w="med" type="none"/>
              </a:ln>
            </p:spPr>
          </p:cxnSp>
          <p:sp>
            <p:nvSpPr>
              <p:cNvPr id="8302" name="Google Shape;8302;p124"/>
              <p:cNvSpPr txBox="1"/>
              <p:nvPr/>
            </p:nvSpPr>
            <p:spPr>
              <a:xfrm>
                <a:off x="751" y="2768"/>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3</a:t>
                </a:r>
                <a:endParaRPr sz="1100"/>
              </a:p>
            </p:txBody>
          </p:sp>
        </p:grpSp>
        <p:grpSp>
          <p:nvGrpSpPr>
            <p:cNvPr id="8303" name="Google Shape;8303;p124"/>
            <p:cNvGrpSpPr/>
            <p:nvPr/>
          </p:nvGrpSpPr>
          <p:grpSpPr>
            <a:xfrm>
              <a:off x="1813" y="2454"/>
              <a:ext cx="1200" cy="417"/>
              <a:chOff x="419" y="2872"/>
              <a:chExt cx="1200" cy="417"/>
            </a:xfrm>
          </p:grpSpPr>
          <p:sp>
            <p:nvSpPr>
              <p:cNvPr id="8304" name="Google Shape;8304;p124"/>
              <p:cNvSpPr txBox="1"/>
              <p:nvPr/>
            </p:nvSpPr>
            <p:spPr>
              <a:xfrm>
                <a:off x="439" y="2872"/>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timeout</a:t>
                </a:r>
                <a:endParaRPr sz="1100"/>
              </a:p>
            </p:txBody>
          </p:sp>
          <p:sp>
            <p:nvSpPr>
              <p:cNvPr id="8305" name="Google Shape;8305;p124"/>
              <p:cNvSpPr txBox="1"/>
              <p:nvPr/>
            </p:nvSpPr>
            <p:spPr>
              <a:xfrm>
                <a:off x="419" y="2989"/>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 cwnd/2</a:t>
                </a:r>
                <a:endParaRPr sz="1100"/>
              </a:p>
              <a:p>
                <a:pPr indent="0" lvl="0" marL="0" marR="0" rtl="0" algn="l">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1 </a:t>
                </a:r>
                <a:endParaRPr sz="1100"/>
              </a:p>
              <a:p>
                <a:pPr indent="0" lvl="0" marL="0" marR="0" rtl="0" algn="l">
                  <a:lnSpc>
                    <a:spcPct val="85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l">
                  <a:lnSpc>
                    <a:spcPct val="85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retransmit missing segment</a:t>
                </a:r>
                <a:r>
                  <a:rPr b="0" i="0" lang="en-US" sz="1100" u="none" cap="none" strike="noStrike">
                    <a:solidFill>
                      <a:srgbClr val="000000"/>
                    </a:solidFill>
                    <a:latin typeface="Arial"/>
                    <a:ea typeface="Arial"/>
                    <a:cs typeface="Arial"/>
                    <a:sym typeface="Arial"/>
                  </a:rPr>
                  <a:t> </a:t>
                </a:r>
                <a:endParaRPr sz="1100"/>
              </a:p>
            </p:txBody>
          </p:sp>
          <p:cxnSp>
            <p:nvCxnSpPr>
              <p:cNvPr id="8306" name="Google Shape;8306;p124"/>
              <p:cNvCxnSpPr/>
              <p:nvPr/>
            </p:nvCxnSpPr>
            <p:spPr>
              <a:xfrm>
                <a:off x="471" y="3014"/>
                <a:ext cx="697" cy="0"/>
              </a:xfrm>
              <a:prstGeom prst="straightConnector1">
                <a:avLst/>
              </a:prstGeom>
              <a:noFill/>
              <a:ln cap="flat" cmpd="sng" w="9525">
                <a:solidFill>
                  <a:srgbClr val="000000"/>
                </a:solidFill>
                <a:prstDash val="solid"/>
                <a:round/>
                <a:headEnd len="med" w="med" type="none"/>
                <a:tailEnd len="med" w="med" type="none"/>
              </a:ln>
            </p:spPr>
          </p:cxnSp>
        </p:grpSp>
        <p:sp>
          <p:nvSpPr>
            <p:cNvPr id="8307" name="Google Shape;8307;p124"/>
            <p:cNvSpPr/>
            <p:nvPr/>
          </p:nvSpPr>
          <p:spPr>
            <a:xfrm>
              <a:off x="1722" y="2129"/>
              <a:ext cx="740" cy="1146"/>
            </a:xfrm>
            <a:custGeom>
              <a:rect b="b" l="l" r="r" t="t"/>
              <a:pathLst>
                <a:path extrusionOk="0" h="1146" w="740">
                  <a:moveTo>
                    <a:pt x="0" y="0"/>
                  </a:moveTo>
                  <a:lnTo>
                    <a:pt x="0" y="1146"/>
                  </a:lnTo>
                  <a:lnTo>
                    <a:pt x="740" y="1146"/>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308" name="Google Shape;8308;p124"/>
            <p:cNvSpPr/>
            <p:nvPr/>
          </p:nvSpPr>
          <p:spPr>
            <a:xfrm>
              <a:off x="1791" y="2146"/>
              <a:ext cx="700" cy="1051"/>
            </a:xfrm>
            <a:custGeom>
              <a:rect b="b" l="l" r="r" t="t"/>
              <a:pathLst>
                <a:path extrusionOk="0" h="1051" w="700">
                  <a:moveTo>
                    <a:pt x="700" y="1051"/>
                  </a:moveTo>
                  <a:lnTo>
                    <a:pt x="0" y="1051"/>
                  </a:lnTo>
                  <a:lnTo>
                    <a:pt x="0" y="0"/>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nvGrpSpPr>
          <p:cNvPr id="8309" name="Google Shape;8309;p124"/>
          <p:cNvGrpSpPr/>
          <p:nvPr/>
        </p:nvGrpSpPr>
        <p:grpSpPr>
          <a:xfrm>
            <a:off x="5213747" y="2665297"/>
            <a:ext cx="2320528" cy="1697830"/>
            <a:chOff x="3371" y="2124"/>
            <a:chExt cx="1949" cy="1426"/>
          </a:xfrm>
        </p:grpSpPr>
        <p:grpSp>
          <p:nvGrpSpPr>
            <p:cNvPr id="8310" name="Google Shape;8310;p124"/>
            <p:cNvGrpSpPr/>
            <p:nvPr/>
          </p:nvGrpSpPr>
          <p:grpSpPr>
            <a:xfrm>
              <a:off x="4120" y="2796"/>
              <a:ext cx="1200" cy="754"/>
              <a:chOff x="4142" y="2802"/>
              <a:chExt cx="1200" cy="754"/>
            </a:xfrm>
          </p:grpSpPr>
          <p:sp>
            <p:nvSpPr>
              <p:cNvPr id="8311" name="Google Shape;8311;p124"/>
              <p:cNvSpPr txBox="1"/>
              <p:nvPr/>
            </p:nvSpPr>
            <p:spPr>
              <a:xfrm>
                <a:off x="4142" y="2956"/>
                <a:ext cx="1200" cy="6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cwnd/2</a:t>
                </a:r>
                <a:endParaRPr sz="1100"/>
              </a:p>
              <a:p>
                <a:pPr indent="0" lvl="0" marL="0" marR="0" rtl="0" algn="l">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ssthresh + 3</a:t>
                </a:r>
                <a:endParaRPr sz="1100"/>
              </a:p>
              <a:p>
                <a:pPr indent="0" lvl="0" marL="0" marR="0" rtl="0" algn="l">
                  <a:lnSpc>
                    <a:spcPct val="80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retransmit missing segment</a:t>
                </a:r>
                <a:endParaRPr sz="1100"/>
              </a:p>
              <a:p>
                <a:pPr indent="0" lvl="0" marL="0" marR="0" rtl="0" algn="l">
                  <a:lnSpc>
                    <a:spcPct val="80000"/>
                  </a:lnSpc>
                  <a:spcBef>
                    <a:spcPts val="0"/>
                  </a:spcBef>
                  <a:spcAft>
                    <a:spcPts val="0"/>
                  </a:spcAft>
                  <a:buClr>
                    <a:schemeClr val="dk1"/>
                  </a:buClr>
                  <a:buSzPts val="1100"/>
                  <a:buFont typeface="Tahoma"/>
                  <a:buNone/>
                </a:pPr>
                <a:r>
                  <a:t/>
                </a:r>
                <a:endParaRPr b="0" i="1" sz="1100" u="none" cap="none" strike="noStrike">
                  <a:solidFill>
                    <a:srgbClr val="000000"/>
                  </a:solidFill>
                  <a:latin typeface="Arial"/>
                  <a:ea typeface="Arial"/>
                  <a:cs typeface="Arial"/>
                  <a:sym typeface="Arial"/>
                </a:endParaRPr>
              </a:p>
            </p:txBody>
          </p:sp>
          <p:cxnSp>
            <p:nvCxnSpPr>
              <p:cNvPr id="8312" name="Google Shape;8312;p124"/>
              <p:cNvCxnSpPr/>
              <p:nvPr/>
            </p:nvCxnSpPr>
            <p:spPr>
              <a:xfrm>
                <a:off x="4211" y="2950"/>
                <a:ext cx="535" cy="0"/>
              </a:xfrm>
              <a:prstGeom prst="straightConnector1">
                <a:avLst/>
              </a:prstGeom>
              <a:noFill/>
              <a:ln cap="flat" cmpd="sng" w="9525">
                <a:solidFill>
                  <a:srgbClr val="000000"/>
                </a:solidFill>
                <a:prstDash val="solid"/>
                <a:round/>
                <a:headEnd len="med" w="med" type="none"/>
                <a:tailEnd len="med" w="med" type="none"/>
              </a:ln>
            </p:spPr>
          </p:cxnSp>
          <p:sp>
            <p:nvSpPr>
              <p:cNvPr id="8313" name="Google Shape;8313;p124"/>
              <p:cNvSpPr txBox="1"/>
              <p:nvPr/>
            </p:nvSpPr>
            <p:spPr>
              <a:xfrm>
                <a:off x="4154" y="2802"/>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3</a:t>
                </a:r>
                <a:endParaRPr sz="1100"/>
              </a:p>
            </p:txBody>
          </p:sp>
        </p:grpSp>
        <p:sp>
          <p:nvSpPr>
            <p:cNvPr id="8314" name="Google Shape;8314;p124"/>
            <p:cNvSpPr/>
            <p:nvPr/>
          </p:nvSpPr>
          <p:spPr>
            <a:xfrm flipH="1">
              <a:off x="3371" y="2124"/>
              <a:ext cx="740" cy="1146"/>
            </a:xfrm>
            <a:custGeom>
              <a:rect b="b" l="l" r="r" t="t"/>
              <a:pathLst>
                <a:path extrusionOk="0" h="1146" w="740">
                  <a:moveTo>
                    <a:pt x="0" y="0"/>
                  </a:moveTo>
                  <a:lnTo>
                    <a:pt x="0" y="1146"/>
                  </a:lnTo>
                  <a:lnTo>
                    <a:pt x="740" y="1146"/>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nvGrpSpPr>
          <p:cNvPr id="8315" name="Google Shape;8315;p124"/>
          <p:cNvGrpSpPr/>
          <p:nvPr/>
        </p:nvGrpSpPr>
        <p:grpSpPr>
          <a:xfrm>
            <a:off x="5037535" y="2684348"/>
            <a:ext cx="1071563" cy="1491852"/>
            <a:chOff x="3223" y="2140"/>
            <a:chExt cx="900" cy="1253"/>
          </a:xfrm>
        </p:grpSpPr>
        <p:sp>
          <p:nvSpPr>
            <p:cNvPr id="8316" name="Google Shape;8316;p124"/>
            <p:cNvSpPr/>
            <p:nvPr/>
          </p:nvSpPr>
          <p:spPr>
            <a:xfrm flipH="1">
              <a:off x="3327" y="2140"/>
              <a:ext cx="700" cy="1051"/>
            </a:xfrm>
            <a:custGeom>
              <a:rect b="b" l="l" r="r" t="t"/>
              <a:pathLst>
                <a:path extrusionOk="0" h="1051" w="700">
                  <a:moveTo>
                    <a:pt x="700" y="1051"/>
                  </a:moveTo>
                  <a:lnTo>
                    <a:pt x="0" y="1051"/>
                  </a:lnTo>
                  <a:lnTo>
                    <a:pt x="0" y="0"/>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8317" name="Google Shape;8317;p124"/>
            <p:cNvGrpSpPr/>
            <p:nvPr/>
          </p:nvGrpSpPr>
          <p:grpSpPr>
            <a:xfrm>
              <a:off x="3223" y="2649"/>
              <a:ext cx="900" cy="744"/>
              <a:chOff x="1015" y="3496"/>
              <a:chExt cx="900" cy="744"/>
            </a:xfrm>
          </p:grpSpPr>
          <p:sp>
            <p:nvSpPr>
              <p:cNvPr id="8318" name="Google Shape;8318;p124"/>
              <p:cNvSpPr txBox="1"/>
              <p:nvPr/>
            </p:nvSpPr>
            <p:spPr>
              <a:xfrm>
                <a:off x="1015" y="3640"/>
                <a:ext cx="900" cy="600"/>
              </a:xfrm>
              <a:prstGeom prst="rect">
                <a:avLst/>
              </a:prstGeom>
              <a:noFill/>
              <a:ln>
                <a:noFill/>
              </a:ln>
            </p:spPr>
            <p:txBody>
              <a:bodyPr anchorCtr="0" anchor="t" bIns="34275" lIns="68575" spcFirstLastPara="1" rIns="68575" wrap="square" tIns="34275">
                <a:spAutoFit/>
              </a:bodyPr>
              <a:lstStyle/>
              <a:p>
                <a:pPr indent="0" lvl="0" marL="0" marR="0" rtl="0" algn="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ssthresh</a:t>
                </a:r>
                <a:endParaRPr b="0" i="0" sz="800" u="none" cap="none" strike="noStrike">
                  <a:solidFill>
                    <a:srgbClr val="000000"/>
                  </a:solidFill>
                  <a:latin typeface="Arial"/>
                  <a:ea typeface="Arial"/>
                  <a:cs typeface="Arial"/>
                  <a:sym typeface="Arial"/>
                </a:endParaRPr>
              </a:p>
              <a:p>
                <a:pPr indent="0" lvl="0" marL="0" marR="0" rtl="0" algn="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r">
                  <a:lnSpc>
                    <a:spcPct val="80000"/>
                  </a:lnSpc>
                  <a:spcBef>
                    <a:spcPts val="0"/>
                  </a:spcBef>
                  <a:spcAft>
                    <a:spcPts val="0"/>
                  </a:spcAft>
                  <a:buClr>
                    <a:schemeClr val="dk1"/>
                  </a:buClr>
                  <a:buSzPts val="800"/>
                  <a:buFont typeface="Tahoma"/>
                  <a:buNone/>
                </a:pPr>
                <a:r>
                  <a:t/>
                </a:r>
                <a:endParaRPr b="0" i="0" sz="800" u="none" cap="none" strike="noStrike">
                  <a:solidFill>
                    <a:srgbClr val="000000"/>
                  </a:solidFill>
                  <a:latin typeface="Arial"/>
                  <a:ea typeface="Arial"/>
                  <a:cs typeface="Arial"/>
                  <a:sym typeface="Arial"/>
                </a:endParaRPr>
              </a:p>
              <a:p>
                <a:pPr indent="0" lvl="0" marL="0" marR="0" rtl="0" algn="r">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Arial"/>
                  <a:ea typeface="Arial"/>
                  <a:cs typeface="Arial"/>
                  <a:sym typeface="Arial"/>
                </a:endParaRPr>
              </a:p>
            </p:txBody>
          </p:sp>
          <p:grpSp>
            <p:nvGrpSpPr>
              <p:cNvPr id="8319" name="Google Shape;8319;p124"/>
              <p:cNvGrpSpPr/>
              <p:nvPr/>
            </p:nvGrpSpPr>
            <p:grpSpPr>
              <a:xfrm>
                <a:off x="1190" y="3496"/>
                <a:ext cx="697" cy="300"/>
                <a:chOff x="1190" y="3496"/>
                <a:chExt cx="697" cy="300"/>
              </a:xfrm>
            </p:grpSpPr>
            <p:cxnSp>
              <p:nvCxnSpPr>
                <p:cNvPr id="8320" name="Google Shape;8320;p124"/>
                <p:cNvCxnSpPr/>
                <p:nvPr/>
              </p:nvCxnSpPr>
              <p:spPr>
                <a:xfrm>
                  <a:off x="1190" y="3641"/>
                  <a:ext cx="535" cy="0"/>
                </a:xfrm>
                <a:prstGeom prst="straightConnector1">
                  <a:avLst/>
                </a:prstGeom>
                <a:noFill/>
                <a:ln cap="flat" cmpd="sng" w="9525">
                  <a:solidFill>
                    <a:srgbClr val="000000"/>
                  </a:solidFill>
                  <a:prstDash val="solid"/>
                  <a:round/>
                  <a:headEnd len="med" w="med" type="none"/>
                  <a:tailEnd len="med" w="med" type="none"/>
                </a:ln>
              </p:spPr>
            </p:cxnSp>
            <p:sp>
              <p:nvSpPr>
                <p:cNvPr id="8321" name="Google Shape;8321;p124"/>
                <p:cNvSpPr txBox="1"/>
                <p:nvPr/>
              </p:nvSpPr>
              <p:spPr>
                <a:xfrm>
                  <a:off x="1287" y="3496"/>
                  <a:ext cx="600" cy="3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New ACK</a:t>
                  </a:r>
                  <a:endParaRPr sz="1100"/>
                </a:p>
              </p:txBody>
            </p:sp>
          </p:grpSp>
        </p:grpSp>
      </p:grpSp>
      <p:grpSp>
        <p:nvGrpSpPr>
          <p:cNvPr id="8322" name="Google Shape;8322;p124"/>
          <p:cNvGrpSpPr/>
          <p:nvPr/>
        </p:nvGrpSpPr>
        <p:grpSpPr>
          <a:xfrm>
            <a:off x="1789509" y="1159149"/>
            <a:ext cx="3783805" cy="1897866"/>
            <a:chOff x="495" y="859"/>
            <a:chExt cx="3178" cy="1594"/>
          </a:xfrm>
        </p:grpSpPr>
        <p:grpSp>
          <p:nvGrpSpPr>
            <p:cNvPr id="8323" name="Google Shape;8323;p124"/>
            <p:cNvGrpSpPr/>
            <p:nvPr/>
          </p:nvGrpSpPr>
          <p:grpSpPr>
            <a:xfrm>
              <a:off x="1329" y="1320"/>
              <a:ext cx="800" cy="754"/>
              <a:chOff x="996" y="1773"/>
              <a:chExt cx="800" cy="754"/>
            </a:xfrm>
          </p:grpSpPr>
          <p:sp>
            <p:nvSpPr>
              <p:cNvPr id="8324" name="Google Shape;8324;p124"/>
              <p:cNvSpPr/>
              <p:nvPr/>
            </p:nvSpPr>
            <p:spPr>
              <a:xfrm>
                <a:off x="996" y="1773"/>
                <a:ext cx="800" cy="754"/>
              </a:xfrm>
              <a:prstGeom prst="ellipse">
                <a:avLst/>
              </a:prstGeom>
              <a:solidFill>
                <a:srgbClr val="00CC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325" name="Google Shape;8325;p124"/>
              <p:cNvSpPr txBox="1"/>
              <p:nvPr/>
            </p:nvSpPr>
            <p:spPr>
              <a:xfrm>
                <a:off x="1159" y="1946"/>
                <a:ext cx="485" cy="44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slow </a:t>
                </a:r>
                <a:endParaRPr sz="1100"/>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start</a:t>
                </a:r>
                <a:endParaRPr sz="1100"/>
              </a:p>
            </p:txBody>
          </p:sp>
        </p:grpSp>
        <p:grpSp>
          <p:nvGrpSpPr>
            <p:cNvPr id="8326" name="Google Shape;8326;p124"/>
            <p:cNvGrpSpPr/>
            <p:nvPr/>
          </p:nvGrpSpPr>
          <p:grpSpPr>
            <a:xfrm>
              <a:off x="496" y="2026"/>
              <a:ext cx="1200" cy="427"/>
              <a:chOff x="384" y="2713"/>
              <a:chExt cx="1200" cy="427"/>
            </a:xfrm>
          </p:grpSpPr>
          <p:sp>
            <p:nvSpPr>
              <p:cNvPr id="8327" name="Google Shape;8327;p124"/>
              <p:cNvSpPr txBox="1"/>
              <p:nvPr/>
            </p:nvSpPr>
            <p:spPr>
              <a:xfrm>
                <a:off x="777" y="2713"/>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timeout</a:t>
                </a:r>
                <a:endParaRPr sz="1100"/>
              </a:p>
            </p:txBody>
          </p:sp>
          <p:sp>
            <p:nvSpPr>
              <p:cNvPr id="8328" name="Google Shape;8328;p124"/>
              <p:cNvSpPr txBox="1"/>
              <p:nvPr/>
            </p:nvSpPr>
            <p:spPr>
              <a:xfrm>
                <a:off x="384" y="2840"/>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 cwnd/2 </a:t>
                </a:r>
                <a:endParaRPr sz="1100"/>
              </a:p>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1 MSS</a:t>
                </a:r>
                <a:endParaRPr sz="1100"/>
              </a:p>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ctr">
                  <a:lnSpc>
                    <a:spcPct val="80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retransmit missing segment</a:t>
                </a:r>
                <a:r>
                  <a:rPr b="0" i="0" lang="en-US" sz="1100" u="none" cap="none" strike="noStrike">
                    <a:solidFill>
                      <a:srgbClr val="000000"/>
                    </a:solidFill>
                    <a:latin typeface="Arial"/>
                    <a:ea typeface="Arial"/>
                    <a:cs typeface="Arial"/>
                    <a:sym typeface="Arial"/>
                  </a:rPr>
                  <a:t> </a:t>
                </a:r>
                <a:endParaRPr sz="1100"/>
              </a:p>
            </p:txBody>
          </p:sp>
          <p:cxnSp>
            <p:nvCxnSpPr>
              <p:cNvPr id="8329" name="Google Shape;8329;p124"/>
              <p:cNvCxnSpPr/>
              <p:nvPr/>
            </p:nvCxnSpPr>
            <p:spPr>
              <a:xfrm>
                <a:off x="709" y="2855"/>
                <a:ext cx="535" cy="0"/>
              </a:xfrm>
              <a:prstGeom prst="straightConnector1">
                <a:avLst/>
              </a:prstGeom>
              <a:noFill/>
              <a:ln cap="flat" cmpd="sng" w="9525">
                <a:solidFill>
                  <a:srgbClr val="000000"/>
                </a:solidFill>
                <a:prstDash val="solid"/>
                <a:round/>
                <a:headEnd len="med" w="med" type="none"/>
                <a:tailEnd len="med" w="med" type="none"/>
              </a:ln>
            </p:spPr>
          </p:cxnSp>
        </p:grpSp>
        <p:grpSp>
          <p:nvGrpSpPr>
            <p:cNvPr id="8330" name="Google Shape;8330;p124"/>
            <p:cNvGrpSpPr/>
            <p:nvPr/>
          </p:nvGrpSpPr>
          <p:grpSpPr>
            <a:xfrm>
              <a:off x="2173" y="960"/>
              <a:ext cx="1500" cy="719"/>
              <a:chOff x="2683" y="798"/>
              <a:chExt cx="1500" cy="719"/>
            </a:xfrm>
          </p:grpSpPr>
          <p:sp>
            <p:nvSpPr>
              <p:cNvPr id="8331" name="Google Shape;8331;p124"/>
              <p:cNvSpPr txBox="1"/>
              <p:nvPr/>
            </p:nvSpPr>
            <p:spPr>
              <a:xfrm>
                <a:off x="2683" y="917"/>
                <a:ext cx="1500" cy="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cwnd+MSS</a:t>
                </a:r>
                <a:endParaRPr sz="1100"/>
              </a:p>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sz="1100"/>
              </a:p>
              <a:p>
                <a:pPr indent="0" lvl="0" marL="0" marR="0" rtl="0" algn="l">
                  <a:lnSpc>
                    <a:spcPct val="90000"/>
                  </a:lnSpc>
                  <a:spcBef>
                    <a:spcPts val="0"/>
                  </a:spcBef>
                  <a:spcAft>
                    <a:spcPts val="0"/>
                  </a:spcAft>
                  <a:buClr>
                    <a:srgbClr val="000099"/>
                  </a:buClr>
                  <a:buSzPts val="800"/>
                  <a:buFont typeface="Arial"/>
                  <a:buNone/>
                </a:pPr>
                <a:r>
                  <a:rPr b="0" i="1" lang="en-US" sz="800" u="none" cap="none" strike="noStrike">
                    <a:solidFill>
                      <a:srgbClr val="000099"/>
                    </a:solidFill>
                    <a:latin typeface="Arial"/>
                    <a:ea typeface="Arial"/>
                    <a:cs typeface="Arial"/>
                    <a:sym typeface="Arial"/>
                  </a:rPr>
                  <a:t>transmit new segment(s), as allowed</a:t>
                </a:r>
                <a:endParaRPr sz="1100"/>
              </a:p>
              <a:p>
                <a:pPr indent="0" lvl="0" marL="0" marR="0" rtl="0" algn="l">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Arial"/>
                  <a:ea typeface="Arial"/>
                  <a:cs typeface="Arial"/>
                  <a:sym typeface="Arial"/>
                </a:endParaRPr>
              </a:p>
            </p:txBody>
          </p:sp>
          <p:cxnSp>
            <p:nvCxnSpPr>
              <p:cNvPr id="8332" name="Google Shape;8332;p124"/>
              <p:cNvCxnSpPr/>
              <p:nvPr/>
            </p:nvCxnSpPr>
            <p:spPr>
              <a:xfrm>
                <a:off x="2744" y="934"/>
                <a:ext cx="535" cy="0"/>
              </a:xfrm>
              <a:prstGeom prst="straightConnector1">
                <a:avLst/>
              </a:prstGeom>
              <a:noFill/>
              <a:ln cap="flat" cmpd="sng" w="9525">
                <a:solidFill>
                  <a:srgbClr val="000000"/>
                </a:solidFill>
                <a:prstDash val="solid"/>
                <a:round/>
                <a:headEnd len="med" w="med" type="none"/>
                <a:tailEnd len="med" w="med" type="none"/>
              </a:ln>
            </p:spPr>
          </p:cxnSp>
          <p:sp>
            <p:nvSpPr>
              <p:cNvPr id="8333" name="Google Shape;8333;p124"/>
              <p:cNvSpPr txBox="1"/>
              <p:nvPr/>
            </p:nvSpPr>
            <p:spPr>
              <a:xfrm>
                <a:off x="2697" y="798"/>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new ACK</a:t>
                </a:r>
                <a:endParaRPr sz="1100"/>
              </a:p>
            </p:txBody>
          </p:sp>
        </p:grpSp>
        <p:sp>
          <p:nvSpPr>
            <p:cNvPr id="8334" name="Google Shape;8334;p124"/>
            <p:cNvSpPr/>
            <p:nvPr/>
          </p:nvSpPr>
          <p:spPr>
            <a:xfrm>
              <a:off x="1601" y="1129"/>
              <a:ext cx="313" cy="201"/>
            </a:xfrm>
            <a:custGeom>
              <a:rect b="b" l="l" r="r" t="t"/>
              <a:pathLst>
                <a:path extrusionOk="0" h="201" w="313">
                  <a:moveTo>
                    <a:pt x="25" y="169"/>
                  </a:moveTo>
                  <a:cubicBezTo>
                    <a:pt x="0" y="108"/>
                    <a:pt x="5" y="0"/>
                    <a:pt x="153" y="7"/>
                  </a:cubicBezTo>
                  <a:cubicBezTo>
                    <a:pt x="302" y="12"/>
                    <a:pt x="313" y="87"/>
                    <a:pt x="258" y="201"/>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335" name="Google Shape;8335;p124"/>
            <p:cNvSpPr/>
            <p:nvPr/>
          </p:nvSpPr>
          <p:spPr>
            <a:xfrm rot="2575893">
              <a:off x="1950" y="1316"/>
              <a:ext cx="313" cy="201"/>
            </a:xfrm>
            <a:custGeom>
              <a:rect b="b" l="l" r="r" t="t"/>
              <a:pathLst>
                <a:path extrusionOk="0" h="201" w="313">
                  <a:moveTo>
                    <a:pt x="25" y="169"/>
                  </a:moveTo>
                  <a:cubicBezTo>
                    <a:pt x="0" y="108"/>
                    <a:pt x="5" y="0"/>
                    <a:pt x="153" y="7"/>
                  </a:cubicBezTo>
                  <a:cubicBezTo>
                    <a:pt x="302" y="12"/>
                    <a:pt x="313" y="87"/>
                    <a:pt x="258" y="201"/>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8336" name="Google Shape;8336;p124"/>
            <p:cNvGrpSpPr/>
            <p:nvPr/>
          </p:nvGrpSpPr>
          <p:grpSpPr>
            <a:xfrm>
              <a:off x="1445" y="859"/>
              <a:ext cx="941" cy="440"/>
              <a:chOff x="4254" y="2922"/>
              <a:chExt cx="941" cy="440"/>
            </a:xfrm>
          </p:grpSpPr>
          <p:sp>
            <p:nvSpPr>
              <p:cNvPr id="8337" name="Google Shape;8337;p124"/>
              <p:cNvSpPr txBox="1"/>
              <p:nvPr/>
            </p:nvSpPr>
            <p:spPr>
              <a:xfrm>
                <a:off x="4254" y="3062"/>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a:t>
                </a:r>
                <a:endParaRPr sz="1100"/>
              </a:p>
              <a:p>
                <a:pPr indent="0" lvl="0" marL="0" marR="0" rtl="0" algn="ctr">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Arial"/>
                  <a:ea typeface="Arial"/>
                  <a:cs typeface="Arial"/>
                  <a:sym typeface="Arial"/>
                </a:endParaRPr>
              </a:p>
            </p:txBody>
          </p:sp>
          <p:cxnSp>
            <p:nvCxnSpPr>
              <p:cNvPr id="8338" name="Google Shape;8338;p124"/>
              <p:cNvCxnSpPr/>
              <p:nvPr/>
            </p:nvCxnSpPr>
            <p:spPr>
              <a:xfrm>
                <a:off x="4353" y="3071"/>
                <a:ext cx="535" cy="0"/>
              </a:xfrm>
              <a:prstGeom prst="straightConnector1">
                <a:avLst/>
              </a:prstGeom>
              <a:noFill/>
              <a:ln cap="flat" cmpd="sng" w="9525">
                <a:solidFill>
                  <a:srgbClr val="000000"/>
                </a:solidFill>
                <a:prstDash val="solid"/>
                <a:round/>
                <a:headEnd len="med" w="med" type="none"/>
                <a:tailEnd len="med" w="med" type="none"/>
              </a:ln>
            </p:spPr>
          </p:cxnSp>
          <p:sp>
            <p:nvSpPr>
              <p:cNvPr id="8339" name="Google Shape;8339;p124"/>
              <p:cNvSpPr txBox="1"/>
              <p:nvPr/>
            </p:nvSpPr>
            <p:spPr>
              <a:xfrm>
                <a:off x="4295" y="2922"/>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duplicate ACK</a:t>
                </a:r>
                <a:endParaRPr sz="1100"/>
              </a:p>
            </p:txBody>
          </p:sp>
        </p:grpSp>
        <p:sp>
          <p:nvSpPr>
            <p:cNvPr id="8340" name="Google Shape;8340;p124"/>
            <p:cNvSpPr/>
            <p:nvPr/>
          </p:nvSpPr>
          <p:spPr>
            <a:xfrm rot="-8222029">
              <a:off x="1204" y="1903"/>
              <a:ext cx="313" cy="201"/>
            </a:xfrm>
            <a:custGeom>
              <a:rect b="b" l="l" r="r" t="t"/>
              <a:pathLst>
                <a:path extrusionOk="0" h="201" w="313">
                  <a:moveTo>
                    <a:pt x="25" y="169"/>
                  </a:moveTo>
                  <a:cubicBezTo>
                    <a:pt x="0" y="108"/>
                    <a:pt x="5" y="0"/>
                    <a:pt x="153" y="7"/>
                  </a:cubicBezTo>
                  <a:cubicBezTo>
                    <a:pt x="302" y="12"/>
                    <a:pt x="313" y="87"/>
                    <a:pt x="258" y="201"/>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cxnSp>
          <p:nvCxnSpPr>
            <p:cNvPr id="8341" name="Google Shape;8341;p124"/>
            <p:cNvCxnSpPr/>
            <p:nvPr/>
          </p:nvCxnSpPr>
          <p:spPr>
            <a:xfrm>
              <a:off x="536" y="1649"/>
              <a:ext cx="752" cy="1"/>
            </a:xfrm>
            <a:prstGeom prst="straightConnector1">
              <a:avLst/>
            </a:prstGeom>
            <a:noFill/>
            <a:ln cap="flat" cmpd="sng" w="9525">
              <a:solidFill>
                <a:srgbClr val="000000"/>
              </a:solidFill>
              <a:prstDash val="dash"/>
              <a:round/>
              <a:headEnd len="med" w="med" type="none"/>
              <a:tailEnd len="med" w="med" type="triangle"/>
            </a:ln>
          </p:spPr>
        </p:cxnSp>
        <p:grpSp>
          <p:nvGrpSpPr>
            <p:cNvPr id="8342" name="Google Shape;8342;p124"/>
            <p:cNvGrpSpPr/>
            <p:nvPr/>
          </p:nvGrpSpPr>
          <p:grpSpPr>
            <a:xfrm>
              <a:off x="495" y="1255"/>
              <a:ext cx="900" cy="427"/>
              <a:chOff x="517" y="936"/>
              <a:chExt cx="900" cy="427"/>
            </a:xfrm>
          </p:grpSpPr>
          <p:sp>
            <p:nvSpPr>
              <p:cNvPr id="8343" name="Google Shape;8343;p124"/>
              <p:cNvSpPr txBox="1"/>
              <p:nvPr/>
            </p:nvSpPr>
            <p:spPr>
              <a:xfrm>
                <a:off x="816" y="936"/>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Noto Sans Symbols"/>
                  <a:buNone/>
                </a:pPr>
                <a:r>
                  <a:rPr b="0" i="0" lang="en-US" sz="800" u="none" cap="none" strike="noStrike">
                    <a:solidFill>
                      <a:srgbClr val="000000"/>
                    </a:solidFill>
                    <a:latin typeface="Noto Sans Symbols"/>
                    <a:ea typeface="Noto Sans Symbols"/>
                    <a:cs typeface="Noto Sans Symbols"/>
                    <a:sym typeface="Noto Sans Symbols"/>
                  </a:rPr>
                  <a:t>Λ</a:t>
                </a:r>
                <a:endParaRPr sz="1100"/>
              </a:p>
            </p:txBody>
          </p:sp>
          <p:sp>
            <p:nvSpPr>
              <p:cNvPr id="8344" name="Google Shape;8344;p124"/>
              <p:cNvSpPr txBox="1"/>
              <p:nvPr/>
            </p:nvSpPr>
            <p:spPr>
              <a:xfrm>
                <a:off x="517" y="1063"/>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cwnd = 1 MSS</a:t>
                </a:r>
                <a:endParaRPr sz="1100"/>
              </a:p>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ssthresh = 64 KB</a:t>
                </a:r>
                <a:endParaRPr sz="1100"/>
              </a:p>
              <a:p>
                <a:pPr indent="0" lvl="0" marL="0" marR="0" rtl="0" algn="ctr">
                  <a:lnSpc>
                    <a:spcPct val="8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dupACKcount = 0</a:t>
                </a:r>
                <a:endParaRPr b="0" i="0" sz="1100" u="none" cap="none" strike="noStrike">
                  <a:solidFill>
                    <a:srgbClr val="000000"/>
                  </a:solidFill>
                  <a:latin typeface="Arial"/>
                  <a:ea typeface="Arial"/>
                  <a:cs typeface="Arial"/>
                  <a:sym typeface="Arial"/>
                </a:endParaRPr>
              </a:p>
            </p:txBody>
          </p:sp>
          <p:cxnSp>
            <p:nvCxnSpPr>
              <p:cNvPr id="8345" name="Google Shape;8345;p124"/>
              <p:cNvCxnSpPr/>
              <p:nvPr/>
            </p:nvCxnSpPr>
            <p:spPr>
              <a:xfrm>
                <a:off x="641" y="1078"/>
                <a:ext cx="535"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8346" name="Google Shape;8346;p124"/>
          <p:cNvGrpSpPr/>
          <p:nvPr/>
        </p:nvGrpSpPr>
        <p:grpSpPr>
          <a:xfrm>
            <a:off x="1803797" y="2236674"/>
            <a:ext cx="2375297" cy="984646"/>
            <a:chOff x="509" y="1766"/>
            <a:chExt cx="1995" cy="827"/>
          </a:xfrm>
        </p:grpSpPr>
        <p:pic>
          <p:nvPicPr>
            <p:cNvPr id="8347" name="Google Shape;8347;p124"/>
            <p:cNvPicPr preferRelativeResize="0"/>
            <p:nvPr/>
          </p:nvPicPr>
          <p:blipFill rotWithShape="1">
            <a:blip r:embed="rId3">
              <a:alphaModFix/>
            </a:blip>
            <a:srcRect b="0" l="0" r="0" t="0"/>
            <a:stretch/>
          </p:blipFill>
          <p:spPr>
            <a:xfrm flipH="1">
              <a:off x="509" y="1992"/>
              <a:ext cx="262" cy="245"/>
            </a:xfrm>
            <a:prstGeom prst="rect">
              <a:avLst/>
            </a:prstGeom>
            <a:noFill/>
            <a:ln>
              <a:noFill/>
            </a:ln>
          </p:spPr>
        </p:pic>
        <p:pic>
          <p:nvPicPr>
            <p:cNvPr id="8348" name="Google Shape;8348;p124"/>
            <p:cNvPicPr preferRelativeResize="0"/>
            <p:nvPr/>
          </p:nvPicPr>
          <p:blipFill rotWithShape="1">
            <a:blip r:embed="rId3">
              <a:alphaModFix/>
            </a:blip>
            <a:srcRect b="0" l="0" r="0" t="0"/>
            <a:stretch/>
          </p:blipFill>
          <p:spPr>
            <a:xfrm flipH="1">
              <a:off x="2242" y="1766"/>
              <a:ext cx="262" cy="245"/>
            </a:xfrm>
            <a:prstGeom prst="rect">
              <a:avLst/>
            </a:prstGeom>
            <a:noFill/>
            <a:ln>
              <a:noFill/>
            </a:ln>
          </p:spPr>
        </p:pic>
        <p:pic>
          <p:nvPicPr>
            <p:cNvPr id="8349" name="Google Shape;8349;p124"/>
            <p:cNvPicPr preferRelativeResize="0"/>
            <p:nvPr/>
          </p:nvPicPr>
          <p:blipFill rotWithShape="1">
            <a:blip r:embed="rId3">
              <a:alphaModFix/>
            </a:blip>
            <a:srcRect b="0" l="0" r="0" t="0"/>
            <a:stretch/>
          </p:blipFill>
          <p:spPr>
            <a:xfrm flipH="1">
              <a:off x="2164" y="2348"/>
              <a:ext cx="262" cy="245"/>
            </a:xfrm>
            <a:prstGeom prst="rect">
              <a:avLst/>
            </a:prstGeom>
            <a:noFill/>
            <a:ln>
              <a:noFill/>
            </a:ln>
          </p:spPr>
        </p:pic>
      </p:grpSp>
      <p:grpSp>
        <p:nvGrpSpPr>
          <p:cNvPr id="8350" name="Google Shape;8350;p124"/>
          <p:cNvGrpSpPr/>
          <p:nvPr/>
        </p:nvGrpSpPr>
        <p:grpSpPr>
          <a:xfrm>
            <a:off x="3802844" y="906745"/>
            <a:ext cx="3274231" cy="2466966"/>
            <a:chOff x="2185" y="641"/>
            <a:chExt cx="2750" cy="2072"/>
          </a:xfrm>
        </p:grpSpPr>
        <p:grpSp>
          <p:nvGrpSpPr>
            <p:cNvPr id="8351" name="Google Shape;8351;p124"/>
            <p:cNvGrpSpPr/>
            <p:nvPr/>
          </p:nvGrpSpPr>
          <p:grpSpPr>
            <a:xfrm>
              <a:off x="3361" y="2381"/>
              <a:ext cx="603" cy="332"/>
              <a:chOff x="1146" y="3601"/>
              <a:chExt cx="603" cy="332"/>
            </a:xfrm>
          </p:grpSpPr>
          <p:grpSp>
            <p:nvGrpSpPr>
              <p:cNvPr id="8352" name="Google Shape;8352;p124"/>
              <p:cNvGrpSpPr/>
              <p:nvPr/>
            </p:nvGrpSpPr>
            <p:grpSpPr>
              <a:xfrm>
                <a:off x="1166" y="3601"/>
                <a:ext cx="583" cy="303"/>
                <a:chOff x="990" y="4570"/>
                <a:chExt cx="597" cy="380"/>
              </a:xfrm>
            </p:grpSpPr>
            <p:pic>
              <p:nvPicPr>
                <p:cNvPr id="8353" name="Google Shape;8353;p124"/>
                <p:cNvPicPr preferRelativeResize="0"/>
                <p:nvPr/>
              </p:nvPicPr>
              <p:blipFill rotWithShape="1">
                <a:blip r:embed="rId4">
                  <a:alphaModFix/>
                </a:blip>
                <a:srcRect b="0" l="0" r="0" t="0"/>
                <a:stretch/>
              </p:blipFill>
              <p:spPr>
                <a:xfrm>
                  <a:off x="990" y="4570"/>
                  <a:ext cx="597" cy="380"/>
                </a:xfrm>
                <a:prstGeom prst="rect">
                  <a:avLst/>
                </a:prstGeom>
                <a:noFill/>
                <a:ln>
                  <a:noFill/>
                </a:ln>
              </p:spPr>
            </p:pic>
            <p:sp>
              <p:nvSpPr>
                <p:cNvPr id="8354" name="Google Shape;8354;p124"/>
                <p:cNvSpPr/>
                <p:nvPr/>
              </p:nvSpPr>
              <p:spPr>
                <a:xfrm>
                  <a:off x="1124" y="4679"/>
                  <a:ext cx="356" cy="14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355" name="Google Shape;8355;p124"/>
              <p:cNvSpPr txBox="1"/>
              <p:nvPr/>
            </p:nvSpPr>
            <p:spPr>
              <a:xfrm>
                <a:off x="1146" y="3633"/>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New</a:t>
                </a:r>
                <a:endParaRPr sz="1100"/>
              </a:p>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ACK!</a:t>
                </a:r>
                <a:endParaRPr sz="1100"/>
              </a:p>
            </p:txBody>
          </p:sp>
        </p:grpSp>
        <p:grpSp>
          <p:nvGrpSpPr>
            <p:cNvPr id="8356" name="Google Shape;8356;p124"/>
            <p:cNvGrpSpPr/>
            <p:nvPr/>
          </p:nvGrpSpPr>
          <p:grpSpPr>
            <a:xfrm>
              <a:off x="2185" y="700"/>
              <a:ext cx="603" cy="332"/>
              <a:chOff x="1146" y="3601"/>
              <a:chExt cx="603" cy="332"/>
            </a:xfrm>
          </p:grpSpPr>
          <p:grpSp>
            <p:nvGrpSpPr>
              <p:cNvPr id="8357" name="Google Shape;8357;p124"/>
              <p:cNvGrpSpPr/>
              <p:nvPr/>
            </p:nvGrpSpPr>
            <p:grpSpPr>
              <a:xfrm>
                <a:off x="1166" y="3601"/>
                <a:ext cx="583" cy="303"/>
                <a:chOff x="990" y="4570"/>
                <a:chExt cx="597" cy="380"/>
              </a:xfrm>
            </p:grpSpPr>
            <p:pic>
              <p:nvPicPr>
                <p:cNvPr id="8358" name="Google Shape;8358;p124"/>
                <p:cNvPicPr preferRelativeResize="0"/>
                <p:nvPr/>
              </p:nvPicPr>
              <p:blipFill rotWithShape="1">
                <a:blip r:embed="rId4">
                  <a:alphaModFix/>
                </a:blip>
                <a:srcRect b="0" l="0" r="0" t="0"/>
                <a:stretch/>
              </p:blipFill>
              <p:spPr>
                <a:xfrm>
                  <a:off x="990" y="4570"/>
                  <a:ext cx="597" cy="380"/>
                </a:xfrm>
                <a:prstGeom prst="rect">
                  <a:avLst/>
                </a:prstGeom>
                <a:noFill/>
                <a:ln>
                  <a:noFill/>
                </a:ln>
              </p:spPr>
            </p:pic>
            <p:sp>
              <p:nvSpPr>
                <p:cNvPr id="8359" name="Google Shape;8359;p124"/>
                <p:cNvSpPr/>
                <p:nvPr/>
              </p:nvSpPr>
              <p:spPr>
                <a:xfrm>
                  <a:off x="1124" y="4679"/>
                  <a:ext cx="356" cy="14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360" name="Google Shape;8360;p124"/>
              <p:cNvSpPr txBox="1"/>
              <p:nvPr/>
            </p:nvSpPr>
            <p:spPr>
              <a:xfrm>
                <a:off x="1146" y="3633"/>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New</a:t>
                </a:r>
                <a:endParaRPr sz="1100"/>
              </a:p>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ACK!</a:t>
                </a:r>
                <a:endParaRPr sz="1100"/>
              </a:p>
            </p:txBody>
          </p:sp>
        </p:grpSp>
        <p:grpSp>
          <p:nvGrpSpPr>
            <p:cNvPr id="8361" name="Google Shape;8361;p124"/>
            <p:cNvGrpSpPr/>
            <p:nvPr/>
          </p:nvGrpSpPr>
          <p:grpSpPr>
            <a:xfrm>
              <a:off x="4332" y="641"/>
              <a:ext cx="603" cy="332"/>
              <a:chOff x="1146" y="3601"/>
              <a:chExt cx="603" cy="332"/>
            </a:xfrm>
          </p:grpSpPr>
          <p:grpSp>
            <p:nvGrpSpPr>
              <p:cNvPr id="8362" name="Google Shape;8362;p124"/>
              <p:cNvGrpSpPr/>
              <p:nvPr/>
            </p:nvGrpSpPr>
            <p:grpSpPr>
              <a:xfrm>
                <a:off x="1166" y="3601"/>
                <a:ext cx="583" cy="303"/>
                <a:chOff x="990" y="4570"/>
                <a:chExt cx="597" cy="380"/>
              </a:xfrm>
            </p:grpSpPr>
            <p:pic>
              <p:nvPicPr>
                <p:cNvPr id="8363" name="Google Shape;8363;p124"/>
                <p:cNvPicPr preferRelativeResize="0"/>
                <p:nvPr/>
              </p:nvPicPr>
              <p:blipFill rotWithShape="1">
                <a:blip r:embed="rId4">
                  <a:alphaModFix/>
                </a:blip>
                <a:srcRect b="0" l="0" r="0" t="0"/>
                <a:stretch/>
              </p:blipFill>
              <p:spPr>
                <a:xfrm>
                  <a:off x="990" y="4570"/>
                  <a:ext cx="597" cy="380"/>
                </a:xfrm>
                <a:prstGeom prst="rect">
                  <a:avLst/>
                </a:prstGeom>
                <a:noFill/>
                <a:ln>
                  <a:noFill/>
                </a:ln>
              </p:spPr>
            </p:pic>
            <p:sp>
              <p:nvSpPr>
                <p:cNvPr id="8364" name="Google Shape;8364;p124"/>
                <p:cNvSpPr/>
                <p:nvPr/>
              </p:nvSpPr>
              <p:spPr>
                <a:xfrm>
                  <a:off x="1124" y="4679"/>
                  <a:ext cx="356" cy="14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365" name="Google Shape;8365;p124"/>
              <p:cNvSpPr txBox="1"/>
              <p:nvPr/>
            </p:nvSpPr>
            <p:spPr>
              <a:xfrm>
                <a:off x="1146" y="3633"/>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New</a:t>
                </a:r>
                <a:endParaRPr sz="1100"/>
              </a:p>
              <a:p>
                <a:pPr indent="0" lvl="0" marL="0" marR="0" rtl="0" algn="ctr">
                  <a:lnSpc>
                    <a:spcPct val="80000"/>
                  </a:lnSpc>
                  <a:spcBef>
                    <a:spcPts val="0"/>
                  </a:spcBef>
                  <a:spcAft>
                    <a:spcPts val="0"/>
                  </a:spcAft>
                  <a:buClr>
                    <a:srgbClr val="3333CC"/>
                  </a:buClr>
                  <a:buSzPts val="900"/>
                  <a:buFont typeface="Comic Sans MS"/>
                  <a:buNone/>
                </a:pPr>
                <a:r>
                  <a:rPr b="1" i="1" lang="en-US" sz="900" u="none" cap="none" strike="noStrike">
                    <a:solidFill>
                      <a:srgbClr val="3333CC"/>
                    </a:solidFill>
                    <a:latin typeface="Comic Sans MS"/>
                    <a:ea typeface="Comic Sans MS"/>
                    <a:cs typeface="Comic Sans MS"/>
                    <a:sym typeface="Comic Sans MS"/>
                  </a:rPr>
                  <a:t>ACK!</a:t>
                </a:r>
                <a:endParaRPr sz="1100"/>
              </a:p>
            </p:txBody>
          </p:sp>
        </p:grpSp>
      </p:grpSp>
      <p:sp>
        <p:nvSpPr>
          <p:cNvPr id="8366" name="Google Shape;8366;p12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2"/>
                                        </p:tgtEl>
                                        <p:attrNameLst>
                                          <p:attrName>style.visibility</p:attrName>
                                        </p:attrNameLst>
                                      </p:cBhvr>
                                      <p:to>
                                        <p:strVal val="visible"/>
                                      </p:to>
                                    </p:set>
                                    <p:animEffect filter="fade" transition="in">
                                      <p:cBhvr>
                                        <p:cTn dur="500"/>
                                        <p:tgtEl>
                                          <p:spTgt spid="8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6"/>
                                        </p:tgtEl>
                                        <p:attrNameLst>
                                          <p:attrName>style.visibility</p:attrName>
                                        </p:attrNameLst>
                                      </p:cBhvr>
                                      <p:to>
                                        <p:strVal val="visible"/>
                                      </p:to>
                                    </p:set>
                                    <p:animEffect filter="fade" transition="in">
                                      <p:cBhvr>
                                        <p:cTn dur="500"/>
                                        <p:tgtEl>
                                          <p:spTgt spid="8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3"/>
                                        </p:tgtEl>
                                        <p:attrNameLst>
                                          <p:attrName>style.visibility</p:attrName>
                                        </p:attrNameLst>
                                      </p:cBhvr>
                                      <p:to>
                                        <p:strVal val="visible"/>
                                      </p:to>
                                    </p:set>
                                    <p:animEffect filter="fade" transition="in">
                                      <p:cBhvr>
                                        <p:cTn dur="500"/>
                                        <p:tgtEl>
                                          <p:spTgt spid="8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0"/>
                                        </p:tgtEl>
                                        <p:attrNameLst>
                                          <p:attrName>style.visibility</p:attrName>
                                        </p:attrNameLst>
                                      </p:cBhvr>
                                      <p:to>
                                        <p:strVal val="visible"/>
                                      </p:to>
                                    </p:set>
                                    <p:animEffect filter="fade" transition="in">
                                      <p:cBhvr>
                                        <p:cTn dur="500"/>
                                        <p:tgtEl>
                                          <p:spTgt spid="8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9"/>
                                        </p:tgtEl>
                                        <p:attrNameLst>
                                          <p:attrName>style.visibility</p:attrName>
                                        </p:attrNameLst>
                                      </p:cBhvr>
                                      <p:to>
                                        <p:strVal val="visible"/>
                                      </p:to>
                                    </p:set>
                                    <p:animEffect filter="fade" transition="in">
                                      <p:cBhvr>
                                        <p:cTn dur="500"/>
                                        <p:tgtEl>
                                          <p:spTgt spid="8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5"/>
                                        </p:tgtEl>
                                        <p:attrNameLst>
                                          <p:attrName>style.visibility</p:attrName>
                                        </p:attrNameLst>
                                      </p:cBhvr>
                                      <p:to>
                                        <p:strVal val="visible"/>
                                      </p:to>
                                    </p:set>
                                    <p:animEffect filter="fade" transition="in">
                                      <p:cBhvr>
                                        <p:cTn dur="500"/>
                                        <p:tgtEl>
                                          <p:spTgt spid="8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8"/>
                                        </p:tgtEl>
                                        <p:attrNameLst>
                                          <p:attrName>style.visibility</p:attrName>
                                        </p:attrNameLst>
                                      </p:cBhvr>
                                      <p:to>
                                        <p:strVal val="visible"/>
                                      </p:to>
                                    </p:set>
                                    <p:animEffect filter="fade" transition="in">
                                      <p:cBhvr>
                                        <p:cTn dur="500"/>
                                        <p:tgtEl>
                                          <p:spTgt spid="8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50"/>
                                        </p:tgtEl>
                                        <p:attrNameLst>
                                          <p:attrName>style.visibility</p:attrName>
                                        </p:attrNameLst>
                                      </p:cBhvr>
                                      <p:to>
                                        <p:strVal val="visible"/>
                                      </p:to>
                                    </p:set>
                                    <p:animEffect filter="fade" transition="in">
                                      <p:cBhvr>
                                        <p:cTn dur="500"/>
                                        <p:tgtEl>
                                          <p:spTgt spid="8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1" name="Shape 8371"/>
        <p:cNvGrpSpPr/>
        <p:nvPr/>
      </p:nvGrpSpPr>
      <p:grpSpPr>
        <a:xfrm>
          <a:off x="0" y="0"/>
          <a:ext cx="0" cy="0"/>
          <a:chOff x="0" y="0"/>
          <a:chExt cx="0" cy="0"/>
        </a:xfrm>
      </p:grpSpPr>
      <p:sp>
        <p:nvSpPr>
          <p:cNvPr id="8372" name="Google Shape;8372;p125"/>
          <p:cNvSpPr txBox="1"/>
          <p:nvPr>
            <p:ph type="title"/>
          </p:nvPr>
        </p:nvSpPr>
        <p:spPr>
          <a:xfrm>
            <a:off x="18442" y="137315"/>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CUBIC</a:t>
            </a:r>
            <a:endParaRPr b="0" sz="3300"/>
          </a:p>
        </p:txBody>
      </p:sp>
      <p:sp>
        <p:nvSpPr>
          <p:cNvPr id="8373" name="Google Shape;8373;p125"/>
          <p:cNvSpPr txBox="1"/>
          <p:nvPr/>
        </p:nvSpPr>
        <p:spPr>
          <a:xfrm>
            <a:off x="18414" y="696447"/>
            <a:ext cx="8373300" cy="3486300"/>
          </a:xfrm>
          <a:prstGeom prst="rect">
            <a:avLst/>
          </a:prstGeom>
          <a:noFill/>
          <a:ln>
            <a:noFill/>
          </a:ln>
        </p:spPr>
        <p:txBody>
          <a:bodyPr anchorCtr="0" anchor="t" bIns="34275" lIns="68575" spcFirstLastPara="1" rIns="68575" wrap="square" tIns="34275">
            <a:normAutofit/>
          </a:bodyPr>
          <a:lstStyle/>
          <a:p>
            <a:pPr indent="-228600" lvl="0" marL="342900" marR="0" rtl="0" algn="l">
              <a:lnSpc>
                <a:spcPct val="90000"/>
              </a:lnSpc>
              <a:spcBef>
                <a:spcPts val="0"/>
              </a:spcBef>
              <a:spcAft>
                <a:spcPts val="0"/>
              </a:spcAft>
              <a:buClr>
                <a:srgbClr val="0000A3"/>
              </a:buClr>
              <a:buSzPts val="1800"/>
              <a:buFont typeface="Noto Sans Symbols"/>
              <a:buChar char="▪"/>
            </a:pPr>
            <a:r>
              <a:rPr lang="en-US" sz="1800">
                <a:latin typeface="Calibri"/>
                <a:ea typeface="Calibri"/>
                <a:cs typeface="Calibri"/>
                <a:sym typeface="Calibri"/>
              </a:rPr>
              <a:t>Υπάρχει καλύτερος τρόπος από το</a:t>
            </a:r>
            <a:r>
              <a:rPr b="0" i="0" lang="en-US" sz="1800" u="none" cap="none" strike="noStrike">
                <a:solidFill>
                  <a:srgbClr val="000000"/>
                </a:solidFill>
                <a:latin typeface="Calibri"/>
                <a:ea typeface="Calibri"/>
                <a:cs typeface="Calibri"/>
                <a:sym typeface="Calibri"/>
              </a:rPr>
              <a:t> AIMD </a:t>
            </a:r>
            <a:r>
              <a:rPr lang="en-US" sz="1800">
                <a:latin typeface="Calibri"/>
                <a:ea typeface="Calibri"/>
                <a:cs typeface="Calibri"/>
                <a:sym typeface="Calibri"/>
              </a:rPr>
              <a:t>για να </a:t>
            </a:r>
            <a:r>
              <a:rPr b="0" i="0" lang="en-US" sz="1800" u="none" cap="none" strike="noStrike">
                <a:solidFill>
                  <a:srgbClr val="000000"/>
                </a:solidFill>
                <a:latin typeface="Calibri"/>
                <a:ea typeface="Calibri"/>
                <a:cs typeface="Calibri"/>
                <a:sym typeface="Calibri"/>
              </a:rPr>
              <a:t>“</a:t>
            </a:r>
            <a:r>
              <a:rPr lang="en-US" sz="1800">
                <a:latin typeface="Calibri"/>
                <a:ea typeface="Calibri"/>
                <a:cs typeface="Calibri"/>
                <a:sym typeface="Calibri"/>
              </a:rPr>
              <a:t>εξετάζει</a:t>
            </a:r>
            <a:r>
              <a:rPr b="0" i="0" lang="en-US" sz="1800" u="none" cap="none" strike="noStrike">
                <a:solidFill>
                  <a:srgbClr val="000000"/>
                </a:solidFill>
                <a:latin typeface="Calibri"/>
                <a:ea typeface="Calibri"/>
                <a:cs typeface="Calibri"/>
                <a:sym typeface="Calibri"/>
              </a:rPr>
              <a:t>” για</a:t>
            </a:r>
            <a:r>
              <a:rPr lang="en-US" sz="1800">
                <a:latin typeface="Calibri"/>
                <a:ea typeface="Calibri"/>
                <a:cs typeface="Calibri"/>
                <a:sym typeface="Calibri"/>
              </a:rPr>
              <a:t> χρησιμοποιήσιμο εύρος ζώνης;</a:t>
            </a:r>
            <a:endParaRPr b="0" i="0" sz="1800" u="none" cap="none" strike="noStrike">
              <a:solidFill>
                <a:srgbClr val="000000"/>
              </a:solidFill>
              <a:latin typeface="Calibri"/>
              <a:ea typeface="Calibri"/>
              <a:cs typeface="Calibri"/>
              <a:sym typeface="Calibri"/>
            </a:endParaRPr>
          </a:p>
        </p:txBody>
      </p:sp>
      <p:grpSp>
        <p:nvGrpSpPr>
          <p:cNvPr id="8374" name="Google Shape;8374;p125"/>
          <p:cNvGrpSpPr/>
          <p:nvPr/>
        </p:nvGrpSpPr>
        <p:grpSpPr>
          <a:xfrm>
            <a:off x="861950" y="3151039"/>
            <a:ext cx="4561285" cy="1498997"/>
            <a:chOff x="73" y="2432"/>
            <a:chExt cx="3831" cy="1259"/>
          </a:xfrm>
        </p:grpSpPr>
        <p:sp>
          <p:nvSpPr>
            <p:cNvPr id="8375" name="Google Shape;8375;p125"/>
            <p:cNvSpPr/>
            <p:nvPr/>
          </p:nvSpPr>
          <p:spPr>
            <a:xfrm>
              <a:off x="678" y="2556"/>
              <a:ext cx="3226" cy="579"/>
            </a:xfrm>
            <a:custGeom>
              <a:rect b="b" l="l" r="r" t="t"/>
              <a:pathLst>
                <a:path extrusionOk="0" h="579" w="2481">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cap="flat" cmpd="sng" w="2857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376" name="Google Shape;8376;p125"/>
            <p:cNvCxnSpPr/>
            <p:nvPr/>
          </p:nvCxnSpPr>
          <p:spPr>
            <a:xfrm>
              <a:off x="675" y="3685"/>
              <a:ext cx="2674" cy="0"/>
            </a:xfrm>
            <a:prstGeom prst="straightConnector1">
              <a:avLst/>
            </a:prstGeom>
            <a:noFill/>
            <a:ln cap="flat" cmpd="sng" w="19050">
              <a:solidFill>
                <a:schemeClr val="dk1"/>
              </a:solidFill>
              <a:prstDash val="solid"/>
              <a:round/>
              <a:headEnd len="med" w="med" type="none"/>
              <a:tailEnd len="med" w="med" type="none"/>
            </a:ln>
          </p:spPr>
        </p:cxnSp>
        <p:cxnSp>
          <p:nvCxnSpPr>
            <p:cNvPr id="8377" name="Google Shape;8377;p125"/>
            <p:cNvCxnSpPr/>
            <p:nvPr/>
          </p:nvCxnSpPr>
          <p:spPr>
            <a:xfrm>
              <a:off x="682" y="2432"/>
              <a:ext cx="0" cy="1259"/>
            </a:xfrm>
            <a:prstGeom prst="straightConnector1">
              <a:avLst/>
            </a:prstGeom>
            <a:noFill/>
            <a:ln cap="flat" cmpd="sng" w="19050">
              <a:solidFill>
                <a:schemeClr val="dk1"/>
              </a:solidFill>
              <a:prstDash val="solid"/>
              <a:round/>
              <a:headEnd len="med" w="med" type="none"/>
              <a:tailEnd len="med" w="med" type="none"/>
            </a:ln>
          </p:spPr>
        </p:cxnSp>
        <p:cxnSp>
          <p:nvCxnSpPr>
            <p:cNvPr id="8378" name="Google Shape;8378;p125"/>
            <p:cNvCxnSpPr/>
            <p:nvPr/>
          </p:nvCxnSpPr>
          <p:spPr>
            <a:xfrm>
              <a:off x="606" y="2571"/>
              <a:ext cx="72" cy="0"/>
            </a:xfrm>
            <a:prstGeom prst="straightConnector1">
              <a:avLst/>
            </a:prstGeom>
            <a:noFill/>
            <a:ln cap="flat" cmpd="sng" w="19050">
              <a:solidFill>
                <a:schemeClr val="dk1"/>
              </a:solidFill>
              <a:prstDash val="solid"/>
              <a:round/>
              <a:headEnd len="med" w="med" type="none"/>
              <a:tailEnd len="med" w="med" type="none"/>
            </a:ln>
          </p:spPr>
        </p:cxnSp>
        <p:cxnSp>
          <p:nvCxnSpPr>
            <p:cNvPr id="8379" name="Google Shape;8379;p125"/>
            <p:cNvCxnSpPr/>
            <p:nvPr/>
          </p:nvCxnSpPr>
          <p:spPr>
            <a:xfrm>
              <a:off x="606" y="3117"/>
              <a:ext cx="72" cy="0"/>
            </a:xfrm>
            <a:prstGeom prst="straightConnector1">
              <a:avLst/>
            </a:prstGeom>
            <a:noFill/>
            <a:ln cap="flat" cmpd="sng" w="19050">
              <a:solidFill>
                <a:schemeClr val="dk1"/>
              </a:solidFill>
              <a:prstDash val="solid"/>
              <a:round/>
              <a:headEnd len="med" w="med" type="none"/>
              <a:tailEnd len="med" w="med" type="none"/>
            </a:ln>
          </p:spPr>
        </p:cxnSp>
        <p:sp>
          <p:nvSpPr>
            <p:cNvPr id="8380" name="Google Shape;8380;p125"/>
            <p:cNvSpPr txBox="1"/>
            <p:nvPr/>
          </p:nvSpPr>
          <p:spPr>
            <a:xfrm>
              <a:off x="171" y="2437"/>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W</a:t>
              </a:r>
              <a:r>
                <a:rPr b="0" baseline="-25000" i="0" lang="en-US" sz="1200" u="none" cap="none" strike="noStrike">
                  <a:solidFill>
                    <a:srgbClr val="000000"/>
                  </a:solidFill>
                  <a:latin typeface="Tahoma"/>
                  <a:ea typeface="Tahoma"/>
                  <a:cs typeface="Tahoma"/>
                  <a:sym typeface="Tahoma"/>
                </a:rPr>
                <a:t>max</a:t>
              </a:r>
              <a:endParaRPr b="0" baseline="-25000" i="0" sz="1200" u="none" cap="none" strike="noStrike">
                <a:solidFill>
                  <a:srgbClr val="000000"/>
                </a:solidFill>
                <a:latin typeface="Tahoma"/>
                <a:ea typeface="Tahoma"/>
                <a:cs typeface="Tahoma"/>
                <a:sym typeface="Tahoma"/>
              </a:endParaRPr>
            </a:p>
          </p:txBody>
        </p:sp>
        <p:sp>
          <p:nvSpPr>
            <p:cNvPr id="8381" name="Google Shape;8381;p125"/>
            <p:cNvSpPr txBox="1"/>
            <p:nvPr/>
          </p:nvSpPr>
          <p:spPr>
            <a:xfrm>
              <a:off x="73" y="297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W</a:t>
              </a:r>
              <a:r>
                <a:rPr b="0" baseline="-25000" i="0" lang="en-US" sz="1200" u="none" cap="none" strike="noStrike">
                  <a:solidFill>
                    <a:srgbClr val="000000"/>
                  </a:solidFill>
                  <a:latin typeface="Tahoma"/>
                  <a:ea typeface="Tahoma"/>
                  <a:cs typeface="Tahoma"/>
                  <a:sym typeface="Tahoma"/>
                </a:rPr>
                <a:t>max</a:t>
              </a:r>
              <a:r>
                <a:rPr b="0" i="0" lang="en-US" sz="1200" u="none" cap="none" strike="noStrike">
                  <a:solidFill>
                    <a:srgbClr val="000000"/>
                  </a:solidFill>
                  <a:latin typeface="Tahoma"/>
                  <a:ea typeface="Tahoma"/>
                  <a:cs typeface="Tahoma"/>
                  <a:sym typeface="Tahoma"/>
                </a:rPr>
                <a:t>/2</a:t>
              </a:r>
              <a:endParaRPr sz="1100"/>
            </a:p>
          </p:txBody>
        </p:sp>
      </p:grpSp>
      <p:grpSp>
        <p:nvGrpSpPr>
          <p:cNvPr id="8382" name="Google Shape;8382;p125"/>
          <p:cNvGrpSpPr/>
          <p:nvPr/>
        </p:nvGrpSpPr>
        <p:grpSpPr>
          <a:xfrm>
            <a:off x="1591805" y="3316535"/>
            <a:ext cx="631630" cy="638981"/>
            <a:chOff x="4111628" y="4803047"/>
            <a:chExt cx="842174" cy="851974"/>
          </a:xfrm>
        </p:grpSpPr>
        <p:sp>
          <p:nvSpPr>
            <p:cNvPr id="8383" name="Google Shape;8383;p125"/>
            <p:cNvSpPr/>
            <p:nvPr/>
          </p:nvSpPr>
          <p:spPr>
            <a:xfrm>
              <a:off x="4111628" y="4803047"/>
              <a:ext cx="842174"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384" name="Google Shape;8384;p125"/>
            <p:cNvCxnSpPr/>
            <p:nvPr/>
          </p:nvCxnSpPr>
          <p:spPr>
            <a:xfrm>
              <a:off x="4953802" y="4803047"/>
              <a:ext cx="0" cy="798802"/>
            </a:xfrm>
            <a:prstGeom prst="straightConnector1">
              <a:avLst/>
            </a:prstGeom>
            <a:noFill/>
            <a:ln cap="flat" cmpd="sng" w="28575">
              <a:solidFill>
                <a:srgbClr val="0000A3"/>
              </a:solidFill>
              <a:prstDash val="dash"/>
              <a:miter lim="800000"/>
              <a:headEnd len="sm" w="sm" type="none"/>
              <a:tailEnd len="sm" w="sm" type="none"/>
            </a:ln>
          </p:spPr>
        </p:cxnSp>
      </p:grpSp>
      <p:grpSp>
        <p:nvGrpSpPr>
          <p:cNvPr id="8385" name="Google Shape;8385;p125"/>
          <p:cNvGrpSpPr/>
          <p:nvPr/>
        </p:nvGrpSpPr>
        <p:grpSpPr>
          <a:xfrm>
            <a:off x="5706236" y="3143629"/>
            <a:ext cx="2287931" cy="1054162"/>
            <a:chOff x="7913115" y="4572506"/>
            <a:chExt cx="3050575" cy="1405549"/>
          </a:xfrm>
        </p:grpSpPr>
        <p:cxnSp>
          <p:nvCxnSpPr>
            <p:cNvPr id="8386" name="Google Shape;8386;p125"/>
            <p:cNvCxnSpPr/>
            <p:nvPr/>
          </p:nvCxnSpPr>
          <p:spPr>
            <a:xfrm>
              <a:off x="7913115" y="4779235"/>
              <a:ext cx="866274" cy="0"/>
            </a:xfrm>
            <a:prstGeom prst="straightConnector1">
              <a:avLst/>
            </a:prstGeom>
            <a:noFill/>
            <a:ln cap="flat" cmpd="sng" w="38100">
              <a:solidFill>
                <a:srgbClr val="C00000"/>
              </a:solidFill>
              <a:prstDash val="solid"/>
              <a:miter lim="800000"/>
              <a:headEnd len="sm" w="sm" type="none"/>
              <a:tailEnd len="sm" w="sm" type="none"/>
            </a:ln>
          </p:spPr>
        </p:cxnSp>
        <p:cxnSp>
          <p:nvCxnSpPr>
            <p:cNvPr id="8387" name="Google Shape;8387;p125"/>
            <p:cNvCxnSpPr/>
            <p:nvPr/>
          </p:nvCxnSpPr>
          <p:spPr>
            <a:xfrm>
              <a:off x="7913115" y="5243961"/>
              <a:ext cx="866274" cy="0"/>
            </a:xfrm>
            <a:prstGeom prst="straightConnector1">
              <a:avLst/>
            </a:prstGeom>
            <a:noFill/>
            <a:ln cap="flat" cmpd="sng" w="38100">
              <a:solidFill>
                <a:srgbClr val="0000A3"/>
              </a:solidFill>
              <a:prstDash val="dash"/>
              <a:miter lim="800000"/>
              <a:headEnd len="sm" w="sm" type="none"/>
              <a:tailEnd len="sm" w="sm" type="none"/>
            </a:ln>
          </p:spPr>
        </p:cxnSp>
        <p:sp>
          <p:nvSpPr>
            <p:cNvPr id="8388" name="Google Shape;8388;p125"/>
            <p:cNvSpPr txBox="1"/>
            <p:nvPr/>
          </p:nvSpPr>
          <p:spPr>
            <a:xfrm>
              <a:off x="8779389" y="4572506"/>
              <a:ext cx="1178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classic TCP</a:t>
              </a:r>
              <a:endParaRPr sz="1100"/>
            </a:p>
          </p:txBody>
        </p:sp>
        <p:sp>
          <p:nvSpPr>
            <p:cNvPr id="8389" name="Google Shape;8389;p125"/>
            <p:cNvSpPr txBox="1"/>
            <p:nvPr/>
          </p:nvSpPr>
          <p:spPr>
            <a:xfrm>
              <a:off x="8779390" y="5109855"/>
              <a:ext cx="2184300" cy="868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TCP CUBIC - higher throughput in this example</a:t>
              </a:r>
              <a:endParaRPr sz="1100"/>
            </a:p>
          </p:txBody>
        </p:sp>
      </p:grpSp>
      <p:sp>
        <p:nvSpPr>
          <p:cNvPr id="8390" name="Google Shape;8390;p125"/>
          <p:cNvSpPr txBox="1"/>
          <p:nvPr/>
        </p:nvSpPr>
        <p:spPr>
          <a:xfrm>
            <a:off x="18442" y="1270133"/>
            <a:ext cx="8373000" cy="3486000"/>
          </a:xfrm>
          <a:prstGeom prst="rect">
            <a:avLst/>
          </a:prstGeom>
          <a:noFill/>
          <a:ln>
            <a:noFill/>
          </a:ln>
        </p:spPr>
        <p:txBody>
          <a:bodyPr anchorCtr="0" anchor="t" bIns="34275" lIns="68575" spcFirstLastPara="1" rIns="68575" wrap="square" tIns="34275">
            <a:normAutofit/>
          </a:bodyPr>
          <a:lstStyle/>
          <a:p>
            <a:pPr indent="-228600" lvl="0" marL="342900" marR="0" rtl="0" algn="l">
              <a:lnSpc>
                <a:spcPct val="90000"/>
              </a:lnSpc>
              <a:spcBef>
                <a:spcPts val="0"/>
              </a:spcBef>
              <a:spcAft>
                <a:spcPts val="0"/>
              </a:spcAft>
              <a:buClr>
                <a:srgbClr val="0000A3"/>
              </a:buClr>
              <a:buSzPts val="1800"/>
              <a:buFont typeface="Noto Sans Symbols"/>
              <a:buChar char="▪"/>
            </a:pPr>
            <a:r>
              <a:rPr lang="en-US" sz="1800">
                <a:latin typeface="Calibri"/>
                <a:ea typeface="Calibri"/>
                <a:cs typeface="Calibri"/>
                <a:sym typeface="Calibri"/>
              </a:rPr>
              <a:t>Διορατικότητα/Διαίσθηση:</a:t>
            </a:r>
            <a:r>
              <a:rPr b="0" i="0" lang="en-US" sz="1800" u="none" cap="none" strike="noStrike">
                <a:solidFill>
                  <a:srgbClr val="000000"/>
                </a:solidFill>
                <a:latin typeface="Calibri"/>
                <a:ea typeface="Calibri"/>
                <a:cs typeface="Calibri"/>
                <a:sym typeface="Calibri"/>
              </a:rPr>
              <a:t> </a:t>
            </a:r>
            <a:endParaRPr sz="1800"/>
          </a:p>
          <a:p>
            <a:pPr indent="-177800" lvl="1" marL="520700" marR="0" rtl="0" algn="l">
              <a:lnSpc>
                <a:spcPct val="90000"/>
              </a:lnSpc>
              <a:spcBef>
                <a:spcPts val="400"/>
              </a:spcBef>
              <a:spcAft>
                <a:spcPts val="0"/>
              </a:spcAft>
              <a:buClr>
                <a:srgbClr val="0000A8"/>
              </a:buClr>
              <a:buSzPts val="1800"/>
              <a:buFont typeface="Arial"/>
              <a:buChar char="•"/>
            </a:pPr>
            <a:r>
              <a:rPr b="0" i="0" lang="en-US" sz="1800" u="none" cap="none" strike="noStrike">
                <a:solidFill>
                  <a:srgbClr val="000000"/>
                </a:solidFill>
                <a:latin typeface="Calibri"/>
                <a:ea typeface="Calibri"/>
                <a:cs typeface="Calibri"/>
                <a:sym typeface="Calibri"/>
              </a:rPr>
              <a:t>W</a:t>
            </a:r>
            <a:r>
              <a:rPr b="0" baseline="-25000" i="0" lang="en-US" sz="1800" u="none" cap="none" strike="noStrike">
                <a:solidFill>
                  <a:srgbClr val="000000"/>
                </a:solidFill>
                <a:latin typeface="Calibri"/>
                <a:ea typeface="Calibri"/>
                <a:cs typeface="Calibri"/>
                <a:sym typeface="Calibri"/>
              </a:rPr>
              <a:t>max</a:t>
            </a:r>
            <a:r>
              <a:rPr b="0" i="0" lang="en-US" sz="1800" u="none" cap="none" strike="noStrike">
                <a:solidFill>
                  <a:srgbClr val="000000"/>
                </a:solidFill>
                <a:latin typeface="Calibri"/>
                <a:ea typeface="Calibri"/>
                <a:cs typeface="Calibri"/>
                <a:sym typeface="Calibri"/>
              </a:rPr>
              <a:t>: ρυθμός αποστολής κατά τον οποίο ανιχνεύεται απώλεια συμφόρ</a:t>
            </a:r>
            <a:r>
              <a:rPr lang="en-US" sz="1800">
                <a:latin typeface="Calibri"/>
                <a:ea typeface="Calibri"/>
                <a:cs typeface="Calibri"/>
                <a:sym typeface="Calibri"/>
              </a:rPr>
              <a:t>ηση</a:t>
            </a:r>
            <a:r>
              <a:rPr lang="en-US" sz="1800">
                <a:latin typeface="Calibri"/>
                <a:ea typeface="Calibri"/>
                <a:cs typeface="Calibri"/>
                <a:sym typeface="Calibri"/>
              </a:rPr>
              <a:t>ς</a:t>
            </a:r>
            <a:endParaRPr sz="1800"/>
          </a:p>
          <a:p>
            <a:pPr indent="-177800" lvl="1" marL="520700" marR="0" rtl="0" algn="l">
              <a:lnSpc>
                <a:spcPct val="90000"/>
              </a:lnSpc>
              <a:spcBef>
                <a:spcPts val="400"/>
              </a:spcBef>
              <a:spcAft>
                <a:spcPts val="0"/>
              </a:spcAft>
              <a:buClr>
                <a:srgbClr val="0000A8"/>
              </a:buClr>
              <a:buSzPts val="1800"/>
              <a:buFont typeface="Arial"/>
              <a:buChar char="•"/>
            </a:pPr>
            <a:r>
              <a:rPr b="0" i="0" lang="en-US" sz="1800" u="none" cap="none" strike="noStrike">
                <a:solidFill>
                  <a:srgbClr val="000000"/>
                </a:solidFill>
                <a:latin typeface="Calibri"/>
                <a:ea typeface="Calibri"/>
                <a:cs typeface="Calibri"/>
                <a:sym typeface="Calibri"/>
              </a:rPr>
              <a:t>state συμφόρησης </a:t>
            </a:r>
            <a:r>
              <a:rPr lang="en-US" sz="1800">
                <a:latin typeface="Calibri"/>
                <a:ea typeface="Calibri"/>
                <a:cs typeface="Calibri"/>
                <a:sym typeface="Calibri"/>
              </a:rPr>
              <a:t>ζεύξης </a:t>
            </a:r>
            <a:r>
              <a:rPr b="0" i="0" lang="en-US" sz="1800" u="none" cap="none" strike="noStrike">
                <a:solidFill>
                  <a:srgbClr val="000000"/>
                </a:solidFill>
                <a:latin typeface="Calibri"/>
                <a:ea typeface="Calibri"/>
                <a:cs typeface="Calibri"/>
                <a:sym typeface="Calibri"/>
              </a:rPr>
              <a:t>bottleneck </a:t>
            </a:r>
            <a:r>
              <a:rPr lang="en-US" sz="1800">
                <a:latin typeface="Calibri"/>
                <a:ea typeface="Calibri"/>
                <a:cs typeface="Calibri"/>
                <a:sym typeface="Calibri"/>
              </a:rPr>
              <a:t>πιθανά</a:t>
            </a:r>
            <a:r>
              <a:rPr b="0" i="0" lang="en-US" sz="1800" u="none" cap="none" strike="noStrike">
                <a:solidFill>
                  <a:srgbClr val="000000"/>
                </a:solidFill>
                <a:latin typeface="Calibri"/>
                <a:ea typeface="Calibri"/>
                <a:cs typeface="Calibri"/>
                <a:sym typeface="Calibri"/>
              </a:rPr>
              <a:t>(?) δεν έχει αλλάξει πολύ</a:t>
            </a:r>
            <a:endParaRPr sz="1800"/>
          </a:p>
          <a:p>
            <a:pPr indent="0" lvl="0" marL="101600" marR="0" rtl="0" algn="l">
              <a:lnSpc>
                <a:spcPct val="90000"/>
              </a:lnSpc>
              <a:spcBef>
                <a:spcPts val="800"/>
              </a:spcBef>
              <a:spcAft>
                <a:spcPts val="0"/>
              </a:spcAft>
              <a:buClr>
                <a:srgbClr val="0000A3"/>
              </a:buClr>
              <a:buSzPts val="2100"/>
              <a:buFont typeface="Noto Sans Symbols"/>
              <a:buNone/>
            </a:pPr>
            <a:r>
              <a:t/>
            </a:r>
            <a:endParaRPr b="0" i="0" sz="1800" u="none" cap="none" strike="noStrike">
              <a:solidFill>
                <a:srgbClr val="000000"/>
              </a:solidFill>
              <a:latin typeface="Calibri"/>
              <a:ea typeface="Calibri"/>
              <a:cs typeface="Calibri"/>
              <a:sym typeface="Calibri"/>
            </a:endParaRPr>
          </a:p>
        </p:txBody>
      </p:sp>
      <p:grpSp>
        <p:nvGrpSpPr>
          <p:cNvPr id="8391" name="Google Shape;8391;p125"/>
          <p:cNvGrpSpPr/>
          <p:nvPr/>
        </p:nvGrpSpPr>
        <p:grpSpPr>
          <a:xfrm>
            <a:off x="2222530" y="3309486"/>
            <a:ext cx="3197591" cy="661520"/>
            <a:chOff x="4952595" y="4780948"/>
            <a:chExt cx="4263455" cy="882027"/>
          </a:xfrm>
        </p:grpSpPr>
        <p:grpSp>
          <p:nvGrpSpPr>
            <p:cNvPr id="8392" name="Google Shape;8392;p125"/>
            <p:cNvGrpSpPr/>
            <p:nvPr/>
          </p:nvGrpSpPr>
          <p:grpSpPr>
            <a:xfrm>
              <a:off x="4952595" y="4811001"/>
              <a:ext cx="842174" cy="851974"/>
              <a:chOff x="4111628" y="4803047"/>
              <a:chExt cx="842174" cy="851974"/>
            </a:xfrm>
          </p:grpSpPr>
          <p:sp>
            <p:nvSpPr>
              <p:cNvPr id="8393" name="Google Shape;8393;p125"/>
              <p:cNvSpPr/>
              <p:nvPr/>
            </p:nvSpPr>
            <p:spPr>
              <a:xfrm>
                <a:off x="4111628" y="4803047"/>
                <a:ext cx="842174"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394" name="Google Shape;8394;p125"/>
              <p:cNvCxnSpPr/>
              <p:nvPr/>
            </p:nvCxnSpPr>
            <p:spPr>
              <a:xfrm>
                <a:off x="4953802" y="4803047"/>
                <a:ext cx="0" cy="798802"/>
              </a:xfrm>
              <a:prstGeom prst="straightConnector1">
                <a:avLst/>
              </a:prstGeom>
              <a:noFill/>
              <a:ln cap="flat" cmpd="sng" w="28575">
                <a:solidFill>
                  <a:srgbClr val="0000A3"/>
                </a:solidFill>
                <a:prstDash val="dash"/>
                <a:miter lim="800000"/>
                <a:headEnd len="sm" w="sm" type="none"/>
                <a:tailEnd len="sm" w="sm" type="none"/>
              </a:ln>
            </p:spPr>
          </p:cxnSp>
        </p:grpSp>
        <p:grpSp>
          <p:nvGrpSpPr>
            <p:cNvPr id="8395" name="Google Shape;8395;p125"/>
            <p:cNvGrpSpPr/>
            <p:nvPr/>
          </p:nvGrpSpPr>
          <p:grpSpPr>
            <a:xfrm>
              <a:off x="5815757" y="4805638"/>
              <a:ext cx="842174" cy="851974"/>
              <a:chOff x="4111628" y="4803047"/>
              <a:chExt cx="842174" cy="851974"/>
            </a:xfrm>
          </p:grpSpPr>
          <p:sp>
            <p:nvSpPr>
              <p:cNvPr id="8396" name="Google Shape;8396;p125"/>
              <p:cNvSpPr/>
              <p:nvPr/>
            </p:nvSpPr>
            <p:spPr>
              <a:xfrm>
                <a:off x="4111628" y="4803047"/>
                <a:ext cx="842174"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397" name="Google Shape;8397;p125"/>
              <p:cNvCxnSpPr/>
              <p:nvPr/>
            </p:nvCxnSpPr>
            <p:spPr>
              <a:xfrm>
                <a:off x="4953802" y="4803047"/>
                <a:ext cx="0" cy="798802"/>
              </a:xfrm>
              <a:prstGeom prst="straightConnector1">
                <a:avLst/>
              </a:prstGeom>
              <a:noFill/>
              <a:ln cap="flat" cmpd="sng" w="28575">
                <a:solidFill>
                  <a:srgbClr val="0000A3"/>
                </a:solidFill>
                <a:prstDash val="dash"/>
                <a:miter lim="800000"/>
                <a:headEnd len="sm" w="sm" type="none"/>
                <a:tailEnd len="sm" w="sm" type="none"/>
              </a:ln>
            </p:spPr>
          </p:cxnSp>
        </p:grpSp>
        <p:grpSp>
          <p:nvGrpSpPr>
            <p:cNvPr id="8398" name="Google Shape;8398;p125"/>
            <p:cNvGrpSpPr/>
            <p:nvPr/>
          </p:nvGrpSpPr>
          <p:grpSpPr>
            <a:xfrm>
              <a:off x="6678918" y="4793293"/>
              <a:ext cx="828566" cy="851974"/>
              <a:chOff x="4111628" y="4803047"/>
              <a:chExt cx="842174" cy="851974"/>
            </a:xfrm>
          </p:grpSpPr>
          <p:sp>
            <p:nvSpPr>
              <p:cNvPr id="8399" name="Google Shape;8399;p125"/>
              <p:cNvSpPr/>
              <p:nvPr/>
            </p:nvSpPr>
            <p:spPr>
              <a:xfrm>
                <a:off x="4111628" y="4803047"/>
                <a:ext cx="842174"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400" name="Google Shape;8400;p125"/>
              <p:cNvCxnSpPr/>
              <p:nvPr/>
            </p:nvCxnSpPr>
            <p:spPr>
              <a:xfrm>
                <a:off x="4953802" y="4803047"/>
                <a:ext cx="0" cy="798802"/>
              </a:xfrm>
              <a:prstGeom prst="straightConnector1">
                <a:avLst/>
              </a:prstGeom>
              <a:noFill/>
              <a:ln cap="flat" cmpd="sng" w="28575">
                <a:solidFill>
                  <a:srgbClr val="0000A3"/>
                </a:solidFill>
                <a:prstDash val="dash"/>
                <a:miter lim="800000"/>
                <a:headEnd len="sm" w="sm" type="none"/>
                <a:tailEnd len="sm" w="sm" type="none"/>
              </a:ln>
            </p:spPr>
          </p:cxnSp>
        </p:grpSp>
        <p:grpSp>
          <p:nvGrpSpPr>
            <p:cNvPr id="8401" name="Google Shape;8401;p125"/>
            <p:cNvGrpSpPr/>
            <p:nvPr/>
          </p:nvGrpSpPr>
          <p:grpSpPr>
            <a:xfrm>
              <a:off x="7533201" y="4780948"/>
              <a:ext cx="828566" cy="851974"/>
              <a:chOff x="4111628" y="4803047"/>
              <a:chExt cx="842174" cy="851974"/>
            </a:xfrm>
          </p:grpSpPr>
          <p:sp>
            <p:nvSpPr>
              <p:cNvPr id="8402" name="Google Shape;8402;p125"/>
              <p:cNvSpPr/>
              <p:nvPr/>
            </p:nvSpPr>
            <p:spPr>
              <a:xfrm>
                <a:off x="4111628" y="4803047"/>
                <a:ext cx="842174"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403" name="Google Shape;8403;p125"/>
              <p:cNvCxnSpPr/>
              <p:nvPr/>
            </p:nvCxnSpPr>
            <p:spPr>
              <a:xfrm>
                <a:off x="4953802" y="4803047"/>
                <a:ext cx="0" cy="798802"/>
              </a:xfrm>
              <a:prstGeom prst="straightConnector1">
                <a:avLst/>
              </a:prstGeom>
              <a:noFill/>
              <a:ln cap="flat" cmpd="sng" w="28575">
                <a:solidFill>
                  <a:srgbClr val="0000A3"/>
                </a:solidFill>
                <a:prstDash val="dash"/>
                <a:miter lim="800000"/>
                <a:headEnd len="sm" w="sm" type="none"/>
                <a:tailEnd len="sm" w="sm" type="none"/>
              </a:ln>
            </p:spPr>
          </p:cxnSp>
        </p:grpSp>
        <p:sp>
          <p:nvSpPr>
            <p:cNvPr id="8404" name="Google Shape;8404;p125"/>
            <p:cNvSpPr/>
            <p:nvPr/>
          </p:nvSpPr>
          <p:spPr>
            <a:xfrm>
              <a:off x="8387484" y="4790798"/>
              <a:ext cx="828566" cy="851974"/>
            </a:xfrm>
            <a:custGeom>
              <a:rect b="b" l="l" r="r" t="t"/>
              <a:pathLst>
                <a:path extrusionOk="0" h="2103931" w="1147562">
                  <a:moveTo>
                    <a:pt x="1147562" y="0"/>
                  </a:moveTo>
                  <a:cubicBezTo>
                    <a:pt x="315981" y="116560"/>
                    <a:pt x="138906" y="965397"/>
                    <a:pt x="0" y="2103931"/>
                  </a:cubicBezTo>
                </a:path>
              </a:pathLst>
            </a:custGeom>
            <a:noFill/>
            <a:ln cap="flat" cmpd="sng" w="25400">
              <a:solidFill>
                <a:srgbClr val="0000A3"/>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8405" name="Google Shape;8405;p125"/>
          <p:cNvSpPr txBox="1"/>
          <p:nvPr/>
        </p:nvSpPr>
        <p:spPr>
          <a:xfrm>
            <a:off x="8917" y="2187025"/>
            <a:ext cx="8373000" cy="673800"/>
          </a:xfrm>
          <a:prstGeom prst="rect">
            <a:avLst/>
          </a:prstGeom>
          <a:noFill/>
          <a:ln>
            <a:noFill/>
          </a:ln>
        </p:spPr>
        <p:txBody>
          <a:bodyPr anchorCtr="0" anchor="t" bIns="34275" lIns="68575" spcFirstLastPara="1" rIns="68575" wrap="square" tIns="34275">
            <a:noAutofit/>
          </a:bodyPr>
          <a:lstStyle/>
          <a:p>
            <a:pPr indent="-177800" lvl="1" marL="520700" marR="0" rtl="0" algn="l">
              <a:lnSpc>
                <a:spcPct val="70000"/>
              </a:lnSpc>
              <a:spcBef>
                <a:spcPts val="0"/>
              </a:spcBef>
              <a:spcAft>
                <a:spcPts val="0"/>
              </a:spcAft>
              <a:buClr>
                <a:srgbClr val="0000A8"/>
              </a:buClr>
              <a:buSzPts val="1800"/>
              <a:buFont typeface="Arial"/>
              <a:buChar char="•"/>
            </a:pPr>
            <a:r>
              <a:rPr lang="en-US" sz="1800">
                <a:latin typeface="Calibri"/>
                <a:ea typeface="Calibri"/>
                <a:cs typeface="Calibri"/>
                <a:sym typeface="Calibri"/>
              </a:rPr>
              <a:t>αφότου μειωθεί ο ρυθμός/παράθυρο στο μισό σε απώλεια, εντέλει θα αυξηθεί το</a:t>
            </a:r>
            <a:r>
              <a:rPr b="0" lang="en-US" sz="1800" u="none" cap="none" strike="noStrike">
                <a:solidFill>
                  <a:srgbClr val="000000"/>
                </a:solidFill>
                <a:latin typeface="Calibri"/>
                <a:ea typeface="Calibri"/>
                <a:cs typeface="Calibri"/>
                <a:sym typeface="Calibri"/>
              </a:rPr>
              <a:t> W</a:t>
            </a:r>
            <a:r>
              <a:rPr b="0" baseline="-25000" lang="en-US" sz="1800" u="none" cap="none" strike="noStrike">
                <a:solidFill>
                  <a:srgbClr val="000000"/>
                </a:solidFill>
                <a:latin typeface="Calibri"/>
                <a:ea typeface="Calibri"/>
                <a:cs typeface="Calibri"/>
                <a:sym typeface="Calibri"/>
              </a:rPr>
              <a:t>max</a:t>
            </a:r>
            <a:r>
              <a:rPr b="0" lang="en-US" sz="1800" u="none" cap="none" strike="noStrike">
                <a:solidFill>
                  <a:srgbClr val="000000"/>
                </a:solidFill>
                <a:latin typeface="Calibri"/>
                <a:ea typeface="Calibri"/>
                <a:cs typeface="Calibri"/>
                <a:sym typeface="Calibri"/>
              </a:rPr>
              <a:t> </a:t>
            </a:r>
            <a:r>
              <a:rPr lang="en-US" sz="1800">
                <a:solidFill>
                  <a:srgbClr val="0013A3"/>
                </a:solidFill>
                <a:latin typeface="Calibri"/>
                <a:ea typeface="Calibri"/>
                <a:cs typeface="Calibri"/>
                <a:sym typeface="Calibri"/>
              </a:rPr>
              <a:t>γρηγορότερα</a:t>
            </a:r>
            <a:r>
              <a:rPr b="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αλλά μετά θα προσεγγίσει το</a:t>
            </a:r>
            <a:r>
              <a:rPr b="0" lang="en-US" sz="1800" u="none" cap="none" strike="noStrike">
                <a:solidFill>
                  <a:srgbClr val="000000"/>
                </a:solidFill>
                <a:latin typeface="Calibri"/>
                <a:ea typeface="Calibri"/>
                <a:cs typeface="Calibri"/>
                <a:sym typeface="Calibri"/>
              </a:rPr>
              <a:t> W</a:t>
            </a:r>
            <a:r>
              <a:rPr b="0" baseline="-25000" lang="en-US" sz="1800" u="none" cap="none" strike="noStrike">
                <a:solidFill>
                  <a:srgbClr val="000000"/>
                </a:solidFill>
                <a:latin typeface="Calibri"/>
                <a:ea typeface="Calibri"/>
                <a:cs typeface="Calibri"/>
                <a:sym typeface="Calibri"/>
              </a:rPr>
              <a:t>max </a:t>
            </a:r>
            <a:r>
              <a:rPr lang="en-US" sz="1800">
                <a:latin typeface="Calibri"/>
                <a:ea typeface="Calibri"/>
                <a:cs typeface="Calibri"/>
                <a:sym typeface="Calibri"/>
              </a:rPr>
              <a:t>πιο</a:t>
            </a:r>
            <a:r>
              <a:rPr b="0" lang="en-US" sz="1800" u="none" cap="none" strike="noStrike">
                <a:solidFill>
                  <a:srgbClr val="000000"/>
                </a:solidFill>
                <a:latin typeface="Calibri"/>
                <a:ea typeface="Calibri"/>
                <a:cs typeface="Calibri"/>
                <a:sym typeface="Calibri"/>
              </a:rPr>
              <a:t> </a:t>
            </a:r>
            <a:r>
              <a:rPr lang="en-US" sz="1800">
                <a:solidFill>
                  <a:srgbClr val="0013A3"/>
                </a:solidFill>
                <a:latin typeface="Calibri"/>
                <a:ea typeface="Calibri"/>
                <a:cs typeface="Calibri"/>
                <a:sym typeface="Calibri"/>
              </a:rPr>
              <a:t>αργά</a:t>
            </a:r>
            <a:endParaRPr sz="1800"/>
          </a:p>
          <a:p>
            <a:pPr indent="0" lvl="0" marL="101600" marR="0" rtl="0" algn="l">
              <a:lnSpc>
                <a:spcPct val="70000"/>
              </a:lnSpc>
              <a:spcBef>
                <a:spcPts val="800"/>
              </a:spcBef>
              <a:spcAft>
                <a:spcPts val="0"/>
              </a:spcAft>
              <a:buClr>
                <a:srgbClr val="0000A3"/>
              </a:buClr>
              <a:buSzPts val="1600"/>
              <a:buFont typeface="Noto Sans Symbols"/>
              <a:buNone/>
            </a:pPr>
            <a:r>
              <a:t/>
            </a:r>
            <a:endParaRPr b="0" sz="1800" u="none" cap="none" strike="noStrike">
              <a:solidFill>
                <a:srgbClr val="000000"/>
              </a:solidFill>
              <a:latin typeface="Calibri"/>
              <a:ea typeface="Calibri"/>
              <a:cs typeface="Calibri"/>
              <a:sym typeface="Calibri"/>
            </a:endParaRPr>
          </a:p>
        </p:txBody>
      </p:sp>
      <p:sp>
        <p:nvSpPr>
          <p:cNvPr id="8406" name="Google Shape;8406;p12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0"/>
                                        </p:tgtEl>
                                        <p:attrNameLst>
                                          <p:attrName>style.visibility</p:attrName>
                                        </p:attrNameLst>
                                      </p:cBhvr>
                                      <p:to>
                                        <p:strVal val="visible"/>
                                      </p:to>
                                    </p:set>
                                    <p:animEffect filter="fade" transition="in">
                                      <p:cBhvr>
                                        <p:cTn dur="500"/>
                                        <p:tgtEl>
                                          <p:spTgt spid="8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5"/>
                                        </p:tgtEl>
                                        <p:attrNameLst>
                                          <p:attrName>style.visibility</p:attrName>
                                        </p:attrNameLst>
                                      </p:cBhvr>
                                      <p:to>
                                        <p:strVal val="visible"/>
                                      </p:to>
                                    </p:set>
                                    <p:animEffect filter="fade" transition="in">
                                      <p:cBhvr>
                                        <p:cTn dur="500"/>
                                        <p:tgtEl>
                                          <p:spTgt spid="8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2"/>
                                        </p:tgtEl>
                                        <p:attrNameLst>
                                          <p:attrName>style.visibility</p:attrName>
                                        </p:attrNameLst>
                                      </p:cBhvr>
                                      <p:to>
                                        <p:strVal val="visible"/>
                                      </p:to>
                                    </p:set>
                                    <p:animEffect filter="fade" transition="in">
                                      <p:cBhvr>
                                        <p:cTn dur="500"/>
                                        <p:tgtEl>
                                          <p:spTgt spid="83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85"/>
                                        </p:tgtEl>
                                        <p:attrNameLst>
                                          <p:attrName>style.visibility</p:attrName>
                                        </p:attrNameLst>
                                      </p:cBhvr>
                                      <p:to>
                                        <p:strVal val="visible"/>
                                      </p:to>
                                    </p:set>
                                    <p:animEffect filter="fade" transition="in">
                                      <p:cBhvr>
                                        <p:cTn dur="500"/>
                                        <p:tgtEl>
                                          <p:spTgt spid="8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1"/>
                                        </p:tgtEl>
                                        <p:attrNameLst>
                                          <p:attrName>style.visibility</p:attrName>
                                        </p:attrNameLst>
                                      </p:cBhvr>
                                      <p:to>
                                        <p:strVal val="visible"/>
                                      </p:to>
                                    </p:set>
                                    <p:animEffect filter="fade" transition="in">
                                      <p:cBhvr>
                                        <p:cTn dur="2000"/>
                                        <p:tgtEl>
                                          <p:spTgt spid="8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1" name="Shape 8411"/>
        <p:cNvGrpSpPr/>
        <p:nvPr/>
      </p:nvGrpSpPr>
      <p:grpSpPr>
        <a:xfrm>
          <a:off x="0" y="0"/>
          <a:ext cx="0" cy="0"/>
          <a:chOff x="0" y="0"/>
          <a:chExt cx="0" cy="0"/>
        </a:xfrm>
      </p:grpSpPr>
      <p:sp>
        <p:nvSpPr>
          <p:cNvPr id="8412" name="Google Shape;8412;p126"/>
          <p:cNvSpPr txBox="1"/>
          <p:nvPr>
            <p:ph type="title"/>
          </p:nvPr>
        </p:nvSpPr>
        <p:spPr>
          <a:xfrm>
            <a:off x="-4258" y="173665"/>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CUBIC</a:t>
            </a:r>
            <a:endParaRPr b="0" sz="3300"/>
          </a:p>
        </p:txBody>
      </p:sp>
      <p:sp>
        <p:nvSpPr>
          <p:cNvPr id="8413" name="Google Shape;8413;p126"/>
          <p:cNvSpPr txBox="1"/>
          <p:nvPr/>
        </p:nvSpPr>
        <p:spPr>
          <a:xfrm>
            <a:off x="-4133" y="870651"/>
            <a:ext cx="8373000" cy="714300"/>
          </a:xfrm>
          <a:prstGeom prst="rect">
            <a:avLst/>
          </a:prstGeom>
          <a:noFill/>
          <a:ln>
            <a:noFill/>
          </a:ln>
        </p:spPr>
        <p:txBody>
          <a:bodyPr anchorCtr="0" anchor="t" bIns="34275" lIns="68575" spcFirstLastPara="1" rIns="68575" wrap="square" tIns="34275">
            <a:noAutofit/>
          </a:bodyPr>
          <a:lstStyle/>
          <a:p>
            <a:pPr indent="-203200" lvl="0" marL="304800" marR="0" rtl="0" algn="l">
              <a:lnSpc>
                <a:spcPct val="7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K: </a:t>
            </a:r>
            <a:r>
              <a:rPr lang="en-US" sz="2000">
                <a:latin typeface="Calibri"/>
                <a:ea typeface="Calibri"/>
                <a:cs typeface="Calibri"/>
                <a:sym typeface="Calibri"/>
              </a:rPr>
              <a:t>σημείο στον χρόνο όταν το μέγεθος παραθύρου</a:t>
            </a:r>
            <a:r>
              <a:rPr b="0" i="0" lang="en-US" sz="2000" u="none" cap="none" strike="noStrike">
                <a:solidFill>
                  <a:srgbClr val="000000"/>
                </a:solidFill>
                <a:latin typeface="Calibri"/>
                <a:ea typeface="Calibri"/>
                <a:cs typeface="Calibri"/>
                <a:sym typeface="Calibri"/>
              </a:rPr>
              <a:t> TCP </a:t>
            </a:r>
            <a:r>
              <a:rPr lang="en-US" sz="2000">
                <a:latin typeface="Calibri"/>
                <a:ea typeface="Calibri"/>
                <a:cs typeface="Calibri"/>
                <a:sym typeface="Calibri"/>
              </a:rPr>
              <a:t>θα φτάσει</a:t>
            </a:r>
            <a:r>
              <a:rPr b="0" i="0" lang="en-US" sz="2000" u="none" cap="none" strike="noStrike">
                <a:solidFill>
                  <a:srgbClr val="000000"/>
                </a:solidFill>
                <a:latin typeface="Calibri"/>
                <a:ea typeface="Calibri"/>
                <a:cs typeface="Calibri"/>
                <a:sym typeface="Calibri"/>
              </a:rPr>
              <a:t> W</a:t>
            </a:r>
            <a:r>
              <a:rPr b="0" baseline="-25000" i="0" lang="en-US" sz="2000" u="none" cap="none" strike="noStrike">
                <a:solidFill>
                  <a:srgbClr val="000000"/>
                </a:solidFill>
                <a:latin typeface="Calibri"/>
                <a:ea typeface="Calibri"/>
                <a:cs typeface="Calibri"/>
                <a:sym typeface="Calibri"/>
              </a:rPr>
              <a:t>max</a:t>
            </a:r>
            <a:endParaRPr b="0" baseline="-25000" i="0" sz="2000" u="none" cap="none" strike="noStrike">
              <a:solidFill>
                <a:srgbClr val="000000"/>
              </a:solidFill>
              <a:latin typeface="Calibri"/>
              <a:ea typeface="Calibri"/>
              <a:cs typeface="Calibri"/>
              <a:sym typeface="Calibri"/>
            </a:endParaRPr>
          </a:p>
          <a:p>
            <a:pPr indent="-228600" lvl="1" marL="596900" marR="0" rtl="0" algn="l">
              <a:lnSpc>
                <a:spcPct val="70000"/>
              </a:lnSpc>
              <a:spcBef>
                <a:spcPts val="4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K </a:t>
            </a:r>
            <a:r>
              <a:rPr lang="en-US" sz="2000">
                <a:latin typeface="Calibri"/>
                <a:ea typeface="Calibri"/>
                <a:cs typeface="Calibri"/>
                <a:sym typeface="Calibri"/>
              </a:rPr>
              <a:t>είναι από μόνο του συντονισμένο </a:t>
            </a:r>
            <a:endParaRPr b="0" i="0" sz="2000" u="none" cap="none" strike="noStrike">
              <a:solidFill>
                <a:srgbClr val="000000"/>
              </a:solidFill>
              <a:latin typeface="Calibri"/>
              <a:ea typeface="Calibri"/>
              <a:cs typeface="Calibri"/>
              <a:sym typeface="Calibri"/>
            </a:endParaRPr>
          </a:p>
          <a:p>
            <a:pPr indent="0" lvl="0" marL="101600" marR="0" rtl="0" algn="l">
              <a:lnSpc>
                <a:spcPct val="70000"/>
              </a:lnSpc>
              <a:spcBef>
                <a:spcPts val="800"/>
              </a:spcBef>
              <a:spcAft>
                <a:spcPts val="0"/>
              </a:spcAft>
              <a:buClr>
                <a:srgbClr val="0000A3"/>
              </a:buClr>
              <a:buSzPts val="16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8414" name="Google Shape;8414;p126"/>
          <p:cNvSpPr txBox="1"/>
          <p:nvPr/>
        </p:nvSpPr>
        <p:spPr>
          <a:xfrm>
            <a:off x="110790" y="2248910"/>
            <a:ext cx="7716000" cy="747000"/>
          </a:xfrm>
          <a:prstGeom prst="rect">
            <a:avLst/>
          </a:prstGeom>
          <a:noFill/>
          <a:ln>
            <a:noFill/>
          </a:ln>
        </p:spPr>
        <p:txBody>
          <a:bodyPr anchorCtr="0" anchor="t" bIns="34275" lIns="68575" spcFirstLastPara="1" rIns="68575" wrap="square" tIns="34275">
            <a:normAutofit/>
          </a:bodyPr>
          <a:lstStyle/>
          <a:p>
            <a:pPr indent="-190500" lvl="1" marL="520700" marR="0" rtl="0" algn="l">
              <a:lnSpc>
                <a:spcPct val="90000"/>
              </a:lnSpc>
              <a:spcBef>
                <a:spcPts val="0"/>
              </a:spcBef>
              <a:spcAft>
                <a:spcPts val="0"/>
              </a:spcAft>
              <a:buClr>
                <a:srgbClr val="0000A8"/>
              </a:buClr>
              <a:buSzPts val="2000"/>
              <a:buFont typeface="Arial"/>
              <a:buChar char="•"/>
            </a:pPr>
            <a:r>
              <a:rPr lang="en-US" sz="2000">
                <a:latin typeface="Calibri"/>
                <a:ea typeface="Calibri"/>
                <a:cs typeface="Calibri"/>
                <a:sym typeface="Calibri"/>
              </a:rPr>
              <a:t>μεγαλύτερες αυξήσεις όταν απομακρύνεται από το Κ</a:t>
            </a:r>
            <a:endParaRPr sz="12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μικρότερες αυξήσεις όταν είναι πιο κοντά στο Κ</a:t>
            </a:r>
            <a:endParaRPr b="0" i="0" sz="2300" u="none" cap="none" strike="noStrike">
              <a:solidFill>
                <a:srgbClr val="000000"/>
              </a:solidFill>
              <a:latin typeface="Calibri"/>
              <a:ea typeface="Calibri"/>
              <a:cs typeface="Calibri"/>
              <a:sym typeface="Calibri"/>
            </a:endParaRPr>
          </a:p>
        </p:txBody>
      </p:sp>
      <p:grpSp>
        <p:nvGrpSpPr>
          <p:cNvPr id="8415" name="Google Shape;8415;p126"/>
          <p:cNvGrpSpPr/>
          <p:nvPr/>
        </p:nvGrpSpPr>
        <p:grpSpPr>
          <a:xfrm>
            <a:off x="3544174" y="2170436"/>
            <a:ext cx="4285887" cy="2736010"/>
            <a:chOff x="5030365" y="2893914"/>
            <a:chExt cx="5714516" cy="3648013"/>
          </a:xfrm>
        </p:grpSpPr>
        <p:sp>
          <p:nvSpPr>
            <p:cNvPr id="8416" name="Google Shape;8416;p126"/>
            <p:cNvSpPr txBox="1"/>
            <p:nvPr/>
          </p:nvSpPr>
          <p:spPr>
            <a:xfrm>
              <a:off x="5030365" y="5185258"/>
              <a:ext cx="808200" cy="9144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TCP</a:t>
              </a:r>
              <a:endParaRPr sz="1100"/>
            </a:p>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sending </a:t>
              </a:r>
              <a:endParaRPr sz="1100"/>
            </a:p>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rate</a:t>
              </a:r>
              <a:endParaRPr sz="1100"/>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cxnSp>
          <p:nvCxnSpPr>
            <p:cNvPr id="8417" name="Google Shape;8417;p126"/>
            <p:cNvCxnSpPr/>
            <p:nvPr/>
          </p:nvCxnSpPr>
          <p:spPr>
            <a:xfrm>
              <a:off x="5801903" y="6262085"/>
              <a:ext cx="4597974" cy="0"/>
            </a:xfrm>
            <a:prstGeom prst="straightConnector1">
              <a:avLst/>
            </a:prstGeom>
            <a:noFill/>
            <a:ln cap="flat" cmpd="sng" w="12700">
              <a:solidFill>
                <a:schemeClr val="dk1"/>
              </a:solidFill>
              <a:prstDash val="solid"/>
              <a:miter lim="800000"/>
              <a:headEnd len="sm" w="sm" type="none"/>
              <a:tailEnd len="med" w="med" type="triangle"/>
            </a:ln>
          </p:spPr>
        </p:cxnSp>
        <p:cxnSp>
          <p:nvCxnSpPr>
            <p:cNvPr id="8418" name="Google Shape;8418;p126"/>
            <p:cNvCxnSpPr/>
            <p:nvPr/>
          </p:nvCxnSpPr>
          <p:spPr>
            <a:xfrm rot="10800000">
              <a:off x="5801904" y="4039871"/>
              <a:ext cx="0" cy="2222517"/>
            </a:xfrm>
            <a:prstGeom prst="straightConnector1">
              <a:avLst/>
            </a:prstGeom>
            <a:noFill/>
            <a:ln cap="flat" cmpd="sng" w="12700">
              <a:solidFill>
                <a:schemeClr val="dk1"/>
              </a:solidFill>
              <a:prstDash val="solid"/>
              <a:miter lim="800000"/>
              <a:headEnd len="sm" w="sm" type="none"/>
              <a:tailEnd len="med" w="med" type="triangle"/>
            </a:ln>
          </p:spPr>
        </p:cxnSp>
        <p:sp>
          <p:nvSpPr>
            <p:cNvPr id="8419" name="Google Shape;8419;p126"/>
            <p:cNvSpPr/>
            <p:nvPr/>
          </p:nvSpPr>
          <p:spPr>
            <a:xfrm>
              <a:off x="5815989" y="4445300"/>
              <a:ext cx="480875" cy="1811260"/>
            </a:xfrm>
            <a:custGeom>
              <a:rect b="b" l="l" r="r" t="t"/>
              <a:pathLst>
                <a:path extrusionOk="0" h="3160756" w="892239">
                  <a:moveTo>
                    <a:pt x="892239" y="0"/>
                  </a:moveTo>
                  <a:cubicBezTo>
                    <a:pt x="857076" y="951096"/>
                    <a:pt x="829323" y="1859859"/>
                    <a:pt x="793426" y="2355915"/>
                  </a:cubicBezTo>
                  <a:cubicBezTo>
                    <a:pt x="757529" y="2851971"/>
                    <a:pt x="751946" y="2746980"/>
                    <a:pt x="676858" y="2976336"/>
                  </a:cubicBezTo>
                  <a:cubicBezTo>
                    <a:pt x="601770" y="3205692"/>
                    <a:pt x="160327" y="3152732"/>
                    <a:pt x="0" y="3160551"/>
                  </a:cubicBezTo>
                </a:path>
              </a:pathLst>
            </a:custGeom>
            <a:noFill/>
            <a:ln cap="flat" cmpd="sng" w="12700">
              <a:solidFill>
                <a:srgbClr val="7B7B7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8420" name="Google Shape;8420;p126"/>
            <p:cNvCxnSpPr/>
            <p:nvPr/>
          </p:nvCxnSpPr>
          <p:spPr>
            <a:xfrm>
              <a:off x="6296864" y="4404648"/>
              <a:ext cx="2774587" cy="0"/>
            </a:xfrm>
            <a:prstGeom prst="straightConnector1">
              <a:avLst/>
            </a:prstGeom>
            <a:noFill/>
            <a:ln cap="flat" cmpd="sng" w="12700">
              <a:solidFill>
                <a:schemeClr val="dk1"/>
              </a:solidFill>
              <a:prstDash val="dash"/>
              <a:miter lim="800000"/>
              <a:headEnd len="sm" w="sm" type="none"/>
              <a:tailEnd len="sm" w="sm" type="none"/>
            </a:ln>
          </p:spPr>
        </p:cxnSp>
        <p:grpSp>
          <p:nvGrpSpPr>
            <p:cNvPr id="8421" name="Google Shape;8421;p126"/>
            <p:cNvGrpSpPr/>
            <p:nvPr/>
          </p:nvGrpSpPr>
          <p:grpSpPr>
            <a:xfrm>
              <a:off x="6350326" y="4445306"/>
              <a:ext cx="795772" cy="900465"/>
              <a:chOff x="1257299" y="2448186"/>
              <a:chExt cx="919846" cy="1571364"/>
            </a:xfrm>
          </p:grpSpPr>
          <p:cxnSp>
            <p:nvCxnSpPr>
              <p:cNvPr id="8422" name="Google Shape;8422;p126"/>
              <p:cNvCxnSpPr/>
              <p:nvPr/>
            </p:nvCxnSpPr>
            <p:spPr>
              <a:xfrm flipH="1">
                <a:off x="1294561" y="2448186"/>
                <a:ext cx="882584" cy="1571364"/>
              </a:xfrm>
              <a:prstGeom prst="straightConnector1">
                <a:avLst/>
              </a:prstGeom>
              <a:noFill/>
              <a:ln cap="flat" cmpd="sng" w="25400">
                <a:solidFill>
                  <a:srgbClr val="C00000"/>
                </a:solidFill>
                <a:prstDash val="solid"/>
                <a:miter lim="800000"/>
                <a:headEnd len="sm" w="sm" type="none"/>
                <a:tailEnd len="sm" w="sm" type="none"/>
              </a:ln>
            </p:spPr>
          </p:cxnSp>
          <p:sp>
            <p:nvSpPr>
              <p:cNvPr id="8423" name="Google Shape;8423;p126"/>
              <p:cNvSpPr/>
              <p:nvPr/>
            </p:nvSpPr>
            <p:spPr>
              <a:xfrm>
                <a:off x="1257299" y="2450273"/>
                <a:ext cx="854076" cy="1562928"/>
              </a:xfrm>
              <a:custGeom>
                <a:rect b="b" l="l" r="r" t="t"/>
                <a:pathLst>
                  <a:path extrusionOk="0" h="2103931" w="1147562">
                    <a:moveTo>
                      <a:pt x="1147562" y="0"/>
                    </a:moveTo>
                    <a:cubicBezTo>
                      <a:pt x="-38197" y="56892"/>
                      <a:pt x="50361" y="547727"/>
                      <a:pt x="0" y="2103931"/>
                    </a:cubicBezTo>
                  </a:path>
                </a:pathLst>
              </a:custGeom>
              <a:noFill/>
              <a:ln cap="flat" cmpd="sng" w="25400">
                <a:solidFill>
                  <a:srgbClr val="0000A3"/>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8424" name="Google Shape;8424;p126"/>
            <p:cNvGrpSpPr/>
            <p:nvPr/>
          </p:nvGrpSpPr>
          <p:grpSpPr>
            <a:xfrm>
              <a:off x="7112500" y="4441667"/>
              <a:ext cx="795772" cy="900465"/>
              <a:chOff x="1257299" y="2448186"/>
              <a:chExt cx="919846" cy="1571364"/>
            </a:xfrm>
          </p:grpSpPr>
          <p:cxnSp>
            <p:nvCxnSpPr>
              <p:cNvPr id="8425" name="Google Shape;8425;p126"/>
              <p:cNvCxnSpPr/>
              <p:nvPr/>
            </p:nvCxnSpPr>
            <p:spPr>
              <a:xfrm flipH="1">
                <a:off x="1294561" y="2448186"/>
                <a:ext cx="882584" cy="1571364"/>
              </a:xfrm>
              <a:prstGeom prst="straightConnector1">
                <a:avLst/>
              </a:prstGeom>
              <a:noFill/>
              <a:ln cap="flat" cmpd="sng" w="25400">
                <a:solidFill>
                  <a:srgbClr val="C00000"/>
                </a:solidFill>
                <a:prstDash val="solid"/>
                <a:miter lim="800000"/>
                <a:headEnd len="sm" w="sm" type="none"/>
                <a:tailEnd len="sm" w="sm" type="none"/>
              </a:ln>
            </p:spPr>
          </p:cxnSp>
          <p:sp>
            <p:nvSpPr>
              <p:cNvPr id="8426" name="Google Shape;8426;p126"/>
              <p:cNvSpPr/>
              <p:nvPr/>
            </p:nvSpPr>
            <p:spPr>
              <a:xfrm>
                <a:off x="1257299" y="2450273"/>
                <a:ext cx="854076" cy="1562928"/>
              </a:xfrm>
              <a:custGeom>
                <a:rect b="b" l="l" r="r" t="t"/>
                <a:pathLst>
                  <a:path extrusionOk="0" h="2103931" w="1147562">
                    <a:moveTo>
                      <a:pt x="1147562" y="0"/>
                    </a:moveTo>
                    <a:cubicBezTo>
                      <a:pt x="-38197" y="56892"/>
                      <a:pt x="50361" y="547727"/>
                      <a:pt x="0" y="2103931"/>
                    </a:cubicBezTo>
                  </a:path>
                </a:pathLst>
              </a:custGeom>
              <a:noFill/>
              <a:ln cap="flat" cmpd="sng" w="25400">
                <a:solidFill>
                  <a:srgbClr val="0000A3"/>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8427" name="Google Shape;8427;p126"/>
            <p:cNvGrpSpPr/>
            <p:nvPr/>
          </p:nvGrpSpPr>
          <p:grpSpPr>
            <a:xfrm>
              <a:off x="7915954" y="4439699"/>
              <a:ext cx="795772" cy="900465"/>
              <a:chOff x="1257299" y="2448186"/>
              <a:chExt cx="919846" cy="1571364"/>
            </a:xfrm>
          </p:grpSpPr>
          <p:cxnSp>
            <p:nvCxnSpPr>
              <p:cNvPr id="8428" name="Google Shape;8428;p126"/>
              <p:cNvCxnSpPr/>
              <p:nvPr/>
            </p:nvCxnSpPr>
            <p:spPr>
              <a:xfrm flipH="1">
                <a:off x="1294561" y="2448186"/>
                <a:ext cx="882584" cy="1571364"/>
              </a:xfrm>
              <a:prstGeom prst="straightConnector1">
                <a:avLst/>
              </a:prstGeom>
              <a:noFill/>
              <a:ln cap="flat" cmpd="sng" w="25400">
                <a:solidFill>
                  <a:srgbClr val="C00000"/>
                </a:solidFill>
                <a:prstDash val="solid"/>
                <a:miter lim="800000"/>
                <a:headEnd len="sm" w="sm" type="none"/>
                <a:tailEnd len="sm" w="sm" type="none"/>
              </a:ln>
            </p:spPr>
          </p:cxnSp>
          <p:sp>
            <p:nvSpPr>
              <p:cNvPr id="8429" name="Google Shape;8429;p126"/>
              <p:cNvSpPr/>
              <p:nvPr/>
            </p:nvSpPr>
            <p:spPr>
              <a:xfrm>
                <a:off x="1257299" y="2450273"/>
                <a:ext cx="854076" cy="1562928"/>
              </a:xfrm>
              <a:custGeom>
                <a:rect b="b" l="l" r="r" t="t"/>
                <a:pathLst>
                  <a:path extrusionOk="0" h="2103931" w="1147562">
                    <a:moveTo>
                      <a:pt x="1147562" y="0"/>
                    </a:moveTo>
                    <a:cubicBezTo>
                      <a:pt x="-38197" y="56892"/>
                      <a:pt x="50361" y="547727"/>
                      <a:pt x="0" y="2103931"/>
                    </a:cubicBezTo>
                  </a:path>
                </a:pathLst>
              </a:custGeom>
              <a:noFill/>
              <a:ln cap="flat" cmpd="sng" w="25400">
                <a:solidFill>
                  <a:srgbClr val="0000A3"/>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8430" name="Google Shape;8430;p126"/>
            <p:cNvGrpSpPr/>
            <p:nvPr/>
          </p:nvGrpSpPr>
          <p:grpSpPr>
            <a:xfrm>
              <a:off x="8750371" y="4432898"/>
              <a:ext cx="795772" cy="900465"/>
              <a:chOff x="1257299" y="2448186"/>
              <a:chExt cx="919846" cy="1571364"/>
            </a:xfrm>
          </p:grpSpPr>
          <p:cxnSp>
            <p:nvCxnSpPr>
              <p:cNvPr id="8431" name="Google Shape;8431;p126"/>
              <p:cNvCxnSpPr/>
              <p:nvPr/>
            </p:nvCxnSpPr>
            <p:spPr>
              <a:xfrm flipH="1">
                <a:off x="1294561" y="2448186"/>
                <a:ext cx="882584" cy="1571364"/>
              </a:xfrm>
              <a:prstGeom prst="straightConnector1">
                <a:avLst/>
              </a:prstGeom>
              <a:noFill/>
              <a:ln cap="flat" cmpd="sng" w="25400">
                <a:solidFill>
                  <a:srgbClr val="C00000"/>
                </a:solidFill>
                <a:prstDash val="solid"/>
                <a:miter lim="800000"/>
                <a:headEnd len="sm" w="sm" type="none"/>
                <a:tailEnd len="sm" w="sm" type="none"/>
              </a:ln>
            </p:spPr>
          </p:cxnSp>
          <p:sp>
            <p:nvSpPr>
              <p:cNvPr id="8432" name="Google Shape;8432;p126"/>
              <p:cNvSpPr/>
              <p:nvPr/>
            </p:nvSpPr>
            <p:spPr>
              <a:xfrm>
                <a:off x="1257299" y="2450273"/>
                <a:ext cx="854076" cy="1562928"/>
              </a:xfrm>
              <a:custGeom>
                <a:rect b="b" l="l" r="r" t="t"/>
                <a:pathLst>
                  <a:path extrusionOk="0" h="2103931" w="1147562">
                    <a:moveTo>
                      <a:pt x="1147562" y="0"/>
                    </a:moveTo>
                    <a:cubicBezTo>
                      <a:pt x="-38197" y="56892"/>
                      <a:pt x="50361" y="547727"/>
                      <a:pt x="0" y="2103931"/>
                    </a:cubicBezTo>
                  </a:path>
                </a:pathLst>
              </a:custGeom>
              <a:noFill/>
              <a:ln cap="flat" cmpd="sng" w="25400">
                <a:solidFill>
                  <a:srgbClr val="0000A3"/>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8433" name="Google Shape;8433;p126"/>
            <p:cNvGrpSpPr/>
            <p:nvPr/>
          </p:nvGrpSpPr>
          <p:grpSpPr>
            <a:xfrm rot="10800000">
              <a:off x="9544542" y="3096950"/>
              <a:ext cx="1128132" cy="1337145"/>
              <a:chOff x="873118" y="2448184"/>
              <a:chExt cx="1304027" cy="2333396"/>
            </a:xfrm>
          </p:grpSpPr>
          <p:cxnSp>
            <p:nvCxnSpPr>
              <p:cNvPr id="8434" name="Google Shape;8434;p126"/>
              <p:cNvCxnSpPr/>
              <p:nvPr/>
            </p:nvCxnSpPr>
            <p:spPr>
              <a:xfrm flipH="1">
                <a:off x="873118" y="2448184"/>
                <a:ext cx="1304027" cy="2333396"/>
              </a:xfrm>
              <a:prstGeom prst="straightConnector1">
                <a:avLst/>
              </a:prstGeom>
              <a:noFill/>
              <a:ln cap="flat" cmpd="sng" w="25400">
                <a:solidFill>
                  <a:srgbClr val="C00000"/>
                </a:solidFill>
                <a:prstDash val="solid"/>
                <a:miter lim="800000"/>
                <a:headEnd len="sm" w="sm" type="none"/>
                <a:tailEnd len="sm" w="sm" type="none"/>
              </a:ln>
            </p:spPr>
          </p:cxnSp>
          <p:sp>
            <p:nvSpPr>
              <p:cNvPr id="8435" name="Google Shape;8435;p126"/>
              <p:cNvSpPr/>
              <p:nvPr/>
            </p:nvSpPr>
            <p:spPr>
              <a:xfrm>
                <a:off x="1252647" y="2450273"/>
                <a:ext cx="858729" cy="1600620"/>
              </a:xfrm>
              <a:custGeom>
                <a:rect b="b" l="l" r="r" t="t"/>
                <a:pathLst>
                  <a:path extrusionOk="0" h="2154669" w="1153813">
                    <a:moveTo>
                      <a:pt x="1153813" y="0"/>
                    </a:moveTo>
                    <a:cubicBezTo>
                      <a:pt x="-31946" y="56892"/>
                      <a:pt x="50361" y="598465"/>
                      <a:pt x="0" y="2154669"/>
                    </a:cubicBezTo>
                  </a:path>
                </a:pathLst>
              </a:custGeom>
              <a:noFill/>
              <a:ln cap="flat" cmpd="sng" w="25400">
                <a:solidFill>
                  <a:srgbClr val="0000A3"/>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cxnSp>
          <p:nvCxnSpPr>
            <p:cNvPr id="8436" name="Google Shape;8436;p126"/>
            <p:cNvCxnSpPr/>
            <p:nvPr/>
          </p:nvCxnSpPr>
          <p:spPr>
            <a:xfrm flipH="1">
              <a:off x="10340170" y="2893914"/>
              <a:ext cx="30503" cy="717091"/>
            </a:xfrm>
            <a:prstGeom prst="straightConnector1">
              <a:avLst/>
            </a:prstGeom>
            <a:noFill/>
            <a:ln cap="flat" cmpd="sng" w="25400">
              <a:solidFill>
                <a:srgbClr val="0000A3"/>
              </a:solidFill>
              <a:prstDash val="dash"/>
              <a:miter lim="800000"/>
              <a:headEnd len="sm" w="sm" type="none"/>
              <a:tailEnd len="sm" w="sm" type="none"/>
            </a:ln>
          </p:spPr>
        </p:cxnSp>
        <p:sp>
          <p:nvSpPr>
            <p:cNvPr id="8437" name="Google Shape;8437;p126"/>
            <p:cNvSpPr txBox="1"/>
            <p:nvPr/>
          </p:nvSpPr>
          <p:spPr>
            <a:xfrm>
              <a:off x="9881790" y="5941210"/>
              <a:ext cx="518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time</a:t>
              </a:r>
              <a:endParaRPr b="0" i="0" sz="1200" u="none" cap="none" strike="noStrike">
                <a:solidFill>
                  <a:srgbClr val="000000"/>
                </a:solidFill>
                <a:latin typeface="Calibri"/>
                <a:ea typeface="Calibri"/>
                <a:cs typeface="Calibri"/>
                <a:sym typeface="Calibri"/>
              </a:endParaRPr>
            </a:p>
          </p:txBody>
        </p:sp>
        <p:sp>
          <p:nvSpPr>
            <p:cNvPr id="8438" name="Google Shape;8438;p126"/>
            <p:cNvSpPr txBox="1"/>
            <p:nvPr/>
          </p:nvSpPr>
          <p:spPr>
            <a:xfrm>
              <a:off x="9472281" y="4611687"/>
              <a:ext cx="1272600" cy="9474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00000"/>
                </a:buClr>
                <a:buSzPts val="1500"/>
                <a:buFont typeface="Calibri"/>
                <a:buNone/>
              </a:pPr>
              <a:r>
                <a:rPr b="0" i="0" lang="en-US" sz="1500" u="none" cap="none" strike="noStrike">
                  <a:solidFill>
                    <a:srgbClr val="C00000"/>
                  </a:solidFill>
                  <a:latin typeface="Calibri"/>
                  <a:ea typeface="Calibri"/>
                  <a:cs typeface="Calibri"/>
                  <a:sym typeface="Calibri"/>
                </a:rPr>
                <a:t>TCP Reno</a:t>
              </a:r>
              <a:endParaRPr b="0" i="0" sz="1500" u="none" cap="none" strike="noStrike">
                <a:solidFill>
                  <a:srgbClr val="000000"/>
                </a:solidFill>
                <a:latin typeface="Calibri"/>
                <a:ea typeface="Calibri"/>
                <a:cs typeface="Calibri"/>
                <a:sym typeface="Calibri"/>
              </a:endParaRPr>
            </a:p>
            <a:p>
              <a:pPr indent="0" lvl="0" marL="0" marR="0" rtl="0" algn="l">
                <a:lnSpc>
                  <a:spcPct val="85000"/>
                </a:lnSpc>
                <a:spcBef>
                  <a:spcPts val="500"/>
                </a:spcBef>
                <a:spcAft>
                  <a:spcPts val="0"/>
                </a:spcAft>
                <a:buClr>
                  <a:srgbClr val="0000A3"/>
                </a:buClr>
                <a:buSzPts val="1500"/>
                <a:buFont typeface="Calibri"/>
                <a:buNone/>
              </a:pPr>
              <a:r>
                <a:rPr b="0" i="0" lang="en-US" sz="1500" u="none" cap="none" strike="noStrike">
                  <a:solidFill>
                    <a:srgbClr val="0000A3"/>
                  </a:solidFill>
                  <a:latin typeface="Calibri"/>
                  <a:ea typeface="Calibri"/>
                  <a:cs typeface="Calibri"/>
                  <a:sym typeface="Calibri"/>
                </a:rPr>
                <a:t>TCP CUBIC</a:t>
              </a:r>
              <a:endParaRPr sz="1100"/>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8439" name="Google Shape;8439;p126"/>
            <p:cNvSpPr txBox="1"/>
            <p:nvPr/>
          </p:nvSpPr>
          <p:spPr>
            <a:xfrm>
              <a:off x="5297976" y="4213131"/>
              <a:ext cx="5493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W</a:t>
              </a:r>
              <a:r>
                <a:rPr b="0" baseline="-25000" i="0" lang="en-US" sz="1100" u="none" cap="none" strike="noStrike">
                  <a:solidFill>
                    <a:srgbClr val="000000"/>
                  </a:solidFill>
                  <a:latin typeface="Calibri"/>
                  <a:ea typeface="Calibri"/>
                  <a:cs typeface="Calibri"/>
                  <a:sym typeface="Calibri"/>
                </a:rPr>
                <a:t>max</a:t>
              </a:r>
              <a:endParaRPr b="0" baseline="-25000" i="0" sz="1200" u="none" cap="none" strike="noStrike">
                <a:solidFill>
                  <a:srgbClr val="000000"/>
                </a:solidFill>
                <a:latin typeface="Calibri"/>
                <a:ea typeface="Calibri"/>
                <a:cs typeface="Calibri"/>
                <a:sym typeface="Calibri"/>
              </a:endParaRPr>
            </a:p>
          </p:txBody>
        </p:sp>
        <p:sp>
          <p:nvSpPr>
            <p:cNvPr id="8440" name="Google Shape;8440;p126"/>
            <p:cNvSpPr txBox="1"/>
            <p:nvPr/>
          </p:nvSpPr>
          <p:spPr>
            <a:xfrm>
              <a:off x="6180953" y="6255332"/>
              <a:ext cx="3129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a:t>
              </a:r>
              <a:r>
                <a:rPr b="0" baseline="-25000" i="0" lang="en-US" sz="1100" u="none" cap="none" strike="noStrike">
                  <a:solidFill>
                    <a:srgbClr val="000000"/>
                  </a:solidFill>
                  <a:latin typeface="Calibri"/>
                  <a:ea typeface="Calibri"/>
                  <a:cs typeface="Calibri"/>
                  <a:sym typeface="Calibri"/>
                </a:rPr>
                <a:t>0</a:t>
              </a:r>
              <a:endParaRPr b="0" baseline="-25000" i="0" sz="1200" u="none" cap="none" strike="noStrike">
                <a:solidFill>
                  <a:srgbClr val="000000"/>
                </a:solidFill>
                <a:latin typeface="Calibri"/>
                <a:ea typeface="Calibri"/>
                <a:cs typeface="Calibri"/>
                <a:sym typeface="Calibri"/>
              </a:endParaRPr>
            </a:p>
          </p:txBody>
        </p:sp>
        <p:sp>
          <p:nvSpPr>
            <p:cNvPr id="8441" name="Google Shape;8441;p126"/>
            <p:cNvSpPr txBox="1"/>
            <p:nvPr/>
          </p:nvSpPr>
          <p:spPr>
            <a:xfrm>
              <a:off x="6997088" y="6257827"/>
              <a:ext cx="3054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a:t>
              </a:r>
              <a:r>
                <a:rPr b="0" baseline="-25000" i="0" lang="en-US" sz="1100" u="none" cap="none" strike="noStrike">
                  <a:solidFill>
                    <a:srgbClr val="000000"/>
                  </a:solidFill>
                  <a:latin typeface="Calibri"/>
                  <a:ea typeface="Calibri"/>
                  <a:cs typeface="Calibri"/>
                  <a:sym typeface="Calibri"/>
                </a:rPr>
                <a:t>1 </a:t>
              </a:r>
              <a:endParaRPr b="0" baseline="-25000" i="0" sz="1200" u="none" cap="none" strike="noStrike">
                <a:solidFill>
                  <a:srgbClr val="000000"/>
                </a:solidFill>
                <a:latin typeface="Calibri"/>
                <a:ea typeface="Calibri"/>
                <a:cs typeface="Calibri"/>
                <a:sym typeface="Calibri"/>
              </a:endParaRPr>
            </a:p>
          </p:txBody>
        </p:sp>
        <p:sp>
          <p:nvSpPr>
            <p:cNvPr id="8442" name="Google Shape;8442;p126"/>
            <p:cNvSpPr txBox="1"/>
            <p:nvPr/>
          </p:nvSpPr>
          <p:spPr>
            <a:xfrm>
              <a:off x="7796251" y="6257147"/>
              <a:ext cx="3129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a:t>
              </a:r>
              <a:r>
                <a:rPr b="0" baseline="-25000" i="0" lang="en-US" sz="1100" u="none" cap="none" strike="noStrike">
                  <a:solidFill>
                    <a:srgbClr val="000000"/>
                  </a:solidFill>
                  <a:latin typeface="Calibri"/>
                  <a:ea typeface="Calibri"/>
                  <a:cs typeface="Calibri"/>
                  <a:sym typeface="Calibri"/>
                </a:rPr>
                <a:t>2 </a:t>
              </a:r>
              <a:endParaRPr b="0" baseline="-25000" i="0" sz="1200" u="none" cap="none" strike="noStrike">
                <a:solidFill>
                  <a:srgbClr val="000000"/>
                </a:solidFill>
                <a:latin typeface="Calibri"/>
                <a:ea typeface="Calibri"/>
                <a:cs typeface="Calibri"/>
                <a:sym typeface="Calibri"/>
              </a:endParaRPr>
            </a:p>
          </p:txBody>
        </p:sp>
        <p:sp>
          <p:nvSpPr>
            <p:cNvPr id="8443" name="Google Shape;8443;p126"/>
            <p:cNvSpPr txBox="1"/>
            <p:nvPr/>
          </p:nvSpPr>
          <p:spPr>
            <a:xfrm>
              <a:off x="8625086" y="6256467"/>
              <a:ext cx="3054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a:t>
              </a:r>
              <a:r>
                <a:rPr b="0" baseline="-25000" i="0" lang="en-US" sz="1100" u="none" cap="none" strike="noStrike">
                  <a:solidFill>
                    <a:srgbClr val="000000"/>
                  </a:solidFill>
                  <a:latin typeface="Calibri"/>
                  <a:ea typeface="Calibri"/>
                  <a:cs typeface="Calibri"/>
                  <a:sym typeface="Calibri"/>
                </a:rPr>
                <a:t>3 </a:t>
              </a:r>
              <a:endParaRPr b="0" baseline="-25000" i="0" sz="1200" u="none" cap="none" strike="noStrike">
                <a:solidFill>
                  <a:srgbClr val="000000"/>
                </a:solidFill>
                <a:latin typeface="Calibri"/>
                <a:ea typeface="Calibri"/>
                <a:cs typeface="Calibri"/>
                <a:sym typeface="Calibri"/>
              </a:endParaRPr>
            </a:p>
          </p:txBody>
        </p:sp>
        <p:sp>
          <p:nvSpPr>
            <p:cNvPr id="8444" name="Google Shape;8444;p126"/>
            <p:cNvSpPr txBox="1"/>
            <p:nvPr/>
          </p:nvSpPr>
          <p:spPr>
            <a:xfrm>
              <a:off x="9424249" y="6256467"/>
              <a:ext cx="312900" cy="2841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a:t>
              </a:r>
              <a:r>
                <a:rPr b="0" baseline="-25000" i="0" lang="en-US" sz="1100" u="none" cap="none" strike="noStrike">
                  <a:solidFill>
                    <a:srgbClr val="000000"/>
                  </a:solidFill>
                  <a:latin typeface="Calibri"/>
                  <a:ea typeface="Calibri"/>
                  <a:cs typeface="Calibri"/>
                  <a:sym typeface="Calibri"/>
                </a:rPr>
                <a:t>4 </a:t>
              </a:r>
              <a:endParaRPr b="0" baseline="-25000" i="0" sz="1200" u="none" cap="none" strike="noStrike">
                <a:solidFill>
                  <a:srgbClr val="000000"/>
                </a:solidFill>
                <a:latin typeface="Calibri"/>
                <a:ea typeface="Calibri"/>
                <a:cs typeface="Calibri"/>
                <a:sym typeface="Calibri"/>
              </a:endParaRPr>
            </a:p>
          </p:txBody>
        </p:sp>
      </p:grpSp>
      <p:sp>
        <p:nvSpPr>
          <p:cNvPr id="8445" name="Google Shape;8445;p126"/>
          <p:cNvSpPr txBox="1"/>
          <p:nvPr/>
        </p:nvSpPr>
        <p:spPr>
          <a:xfrm>
            <a:off x="-5019" y="3074248"/>
            <a:ext cx="2592000" cy="1518000"/>
          </a:xfrm>
          <a:prstGeom prst="rect">
            <a:avLst/>
          </a:prstGeom>
          <a:noFill/>
          <a:ln>
            <a:noFill/>
          </a:ln>
        </p:spPr>
        <p:txBody>
          <a:bodyPr anchorCtr="0" anchor="t" bIns="34275" lIns="68575" spcFirstLastPara="1" rIns="68575" wrap="square" tIns="34275">
            <a:noAutofit/>
          </a:bodyPr>
          <a:lstStyle/>
          <a:p>
            <a:pPr indent="-215900" lvl="0" marL="342900" marR="0" rtl="0" algn="l">
              <a:lnSpc>
                <a:spcPct val="7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TCP CUBIC default </a:t>
            </a:r>
            <a:r>
              <a:rPr lang="en-US" sz="2000">
                <a:latin typeface="Calibri"/>
                <a:ea typeface="Calibri"/>
                <a:cs typeface="Calibri"/>
                <a:sym typeface="Calibri"/>
              </a:rPr>
              <a:t>στο </a:t>
            </a:r>
            <a:r>
              <a:rPr b="0" i="0" lang="en-US" sz="2000" u="none" cap="none" strike="noStrike">
                <a:solidFill>
                  <a:srgbClr val="000000"/>
                </a:solidFill>
                <a:latin typeface="Calibri"/>
                <a:ea typeface="Calibri"/>
                <a:cs typeface="Calibri"/>
                <a:sym typeface="Calibri"/>
              </a:rPr>
              <a:t>Linux, </a:t>
            </a:r>
            <a:r>
              <a:rPr lang="en-US" sz="2000">
                <a:latin typeface="Calibri"/>
                <a:ea typeface="Calibri"/>
                <a:cs typeface="Calibri"/>
                <a:sym typeface="Calibri"/>
              </a:rPr>
              <a:t>πιο δημοφιλές</a:t>
            </a:r>
            <a:r>
              <a:rPr b="0" i="0" lang="en-US" sz="2000" u="none" cap="none" strike="noStrike">
                <a:solidFill>
                  <a:srgbClr val="000000"/>
                </a:solidFill>
                <a:latin typeface="Calibri"/>
                <a:ea typeface="Calibri"/>
                <a:cs typeface="Calibri"/>
                <a:sym typeface="Calibri"/>
              </a:rPr>
              <a:t> TCP </a:t>
            </a:r>
            <a:r>
              <a:rPr lang="en-US" sz="2000">
                <a:latin typeface="Calibri"/>
                <a:ea typeface="Calibri"/>
                <a:cs typeface="Calibri"/>
                <a:sym typeface="Calibri"/>
              </a:rPr>
              <a:t>για δημοφιλείς</a:t>
            </a:r>
            <a:r>
              <a:rPr b="0" i="0" lang="en-US" sz="2000" u="none" cap="none" strike="noStrike">
                <a:solidFill>
                  <a:srgbClr val="000000"/>
                </a:solidFill>
                <a:latin typeface="Calibri"/>
                <a:ea typeface="Calibri"/>
                <a:cs typeface="Calibri"/>
                <a:sym typeface="Calibri"/>
              </a:rPr>
              <a:t> Web servers</a:t>
            </a:r>
            <a:endParaRPr sz="1000"/>
          </a:p>
          <a:p>
            <a:pPr indent="0" lvl="0" marL="101600" marR="0" rtl="0" algn="l">
              <a:lnSpc>
                <a:spcPct val="70000"/>
              </a:lnSpc>
              <a:spcBef>
                <a:spcPts val="800"/>
              </a:spcBef>
              <a:spcAft>
                <a:spcPts val="0"/>
              </a:spcAft>
              <a:buClr>
                <a:srgbClr val="0000A3"/>
              </a:buClr>
              <a:buSzPts val="21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8446" name="Google Shape;8446;p126"/>
          <p:cNvSpPr txBox="1"/>
          <p:nvPr/>
        </p:nvSpPr>
        <p:spPr>
          <a:xfrm>
            <a:off x="-4286" y="1534622"/>
            <a:ext cx="8373300" cy="1518000"/>
          </a:xfrm>
          <a:prstGeom prst="rect">
            <a:avLst/>
          </a:prstGeom>
          <a:noFill/>
          <a:ln>
            <a:noFill/>
          </a:ln>
        </p:spPr>
        <p:txBody>
          <a:bodyPr anchorCtr="0" anchor="t" bIns="34275" lIns="68575" spcFirstLastPara="1" rIns="68575" wrap="square" tIns="34275">
            <a:normAutofit/>
          </a:bodyPr>
          <a:lstStyle/>
          <a:p>
            <a:pPr indent="-241300" lvl="0" marL="342900" marR="0" rtl="0" algn="l">
              <a:lnSpc>
                <a:spcPct val="9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αύξηση </a:t>
            </a:r>
            <a:r>
              <a:rPr b="0" i="0" lang="en-US" sz="2000" u="none" cap="none" strike="noStrike">
                <a:solidFill>
                  <a:srgbClr val="000000"/>
                </a:solidFill>
                <a:latin typeface="Calibri"/>
                <a:ea typeface="Calibri"/>
                <a:cs typeface="Calibri"/>
                <a:sym typeface="Calibri"/>
              </a:rPr>
              <a:t>W </a:t>
            </a:r>
            <a:r>
              <a:rPr lang="en-US" sz="2000">
                <a:latin typeface="Calibri"/>
                <a:ea typeface="Calibri"/>
                <a:cs typeface="Calibri"/>
                <a:sym typeface="Calibri"/>
              </a:rPr>
              <a:t>ως συνάρτηση του</a:t>
            </a:r>
            <a:r>
              <a:rPr b="0" i="0" lang="en-US" sz="2000" u="none" cap="none" strike="noStrike">
                <a:solidFill>
                  <a:srgbClr val="000000"/>
                </a:solidFill>
                <a:latin typeface="Calibri"/>
                <a:ea typeface="Calibri"/>
                <a:cs typeface="Calibri"/>
                <a:sym typeface="Calibri"/>
              </a:rPr>
              <a:t> </a:t>
            </a:r>
            <a:r>
              <a:rPr i="1" lang="en-US" sz="2000">
                <a:solidFill>
                  <a:srgbClr val="C00000"/>
                </a:solidFill>
                <a:latin typeface="Calibri"/>
                <a:ea typeface="Calibri"/>
                <a:cs typeface="Calibri"/>
                <a:sym typeface="Calibri"/>
              </a:rPr>
              <a:t>κύβου</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της απόστασης μεταξύ του τρέχων χρόνου και Κ</a:t>
            </a:r>
            <a:endParaRPr b="0" i="0" sz="2000" u="none" cap="none" strike="noStrike">
              <a:solidFill>
                <a:srgbClr val="000000"/>
              </a:solidFill>
              <a:latin typeface="Calibri"/>
              <a:ea typeface="Calibri"/>
              <a:cs typeface="Calibri"/>
              <a:sym typeface="Calibri"/>
            </a:endParaRPr>
          </a:p>
        </p:txBody>
      </p:sp>
      <p:sp>
        <p:nvSpPr>
          <p:cNvPr id="8447" name="Google Shape;8447;p12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6"/>
                                        </p:tgtEl>
                                        <p:attrNameLst>
                                          <p:attrName>style.visibility</p:attrName>
                                        </p:attrNameLst>
                                      </p:cBhvr>
                                      <p:to>
                                        <p:strVal val="visible"/>
                                      </p:to>
                                    </p:set>
                                    <p:animEffect filter="fade" transition="in">
                                      <p:cBhvr>
                                        <p:cTn dur="500"/>
                                        <p:tgtEl>
                                          <p:spTgt spid="8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4"/>
                                        </p:tgtEl>
                                        <p:attrNameLst>
                                          <p:attrName>style.visibility</p:attrName>
                                        </p:attrNameLst>
                                      </p:cBhvr>
                                      <p:to>
                                        <p:strVal val="visible"/>
                                      </p:to>
                                    </p:set>
                                    <p:animEffect filter="fade" transition="in">
                                      <p:cBhvr>
                                        <p:cTn dur="500"/>
                                        <p:tgtEl>
                                          <p:spTgt spid="8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5"/>
                                        </p:tgtEl>
                                        <p:attrNameLst>
                                          <p:attrName>style.visibility</p:attrName>
                                        </p:attrNameLst>
                                      </p:cBhvr>
                                      <p:to>
                                        <p:strVal val="visible"/>
                                      </p:to>
                                    </p:set>
                                    <p:animEffect filter="fade" transition="in">
                                      <p:cBhvr>
                                        <p:cTn dur="500"/>
                                        <p:tgtEl>
                                          <p:spTgt spid="8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5"/>
                                        </p:tgtEl>
                                        <p:attrNameLst>
                                          <p:attrName>style.visibility</p:attrName>
                                        </p:attrNameLst>
                                      </p:cBhvr>
                                      <p:to>
                                        <p:strVal val="visible"/>
                                      </p:to>
                                    </p:set>
                                    <p:animEffect filter="fade" transition="in">
                                      <p:cBhvr>
                                        <p:cTn dur="500"/>
                                        <p:tgtEl>
                                          <p:spTgt spid="8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2" name="Shape 8452"/>
        <p:cNvGrpSpPr/>
        <p:nvPr/>
      </p:nvGrpSpPr>
      <p:grpSpPr>
        <a:xfrm>
          <a:off x="0" y="0"/>
          <a:ext cx="0" cy="0"/>
          <a:chOff x="0" y="0"/>
          <a:chExt cx="0" cy="0"/>
        </a:xfrm>
      </p:grpSpPr>
      <p:grpSp>
        <p:nvGrpSpPr>
          <p:cNvPr id="8453" name="Google Shape;8453;p127"/>
          <p:cNvGrpSpPr/>
          <p:nvPr/>
        </p:nvGrpSpPr>
        <p:grpSpPr>
          <a:xfrm>
            <a:off x="3070847" y="3497867"/>
            <a:ext cx="2163793" cy="1131511"/>
            <a:chOff x="4094463" y="4663823"/>
            <a:chExt cx="2885057" cy="1508681"/>
          </a:xfrm>
        </p:grpSpPr>
        <p:sp>
          <p:nvSpPr>
            <p:cNvPr id="8454" name="Google Shape;8454;p127"/>
            <p:cNvSpPr/>
            <p:nvPr/>
          </p:nvSpPr>
          <p:spPr>
            <a:xfrm>
              <a:off x="4129957" y="4691367"/>
              <a:ext cx="2849563" cy="1481137"/>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455" name="Google Shape;8455;p127"/>
            <p:cNvGrpSpPr/>
            <p:nvPr/>
          </p:nvGrpSpPr>
          <p:grpSpPr>
            <a:xfrm>
              <a:off x="5035264" y="5554092"/>
              <a:ext cx="496248" cy="260542"/>
              <a:chOff x="7141236" y="6068702"/>
              <a:chExt cx="496248" cy="260542"/>
            </a:xfrm>
          </p:grpSpPr>
          <p:sp>
            <p:nvSpPr>
              <p:cNvPr id="8456" name="Google Shape;8456;p127"/>
              <p:cNvSpPr/>
              <p:nvPr/>
            </p:nvSpPr>
            <p:spPr>
              <a:xfrm>
                <a:off x="7141236" y="6158887"/>
                <a:ext cx="496248" cy="17035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lt1"/>
                  </a:gs>
                  <a:gs pos="51000">
                    <a:srgbClr val="ED356A"/>
                  </a:gs>
                  <a:gs pos="100000">
                    <a:srgbClr val="E40000"/>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457" name="Google Shape;8457;p127"/>
              <p:cNvSpPr/>
              <p:nvPr/>
            </p:nvSpPr>
            <p:spPr>
              <a:xfrm>
                <a:off x="7141522" y="6068702"/>
                <a:ext cx="495647" cy="168664"/>
              </a:xfrm>
              <a:prstGeom prst="ellipse">
                <a:avLst/>
              </a:prstGeom>
              <a:solidFill>
                <a:srgbClr val="FA376E"/>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458" name="Google Shape;8458;p127"/>
              <p:cNvGrpSpPr/>
              <p:nvPr/>
            </p:nvGrpSpPr>
            <p:grpSpPr>
              <a:xfrm>
                <a:off x="7214834" y="6090139"/>
                <a:ext cx="348960" cy="123931"/>
                <a:chOff x="7786941" y="2884917"/>
                <a:chExt cx="897649" cy="353919"/>
              </a:xfrm>
            </p:grpSpPr>
            <p:sp>
              <p:nvSpPr>
                <p:cNvPr id="8459" name="Google Shape;8459;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60" name="Google Shape;8460;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61" name="Google Shape;8461;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62" name="Google Shape;8462;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463" name="Google Shape;8463;p127"/>
            <p:cNvGrpSpPr/>
            <p:nvPr/>
          </p:nvGrpSpPr>
          <p:grpSpPr>
            <a:xfrm>
              <a:off x="6131364" y="5156690"/>
              <a:ext cx="496248" cy="260542"/>
              <a:chOff x="7493876" y="2774731"/>
              <a:chExt cx="1481958" cy="894622"/>
            </a:xfrm>
          </p:grpSpPr>
          <p:sp>
            <p:nvSpPr>
              <p:cNvPr id="8464" name="Google Shape;8464;p1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465" name="Google Shape;8465;p1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466" name="Google Shape;8466;p127"/>
              <p:cNvGrpSpPr/>
              <p:nvPr/>
            </p:nvGrpSpPr>
            <p:grpSpPr>
              <a:xfrm>
                <a:off x="7713663" y="2848339"/>
                <a:ext cx="1042107" cy="425543"/>
                <a:chOff x="7786941" y="2884917"/>
                <a:chExt cx="897649" cy="353919"/>
              </a:xfrm>
            </p:grpSpPr>
            <p:sp>
              <p:nvSpPr>
                <p:cNvPr id="8467" name="Google Shape;8467;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68" name="Google Shape;8468;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69" name="Google Shape;8469;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70" name="Google Shape;8470;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471" name="Google Shape;8471;p127"/>
            <p:cNvGrpSpPr/>
            <p:nvPr/>
          </p:nvGrpSpPr>
          <p:grpSpPr>
            <a:xfrm>
              <a:off x="5122533" y="4861037"/>
              <a:ext cx="496248" cy="260542"/>
              <a:chOff x="7493876" y="2774731"/>
              <a:chExt cx="1481958" cy="894622"/>
            </a:xfrm>
          </p:grpSpPr>
          <p:sp>
            <p:nvSpPr>
              <p:cNvPr id="8472" name="Google Shape;8472;p1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473" name="Google Shape;8473;p1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474" name="Google Shape;8474;p127"/>
              <p:cNvGrpSpPr/>
              <p:nvPr/>
            </p:nvGrpSpPr>
            <p:grpSpPr>
              <a:xfrm>
                <a:off x="7713663" y="2848339"/>
                <a:ext cx="1042107" cy="425543"/>
                <a:chOff x="7786941" y="2884917"/>
                <a:chExt cx="897649" cy="353919"/>
              </a:xfrm>
            </p:grpSpPr>
            <p:sp>
              <p:nvSpPr>
                <p:cNvPr id="8475" name="Google Shape;8475;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76" name="Google Shape;8476;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77" name="Google Shape;8477;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78" name="Google Shape;8478;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479" name="Google Shape;8479;p127"/>
            <p:cNvGrpSpPr/>
            <p:nvPr/>
          </p:nvGrpSpPr>
          <p:grpSpPr>
            <a:xfrm>
              <a:off x="4450588" y="5823254"/>
              <a:ext cx="496248" cy="260542"/>
              <a:chOff x="7493876" y="2774731"/>
              <a:chExt cx="1481958" cy="894622"/>
            </a:xfrm>
          </p:grpSpPr>
          <p:sp>
            <p:nvSpPr>
              <p:cNvPr id="8480" name="Google Shape;8480;p1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481" name="Google Shape;8481;p1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482" name="Google Shape;8482;p127"/>
              <p:cNvGrpSpPr/>
              <p:nvPr/>
            </p:nvGrpSpPr>
            <p:grpSpPr>
              <a:xfrm>
                <a:off x="7713663" y="2848339"/>
                <a:ext cx="1042107" cy="425543"/>
                <a:chOff x="7786941" y="2884917"/>
                <a:chExt cx="897649" cy="353919"/>
              </a:xfrm>
            </p:grpSpPr>
            <p:sp>
              <p:nvSpPr>
                <p:cNvPr id="8483" name="Google Shape;8483;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84" name="Google Shape;8484;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85" name="Google Shape;8485;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86" name="Google Shape;8486;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487" name="Google Shape;8487;p127"/>
            <p:cNvGrpSpPr/>
            <p:nvPr/>
          </p:nvGrpSpPr>
          <p:grpSpPr>
            <a:xfrm>
              <a:off x="4094463" y="5164346"/>
              <a:ext cx="496248" cy="260542"/>
              <a:chOff x="7493876" y="2774731"/>
              <a:chExt cx="1481958" cy="894622"/>
            </a:xfrm>
          </p:grpSpPr>
          <p:sp>
            <p:nvSpPr>
              <p:cNvPr id="8488" name="Google Shape;8488;p1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489" name="Google Shape;8489;p1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490" name="Google Shape;8490;p127"/>
              <p:cNvGrpSpPr/>
              <p:nvPr/>
            </p:nvGrpSpPr>
            <p:grpSpPr>
              <a:xfrm>
                <a:off x="7713663" y="2848339"/>
                <a:ext cx="1042107" cy="425543"/>
                <a:chOff x="7786941" y="2884917"/>
                <a:chExt cx="897649" cy="353919"/>
              </a:xfrm>
            </p:grpSpPr>
            <p:sp>
              <p:nvSpPr>
                <p:cNvPr id="8491" name="Google Shape;8491;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92" name="Google Shape;8492;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93" name="Google Shape;8493;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94" name="Google Shape;8494;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8495" name="Google Shape;8495;p127"/>
            <p:cNvSpPr/>
            <p:nvPr/>
          </p:nvSpPr>
          <p:spPr>
            <a:xfrm>
              <a:off x="4581324" y="4994579"/>
              <a:ext cx="542925" cy="295275"/>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496" name="Google Shape;8496;p127"/>
            <p:cNvSpPr/>
            <p:nvPr/>
          </p:nvSpPr>
          <p:spPr>
            <a:xfrm>
              <a:off x="5622724" y="4988229"/>
              <a:ext cx="506413" cy="307975"/>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497" name="Google Shape;8497;p127"/>
            <p:cNvSpPr/>
            <p:nvPr/>
          </p:nvSpPr>
          <p:spPr>
            <a:xfrm>
              <a:off x="4557512" y="5380342"/>
              <a:ext cx="481012" cy="238125"/>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498" name="Google Shape;8498;p127"/>
            <p:cNvSpPr/>
            <p:nvPr/>
          </p:nvSpPr>
          <p:spPr>
            <a:xfrm>
              <a:off x="5505249" y="5356529"/>
              <a:ext cx="630238" cy="24765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499" name="Google Shape;8499;p127"/>
            <p:cNvSpPr/>
            <p:nvPr/>
          </p:nvSpPr>
          <p:spPr>
            <a:xfrm>
              <a:off x="6173587" y="5410504"/>
              <a:ext cx="206375" cy="508000"/>
            </a:xfrm>
            <a:custGeom>
              <a:rect b="b" l="l" r="r" t="t"/>
              <a:pathLst>
                <a:path extrusionOk="0" h="500" w="118">
                  <a:moveTo>
                    <a:pt x="0" y="500"/>
                  </a:moveTo>
                  <a:lnTo>
                    <a:pt x="11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00" name="Google Shape;8500;p127"/>
            <p:cNvSpPr/>
            <p:nvPr/>
          </p:nvSpPr>
          <p:spPr>
            <a:xfrm>
              <a:off x="4936923" y="5943904"/>
              <a:ext cx="970395" cy="81756"/>
            </a:xfrm>
            <a:custGeom>
              <a:rect b="b" l="l" r="r" t="t"/>
              <a:pathLst>
                <a:path extrusionOk="0" h="32" w="370">
                  <a:moveTo>
                    <a:pt x="370" y="32"/>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01" name="Google Shape;8501;p127"/>
            <p:cNvSpPr/>
            <p:nvPr/>
          </p:nvSpPr>
          <p:spPr>
            <a:xfrm>
              <a:off x="4400349" y="5424888"/>
              <a:ext cx="193675" cy="404716"/>
            </a:xfrm>
            <a:custGeom>
              <a:rect b="b" l="l" r="r" t="t"/>
              <a:pathLst>
                <a:path extrusionOk="0" h="412" w="176">
                  <a:moveTo>
                    <a:pt x="162" y="408"/>
                  </a:moveTo>
                  <a:lnTo>
                    <a:pt x="176" y="412"/>
                  </a:ln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502" name="Google Shape;8502;p127"/>
            <p:cNvGrpSpPr/>
            <p:nvPr/>
          </p:nvGrpSpPr>
          <p:grpSpPr>
            <a:xfrm>
              <a:off x="5868328" y="5862061"/>
              <a:ext cx="496248" cy="260542"/>
              <a:chOff x="7493876" y="2774731"/>
              <a:chExt cx="1481958" cy="894622"/>
            </a:xfrm>
          </p:grpSpPr>
          <p:sp>
            <p:nvSpPr>
              <p:cNvPr id="8503" name="Google Shape;8503;p1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504" name="Google Shape;8504;p1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505" name="Google Shape;8505;p127"/>
              <p:cNvGrpSpPr/>
              <p:nvPr/>
            </p:nvGrpSpPr>
            <p:grpSpPr>
              <a:xfrm>
                <a:off x="7713663" y="2848339"/>
                <a:ext cx="1042107" cy="425543"/>
                <a:chOff x="7786941" y="2884917"/>
                <a:chExt cx="897649" cy="353919"/>
              </a:xfrm>
            </p:grpSpPr>
            <p:sp>
              <p:nvSpPr>
                <p:cNvPr id="8506" name="Google Shape;8506;p1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07" name="Google Shape;8507;p1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08" name="Google Shape;8508;p1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09" name="Google Shape;8509;p1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8510" name="Google Shape;8510;p127"/>
            <p:cNvSpPr/>
            <p:nvPr/>
          </p:nvSpPr>
          <p:spPr>
            <a:xfrm flipH="1" rot="10800000">
              <a:off x="4860724" y="5735086"/>
              <a:ext cx="178041" cy="104043"/>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11" name="Google Shape;8511;p127"/>
            <p:cNvSpPr/>
            <p:nvPr/>
          </p:nvSpPr>
          <p:spPr>
            <a:xfrm flipH="1" rot="10800000">
              <a:off x="5445456" y="4663823"/>
              <a:ext cx="45719" cy="202880"/>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12" name="Google Shape;8512;p127"/>
            <p:cNvSpPr/>
            <p:nvPr/>
          </p:nvSpPr>
          <p:spPr>
            <a:xfrm>
              <a:off x="5532311" y="5746564"/>
              <a:ext cx="336683" cy="244860"/>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513" name="Google Shape;8513;p127"/>
          <p:cNvSpPr txBox="1"/>
          <p:nvPr>
            <p:ph type="title"/>
          </p:nvPr>
        </p:nvSpPr>
        <p:spPr>
          <a:xfrm>
            <a:off x="-18208" y="195407"/>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200"/>
              <a:buFont typeface="Calibri"/>
              <a:buNone/>
            </a:pPr>
            <a:r>
              <a:rPr lang="en-US" sz="3000"/>
              <a:t>TCP και η </a:t>
            </a:r>
            <a:r>
              <a:rPr lang="en-US" sz="3000"/>
              <a:t>συνωστισμένη</a:t>
            </a:r>
            <a:r>
              <a:rPr lang="en-US" sz="3000"/>
              <a:t> “μποτιλιαρισμένη ζεύξη”</a:t>
            </a:r>
            <a:endParaRPr b="0" sz="3000"/>
          </a:p>
        </p:txBody>
      </p:sp>
      <p:sp>
        <p:nvSpPr>
          <p:cNvPr id="8514" name="Google Shape;8514;p127"/>
          <p:cNvSpPr txBox="1"/>
          <p:nvPr/>
        </p:nvSpPr>
        <p:spPr>
          <a:xfrm>
            <a:off x="-88368" y="1015952"/>
            <a:ext cx="8383200" cy="1643100"/>
          </a:xfrm>
          <a:prstGeom prst="rect">
            <a:avLst/>
          </a:prstGeom>
          <a:noFill/>
          <a:ln>
            <a:noFill/>
          </a:ln>
        </p:spPr>
        <p:txBody>
          <a:bodyPr anchorCtr="0" anchor="t" bIns="34275" lIns="68575" spcFirstLastPara="1" rIns="68575" wrap="square" tIns="34275">
            <a:normAutofit/>
          </a:bodyPr>
          <a:lstStyle/>
          <a:p>
            <a:pPr indent="-165100" lvl="0" marL="342900" marR="0" rtl="0" algn="l">
              <a:lnSpc>
                <a:spcPct val="90000"/>
              </a:lnSpc>
              <a:spcBef>
                <a:spcPts val="0"/>
              </a:spcBef>
              <a:spcAft>
                <a:spcPts val="0"/>
              </a:spcAft>
              <a:buClr>
                <a:srgbClr val="0000A3"/>
              </a:buClr>
              <a:buSzPts val="2200"/>
              <a:buFont typeface="Noto Sans Symbols"/>
              <a:buChar char="▪"/>
            </a:pPr>
            <a:r>
              <a:rPr b="0" lang="en-US" sz="2200" u="none" cap="none" strike="noStrike">
                <a:solidFill>
                  <a:srgbClr val="000000"/>
                </a:solidFill>
                <a:latin typeface="Calibri"/>
                <a:ea typeface="Calibri"/>
                <a:cs typeface="Calibri"/>
                <a:sym typeface="Calibri"/>
              </a:rPr>
              <a:t>TCP (</a:t>
            </a:r>
            <a:r>
              <a:rPr lang="en-US" sz="2200">
                <a:latin typeface="Calibri"/>
                <a:ea typeface="Calibri"/>
                <a:cs typeface="Calibri"/>
                <a:sym typeface="Calibri"/>
              </a:rPr>
              <a:t>κλασικό</a:t>
            </a:r>
            <a:r>
              <a:rPr b="0" lang="en-US" sz="2200" u="none" cap="none" strike="noStrike">
                <a:solidFill>
                  <a:srgbClr val="000000"/>
                </a:solidFill>
                <a:latin typeface="Calibri"/>
                <a:ea typeface="Calibri"/>
                <a:cs typeface="Calibri"/>
                <a:sym typeface="Calibri"/>
              </a:rPr>
              <a:t>, CUBIC) </a:t>
            </a:r>
            <a:r>
              <a:rPr lang="en-US" sz="2200">
                <a:latin typeface="Calibri"/>
                <a:ea typeface="Calibri"/>
                <a:cs typeface="Calibri"/>
                <a:sym typeface="Calibri"/>
              </a:rPr>
              <a:t>αυξάνει τον ρυθμό μετάδοσης του </a:t>
            </a:r>
            <a:r>
              <a:rPr b="0" lang="en-US" sz="2200" u="none" cap="none" strike="noStrike">
                <a:solidFill>
                  <a:srgbClr val="000000"/>
                </a:solidFill>
                <a:latin typeface="Calibri"/>
                <a:ea typeface="Calibri"/>
                <a:cs typeface="Calibri"/>
                <a:sym typeface="Calibri"/>
              </a:rPr>
              <a:t>TCP</a:t>
            </a:r>
            <a:r>
              <a:rPr lang="en-US" sz="2200">
                <a:latin typeface="Calibri"/>
                <a:ea typeface="Calibri"/>
                <a:cs typeface="Calibri"/>
                <a:sym typeface="Calibri"/>
              </a:rPr>
              <a:t> μέχρι να συμβεί απώλεια σε κάποιο πακέτο, στην έξοδο κάποιου δρομολογητή</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η</a:t>
            </a:r>
            <a:r>
              <a:rPr b="0" lang="en-US" sz="2200" u="none" cap="none" strike="noStrike">
                <a:solidFill>
                  <a:srgbClr val="000000"/>
                </a:solidFill>
                <a:latin typeface="Calibri"/>
                <a:ea typeface="Calibri"/>
                <a:cs typeface="Calibri"/>
                <a:sym typeface="Calibri"/>
              </a:rPr>
              <a:t> </a:t>
            </a:r>
            <a:r>
              <a:rPr lang="en-US" sz="2200">
                <a:solidFill>
                  <a:srgbClr val="C00000"/>
                </a:solidFill>
                <a:latin typeface="Calibri"/>
                <a:ea typeface="Calibri"/>
                <a:cs typeface="Calibri"/>
                <a:sym typeface="Calibri"/>
              </a:rPr>
              <a:t>μποτιλιαρισμένη ζεύξη</a:t>
            </a:r>
            <a:endParaRPr b="0" sz="2200" u="none" cap="none" strike="noStrike">
              <a:solidFill>
                <a:srgbClr val="000000"/>
              </a:solidFill>
              <a:latin typeface="Calibri"/>
              <a:ea typeface="Calibri"/>
              <a:cs typeface="Calibri"/>
              <a:sym typeface="Calibri"/>
            </a:endParaRPr>
          </a:p>
        </p:txBody>
      </p:sp>
      <p:sp>
        <p:nvSpPr>
          <p:cNvPr id="8515" name="Google Shape;8515;p127"/>
          <p:cNvSpPr txBox="1"/>
          <p:nvPr/>
        </p:nvSpPr>
        <p:spPr>
          <a:xfrm>
            <a:off x="2264569" y="2695534"/>
            <a:ext cx="5334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source</a:t>
            </a:r>
            <a:endParaRPr b="0" i="1" sz="1500" u="none" cap="none" strike="noStrike">
              <a:solidFill>
                <a:srgbClr val="000099"/>
              </a:solidFill>
              <a:latin typeface="Arial"/>
              <a:ea typeface="Arial"/>
              <a:cs typeface="Arial"/>
              <a:sym typeface="Arial"/>
            </a:endParaRPr>
          </a:p>
        </p:txBody>
      </p:sp>
      <p:sp>
        <p:nvSpPr>
          <p:cNvPr id="8516" name="Google Shape;8516;p127"/>
          <p:cNvSpPr/>
          <p:nvPr/>
        </p:nvSpPr>
        <p:spPr>
          <a:xfrm flipH="1">
            <a:off x="1860944" y="2944374"/>
            <a:ext cx="244810" cy="947100"/>
          </a:xfrm>
          <a:custGeom>
            <a:rect b="b" l="l" r="r" t="t"/>
            <a:pathLst>
              <a:path extrusionOk="0" h="10000" w="12213">
                <a:moveTo>
                  <a:pt x="11726" y="4661"/>
                </a:moveTo>
                <a:lnTo>
                  <a:pt x="0" y="0"/>
                </a:lnTo>
                <a:lnTo>
                  <a:pt x="0" y="10000"/>
                </a:lnTo>
                <a:lnTo>
                  <a:pt x="12213" y="6473"/>
                </a:lnTo>
                <a:lnTo>
                  <a:pt x="11726" y="4661"/>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17" name="Google Shape;8517;p127"/>
          <p:cNvSpPr/>
          <p:nvPr/>
        </p:nvSpPr>
        <p:spPr>
          <a:xfrm>
            <a:off x="2140744" y="2932467"/>
            <a:ext cx="796800" cy="9681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518" name="Google Shape;8518;p127"/>
          <p:cNvSpPr/>
          <p:nvPr/>
        </p:nvSpPr>
        <p:spPr>
          <a:xfrm>
            <a:off x="2110979" y="2962234"/>
            <a:ext cx="800100" cy="9240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519" name="Google Shape;8519;p127"/>
          <p:cNvCxnSpPr/>
          <p:nvPr/>
        </p:nvCxnSpPr>
        <p:spPr>
          <a:xfrm>
            <a:off x="2110979" y="3170593"/>
            <a:ext cx="794100" cy="2400"/>
          </a:xfrm>
          <a:prstGeom prst="straightConnector1">
            <a:avLst/>
          </a:prstGeom>
          <a:noFill/>
          <a:ln cap="flat" cmpd="sng" w="19050">
            <a:solidFill>
              <a:srgbClr val="000000"/>
            </a:solidFill>
            <a:prstDash val="solid"/>
            <a:round/>
            <a:headEnd len="med" w="med" type="none"/>
            <a:tailEnd len="med" w="med" type="none"/>
          </a:ln>
        </p:spPr>
      </p:cxnSp>
      <p:sp>
        <p:nvSpPr>
          <p:cNvPr id="8520" name="Google Shape;8520;p127"/>
          <p:cNvSpPr txBox="1"/>
          <p:nvPr/>
        </p:nvSpPr>
        <p:spPr>
          <a:xfrm>
            <a:off x="2080203" y="2967790"/>
            <a:ext cx="828600" cy="98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521" name="Google Shape;8521;p127"/>
          <p:cNvGrpSpPr/>
          <p:nvPr/>
        </p:nvGrpSpPr>
        <p:grpSpPr>
          <a:xfrm flipH="1">
            <a:off x="1613297" y="3318230"/>
            <a:ext cx="504825" cy="526256"/>
            <a:chOff x="-44" y="1473"/>
            <a:chExt cx="981" cy="1105"/>
          </a:xfrm>
        </p:grpSpPr>
        <p:pic>
          <p:nvPicPr>
            <p:cNvPr descr="desktop_computer_stylized_medium" id="8522" name="Google Shape;8522;p12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523" name="Google Shape;8523;p12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524" name="Google Shape;8524;p127"/>
          <p:cNvCxnSpPr/>
          <p:nvPr/>
        </p:nvCxnSpPr>
        <p:spPr>
          <a:xfrm>
            <a:off x="2114550" y="3342043"/>
            <a:ext cx="794100" cy="2400"/>
          </a:xfrm>
          <a:prstGeom prst="straightConnector1">
            <a:avLst/>
          </a:prstGeom>
          <a:noFill/>
          <a:ln cap="flat" cmpd="sng" w="19050">
            <a:solidFill>
              <a:srgbClr val="000000"/>
            </a:solidFill>
            <a:prstDash val="solid"/>
            <a:round/>
            <a:headEnd len="med" w="med" type="none"/>
            <a:tailEnd len="med" w="med" type="none"/>
          </a:ln>
        </p:spPr>
      </p:cxnSp>
      <p:cxnSp>
        <p:nvCxnSpPr>
          <p:cNvPr id="8525" name="Google Shape;8525;p127"/>
          <p:cNvCxnSpPr/>
          <p:nvPr/>
        </p:nvCxnSpPr>
        <p:spPr>
          <a:xfrm>
            <a:off x="2118122" y="3513493"/>
            <a:ext cx="794100" cy="2400"/>
          </a:xfrm>
          <a:prstGeom prst="straightConnector1">
            <a:avLst/>
          </a:prstGeom>
          <a:noFill/>
          <a:ln cap="flat" cmpd="sng" w="19050">
            <a:solidFill>
              <a:srgbClr val="000000"/>
            </a:solidFill>
            <a:prstDash val="solid"/>
            <a:round/>
            <a:headEnd len="med" w="med" type="none"/>
            <a:tailEnd len="med" w="med" type="none"/>
          </a:ln>
        </p:spPr>
      </p:cxnSp>
      <p:cxnSp>
        <p:nvCxnSpPr>
          <p:cNvPr id="8526" name="Google Shape;8526;p127"/>
          <p:cNvCxnSpPr/>
          <p:nvPr/>
        </p:nvCxnSpPr>
        <p:spPr>
          <a:xfrm>
            <a:off x="2120504" y="3693277"/>
            <a:ext cx="795300" cy="2400"/>
          </a:xfrm>
          <a:prstGeom prst="straightConnector1">
            <a:avLst/>
          </a:prstGeom>
          <a:noFill/>
          <a:ln cap="flat" cmpd="sng" w="19050">
            <a:solidFill>
              <a:srgbClr val="000000"/>
            </a:solidFill>
            <a:prstDash val="solid"/>
            <a:round/>
            <a:headEnd len="med" w="med" type="none"/>
            <a:tailEnd len="med" w="med" type="none"/>
          </a:ln>
        </p:spPr>
      </p:cxnSp>
      <p:grpSp>
        <p:nvGrpSpPr>
          <p:cNvPr id="8527" name="Google Shape;8527;p127"/>
          <p:cNvGrpSpPr/>
          <p:nvPr/>
        </p:nvGrpSpPr>
        <p:grpSpPr>
          <a:xfrm>
            <a:off x="5846027" y="2755708"/>
            <a:ext cx="1535931" cy="1242713"/>
            <a:chOff x="4882752" y="4007261"/>
            <a:chExt cx="2046816" cy="1656067"/>
          </a:xfrm>
        </p:grpSpPr>
        <p:sp>
          <p:nvSpPr>
            <p:cNvPr id="8528" name="Google Shape;8528;p127"/>
            <p:cNvSpPr txBox="1"/>
            <p:nvPr/>
          </p:nvSpPr>
          <p:spPr>
            <a:xfrm>
              <a:off x="4882752" y="4007261"/>
              <a:ext cx="1226100" cy="338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destination</a:t>
              </a:r>
              <a:endParaRPr b="0" i="1" sz="1500" u="none" cap="none" strike="noStrike">
                <a:solidFill>
                  <a:srgbClr val="000099"/>
                </a:solidFill>
                <a:latin typeface="Arial"/>
                <a:ea typeface="Arial"/>
                <a:cs typeface="Arial"/>
                <a:sym typeface="Arial"/>
              </a:endParaRPr>
            </a:p>
          </p:txBody>
        </p:sp>
        <p:grpSp>
          <p:nvGrpSpPr>
            <p:cNvPr id="8529" name="Google Shape;8529;p127"/>
            <p:cNvGrpSpPr/>
            <p:nvPr/>
          </p:nvGrpSpPr>
          <p:grpSpPr>
            <a:xfrm>
              <a:off x="4927179" y="4319856"/>
              <a:ext cx="2002389" cy="1343472"/>
              <a:chOff x="1305623" y="4714561"/>
              <a:chExt cx="2002389" cy="1343472"/>
            </a:xfrm>
          </p:grpSpPr>
          <p:sp>
            <p:nvSpPr>
              <p:cNvPr id="8530" name="Google Shape;8530;p127"/>
              <p:cNvSpPr/>
              <p:nvPr/>
            </p:nvSpPr>
            <p:spPr>
              <a:xfrm>
                <a:off x="2426569" y="4714561"/>
                <a:ext cx="288261" cy="1290044"/>
              </a:xfrm>
              <a:custGeom>
                <a:rect b="b" l="l" r="r" t="t"/>
                <a:pathLst>
                  <a:path extrusionOk="0" h="1186" w="267">
                    <a:moveTo>
                      <a:pt x="254" y="466"/>
                    </a:moveTo>
                    <a:lnTo>
                      <a:pt x="0" y="0"/>
                    </a:lnTo>
                    <a:lnTo>
                      <a:pt x="0" y="1186"/>
                    </a:lnTo>
                    <a:lnTo>
                      <a:pt x="267" y="652"/>
                    </a:lnTo>
                    <a:lnTo>
                      <a:pt x="254" y="466"/>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31" name="Google Shape;8531;p127"/>
              <p:cNvSpPr/>
              <p:nvPr/>
            </p:nvSpPr>
            <p:spPr>
              <a:xfrm>
                <a:off x="1398616" y="4722494"/>
                <a:ext cx="1045433" cy="127129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532" name="Google Shape;8532;p127"/>
              <p:cNvSpPr/>
              <p:nvPr/>
            </p:nvSpPr>
            <p:spPr>
              <a:xfrm>
                <a:off x="1341249" y="4752754"/>
                <a:ext cx="1067215" cy="1231976"/>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533" name="Google Shape;8533;p127"/>
              <p:cNvCxnSpPr/>
              <p:nvPr/>
            </p:nvCxnSpPr>
            <p:spPr>
              <a:xfrm>
                <a:off x="1341249" y="5031313"/>
                <a:ext cx="1059231" cy="2888"/>
              </a:xfrm>
              <a:prstGeom prst="straightConnector1">
                <a:avLst/>
              </a:prstGeom>
              <a:noFill/>
              <a:ln cap="flat" cmpd="sng" w="19050">
                <a:solidFill>
                  <a:srgbClr val="000000"/>
                </a:solidFill>
                <a:prstDash val="solid"/>
                <a:round/>
                <a:headEnd len="med" w="med" type="none"/>
                <a:tailEnd len="med" w="med" type="none"/>
              </a:ln>
            </p:spPr>
          </p:cxnSp>
          <p:sp>
            <p:nvSpPr>
              <p:cNvPr id="8534" name="Google Shape;8534;p127"/>
              <p:cNvSpPr txBox="1"/>
              <p:nvPr/>
            </p:nvSpPr>
            <p:spPr>
              <a:xfrm>
                <a:off x="1305623" y="4747333"/>
                <a:ext cx="1104300" cy="13107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535" name="Google Shape;8535;p127"/>
              <p:cNvGrpSpPr/>
              <p:nvPr/>
            </p:nvGrpSpPr>
            <p:grpSpPr>
              <a:xfrm flipH="1">
                <a:off x="2634682" y="5076164"/>
                <a:ext cx="673330" cy="701684"/>
                <a:chOff x="-44" y="1473"/>
                <a:chExt cx="981" cy="1105"/>
              </a:xfrm>
            </p:grpSpPr>
            <p:pic>
              <p:nvPicPr>
                <p:cNvPr descr="desktop_computer_stylized_medium" id="8536" name="Google Shape;8536;p12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537" name="Google Shape;8537;p12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538" name="Google Shape;8538;p127"/>
              <p:cNvCxnSpPr/>
              <p:nvPr/>
            </p:nvCxnSpPr>
            <p:spPr>
              <a:xfrm>
                <a:off x="1345720" y="52602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539" name="Google Shape;8539;p127"/>
              <p:cNvCxnSpPr/>
              <p:nvPr/>
            </p:nvCxnSpPr>
            <p:spPr>
              <a:xfrm>
                <a:off x="1350191" y="54891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540" name="Google Shape;8540;p127"/>
              <p:cNvCxnSpPr/>
              <p:nvPr/>
            </p:nvCxnSpPr>
            <p:spPr>
              <a:xfrm>
                <a:off x="1354662" y="5728213"/>
                <a:ext cx="1059231" cy="2888"/>
              </a:xfrm>
              <a:prstGeom prst="straightConnector1">
                <a:avLst/>
              </a:prstGeom>
              <a:noFill/>
              <a:ln cap="flat" cmpd="sng" w="19050">
                <a:solidFill>
                  <a:srgbClr val="000000"/>
                </a:solidFill>
                <a:prstDash val="solid"/>
                <a:round/>
                <a:headEnd len="med" w="med" type="none"/>
                <a:tailEnd len="med" w="med" type="none"/>
              </a:ln>
            </p:spPr>
          </p:cxnSp>
        </p:grpSp>
      </p:grpSp>
      <p:sp>
        <p:nvSpPr>
          <p:cNvPr id="8541" name="Google Shape;8541;p127"/>
          <p:cNvSpPr/>
          <p:nvPr/>
        </p:nvSpPr>
        <p:spPr>
          <a:xfrm>
            <a:off x="2497208" y="3317982"/>
            <a:ext cx="3802619" cy="902298"/>
          </a:xfrm>
          <a:custGeom>
            <a:rect b="b" l="l" r="r" t="t"/>
            <a:pathLst>
              <a:path extrusionOk="0" h="1443677" w="5156094">
                <a:moveTo>
                  <a:pt x="0" y="0"/>
                </a:moveTo>
                <a:cubicBezTo>
                  <a:pt x="2320" y="388965"/>
                  <a:pt x="4641" y="777929"/>
                  <a:pt x="6961" y="1166894"/>
                </a:cubicBezTo>
                <a:lnTo>
                  <a:pt x="1387547" y="1150854"/>
                </a:lnTo>
                <a:lnTo>
                  <a:pt x="1832629" y="1440196"/>
                </a:lnTo>
                <a:lnTo>
                  <a:pt x="2063570" y="1443677"/>
                </a:lnTo>
                <a:lnTo>
                  <a:pt x="2809732" y="1093074"/>
                </a:lnTo>
                <a:lnTo>
                  <a:pt x="5156094" y="1198456"/>
                </a:lnTo>
                <a:lnTo>
                  <a:pt x="5126381" y="64084"/>
                </a:lnTo>
              </a:path>
            </a:pathLst>
          </a:custGeom>
          <a:noFill/>
          <a:ln cap="flat" cmpd="sng" w="22225">
            <a:solidFill>
              <a:srgbClr val="00009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542" name="Google Shape;8542;p127"/>
          <p:cNvSpPr txBox="1"/>
          <p:nvPr/>
        </p:nvSpPr>
        <p:spPr>
          <a:xfrm>
            <a:off x="3519418" y="4708003"/>
            <a:ext cx="23862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200"/>
              <a:buFont typeface="Calibri"/>
              <a:buNone/>
            </a:pPr>
            <a:r>
              <a:rPr lang="en-US" sz="1200">
                <a:solidFill>
                  <a:srgbClr val="C00000"/>
                </a:solidFill>
                <a:latin typeface="Calibri"/>
                <a:ea typeface="Calibri"/>
                <a:cs typeface="Calibri"/>
                <a:sym typeface="Calibri"/>
              </a:rPr>
              <a:t>μποτιλιαρισμένη ζεύξη (σχεδόν πάντα απασχολημένη)</a:t>
            </a:r>
            <a:endParaRPr b="0" i="0" sz="1400" u="none" cap="none" strike="noStrike">
              <a:solidFill>
                <a:srgbClr val="C00000"/>
              </a:solidFill>
              <a:latin typeface="Calibri"/>
              <a:ea typeface="Calibri"/>
              <a:cs typeface="Calibri"/>
              <a:sym typeface="Calibri"/>
            </a:endParaRPr>
          </a:p>
        </p:txBody>
      </p:sp>
      <p:cxnSp>
        <p:nvCxnSpPr>
          <p:cNvPr id="8543" name="Google Shape;8543;p127"/>
          <p:cNvCxnSpPr/>
          <p:nvPr/>
        </p:nvCxnSpPr>
        <p:spPr>
          <a:xfrm>
            <a:off x="4207130" y="4325888"/>
            <a:ext cx="0" cy="424800"/>
          </a:xfrm>
          <a:prstGeom prst="straightConnector1">
            <a:avLst/>
          </a:prstGeom>
          <a:noFill/>
          <a:ln cap="flat" cmpd="sng" w="19050">
            <a:solidFill>
              <a:srgbClr val="FF0000"/>
            </a:solidFill>
            <a:prstDash val="solid"/>
            <a:miter lim="800000"/>
            <a:headEnd len="sm" w="sm" type="none"/>
            <a:tailEnd len="sm" w="sm" type="none"/>
          </a:ln>
        </p:spPr>
      </p:cxnSp>
      <p:grpSp>
        <p:nvGrpSpPr>
          <p:cNvPr id="8544" name="Google Shape;8544;p127"/>
          <p:cNvGrpSpPr/>
          <p:nvPr/>
        </p:nvGrpSpPr>
        <p:grpSpPr>
          <a:xfrm>
            <a:off x="645080" y="3863294"/>
            <a:ext cx="3573344" cy="992700"/>
            <a:chOff x="703842" y="5262044"/>
            <a:chExt cx="4764459" cy="1323600"/>
          </a:xfrm>
        </p:grpSpPr>
        <p:sp>
          <p:nvSpPr>
            <p:cNvPr id="8545" name="Google Shape;8545;p127"/>
            <p:cNvSpPr txBox="1"/>
            <p:nvPr/>
          </p:nvSpPr>
          <p:spPr>
            <a:xfrm>
              <a:off x="703842" y="5262044"/>
              <a:ext cx="2330400" cy="13236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C00000"/>
                </a:buClr>
                <a:buSzPts val="1200"/>
                <a:buFont typeface="Calibri"/>
                <a:buNone/>
              </a:pPr>
              <a:r>
                <a:rPr lang="en-US" sz="1200">
                  <a:solidFill>
                    <a:srgbClr val="C00000"/>
                  </a:solidFill>
                  <a:latin typeface="Calibri"/>
                  <a:ea typeface="Calibri"/>
                  <a:cs typeface="Calibri"/>
                  <a:sym typeface="Calibri"/>
                </a:rPr>
                <a:t>ουρά του πακέτου σχεδόν ποτέ άδεια, μερικές φορές υπερχειλίζει το πακέτο (απώλεια)</a:t>
              </a:r>
              <a:endParaRPr b="0" i="0" sz="1400" u="none" cap="none" strike="noStrike">
                <a:solidFill>
                  <a:srgbClr val="C00000"/>
                </a:solidFill>
                <a:latin typeface="Calibri"/>
                <a:ea typeface="Calibri"/>
                <a:cs typeface="Calibri"/>
                <a:sym typeface="Calibri"/>
              </a:endParaRPr>
            </a:p>
          </p:txBody>
        </p:sp>
        <p:grpSp>
          <p:nvGrpSpPr>
            <p:cNvPr id="8546" name="Google Shape;8546;p127"/>
            <p:cNvGrpSpPr/>
            <p:nvPr/>
          </p:nvGrpSpPr>
          <p:grpSpPr>
            <a:xfrm>
              <a:off x="4921820" y="5505951"/>
              <a:ext cx="546481" cy="385934"/>
              <a:chOff x="4621648" y="3046041"/>
              <a:chExt cx="1120964" cy="768758"/>
            </a:xfrm>
          </p:grpSpPr>
          <p:grpSp>
            <p:nvGrpSpPr>
              <p:cNvPr id="8547" name="Google Shape;8547;p127"/>
              <p:cNvGrpSpPr/>
              <p:nvPr/>
            </p:nvGrpSpPr>
            <p:grpSpPr>
              <a:xfrm>
                <a:off x="5247312" y="3046041"/>
                <a:ext cx="495300" cy="760413"/>
                <a:chOff x="333961" y="4406169"/>
                <a:chExt cx="1255305" cy="2136353"/>
              </a:xfrm>
            </p:grpSpPr>
            <p:sp>
              <p:nvSpPr>
                <p:cNvPr id="8548" name="Google Shape;8548;p127"/>
                <p:cNvSpPr/>
                <p:nvPr/>
              </p:nvSpPr>
              <p:spPr>
                <a:xfrm>
                  <a:off x="333961" y="4406169"/>
                  <a:ext cx="969641" cy="2136353"/>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49" name="Google Shape;8549;p127"/>
                <p:cNvSpPr/>
                <p:nvPr/>
              </p:nvSpPr>
              <p:spPr>
                <a:xfrm>
                  <a:off x="350055" y="4410631"/>
                  <a:ext cx="1239211" cy="771583"/>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50" name="Google Shape;8550;p127"/>
                <p:cNvSpPr/>
                <p:nvPr/>
              </p:nvSpPr>
              <p:spPr>
                <a:xfrm>
                  <a:off x="1289719" y="5166823"/>
                  <a:ext cx="289686" cy="1351386"/>
                </a:xfrm>
                <a:prstGeom prst="rect">
                  <a:avLst/>
                </a:pr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grpSp>
            <p:nvGrpSpPr>
              <p:cNvPr id="8551" name="Google Shape;8551;p127"/>
              <p:cNvGrpSpPr/>
              <p:nvPr/>
            </p:nvGrpSpPr>
            <p:grpSpPr>
              <a:xfrm>
                <a:off x="5041006" y="3051076"/>
                <a:ext cx="495300" cy="760413"/>
                <a:chOff x="333961" y="4406169"/>
                <a:chExt cx="1255305" cy="2136353"/>
              </a:xfrm>
            </p:grpSpPr>
            <p:sp>
              <p:nvSpPr>
                <p:cNvPr id="8552" name="Google Shape;8552;p127"/>
                <p:cNvSpPr/>
                <p:nvPr/>
              </p:nvSpPr>
              <p:spPr>
                <a:xfrm>
                  <a:off x="333961" y="4406169"/>
                  <a:ext cx="969641" cy="2136353"/>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53" name="Google Shape;8553;p127"/>
                <p:cNvSpPr/>
                <p:nvPr/>
              </p:nvSpPr>
              <p:spPr>
                <a:xfrm>
                  <a:off x="350055" y="4410631"/>
                  <a:ext cx="1239211" cy="771583"/>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54" name="Google Shape;8554;p127"/>
                <p:cNvSpPr/>
                <p:nvPr/>
              </p:nvSpPr>
              <p:spPr>
                <a:xfrm>
                  <a:off x="1289719" y="5166823"/>
                  <a:ext cx="289686" cy="1351386"/>
                </a:xfrm>
                <a:prstGeom prst="rect">
                  <a:avLst/>
                </a:pr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grpSp>
            <p:nvGrpSpPr>
              <p:cNvPr id="8555" name="Google Shape;8555;p127"/>
              <p:cNvGrpSpPr/>
              <p:nvPr/>
            </p:nvGrpSpPr>
            <p:grpSpPr>
              <a:xfrm>
                <a:off x="4816091" y="3050224"/>
                <a:ext cx="493712" cy="760412"/>
                <a:chOff x="335231" y="4406992"/>
                <a:chExt cx="1251280" cy="2136350"/>
              </a:xfrm>
            </p:grpSpPr>
            <p:sp>
              <p:nvSpPr>
                <p:cNvPr id="8556" name="Google Shape;8556;p127"/>
                <p:cNvSpPr/>
                <p:nvPr/>
              </p:nvSpPr>
              <p:spPr>
                <a:xfrm>
                  <a:off x="335231" y="4406992"/>
                  <a:ext cx="965619" cy="2136350"/>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57" name="Google Shape;8557;p127"/>
                <p:cNvSpPr/>
                <p:nvPr/>
              </p:nvSpPr>
              <p:spPr>
                <a:xfrm>
                  <a:off x="351325" y="4411451"/>
                  <a:ext cx="1235186" cy="771586"/>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58" name="Google Shape;8558;p127"/>
                <p:cNvSpPr/>
                <p:nvPr/>
              </p:nvSpPr>
              <p:spPr>
                <a:xfrm>
                  <a:off x="1296825" y="5178575"/>
                  <a:ext cx="289686" cy="1351389"/>
                </a:xfrm>
                <a:prstGeom prst="rect">
                  <a:avLst/>
                </a:pr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grpSp>
            <p:nvGrpSpPr>
              <p:cNvPr id="8559" name="Google Shape;8559;p127"/>
              <p:cNvGrpSpPr/>
              <p:nvPr/>
            </p:nvGrpSpPr>
            <p:grpSpPr>
              <a:xfrm>
                <a:off x="4621648" y="3054387"/>
                <a:ext cx="493712" cy="760412"/>
                <a:chOff x="335231" y="4406992"/>
                <a:chExt cx="1251280" cy="2136350"/>
              </a:xfrm>
            </p:grpSpPr>
            <p:sp>
              <p:nvSpPr>
                <p:cNvPr id="8560" name="Google Shape;8560;p127"/>
                <p:cNvSpPr/>
                <p:nvPr/>
              </p:nvSpPr>
              <p:spPr>
                <a:xfrm>
                  <a:off x="335231" y="4406992"/>
                  <a:ext cx="965619" cy="2136350"/>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61" name="Google Shape;8561;p127"/>
                <p:cNvSpPr/>
                <p:nvPr/>
              </p:nvSpPr>
              <p:spPr>
                <a:xfrm>
                  <a:off x="351325" y="4411451"/>
                  <a:ext cx="1235186" cy="771586"/>
                </a:xfrm>
                <a:custGeom>
                  <a:rect b="b" l="l" r="r" t="t"/>
                  <a:pathLst>
                    <a:path extrusionOk="0" h="757496" w="1238250">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62" name="Google Shape;8562;p127"/>
                <p:cNvSpPr/>
                <p:nvPr/>
              </p:nvSpPr>
              <p:spPr>
                <a:xfrm>
                  <a:off x="1296825" y="5178575"/>
                  <a:ext cx="289686" cy="1351389"/>
                </a:xfrm>
                <a:prstGeom prst="rect">
                  <a:avLst/>
                </a:pr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grpSp>
        <p:cxnSp>
          <p:nvCxnSpPr>
            <p:cNvPr id="8563" name="Google Shape;8563;p127"/>
            <p:cNvCxnSpPr/>
            <p:nvPr/>
          </p:nvCxnSpPr>
          <p:spPr>
            <a:xfrm rot="10800000">
              <a:off x="2972773" y="5696183"/>
              <a:ext cx="1931633" cy="0"/>
            </a:xfrm>
            <a:prstGeom prst="straightConnector1">
              <a:avLst/>
            </a:prstGeom>
            <a:noFill/>
            <a:ln cap="flat" cmpd="sng" w="9525">
              <a:solidFill>
                <a:schemeClr val="dk1"/>
              </a:solidFill>
              <a:prstDash val="solid"/>
              <a:miter lim="800000"/>
              <a:headEnd len="sm" w="sm" type="none"/>
              <a:tailEnd len="sm" w="sm" type="none"/>
            </a:ln>
          </p:spPr>
        </p:cxnSp>
      </p:grpSp>
      <p:grpSp>
        <p:nvGrpSpPr>
          <p:cNvPr id="8564" name="Google Shape;8564;p127"/>
          <p:cNvGrpSpPr/>
          <p:nvPr/>
        </p:nvGrpSpPr>
        <p:grpSpPr>
          <a:xfrm>
            <a:off x="4048125" y="3047731"/>
            <a:ext cx="457200" cy="471740"/>
            <a:chOff x="5486400" y="4101741"/>
            <a:chExt cx="609600" cy="628987"/>
          </a:xfrm>
        </p:grpSpPr>
        <p:sp>
          <p:nvSpPr>
            <p:cNvPr id="8565" name="Google Shape;8565;p127"/>
            <p:cNvSpPr/>
            <p:nvPr/>
          </p:nvSpPr>
          <p:spPr>
            <a:xfrm flipH="1">
              <a:off x="5658360" y="4102100"/>
              <a:ext cx="176916" cy="454025"/>
            </a:xfrm>
            <a:custGeom>
              <a:rect b="b" l="l" r="r" t="t"/>
              <a:pathLst>
                <a:path extrusionOk="0" h="7743" w="12711">
                  <a:moveTo>
                    <a:pt x="12224" y="4661"/>
                  </a:moveTo>
                  <a:lnTo>
                    <a:pt x="498" y="0"/>
                  </a:lnTo>
                  <a:lnTo>
                    <a:pt x="0" y="7743"/>
                  </a:lnTo>
                  <a:lnTo>
                    <a:pt x="12711" y="6473"/>
                  </a:lnTo>
                  <a:lnTo>
                    <a:pt x="12224" y="4661"/>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Calibri"/>
                <a:buNone/>
              </a:pPr>
              <a:r>
                <a:t/>
              </a:r>
              <a:endParaRPr b="0" i="0" sz="300" u="none" cap="none" strike="noStrike">
                <a:solidFill>
                  <a:srgbClr val="000000"/>
                </a:solidFill>
                <a:latin typeface="Tahoma"/>
                <a:ea typeface="Tahoma"/>
                <a:cs typeface="Tahoma"/>
                <a:sym typeface="Tahoma"/>
              </a:endParaRPr>
            </a:p>
          </p:txBody>
        </p:sp>
        <p:grpSp>
          <p:nvGrpSpPr>
            <p:cNvPr id="8566" name="Google Shape;8566;p127"/>
            <p:cNvGrpSpPr/>
            <p:nvPr/>
          </p:nvGrpSpPr>
          <p:grpSpPr>
            <a:xfrm flipH="1">
              <a:off x="5486400" y="4355542"/>
              <a:ext cx="350533" cy="375186"/>
              <a:chOff x="-44" y="1473"/>
              <a:chExt cx="981" cy="1105"/>
            </a:xfrm>
          </p:grpSpPr>
          <p:pic>
            <p:nvPicPr>
              <p:cNvPr descr="desktop_computer_stylized_medium" id="8567" name="Google Shape;8567;p12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568" name="Google Shape;8568;p12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Calibri"/>
                  <a:buNone/>
                </a:pPr>
                <a:r>
                  <a:t/>
                </a:r>
                <a:endParaRPr b="0" i="0" sz="300" u="none" cap="none" strike="noStrike">
                  <a:solidFill>
                    <a:srgbClr val="000000"/>
                  </a:solidFill>
                  <a:latin typeface="Tahoma"/>
                  <a:ea typeface="Tahoma"/>
                  <a:cs typeface="Tahoma"/>
                  <a:sym typeface="Tahoma"/>
                </a:endParaRPr>
              </a:p>
            </p:txBody>
          </p:sp>
        </p:grpSp>
        <p:grpSp>
          <p:nvGrpSpPr>
            <p:cNvPr id="8569" name="Google Shape;8569;p127"/>
            <p:cNvGrpSpPr/>
            <p:nvPr/>
          </p:nvGrpSpPr>
          <p:grpSpPr>
            <a:xfrm>
              <a:off x="5831973" y="4101741"/>
              <a:ext cx="264027" cy="451210"/>
              <a:chOff x="5831973" y="4101740"/>
              <a:chExt cx="295777" cy="502587"/>
            </a:xfrm>
          </p:grpSpPr>
          <p:sp>
            <p:nvSpPr>
              <p:cNvPr id="8570" name="Google Shape;8570;p127"/>
              <p:cNvSpPr/>
              <p:nvPr/>
            </p:nvSpPr>
            <p:spPr>
              <a:xfrm>
                <a:off x="5831973" y="4101740"/>
                <a:ext cx="295777" cy="502587"/>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Tahoma"/>
                  <a:buNone/>
                </a:pPr>
                <a:r>
                  <a:t/>
                </a:r>
                <a:endParaRPr b="0" i="0" sz="300" u="none" cap="none" strike="noStrike">
                  <a:solidFill>
                    <a:srgbClr val="000000"/>
                  </a:solidFill>
                  <a:latin typeface="Tahoma"/>
                  <a:ea typeface="Tahoma"/>
                  <a:cs typeface="Tahoma"/>
                  <a:sym typeface="Tahoma"/>
                </a:endParaRPr>
              </a:p>
            </p:txBody>
          </p:sp>
          <p:grpSp>
            <p:nvGrpSpPr>
              <p:cNvPr id="8571" name="Google Shape;8571;p127"/>
              <p:cNvGrpSpPr/>
              <p:nvPr/>
            </p:nvGrpSpPr>
            <p:grpSpPr>
              <a:xfrm>
                <a:off x="5832475" y="4197350"/>
                <a:ext cx="295275" cy="307975"/>
                <a:chOff x="5832475" y="4197350"/>
                <a:chExt cx="295275" cy="307975"/>
              </a:xfrm>
            </p:grpSpPr>
            <p:cxnSp>
              <p:nvCxnSpPr>
                <p:cNvPr id="8572" name="Google Shape;8572;p127"/>
                <p:cNvCxnSpPr/>
                <p:nvPr/>
              </p:nvCxnSpPr>
              <p:spPr>
                <a:xfrm>
                  <a:off x="5835650" y="430530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73" name="Google Shape;8573;p127"/>
                <p:cNvCxnSpPr/>
                <p:nvPr/>
              </p:nvCxnSpPr>
              <p:spPr>
                <a:xfrm>
                  <a:off x="5835650" y="419735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74" name="Google Shape;8574;p127"/>
                <p:cNvCxnSpPr/>
                <p:nvPr/>
              </p:nvCxnSpPr>
              <p:spPr>
                <a:xfrm>
                  <a:off x="5832475" y="441325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75" name="Google Shape;8575;p127"/>
                <p:cNvCxnSpPr/>
                <p:nvPr/>
              </p:nvCxnSpPr>
              <p:spPr>
                <a:xfrm>
                  <a:off x="5832475" y="4505325"/>
                  <a:ext cx="292100" cy="0"/>
                </a:xfrm>
                <a:prstGeom prst="straightConnector1">
                  <a:avLst/>
                </a:prstGeom>
                <a:noFill/>
                <a:ln cap="flat" cmpd="sng" w="9525">
                  <a:solidFill>
                    <a:schemeClr val="dk1"/>
                  </a:solidFill>
                  <a:prstDash val="solid"/>
                  <a:miter lim="800000"/>
                  <a:headEnd len="sm" w="sm" type="none"/>
                  <a:tailEnd len="sm" w="sm" type="none"/>
                </a:ln>
              </p:spPr>
            </p:cxnSp>
          </p:grpSp>
        </p:grpSp>
      </p:grpSp>
      <p:grpSp>
        <p:nvGrpSpPr>
          <p:cNvPr id="8576" name="Google Shape;8576;p127"/>
          <p:cNvGrpSpPr/>
          <p:nvPr/>
        </p:nvGrpSpPr>
        <p:grpSpPr>
          <a:xfrm>
            <a:off x="2722927" y="4313918"/>
            <a:ext cx="539501" cy="409559"/>
            <a:chOff x="6454273" y="3133725"/>
            <a:chExt cx="719335" cy="546078"/>
          </a:xfrm>
        </p:grpSpPr>
        <p:sp>
          <p:nvSpPr>
            <p:cNvPr id="8577" name="Google Shape;8577;p127"/>
            <p:cNvSpPr/>
            <p:nvPr/>
          </p:nvSpPr>
          <p:spPr>
            <a:xfrm>
              <a:off x="6709285" y="3133725"/>
              <a:ext cx="176916" cy="454025"/>
            </a:xfrm>
            <a:custGeom>
              <a:rect b="b" l="l" r="r" t="t"/>
              <a:pathLst>
                <a:path extrusionOk="0" h="7743" w="12711">
                  <a:moveTo>
                    <a:pt x="12224" y="4661"/>
                  </a:moveTo>
                  <a:lnTo>
                    <a:pt x="498" y="0"/>
                  </a:lnTo>
                  <a:lnTo>
                    <a:pt x="0" y="7743"/>
                  </a:lnTo>
                  <a:lnTo>
                    <a:pt x="12711" y="6473"/>
                  </a:lnTo>
                  <a:lnTo>
                    <a:pt x="12224" y="4661"/>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Calibri"/>
                <a:buNone/>
              </a:pPr>
              <a:r>
                <a:t/>
              </a:r>
              <a:endParaRPr b="0" i="0" sz="300" u="none" cap="none" strike="noStrike">
                <a:solidFill>
                  <a:srgbClr val="000000"/>
                </a:solidFill>
                <a:latin typeface="Tahoma"/>
                <a:ea typeface="Tahoma"/>
                <a:cs typeface="Tahoma"/>
                <a:sym typeface="Tahoma"/>
              </a:endParaRPr>
            </a:p>
          </p:txBody>
        </p:sp>
        <p:grpSp>
          <p:nvGrpSpPr>
            <p:cNvPr id="8578" name="Google Shape;8578;p127"/>
            <p:cNvGrpSpPr/>
            <p:nvPr/>
          </p:nvGrpSpPr>
          <p:grpSpPr>
            <a:xfrm flipH="1">
              <a:off x="6823075" y="3304617"/>
              <a:ext cx="350533" cy="375186"/>
              <a:chOff x="-44" y="1473"/>
              <a:chExt cx="981" cy="1105"/>
            </a:xfrm>
          </p:grpSpPr>
          <p:pic>
            <p:nvPicPr>
              <p:cNvPr descr="desktop_computer_stylized_medium" id="8579" name="Google Shape;8579;p12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580" name="Google Shape;8580;p12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Calibri"/>
                  <a:buNone/>
                </a:pPr>
                <a:r>
                  <a:t/>
                </a:r>
                <a:endParaRPr b="0" i="0" sz="300" u="none" cap="none" strike="noStrike">
                  <a:solidFill>
                    <a:srgbClr val="000000"/>
                  </a:solidFill>
                  <a:latin typeface="Tahoma"/>
                  <a:ea typeface="Tahoma"/>
                  <a:cs typeface="Tahoma"/>
                  <a:sym typeface="Tahoma"/>
                </a:endParaRPr>
              </a:p>
            </p:txBody>
          </p:sp>
        </p:grpSp>
        <p:grpSp>
          <p:nvGrpSpPr>
            <p:cNvPr id="8581" name="Google Shape;8581;p127"/>
            <p:cNvGrpSpPr/>
            <p:nvPr/>
          </p:nvGrpSpPr>
          <p:grpSpPr>
            <a:xfrm>
              <a:off x="6454273" y="3142891"/>
              <a:ext cx="264027" cy="451210"/>
              <a:chOff x="5831973" y="4101740"/>
              <a:chExt cx="295777" cy="502587"/>
            </a:xfrm>
          </p:grpSpPr>
          <p:sp>
            <p:nvSpPr>
              <p:cNvPr id="8582" name="Google Shape;8582;p127"/>
              <p:cNvSpPr/>
              <p:nvPr/>
            </p:nvSpPr>
            <p:spPr>
              <a:xfrm>
                <a:off x="5831973" y="4101740"/>
                <a:ext cx="295777" cy="502587"/>
              </a:xfrm>
              <a:prstGeom prst="rect">
                <a:avLst/>
              </a:prstGeom>
              <a:solidFill>
                <a:srgbClr val="FFFFFF"/>
              </a:solidFill>
              <a:ln cap="flat" cmpd="sng" w="9525">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00"/>
                  <a:buFont typeface="Tahoma"/>
                  <a:buNone/>
                </a:pPr>
                <a:r>
                  <a:t/>
                </a:r>
                <a:endParaRPr b="0" i="0" sz="300" u="none" cap="none" strike="noStrike">
                  <a:solidFill>
                    <a:srgbClr val="000000"/>
                  </a:solidFill>
                  <a:latin typeface="Tahoma"/>
                  <a:ea typeface="Tahoma"/>
                  <a:cs typeface="Tahoma"/>
                  <a:sym typeface="Tahoma"/>
                </a:endParaRPr>
              </a:p>
            </p:txBody>
          </p:sp>
          <p:grpSp>
            <p:nvGrpSpPr>
              <p:cNvPr id="8583" name="Google Shape;8583;p127"/>
              <p:cNvGrpSpPr/>
              <p:nvPr/>
            </p:nvGrpSpPr>
            <p:grpSpPr>
              <a:xfrm>
                <a:off x="5832475" y="4197350"/>
                <a:ext cx="295275" cy="307975"/>
                <a:chOff x="5832475" y="4197350"/>
                <a:chExt cx="295275" cy="307975"/>
              </a:xfrm>
            </p:grpSpPr>
            <p:cxnSp>
              <p:nvCxnSpPr>
                <p:cNvPr id="8584" name="Google Shape;8584;p127"/>
                <p:cNvCxnSpPr/>
                <p:nvPr/>
              </p:nvCxnSpPr>
              <p:spPr>
                <a:xfrm>
                  <a:off x="5835650" y="430530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85" name="Google Shape;8585;p127"/>
                <p:cNvCxnSpPr/>
                <p:nvPr/>
              </p:nvCxnSpPr>
              <p:spPr>
                <a:xfrm>
                  <a:off x="5835650" y="419735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86" name="Google Shape;8586;p127"/>
                <p:cNvCxnSpPr/>
                <p:nvPr/>
              </p:nvCxnSpPr>
              <p:spPr>
                <a:xfrm>
                  <a:off x="5832475" y="4413250"/>
                  <a:ext cx="292100" cy="0"/>
                </a:xfrm>
                <a:prstGeom prst="straightConnector1">
                  <a:avLst/>
                </a:prstGeom>
                <a:noFill/>
                <a:ln cap="flat" cmpd="sng" w="9525">
                  <a:solidFill>
                    <a:schemeClr val="dk1"/>
                  </a:solidFill>
                  <a:prstDash val="solid"/>
                  <a:miter lim="800000"/>
                  <a:headEnd len="sm" w="sm" type="none"/>
                  <a:tailEnd len="sm" w="sm" type="none"/>
                </a:ln>
              </p:spPr>
            </p:cxnSp>
            <p:cxnSp>
              <p:nvCxnSpPr>
                <p:cNvPr id="8587" name="Google Shape;8587;p127"/>
                <p:cNvCxnSpPr/>
                <p:nvPr/>
              </p:nvCxnSpPr>
              <p:spPr>
                <a:xfrm>
                  <a:off x="5832475" y="4505325"/>
                  <a:ext cx="292100" cy="0"/>
                </a:xfrm>
                <a:prstGeom prst="straightConnector1">
                  <a:avLst/>
                </a:prstGeom>
                <a:noFill/>
                <a:ln cap="flat" cmpd="sng" w="9525">
                  <a:solidFill>
                    <a:schemeClr val="dk1"/>
                  </a:solidFill>
                  <a:prstDash val="solid"/>
                  <a:miter lim="800000"/>
                  <a:headEnd len="sm" w="sm" type="none"/>
                  <a:tailEnd len="sm" w="sm" type="none"/>
                </a:ln>
              </p:spPr>
            </p:cxnSp>
          </p:grpSp>
        </p:grpSp>
      </p:grpSp>
      <p:sp>
        <p:nvSpPr>
          <p:cNvPr id="8588" name="Google Shape;8588;p127"/>
          <p:cNvSpPr/>
          <p:nvPr/>
        </p:nvSpPr>
        <p:spPr>
          <a:xfrm>
            <a:off x="3167878" y="3463433"/>
            <a:ext cx="1469161" cy="1107611"/>
          </a:xfrm>
          <a:custGeom>
            <a:rect b="b" l="l" r="r" t="t"/>
            <a:pathLst>
              <a:path extrusionOk="0" h="1476814" w="1958882">
                <a:moveTo>
                  <a:pt x="0" y="1476814"/>
                </a:moveTo>
                <a:cubicBezTo>
                  <a:pt x="192094" y="1377658"/>
                  <a:pt x="706525" y="1132479"/>
                  <a:pt x="887619" y="1048308"/>
                </a:cubicBezTo>
                <a:lnTo>
                  <a:pt x="1235779" y="1055960"/>
                </a:lnTo>
                <a:lnTo>
                  <a:pt x="1947405" y="780492"/>
                </a:lnTo>
                <a:lnTo>
                  <a:pt x="1958882" y="623629"/>
                </a:lnTo>
                <a:lnTo>
                  <a:pt x="1285517" y="218079"/>
                </a:lnTo>
                <a:lnTo>
                  <a:pt x="1327602" y="0"/>
                </a:lnTo>
              </a:path>
            </a:pathLst>
          </a:custGeom>
          <a:noFill/>
          <a:ln cap="flat" cmpd="sng" w="19050">
            <a:solidFill>
              <a:srgbClr val="75707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89" name="Google Shape;8589;p127"/>
          <p:cNvSpPr/>
          <p:nvPr/>
        </p:nvSpPr>
        <p:spPr>
          <a:xfrm>
            <a:off x="4157663" y="4043363"/>
            <a:ext cx="99900" cy="278700"/>
          </a:xfrm>
          <a:prstGeom prst="ellipse">
            <a:avLst/>
          </a:prstGeom>
          <a:noFill/>
          <a:ln cap="flat" cmpd="sng" w="222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590" name="Google Shape;8590;p12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4"/>
                                        </p:tgtEl>
                                        <p:attrNameLst>
                                          <p:attrName>style.visibility</p:attrName>
                                        </p:attrNameLst>
                                      </p:cBhvr>
                                      <p:to>
                                        <p:strVal val="visible"/>
                                      </p:to>
                                    </p:set>
                                    <p:animEffect filter="fade" transition="in">
                                      <p:cBhvr>
                                        <p:cTn dur="500"/>
                                        <p:tgtEl>
                                          <p:spTgt spid="8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5" name="Shape 8595"/>
        <p:cNvGrpSpPr/>
        <p:nvPr/>
      </p:nvGrpSpPr>
      <p:grpSpPr>
        <a:xfrm>
          <a:off x="0" y="0"/>
          <a:ext cx="0" cy="0"/>
          <a:chOff x="0" y="0"/>
          <a:chExt cx="0" cy="0"/>
        </a:xfrm>
      </p:grpSpPr>
      <p:grpSp>
        <p:nvGrpSpPr>
          <p:cNvPr id="8596" name="Google Shape;8596;p128"/>
          <p:cNvGrpSpPr/>
          <p:nvPr/>
        </p:nvGrpSpPr>
        <p:grpSpPr>
          <a:xfrm>
            <a:off x="3070847" y="3518525"/>
            <a:ext cx="2163793" cy="1110853"/>
            <a:chOff x="4094463" y="4691367"/>
            <a:chExt cx="2885057" cy="1481137"/>
          </a:xfrm>
        </p:grpSpPr>
        <p:sp>
          <p:nvSpPr>
            <p:cNvPr id="8597" name="Google Shape;8597;p128"/>
            <p:cNvSpPr/>
            <p:nvPr/>
          </p:nvSpPr>
          <p:spPr>
            <a:xfrm>
              <a:off x="4129957" y="4691367"/>
              <a:ext cx="2849563" cy="1481137"/>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598" name="Google Shape;8598;p128"/>
            <p:cNvGrpSpPr/>
            <p:nvPr/>
          </p:nvGrpSpPr>
          <p:grpSpPr>
            <a:xfrm>
              <a:off x="5035264" y="5554092"/>
              <a:ext cx="496248" cy="260542"/>
              <a:chOff x="7141236" y="6068702"/>
              <a:chExt cx="496248" cy="260542"/>
            </a:xfrm>
          </p:grpSpPr>
          <p:sp>
            <p:nvSpPr>
              <p:cNvPr id="8599" name="Google Shape;8599;p128"/>
              <p:cNvSpPr/>
              <p:nvPr/>
            </p:nvSpPr>
            <p:spPr>
              <a:xfrm>
                <a:off x="7141236" y="6158887"/>
                <a:ext cx="496248" cy="17035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lt1"/>
                  </a:gs>
                  <a:gs pos="51000">
                    <a:srgbClr val="ED356A"/>
                  </a:gs>
                  <a:gs pos="100000">
                    <a:srgbClr val="E40000"/>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00" name="Google Shape;8600;p128"/>
              <p:cNvSpPr/>
              <p:nvPr/>
            </p:nvSpPr>
            <p:spPr>
              <a:xfrm>
                <a:off x="7141522" y="6068702"/>
                <a:ext cx="495647" cy="168664"/>
              </a:xfrm>
              <a:prstGeom prst="ellipse">
                <a:avLst/>
              </a:prstGeom>
              <a:solidFill>
                <a:srgbClr val="FA376E"/>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01" name="Google Shape;8601;p128"/>
              <p:cNvGrpSpPr/>
              <p:nvPr/>
            </p:nvGrpSpPr>
            <p:grpSpPr>
              <a:xfrm>
                <a:off x="7214834" y="6090139"/>
                <a:ext cx="348960" cy="123931"/>
                <a:chOff x="7786941" y="2884917"/>
                <a:chExt cx="897649" cy="353919"/>
              </a:xfrm>
            </p:grpSpPr>
            <p:sp>
              <p:nvSpPr>
                <p:cNvPr id="8602" name="Google Shape;8602;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03" name="Google Shape;8603;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04" name="Google Shape;8604;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05" name="Google Shape;8605;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606" name="Google Shape;8606;p128"/>
            <p:cNvGrpSpPr/>
            <p:nvPr/>
          </p:nvGrpSpPr>
          <p:grpSpPr>
            <a:xfrm>
              <a:off x="6131364" y="5156690"/>
              <a:ext cx="496248" cy="260542"/>
              <a:chOff x="7493876" y="2774731"/>
              <a:chExt cx="1481958" cy="894622"/>
            </a:xfrm>
          </p:grpSpPr>
          <p:sp>
            <p:nvSpPr>
              <p:cNvPr id="8607" name="Google Shape;8607;p1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08" name="Google Shape;8608;p1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09" name="Google Shape;8609;p128"/>
              <p:cNvGrpSpPr/>
              <p:nvPr/>
            </p:nvGrpSpPr>
            <p:grpSpPr>
              <a:xfrm>
                <a:off x="7713663" y="2848339"/>
                <a:ext cx="1042107" cy="425543"/>
                <a:chOff x="7786941" y="2884917"/>
                <a:chExt cx="897649" cy="353919"/>
              </a:xfrm>
            </p:grpSpPr>
            <p:sp>
              <p:nvSpPr>
                <p:cNvPr id="8610" name="Google Shape;8610;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11" name="Google Shape;8611;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12" name="Google Shape;8612;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13" name="Google Shape;8613;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614" name="Google Shape;8614;p128"/>
            <p:cNvGrpSpPr/>
            <p:nvPr/>
          </p:nvGrpSpPr>
          <p:grpSpPr>
            <a:xfrm>
              <a:off x="5122533" y="4861037"/>
              <a:ext cx="496248" cy="260542"/>
              <a:chOff x="7493876" y="2774731"/>
              <a:chExt cx="1481958" cy="894622"/>
            </a:xfrm>
          </p:grpSpPr>
          <p:sp>
            <p:nvSpPr>
              <p:cNvPr id="8615" name="Google Shape;8615;p1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16" name="Google Shape;8616;p1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17" name="Google Shape;8617;p128"/>
              <p:cNvGrpSpPr/>
              <p:nvPr/>
            </p:nvGrpSpPr>
            <p:grpSpPr>
              <a:xfrm>
                <a:off x="7713663" y="2848339"/>
                <a:ext cx="1042107" cy="425543"/>
                <a:chOff x="7786941" y="2884917"/>
                <a:chExt cx="897649" cy="353919"/>
              </a:xfrm>
            </p:grpSpPr>
            <p:sp>
              <p:nvSpPr>
                <p:cNvPr id="8618" name="Google Shape;8618;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19" name="Google Shape;8619;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20" name="Google Shape;8620;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21" name="Google Shape;8621;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622" name="Google Shape;8622;p128"/>
            <p:cNvGrpSpPr/>
            <p:nvPr/>
          </p:nvGrpSpPr>
          <p:grpSpPr>
            <a:xfrm>
              <a:off x="4450588" y="5823254"/>
              <a:ext cx="496248" cy="260542"/>
              <a:chOff x="7493876" y="2774731"/>
              <a:chExt cx="1481958" cy="894622"/>
            </a:xfrm>
          </p:grpSpPr>
          <p:sp>
            <p:nvSpPr>
              <p:cNvPr id="8623" name="Google Shape;8623;p1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24" name="Google Shape;8624;p1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25" name="Google Shape;8625;p128"/>
              <p:cNvGrpSpPr/>
              <p:nvPr/>
            </p:nvGrpSpPr>
            <p:grpSpPr>
              <a:xfrm>
                <a:off x="7713663" y="2848339"/>
                <a:ext cx="1042107" cy="425543"/>
                <a:chOff x="7786941" y="2884917"/>
                <a:chExt cx="897649" cy="353919"/>
              </a:xfrm>
            </p:grpSpPr>
            <p:sp>
              <p:nvSpPr>
                <p:cNvPr id="8626" name="Google Shape;8626;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27" name="Google Shape;8627;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28" name="Google Shape;8628;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29" name="Google Shape;8629;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630" name="Google Shape;8630;p128"/>
            <p:cNvGrpSpPr/>
            <p:nvPr/>
          </p:nvGrpSpPr>
          <p:grpSpPr>
            <a:xfrm>
              <a:off x="4094463" y="5164346"/>
              <a:ext cx="496248" cy="260542"/>
              <a:chOff x="7493876" y="2774731"/>
              <a:chExt cx="1481958" cy="894622"/>
            </a:xfrm>
          </p:grpSpPr>
          <p:sp>
            <p:nvSpPr>
              <p:cNvPr id="8631" name="Google Shape;8631;p1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32" name="Google Shape;8632;p1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33" name="Google Shape;8633;p128"/>
              <p:cNvGrpSpPr/>
              <p:nvPr/>
            </p:nvGrpSpPr>
            <p:grpSpPr>
              <a:xfrm>
                <a:off x="7713663" y="2848339"/>
                <a:ext cx="1042107" cy="425543"/>
                <a:chOff x="7786941" y="2884917"/>
                <a:chExt cx="897649" cy="353919"/>
              </a:xfrm>
            </p:grpSpPr>
            <p:sp>
              <p:nvSpPr>
                <p:cNvPr id="8634" name="Google Shape;8634;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35" name="Google Shape;8635;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36" name="Google Shape;8636;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37" name="Google Shape;8637;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8638" name="Google Shape;8638;p128"/>
            <p:cNvSpPr/>
            <p:nvPr/>
          </p:nvSpPr>
          <p:spPr>
            <a:xfrm>
              <a:off x="4581324" y="4994579"/>
              <a:ext cx="542925" cy="295275"/>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39" name="Google Shape;8639;p128"/>
            <p:cNvSpPr/>
            <p:nvPr/>
          </p:nvSpPr>
          <p:spPr>
            <a:xfrm>
              <a:off x="5622724" y="4988229"/>
              <a:ext cx="506413" cy="307975"/>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40" name="Google Shape;8640;p128"/>
            <p:cNvSpPr/>
            <p:nvPr/>
          </p:nvSpPr>
          <p:spPr>
            <a:xfrm>
              <a:off x="4557512" y="5380342"/>
              <a:ext cx="481012" cy="238125"/>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41" name="Google Shape;8641;p128"/>
            <p:cNvSpPr/>
            <p:nvPr/>
          </p:nvSpPr>
          <p:spPr>
            <a:xfrm>
              <a:off x="5505249" y="5356529"/>
              <a:ext cx="630238" cy="24765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42" name="Google Shape;8642;p128"/>
            <p:cNvSpPr/>
            <p:nvPr/>
          </p:nvSpPr>
          <p:spPr>
            <a:xfrm>
              <a:off x="6173587" y="5410504"/>
              <a:ext cx="206375" cy="508000"/>
            </a:xfrm>
            <a:custGeom>
              <a:rect b="b" l="l" r="r" t="t"/>
              <a:pathLst>
                <a:path extrusionOk="0" h="500" w="118">
                  <a:moveTo>
                    <a:pt x="0" y="500"/>
                  </a:moveTo>
                  <a:lnTo>
                    <a:pt x="11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43" name="Google Shape;8643;p128"/>
            <p:cNvSpPr/>
            <p:nvPr/>
          </p:nvSpPr>
          <p:spPr>
            <a:xfrm>
              <a:off x="4936923" y="5943904"/>
              <a:ext cx="970395" cy="81756"/>
            </a:xfrm>
            <a:custGeom>
              <a:rect b="b" l="l" r="r" t="t"/>
              <a:pathLst>
                <a:path extrusionOk="0" h="32" w="370">
                  <a:moveTo>
                    <a:pt x="370" y="32"/>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44" name="Google Shape;8644;p128"/>
            <p:cNvSpPr/>
            <p:nvPr/>
          </p:nvSpPr>
          <p:spPr>
            <a:xfrm>
              <a:off x="4400349" y="5424888"/>
              <a:ext cx="193675" cy="404716"/>
            </a:xfrm>
            <a:custGeom>
              <a:rect b="b" l="l" r="r" t="t"/>
              <a:pathLst>
                <a:path extrusionOk="0" h="412" w="176">
                  <a:moveTo>
                    <a:pt x="162" y="408"/>
                  </a:moveTo>
                  <a:lnTo>
                    <a:pt x="176" y="412"/>
                  </a:ln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645" name="Google Shape;8645;p128"/>
            <p:cNvGrpSpPr/>
            <p:nvPr/>
          </p:nvGrpSpPr>
          <p:grpSpPr>
            <a:xfrm>
              <a:off x="5868328" y="5862061"/>
              <a:ext cx="496248" cy="260542"/>
              <a:chOff x="7493876" y="2774731"/>
              <a:chExt cx="1481958" cy="894622"/>
            </a:xfrm>
          </p:grpSpPr>
          <p:sp>
            <p:nvSpPr>
              <p:cNvPr id="8646" name="Google Shape;8646;p1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647" name="Google Shape;8647;p1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648" name="Google Shape;8648;p128"/>
              <p:cNvGrpSpPr/>
              <p:nvPr/>
            </p:nvGrpSpPr>
            <p:grpSpPr>
              <a:xfrm>
                <a:off x="7713663" y="2848339"/>
                <a:ext cx="1042107" cy="425543"/>
                <a:chOff x="7786941" y="2884917"/>
                <a:chExt cx="897649" cy="353919"/>
              </a:xfrm>
            </p:grpSpPr>
            <p:sp>
              <p:nvSpPr>
                <p:cNvPr id="8649" name="Google Shape;8649;p1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50" name="Google Shape;8650;p1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51" name="Google Shape;8651;p1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52" name="Google Shape;8652;p1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sp>
        <p:nvSpPr>
          <p:cNvPr id="8653" name="Google Shape;8653;p128"/>
          <p:cNvSpPr txBox="1"/>
          <p:nvPr>
            <p:ph type="title"/>
          </p:nvPr>
        </p:nvSpPr>
        <p:spPr>
          <a:xfrm>
            <a:off x="39817" y="158257"/>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200"/>
              <a:buFont typeface="Calibri"/>
              <a:buNone/>
            </a:pPr>
            <a:r>
              <a:rPr lang="en-US" sz="3000"/>
              <a:t>TCP και η συνωστισμένη “μποτιλιαρισμένη ζεύξη”</a:t>
            </a:r>
            <a:endParaRPr sz="3000"/>
          </a:p>
        </p:txBody>
      </p:sp>
      <p:sp>
        <p:nvSpPr>
          <p:cNvPr id="8654" name="Google Shape;8654;p128"/>
          <p:cNvSpPr txBox="1"/>
          <p:nvPr/>
        </p:nvSpPr>
        <p:spPr>
          <a:xfrm>
            <a:off x="-50321" y="829224"/>
            <a:ext cx="8383200" cy="686400"/>
          </a:xfrm>
          <a:prstGeom prst="rect">
            <a:avLst/>
          </a:prstGeom>
          <a:noFill/>
          <a:ln>
            <a:noFill/>
          </a:ln>
        </p:spPr>
        <p:txBody>
          <a:bodyPr anchorCtr="0" anchor="t" bIns="34275" lIns="68575" spcFirstLastPara="1" rIns="68575" wrap="square" tIns="34275">
            <a:noAutofit/>
          </a:bodyPr>
          <a:lstStyle/>
          <a:p>
            <a:pPr indent="-165100" lvl="0" marL="342900" marR="0" rtl="0" algn="l">
              <a:lnSpc>
                <a:spcPct val="90000"/>
              </a:lnSpc>
              <a:spcBef>
                <a:spcPts val="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TCP (κλασικό, CUBIC) αυξάνει τον ρυθμό αύξησης του TCP μέχρι απώλεια πακέτου σε κάποιο στην έξοδο κάποιου δρομολογητή: η </a:t>
            </a:r>
            <a:r>
              <a:rPr lang="en-US" sz="2200">
                <a:solidFill>
                  <a:srgbClr val="C00000"/>
                </a:solidFill>
                <a:latin typeface="Calibri"/>
                <a:ea typeface="Calibri"/>
                <a:cs typeface="Calibri"/>
                <a:sym typeface="Calibri"/>
              </a:rPr>
              <a:t>μποτιλιαρισμένη ζεύξη</a:t>
            </a:r>
            <a:endParaRPr sz="2200"/>
          </a:p>
        </p:txBody>
      </p:sp>
      <p:sp>
        <p:nvSpPr>
          <p:cNvPr id="8655" name="Google Shape;8655;p128"/>
          <p:cNvSpPr txBox="1"/>
          <p:nvPr/>
        </p:nvSpPr>
        <p:spPr>
          <a:xfrm>
            <a:off x="2264569" y="2695534"/>
            <a:ext cx="5334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source</a:t>
            </a:r>
            <a:endParaRPr b="0" i="1" sz="1500" u="none" cap="none" strike="noStrike">
              <a:solidFill>
                <a:srgbClr val="000099"/>
              </a:solidFill>
              <a:latin typeface="Arial"/>
              <a:ea typeface="Arial"/>
              <a:cs typeface="Arial"/>
              <a:sym typeface="Arial"/>
            </a:endParaRPr>
          </a:p>
        </p:txBody>
      </p:sp>
      <p:sp>
        <p:nvSpPr>
          <p:cNvPr id="8656" name="Google Shape;8656;p128"/>
          <p:cNvSpPr/>
          <p:nvPr/>
        </p:nvSpPr>
        <p:spPr>
          <a:xfrm flipH="1">
            <a:off x="1860944" y="2944374"/>
            <a:ext cx="244810" cy="947100"/>
          </a:xfrm>
          <a:custGeom>
            <a:rect b="b" l="l" r="r" t="t"/>
            <a:pathLst>
              <a:path extrusionOk="0" h="10000" w="12213">
                <a:moveTo>
                  <a:pt x="11726" y="4661"/>
                </a:moveTo>
                <a:lnTo>
                  <a:pt x="0" y="0"/>
                </a:lnTo>
                <a:lnTo>
                  <a:pt x="0" y="10000"/>
                </a:lnTo>
                <a:lnTo>
                  <a:pt x="12213" y="6473"/>
                </a:lnTo>
                <a:lnTo>
                  <a:pt x="11726" y="4661"/>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57" name="Google Shape;8657;p128"/>
          <p:cNvSpPr/>
          <p:nvPr/>
        </p:nvSpPr>
        <p:spPr>
          <a:xfrm>
            <a:off x="2140744" y="2932467"/>
            <a:ext cx="796800" cy="9681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658" name="Google Shape;8658;p128"/>
          <p:cNvSpPr/>
          <p:nvPr/>
        </p:nvSpPr>
        <p:spPr>
          <a:xfrm>
            <a:off x="2110979" y="2962234"/>
            <a:ext cx="800100" cy="9240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659" name="Google Shape;8659;p128"/>
          <p:cNvCxnSpPr/>
          <p:nvPr/>
        </p:nvCxnSpPr>
        <p:spPr>
          <a:xfrm>
            <a:off x="2110979" y="3170593"/>
            <a:ext cx="794100" cy="2400"/>
          </a:xfrm>
          <a:prstGeom prst="straightConnector1">
            <a:avLst/>
          </a:prstGeom>
          <a:noFill/>
          <a:ln cap="flat" cmpd="sng" w="19050">
            <a:solidFill>
              <a:srgbClr val="000000"/>
            </a:solidFill>
            <a:prstDash val="solid"/>
            <a:round/>
            <a:headEnd len="med" w="med" type="none"/>
            <a:tailEnd len="med" w="med" type="none"/>
          </a:ln>
        </p:spPr>
      </p:cxnSp>
      <p:sp>
        <p:nvSpPr>
          <p:cNvPr id="8660" name="Google Shape;8660;p128"/>
          <p:cNvSpPr txBox="1"/>
          <p:nvPr/>
        </p:nvSpPr>
        <p:spPr>
          <a:xfrm>
            <a:off x="2080203" y="2967790"/>
            <a:ext cx="828600" cy="98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661" name="Google Shape;8661;p128"/>
          <p:cNvGrpSpPr/>
          <p:nvPr/>
        </p:nvGrpSpPr>
        <p:grpSpPr>
          <a:xfrm flipH="1">
            <a:off x="1613297" y="3318230"/>
            <a:ext cx="504825" cy="526256"/>
            <a:chOff x="-44" y="1473"/>
            <a:chExt cx="981" cy="1105"/>
          </a:xfrm>
        </p:grpSpPr>
        <p:pic>
          <p:nvPicPr>
            <p:cNvPr descr="desktop_computer_stylized_medium" id="8662" name="Google Shape;8662;p12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663" name="Google Shape;8663;p12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664" name="Google Shape;8664;p128"/>
          <p:cNvCxnSpPr/>
          <p:nvPr/>
        </p:nvCxnSpPr>
        <p:spPr>
          <a:xfrm>
            <a:off x="2114550" y="3342043"/>
            <a:ext cx="794100" cy="2400"/>
          </a:xfrm>
          <a:prstGeom prst="straightConnector1">
            <a:avLst/>
          </a:prstGeom>
          <a:noFill/>
          <a:ln cap="flat" cmpd="sng" w="19050">
            <a:solidFill>
              <a:srgbClr val="000000"/>
            </a:solidFill>
            <a:prstDash val="solid"/>
            <a:round/>
            <a:headEnd len="med" w="med" type="none"/>
            <a:tailEnd len="med" w="med" type="none"/>
          </a:ln>
        </p:spPr>
      </p:cxnSp>
      <p:cxnSp>
        <p:nvCxnSpPr>
          <p:cNvPr id="8665" name="Google Shape;8665;p128"/>
          <p:cNvCxnSpPr/>
          <p:nvPr/>
        </p:nvCxnSpPr>
        <p:spPr>
          <a:xfrm>
            <a:off x="2118122" y="3513493"/>
            <a:ext cx="794100" cy="2400"/>
          </a:xfrm>
          <a:prstGeom prst="straightConnector1">
            <a:avLst/>
          </a:prstGeom>
          <a:noFill/>
          <a:ln cap="flat" cmpd="sng" w="19050">
            <a:solidFill>
              <a:srgbClr val="000000"/>
            </a:solidFill>
            <a:prstDash val="solid"/>
            <a:round/>
            <a:headEnd len="med" w="med" type="none"/>
            <a:tailEnd len="med" w="med" type="none"/>
          </a:ln>
        </p:spPr>
      </p:cxnSp>
      <p:cxnSp>
        <p:nvCxnSpPr>
          <p:cNvPr id="8666" name="Google Shape;8666;p128"/>
          <p:cNvCxnSpPr/>
          <p:nvPr/>
        </p:nvCxnSpPr>
        <p:spPr>
          <a:xfrm>
            <a:off x="2120504" y="3693277"/>
            <a:ext cx="795300" cy="2400"/>
          </a:xfrm>
          <a:prstGeom prst="straightConnector1">
            <a:avLst/>
          </a:prstGeom>
          <a:noFill/>
          <a:ln cap="flat" cmpd="sng" w="19050">
            <a:solidFill>
              <a:srgbClr val="000000"/>
            </a:solidFill>
            <a:prstDash val="solid"/>
            <a:round/>
            <a:headEnd len="med" w="med" type="none"/>
            <a:tailEnd len="med" w="med" type="none"/>
          </a:ln>
        </p:spPr>
      </p:cxnSp>
      <p:grpSp>
        <p:nvGrpSpPr>
          <p:cNvPr id="8667" name="Google Shape;8667;p128"/>
          <p:cNvGrpSpPr/>
          <p:nvPr/>
        </p:nvGrpSpPr>
        <p:grpSpPr>
          <a:xfrm>
            <a:off x="5846027" y="2755708"/>
            <a:ext cx="1535931" cy="1242713"/>
            <a:chOff x="4882752" y="4007261"/>
            <a:chExt cx="2046816" cy="1656067"/>
          </a:xfrm>
        </p:grpSpPr>
        <p:sp>
          <p:nvSpPr>
            <p:cNvPr id="8668" name="Google Shape;8668;p128"/>
            <p:cNvSpPr txBox="1"/>
            <p:nvPr/>
          </p:nvSpPr>
          <p:spPr>
            <a:xfrm>
              <a:off x="4882752" y="4007261"/>
              <a:ext cx="1226100" cy="338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destination</a:t>
              </a:r>
              <a:endParaRPr b="0" i="1" sz="1500" u="none" cap="none" strike="noStrike">
                <a:solidFill>
                  <a:srgbClr val="000099"/>
                </a:solidFill>
                <a:latin typeface="Arial"/>
                <a:ea typeface="Arial"/>
                <a:cs typeface="Arial"/>
                <a:sym typeface="Arial"/>
              </a:endParaRPr>
            </a:p>
          </p:txBody>
        </p:sp>
        <p:grpSp>
          <p:nvGrpSpPr>
            <p:cNvPr id="8669" name="Google Shape;8669;p128"/>
            <p:cNvGrpSpPr/>
            <p:nvPr/>
          </p:nvGrpSpPr>
          <p:grpSpPr>
            <a:xfrm>
              <a:off x="4927179" y="4319856"/>
              <a:ext cx="2002389" cy="1343472"/>
              <a:chOff x="1305623" y="4714561"/>
              <a:chExt cx="2002389" cy="1343472"/>
            </a:xfrm>
          </p:grpSpPr>
          <p:sp>
            <p:nvSpPr>
              <p:cNvPr id="8670" name="Google Shape;8670;p128"/>
              <p:cNvSpPr/>
              <p:nvPr/>
            </p:nvSpPr>
            <p:spPr>
              <a:xfrm>
                <a:off x="2426569" y="4714561"/>
                <a:ext cx="288261" cy="1290044"/>
              </a:xfrm>
              <a:custGeom>
                <a:rect b="b" l="l" r="r" t="t"/>
                <a:pathLst>
                  <a:path extrusionOk="0" h="1186" w="267">
                    <a:moveTo>
                      <a:pt x="254" y="466"/>
                    </a:moveTo>
                    <a:lnTo>
                      <a:pt x="0" y="0"/>
                    </a:lnTo>
                    <a:lnTo>
                      <a:pt x="0" y="1186"/>
                    </a:lnTo>
                    <a:lnTo>
                      <a:pt x="267" y="652"/>
                    </a:lnTo>
                    <a:lnTo>
                      <a:pt x="254" y="466"/>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71" name="Google Shape;8671;p128"/>
              <p:cNvSpPr/>
              <p:nvPr/>
            </p:nvSpPr>
            <p:spPr>
              <a:xfrm>
                <a:off x="1398616" y="4722494"/>
                <a:ext cx="1045433" cy="127129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672" name="Google Shape;8672;p128"/>
              <p:cNvSpPr/>
              <p:nvPr/>
            </p:nvSpPr>
            <p:spPr>
              <a:xfrm>
                <a:off x="1341249" y="4752754"/>
                <a:ext cx="1067215" cy="1231976"/>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673" name="Google Shape;8673;p128"/>
              <p:cNvCxnSpPr/>
              <p:nvPr/>
            </p:nvCxnSpPr>
            <p:spPr>
              <a:xfrm>
                <a:off x="1341249" y="5031313"/>
                <a:ext cx="1059231" cy="2888"/>
              </a:xfrm>
              <a:prstGeom prst="straightConnector1">
                <a:avLst/>
              </a:prstGeom>
              <a:noFill/>
              <a:ln cap="flat" cmpd="sng" w="19050">
                <a:solidFill>
                  <a:srgbClr val="000000"/>
                </a:solidFill>
                <a:prstDash val="solid"/>
                <a:round/>
                <a:headEnd len="med" w="med" type="none"/>
                <a:tailEnd len="med" w="med" type="none"/>
              </a:ln>
            </p:spPr>
          </p:cxnSp>
          <p:sp>
            <p:nvSpPr>
              <p:cNvPr id="8674" name="Google Shape;8674;p128"/>
              <p:cNvSpPr txBox="1"/>
              <p:nvPr/>
            </p:nvSpPr>
            <p:spPr>
              <a:xfrm>
                <a:off x="1305623" y="4747333"/>
                <a:ext cx="1104300" cy="13107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675" name="Google Shape;8675;p128"/>
              <p:cNvGrpSpPr/>
              <p:nvPr/>
            </p:nvGrpSpPr>
            <p:grpSpPr>
              <a:xfrm flipH="1">
                <a:off x="2634682" y="5076164"/>
                <a:ext cx="673330" cy="701684"/>
                <a:chOff x="-44" y="1473"/>
                <a:chExt cx="981" cy="1105"/>
              </a:xfrm>
            </p:grpSpPr>
            <p:pic>
              <p:nvPicPr>
                <p:cNvPr descr="desktop_computer_stylized_medium" id="8676" name="Google Shape;8676;p12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677" name="Google Shape;8677;p12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678" name="Google Shape;8678;p128"/>
              <p:cNvCxnSpPr/>
              <p:nvPr/>
            </p:nvCxnSpPr>
            <p:spPr>
              <a:xfrm>
                <a:off x="1345720" y="52602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679" name="Google Shape;8679;p128"/>
              <p:cNvCxnSpPr/>
              <p:nvPr/>
            </p:nvCxnSpPr>
            <p:spPr>
              <a:xfrm>
                <a:off x="1350191" y="54891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680" name="Google Shape;8680;p128"/>
              <p:cNvCxnSpPr/>
              <p:nvPr/>
            </p:nvCxnSpPr>
            <p:spPr>
              <a:xfrm>
                <a:off x="1354662" y="5728213"/>
                <a:ext cx="1059231" cy="2888"/>
              </a:xfrm>
              <a:prstGeom prst="straightConnector1">
                <a:avLst/>
              </a:prstGeom>
              <a:noFill/>
              <a:ln cap="flat" cmpd="sng" w="19050">
                <a:solidFill>
                  <a:srgbClr val="000000"/>
                </a:solidFill>
                <a:prstDash val="solid"/>
                <a:round/>
                <a:headEnd len="med" w="med" type="none"/>
                <a:tailEnd len="med" w="med" type="none"/>
              </a:ln>
            </p:spPr>
          </p:cxnSp>
        </p:grpSp>
      </p:grpSp>
      <p:sp>
        <p:nvSpPr>
          <p:cNvPr id="8681" name="Google Shape;8681;p128"/>
          <p:cNvSpPr/>
          <p:nvPr/>
        </p:nvSpPr>
        <p:spPr>
          <a:xfrm>
            <a:off x="2497208" y="3317983"/>
            <a:ext cx="3802619" cy="974792"/>
          </a:xfrm>
          <a:custGeom>
            <a:rect b="b" l="l" r="r" t="t"/>
            <a:pathLst>
              <a:path extrusionOk="0" h="1559667" w="5156094">
                <a:moveTo>
                  <a:pt x="0" y="0"/>
                </a:moveTo>
                <a:cubicBezTo>
                  <a:pt x="2320" y="388965"/>
                  <a:pt x="4641" y="777929"/>
                  <a:pt x="6961" y="1166894"/>
                </a:cubicBezTo>
                <a:lnTo>
                  <a:pt x="1130946" y="1169234"/>
                </a:lnTo>
                <a:lnTo>
                  <a:pt x="1824854" y="1559667"/>
                </a:lnTo>
                <a:lnTo>
                  <a:pt x="2145216" y="1553959"/>
                </a:lnTo>
                <a:lnTo>
                  <a:pt x="2930257" y="1152811"/>
                </a:lnTo>
                <a:lnTo>
                  <a:pt x="5156094" y="1198456"/>
                </a:lnTo>
                <a:lnTo>
                  <a:pt x="5126381" y="64084"/>
                </a:lnTo>
              </a:path>
            </a:pathLst>
          </a:custGeom>
          <a:noFill/>
          <a:ln cap="flat" cmpd="sng" w="22225">
            <a:solidFill>
              <a:srgbClr val="00009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682" name="Google Shape;8682;p128"/>
          <p:cNvSpPr txBox="1"/>
          <p:nvPr/>
        </p:nvSpPr>
        <p:spPr>
          <a:xfrm>
            <a:off x="-50325" y="1739447"/>
            <a:ext cx="8383200" cy="686400"/>
          </a:xfrm>
          <a:prstGeom prst="rect">
            <a:avLst/>
          </a:prstGeom>
          <a:noFill/>
          <a:ln>
            <a:noFill/>
          </a:ln>
        </p:spPr>
        <p:txBody>
          <a:bodyPr anchorCtr="0" anchor="t" bIns="34275" lIns="68575" spcFirstLastPara="1" rIns="68575" wrap="square" tIns="34275">
            <a:normAutofit/>
          </a:bodyPr>
          <a:lstStyle/>
          <a:p>
            <a:pPr indent="-165100" lvl="0" marL="3429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κατανόηση συμφόρησης: χρήσιμη για την συγκέντρωση στην συνωστισμένη μποτιλιαρισμένη ζεύξη</a:t>
            </a:r>
            <a:endParaRPr sz="1200"/>
          </a:p>
        </p:txBody>
      </p:sp>
      <p:grpSp>
        <p:nvGrpSpPr>
          <p:cNvPr id="8683" name="Google Shape;8683;p128"/>
          <p:cNvGrpSpPr/>
          <p:nvPr/>
        </p:nvGrpSpPr>
        <p:grpSpPr>
          <a:xfrm>
            <a:off x="3629284" y="4138408"/>
            <a:ext cx="657746" cy="302783"/>
            <a:chOff x="5033182" y="4091488"/>
            <a:chExt cx="876995" cy="403711"/>
          </a:xfrm>
        </p:grpSpPr>
        <p:cxnSp>
          <p:nvCxnSpPr>
            <p:cNvPr id="8684" name="Google Shape;8684;p128"/>
            <p:cNvCxnSpPr/>
            <p:nvPr/>
          </p:nvCxnSpPr>
          <p:spPr>
            <a:xfrm>
              <a:off x="5518407" y="4289261"/>
              <a:ext cx="86950" cy="0"/>
            </a:xfrm>
            <a:prstGeom prst="straightConnector1">
              <a:avLst/>
            </a:prstGeom>
            <a:noFill/>
            <a:ln cap="flat" cmpd="sng" w="19050">
              <a:solidFill>
                <a:schemeClr val="dk1"/>
              </a:solidFill>
              <a:prstDash val="solid"/>
              <a:miter lim="800000"/>
              <a:headEnd len="sm" w="sm" type="none"/>
              <a:tailEnd len="sm" w="sm" type="none"/>
            </a:ln>
          </p:spPr>
        </p:cxnSp>
        <p:sp>
          <p:nvSpPr>
            <p:cNvPr id="8685" name="Google Shape;8685;p128"/>
            <p:cNvSpPr/>
            <p:nvPr/>
          </p:nvSpPr>
          <p:spPr>
            <a:xfrm>
              <a:off x="5150875" y="4091488"/>
              <a:ext cx="382771" cy="403711"/>
            </a:xfrm>
            <a:prstGeom prst="rect">
              <a:avLst/>
            </a:prstGeom>
            <a:solidFill>
              <a:srgbClr val="E40000"/>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86" name="Google Shape;8686;p128"/>
            <p:cNvSpPr/>
            <p:nvPr/>
          </p:nvSpPr>
          <p:spPr>
            <a:xfrm>
              <a:off x="5565439" y="4115310"/>
              <a:ext cx="344738" cy="344738"/>
            </a:xfrm>
            <a:prstGeom prst="ellipse">
              <a:avLst/>
            </a:prstGeom>
            <a:solidFill>
              <a:srgbClr val="E40000"/>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8687" name="Google Shape;8687;p128"/>
            <p:cNvCxnSpPr/>
            <p:nvPr/>
          </p:nvCxnSpPr>
          <p:spPr>
            <a:xfrm>
              <a:off x="5427947" y="4125482"/>
              <a:ext cx="0" cy="328557"/>
            </a:xfrm>
            <a:prstGeom prst="straightConnector1">
              <a:avLst/>
            </a:prstGeom>
            <a:noFill/>
            <a:ln cap="flat" cmpd="sng" w="15875">
              <a:solidFill>
                <a:schemeClr val="dk1"/>
              </a:solidFill>
              <a:prstDash val="solid"/>
              <a:miter lim="800000"/>
              <a:headEnd len="sm" w="sm" type="none"/>
              <a:tailEnd len="sm" w="sm" type="none"/>
            </a:ln>
          </p:spPr>
        </p:cxnSp>
        <p:cxnSp>
          <p:nvCxnSpPr>
            <p:cNvPr id="8688" name="Google Shape;8688;p128"/>
            <p:cNvCxnSpPr/>
            <p:nvPr/>
          </p:nvCxnSpPr>
          <p:spPr>
            <a:xfrm>
              <a:off x="5330094" y="4125482"/>
              <a:ext cx="0" cy="328557"/>
            </a:xfrm>
            <a:prstGeom prst="straightConnector1">
              <a:avLst/>
            </a:prstGeom>
            <a:noFill/>
            <a:ln cap="flat" cmpd="sng" w="15875">
              <a:solidFill>
                <a:schemeClr val="dk1"/>
              </a:solidFill>
              <a:prstDash val="solid"/>
              <a:miter lim="800000"/>
              <a:headEnd len="sm" w="sm" type="none"/>
              <a:tailEnd len="sm" w="sm" type="none"/>
            </a:ln>
          </p:spPr>
        </p:cxnSp>
        <p:cxnSp>
          <p:nvCxnSpPr>
            <p:cNvPr id="8689" name="Google Shape;8689;p128"/>
            <p:cNvCxnSpPr/>
            <p:nvPr/>
          </p:nvCxnSpPr>
          <p:spPr>
            <a:xfrm>
              <a:off x="5238591" y="4125482"/>
              <a:ext cx="0" cy="328557"/>
            </a:xfrm>
            <a:prstGeom prst="straightConnector1">
              <a:avLst/>
            </a:prstGeom>
            <a:noFill/>
            <a:ln cap="flat" cmpd="sng" w="15875">
              <a:solidFill>
                <a:schemeClr val="dk1"/>
              </a:solidFill>
              <a:prstDash val="solid"/>
              <a:miter lim="800000"/>
              <a:headEnd len="sm" w="sm" type="none"/>
              <a:tailEnd len="sm" w="sm" type="none"/>
            </a:ln>
          </p:spPr>
        </p:cxnSp>
        <p:sp>
          <p:nvSpPr>
            <p:cNvPr id="8690" name="Google Shape;8690;p128"/>
            <p:cNvSpPr/>
            <p:nvPr/>
          </p:nvSpPr>
          <p:spPr>
            <a:xfrm>
              <a:off x="5033182" y="4091488"/>
              <a:ext cx="112907" cy="40371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nvGrpSpPr>
          <p:cNvPr id="8691" name="Google Shape;8691;p128"/>
          <p:cNvGrpSpPr/>
          <p:nvPr/>
        </p:nvGrpSpPr>
        <p:grpSpPr>
          <a:xfrm>
            <a:off x="2710469" y="2497924"/>
            <a:ext cx="3216375" cy="1426950"/>
            <a:chOff x="3613959" y="3330565"/>
            <a:chExt cx="4288500" cy="1902600"/>
          </a:xfrm>
        </p:grpSpPr>
        <p:sp>
          <p:nvSpPr>
            <p:cNvPr id="8692" name="Google Shape;8692;p128"/>
            <p:cNvSpPr txBox="1"/>
            <p:nvPr/>
          </p:nvSpPr>
          <p:spPr>
            <a:xfrm>
              <a:off x="3932559" y="3330565"/>
              <a:ext cx="3969900" cy="1902600"/>
            </a:xfrm>
            <a:prstGeom prst="rect">
              <a:avLst/>
            </a:prstGeom>
            <a:noFill/>
            <a:ln>
              <a:noFill/>
            </a:ln>
          </p:spPr>
          <p:txBody>
            <a:bodyPr anchorCtr="0" anchor="t" bIns="34275" lIns="68575" spcFirstLastPara="1" rIns="68575" wrap="square" tIns="34275">
              <a:spAutoFit/>
            </a:bodyPr>
            <a:lstStyle/>
            <a:p>
              <a:pPr indent="-342900" lvl="0" marL="342900" marR="0" rtl="0" algn="l">
                <a:lnSpc>
                  <a:spcPct val="90000"/>
                </a:lnSpc>
                <a:spcBef>
                  <a:spcPts val="0"/>
                </a:spcBef>
                <a:spcAft>
                  <a:spcPts val="0"/>
                </a:spcAft>
                <a:buClr>
                  <a:srgbClr val="0000A3"/>
                </a:buClr>
                <a:buSzPts val="1400"/>
                <a:buFont typeface="Calibri"/>
                <a:buNone/>
              </a:pPr>
              <a:r>
                <a:rPr b="1" i="0" lang="en-US" sz="1400" u="none" cap="none" strike="noStrike">
                  <a:solidFill>
                    <a:srgbClr val="0000A3"/>
                  </a:solidFill>
                  <a:latin typeface="Calibri"/>
                  <a:ea typeface="Calibri"/>
                  <a:cs typeface="Calibri"/>
                  <a:sym typeface="Calibri"/>
                </a:rPr>
                <a:t>insight: </a:t>
              </a:r>
              <a:r>
                <a:rPr lang="en-US" sz="1400">
                  <a:latin typeface="Calibri"/>
                  <a:ea typeface="Calibri"/>
                  <a:cs typeface="Calibri"/>
                  <a:sym typeface="Calibri"/>
                </a:rPr>
                <a:t>αύξηση ρυθμού αποστολής</a:t>
              </a:r>
              <a:r>
                <a:rPr b="0" i="0" lang="en-US" sz="1400" u="none" cap="none" strike="noStrike">
                  <a:solidFill>
                    <a:srgbClr val="000000"/>
                  </a:solidFill>
                  <a:latin typeface="Calibri"/>
                  <a:ea typeface="Calibri"/>
                  <a:cs typeface="Calibri"/>
                  <a:sym typeface="Calibri"/>
                </a:rPr>
                <a:t> TCP </a:t>
              </a:r>
              <a:r>
                <a:rPr i="1" lang="en-US" sz="1400">
                  <a:latin typeface="Calibri"/>
                  <a:ea typeface="Calibri"/>
                  <a:cs typeface="Calibri"/>
                  <a:sym typeface="Calibri"/>
                </a:rPr>
                <a:t>δεν</a:t>
              </a:r>
              <a:r>
                <a:rPr b="0" i="0" lang="en-US" sz="1400" u="none" cap="none" strike="noStrike">
                  <a:solidFill>
                    <a:srgbClr val="000000"/>
                  </a:solidFill>
                  <a:latin typeface="Calibri"/>
                  <a:ea typeface="Calibri"/>
                  <a:cs typeface="Calibri"/>
                  <a:sym typeface="Calibri"/>
                </a:rPr>
                <a:t> θα αυξήσει την </a:t>
              </a:r>
              <a:r>
                <a:rPr lang="en-US" sz="1400">
                  <a:latin typeface="Calibri"/>
                  <a:ea typeface="Calibri"/>
                  <a:cs typeface="Calibri"/>
                  <a:sym typeface="Calibri"/>
                </a:rPr>
                <a:t>από-άκρο-σε-άκρο διεκπεραίωση με συνωστισμένο μποτιλιάρισμα</a:t>
              </a:r>
              <a:endParaRPr sz="1100"/>
            </a:p>
          </p:txBody>
        </p:sp>
        <p:cxnSp>
          <p:nvCxnSpPr>
            <p:cNvPr id="8693" name="Google Shape;8693;p128"/>
            <p:cNvCxnSpPr/>
            <p:nvPr/>
          </p:nvCxnSpPr>
          <p:spPr>
            <a:xfrm flipH="1">
              <a:off x="3613959" y="3751185"/>
              <a:ext cx="738967" cy="617637"/>
            </a:xfrm>
            <a:prstGeom prst="straightConnector1">
              <a:avLst/>
            </a:prstGeom>
            <a:noFill/>
            <a:ln cap="flat" cmpd="sng" w="9525">
              <a:solidFill>
                <a:schemeClr val="dk1"/>
              </a:solidFill>
              <a:prstDash val="solid"/>
              <a:miter lim="800000"/>
              <a:headEnd len="sm" w="sm" type="none"/>
              <a:tailEnd len="sm" w="sm" type="none"/>
            </a:ln>
          </p:spPr>
        </p:cxnSp>
      </p:grpSp>
      <p:grpSp>
        <p:nvGrpSpPr>
          <p:cNvPr id="8694" name="Google Shape;8694;p128"/>
          <p:cNvGrpSpPr/>
          <p:nvPr/>
        </p:nvGrpSpPr>
        <p:grpSpPr>
          <a:xfrm>
            <a:off x="357857" y="3996959"/>
            <a:ext cx="3182989" cy="651150"/>
            <a:chOff x="477143" y="5329279"/>
            <a:chExt cx="4243986" cy="868200"/>
          </a:xfrm>
        </p:grpSpPr>
        <p:sp>
          <p:nvSpPr>
            <p:cNvPr id="8695" name="Google Shape;8695;p128"/>
            <p:cNvSpPr txBox="1"/>
            <p:nvPr/>
          </p:nvSpPr>
          <p:spPr>
            <a:xfrm>
              <a:off x="477143" y="5329279"/>
              <a:ext cx="2818800" cy="868200"/>
            </a:xfrm>
            <a:prstGeom prst="rect">
              <a:avLst/>
            </a:prstGeom>
            <a:noFill/>
            <a:ln>
              <a:noFill/>
            </a:ln>
          </p:spPr>
          <p:txBody>
            <a:bodyPr anchorCtr="0" anchor="t" bIns="34275" lIns="68575" spcFirstLastPara="1" rIns="68575" wrap="square" tIns="34275">
              <a:spAutoFit/>
            </a:bodyPr>
            <a:lstStyle/>
            <a:p>
              <a:pPr indent="-342900" lvl="0" marL="342900" marR="0" rtl="0" algn="r">
                <a:lnSpc>
                  <a:spcPct val="90000"/>
                </a:lnSpc>
                <a:spcBef>
                  <a:spcPts val="0"/>
                </a:spcBef>
                <a:spcAft>
                  <a:spcPts val="0"/>
                </a:spcAft>
                <a:buClr>
                  <a:srgbClr val="0000A3"/>
                </a:buClr>
                <a:buSzPts val="1400"/>
                <a:buFont typeface="Calibri"/>
                <a:buNone/>
              </a:pPr>
              <a:r>
                <a:rPr b="1" i="0" lang="en-US" sz="1400" u="none" cap="none" strike="noStrike">
                  <a:solidFill>
                    <a:srgbClr val="0000A3"/>
                  </a:solidFill>
                  <a:latin typeface="Calibri"/>
                  <a:ea typeface="Calibri"/>
                  <a:cs typeface="Calibri"/>
                  <a:sym typeface="Calibri"/>
                </a:rPr>
                <a:t>insight: </a:t>
              </a:r>
              <a:r>
                <a:rPr lang="en-US" sz="1400">
                  <a:latin typeface="Calibri"/>
                  <a:ea typeface="Calibri"/>
                  <a:cs typeface="Calibri"/>
                  <a:sym typeface="Calibri"/>
                </a:rPr>
                <a:t>αύξηση ρυθμού </a:t>
              </a:r>
              <a:r>
                <a:rPr b="0" i="0" lang="en-US" sz="1400" u="none" cap="none" strike="noStrike">
                  <a:solidFill>
                    <a:srgbClr val="000000"/>
                  </a:solidFill>
                  <a:latin typeface="Calibri"/>
                  <a:ea typeface="Calibri"/>
                  <a:cs typeface="Calibri"/>
                  <a:sym typeface="Calibri"/>
                </a:rPr>
                <a:t>TCP </a:t>
              </a:r>
              <a:r>
                <a:rPr b="0" i="0" lang="en-US" sz="1400" u="none" cap="none" strike="noStrike">
                  <a:solidFill>
                    <a:srgbClr val="000000"/>
                  </a:solidFill>
                  <a:latin typeface="Calibri"/>
                  <a:ea typeface="Calibri"/>
                  <a:cs typeface="Calibri"/>
                  <a:sym typeface="Calibri"/>
                </a:rPr>
                <a:t> </a:t>
              </a:r>
              <a:r>
                <a:rPr i="1" lang="en-US" sz="1400">
                  <a:latin typeface="Calibri"/>
                  <a:ea typeface="Calibri"/>
                  <a:cs typeface="Calibri"/>
                  <a:sym typeface="Calibri"/>
                </a:rPr>
                <a:t>θα</a:t>
              </a:r>
              <a:r>
                <a:rPr b="0" i="0" lang="en-US" sz="1400" u="none" cap="none" strike="noStrike">
                  <a:solidFill>
                    <a:srgbClr val="000000"/>
                  </a:solidFill>
                  <a:latin typeface="Calibri"/>
                  <a:ea typeface="Calibri"/>
                  <a:cs typeface="Calibri"/>
                  <a:sym typeface="Calibri"/>
                </a:rPr>
                <a:t> αυξήσει την μετρημένη RTT</a:t>
              </a:r>
              <a:endParaRPr sz="1100"/>
            </a:p>
          </p:txBody>
        </p:sp>
        <p:cxnSp>
          <p:nvCxnSpPr>
            <p:cNvPr id="8696" name="Google Shape;8696;p128"/>
            <p:cNvCxnSpPr/>
            <p:nvPr/>
          </p:nvCxnSpPr>
          <p:spPr>
            <a:xfrm>
              <a:off x="3375025" y="5714069"/>
              <a:ext cx="1346104" cy="0"/>
            </a:xfrm>
            <a:prstGeom prst="straightConnector1">
              <a:avLst/>
            </a:prstGeom>
            <a:noFill/>
            <a:ln cap="flat" cmpd="sng" w="9525">
              <a:solidFill>
                <a:schemeClr val="dk1"/>
              </a:solidFill>
              <a:prstDash val="solid"/>
              <a:miter lim="800000"/>
              <a:headEnd len="sm" w="sm" type="none"/>
              <a:tailEnd len="sm" w="sm" type="none"/>
            </a:ln>
          </p:spPr>
        </p:cxnSp>
      </p:grpSp>
      <p:cxnSp>
        <p:nvCxnSpPr>
          <p:cNvPr id="8697" name="Google Shape;8697;p128"/>
          <p:cNvCxnSpPr/>
          <p:nvPr/>
        </p:nvCxnSpPr>
        <p:spPr>
          <a:xfrm>
            <a:off x="2531269" y="4832317"/>
            <a:ext cx="3771300" cy="0"/>
          </a:xfrm>
          <a:prstGeom prst="straightConnector1">
            <a:avLst/>
          </a:prstGeom>
          <a:noFill/>
          <a:ln cap="flat" cmpd="sng" w="15875">
            <a:solidFill>
              <a:schemeClr val="dk1"/>
            </a:solidFill>
            <a:prstDash val="solid"/>
            <a:miter lim="800000"/>
            <a:headEnd len="med" w="med" type="triangle"/>
            <a:tailEnd len="med" w="med" type="triangle"/>
          </a:ln>
        </p:spPr>
      </p:cxnSp>
      <p:sp>
        <p:nvSpPr>
          <p:cNvPr id="8698" name="Google Shape;8698;p128"/>
          <p:cNvSpPr txBox="1"/>
          <p:nvPr/>
        </p:nvSpPr>
        <p:spPr>
          <a:xfrm>
            <a:off x="3727976" y="4702006"/>
            <a:ext cx="401400" cy="500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RTT</a:t>
            </a:r>
            <a:endParaRPr sz="1100"/>
          </a:p>
        </p:txBody>
      </p:sp>
      <p:sp>
        <p:nvSpPr>
          <p:cNvPr id="8699" name="Google Shape;8699;p128"/>
          <p:cNvSpPr txBox="1"/>
          <p:nvPr/>
        </p:nvSpPr>
        <p:spPr>
          <a:xfrm>
            <a:off x="4682436" y="4128000"/>
            <a:ext cx="4339500" cy="789600"/>
          </a:xfrm>
          <a:prstGeom prst="rect">
            <a:avLst/>
          </a:prstGeom>
          <a:noFill/>
          <a:ln>
            <a:noFill/>
          </a:ln>
        </p:spPr>
        <p:txBody>
          <a:bodyPr anchorCtr="0" anchor="t" bIns="34275" lIns="68575" spcFirstLastPara="1" rIns="68575" wrap="square" tIns="34275">
            <a:spAutoFit/>
          </a:bodyPr>
          <a:lstStyle/>
          <a:p>
            <a:pPr indent="-444500" lvl="0" marL="444500" marR="0" rtl="0" algn="l">
              <a:lnSpc>
                <a:spcPct val="90000"/>
              </a:lnSpc>
              <a:spcBef>
                <a:spcPts val="0"/>
              </a:spcBef>
              <a:spcAft>
                <a:spcPts val="0"/>
              </a:spcAft>
              <a:buClr>
                <a:srgbClr val="0000A3"/>
              </a:buClr>
              <a:buSzPts val="1800"/>
              <a:buFont typeface="Calibri"/>
              <a:buNone/>
            </a:pPr>
            <a:r>
              <a:rPr b="1" i="1" lang="en-US" sz="1800" u="none" cap="none" strike="noStrike">
                <a:solidFill>
                  <a:srgbClr val="0000A3"/>
                </a:solidFill>
                <a:latin typeface="Calibri"/>
                <a:ea typeface="Calibri"/>
                <a:cs typeface="Calibri"/>
                <a:sym typeface="Calibri"/>
              </a:rPr>
              <a:t>Goal: </a:t>
            </a:r>
            <a:r>
              <a:rPr b="0" i="1" lang="en-US" sz="1700" u="none" cap="none" strike="noStrike">
                <a:solidFill>
                  <a:srgbClr val="000000"/>
                </a:solidFill>
                <a:latin typeface="Calibri"/>
                <a:ea typeface="Calibri"/>
                <a:cs typeface="Calibri"/>
                <a:sym typeface="Calibri"/>
              </a:rPr>
              <a:t>“</a:t>
            </a:r>
            <a:r>
              <a:rPr i="1" lang="en-US" sz="1700">
                <a:latin typeface="Calibri"/>
                <a:ea typeface="Calibri"/>
                <a:cs typeface="Calibri"/>
                <a:sym typeface="Calibri"/>
              </a:rPr>
              <a:t>κράτα την από-άκρο-σε-άκρο σωλήνωση ακριβώς γεμάτη, αλλά όχι πιο πολύ</a:t>
            </a:r>
            <a:r>
              <a:rPr b="0" i="1" lang="en-US" sz="1700" u="none" cap="none" strike="noStrike">
                <a:solidFill>
                  <a:srgbClr val="000000"/>
                </a:solidFill>
                <a:latin typeface="Calibri"/>
                <a:ea typeface="Calibri"/>
                <a:cs typeface="Calibri"/>
                <a:sym typeface="Calibri"/>
              </a:rPr>
              <a:t>”</a:t>
            </a:r>
            <a:endParaRPr sz="1100"/>
          </a:p>
        </p:txBody>
      </p:sp>
      <p:sp>
        <p:nvSpPr>
          <p:cNvPr id="8700" name="Google Shape;8700;p12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82"/>
                                        </p:tgtEl>
                                        <p:attrNameLst>
                                          <p:attrName>style.visibility</p:attrName>
                                        </p:attrNameLst>
                                      </p:cBhvr>
                                      <p:to>
                                        <p:strVal val="visible"/>
                                      </p:to>
                                    </p:set>
                                    <p:animEffect filter="fade" transition="in">
                                      <p:cBhvr>
                                        <p:cTn dur="500"/>
                                        <p:tgtEl>
                                          <p:spTgt spid="8682"/>
                                        </p:tgtEl>
                                      </p:cBhvr>
                                    </p:animEffect>
                                  </p:childTnLst>
                                </p:cTn>
                              </p:par>
                              <p:par>
                                <p:cTn fill="hold" nodeType="withEffect" presetClass="exit" presetID="10" presetSubtype="0">
                                  <p:stCondLst>
                                    <p:cond delay="0"/>
                                  </p:stCondLst>
                                  <p:childTnLst>
                                    <p:animEffect filter="fade" transition="out">
                                      <p:cBhvr>
                                        <p:cTn dur="500"/>
                                        <p:tgtEl>
                                          <p:spTgt spid="8596"/>
                                        </p:tgtEl>
                                      </p:cBhvr>
                                    </p:animEffect>
                                    <p:set>
                                      <p:cBhvr>
                                        <p:cTn dur="1" fill="hold">
                                          <p:stCondLst>
                                            <p:cond delay="500"/>
                                          </p:stCondLst>
                                        </p:cTn>
                                        <p:tgtEl>
                                          <p:spTgt spid="85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1"/>
                                        </p:tgtEl>
                                        <p:attrNameLst>
                                          <p:attrName>style.visibility</p:attrName>
                                        </p:attrNameLst>
                                      </p:cBhvr>
                                      <p:to>
                                        <p:strVal val="visible"/>
                                      </p:to>
                                    </p:set>
                                    <p:animEffect filter="fade" transition="in">
                                      <p:cBhvr>
                                        <p:cTn dur="500"/>
                                        <p:tgtEl>
                                          <p:spTgt spid="8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4"/>
                                        </p:tgtEl>
                                        <p:attrNameLst>
                                          <p:attrName>style.visibility</p:attrName>
                                        </p:attrNameLst>
                                      </p:cBhvr>
                                      <p:to>
                                        <p:strVal val="visible"/>
                                      </p:to>
                                    </p:set>
                                    <p:animEffect filter="fade" transition="in">
                                      <p:cBhvr>
                                        <p:cTn dur="500"/>
                                        <p:tgtEl>
                                          <p:spTgt spid="8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9"/>
                                        </p:tgtEl>
                                        <p:attrNameLst>
                                          <p:attrName>style.visibility</p:attrName>
                                        </p:attrNameLst>
                                      </p:cBhvr>
                                      <p:to>
                                        <p:strVal val="visible"/>
                                      </p:to>
                                    </p:set>
                                    <p:animEffect filter="fade" transition="in">
                                      <p:cBhvr>
                                        <p:cTn dur="500"/>
                                        <p:tgtEl>
                                          <p:spTgt spid="8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5" name="Shape 8705"/>
        <p:cNvGrpSpPr/>
        <p:nvPr/>
      </p:nvGrpSpPr>
      <p:grpSpPr>
        <a:xfrm>
          <a:off x="0" y="0"/>
          <a:ext cx="0" cy="0"/>
          <a:chOff x="0" y="0"/>
          <a:chExt cx="0" cy="0"/>
        </a:xfrm>
      </p:grpSpPr>
      <p:sp>
        <p:nvSpPr>
          <p:cNvPr id="8706" name="Google Shape;8706;p129"/>
          <p:cNvSpPr txBox="1"/>
          <p:nvPr>
            <p:ph type="title"/>
          </p:nvPr>
        </p:nvSpPr>
        <p:spPr>
          <a:xfrm>
            <a:off x="15867" y="181407"/>
            <a:ext cx="85449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00"/>
              <a:buFont typeface="Calibri"/>
              <a:buNone/>
            </a:pPr>
            <a:r>
              <a:rPr lang="en-US" sz="3000"/>
              <a:t>Έλεγχος συμφόρησης </a:t>
            </a:r>
            <a:r>
              <a:rPr lang="en-US" sz="3000"/>
              <a:t>TCP με βάση την καθυστέρηση</a:t>
            </a:r>
            <a:endParaRPr b="0" sz="2800"/>
          </a:p>
        </p:txBody>
      </p:sp>
      <p:sp>
        <p:nvSpPr>
          <p:cNvPr id="8707" name="Google Shape;8707;p129"/>
          <p:cNvSpPr txBox="1"/>
          <p:nvPr/>
        </p:nvSpPr>
        <p:spPr>
          <a:xfrm>
            <a:off x="-76641" y="852383"/>
            <a:ext cx="8730000" cy="1643100"/>
          </a:xfrm>
          <a:prstGeom prst="rect">
            <a:avLst/>
          </a:prstGeom>
          <a:noFill/>
          <a:ln>
            <a:noFill/>
          </a:ln>
        </p:spPr>
        <p:txBody>
          <a:bodyPr anchorCtr="0" anchor="t" bIns="34275" lIns="68575" spcFirstLastPara="1" rIns="68575" wrap="square" tIns="34275">
            <a:normAutofit/>
          </a:bodyPr>
          <a:lstStyle/>
          <a:p>
            <a:pPr indent="0" lvl="0" marL="177800" marR="0" rtl="0" algn="l">
              <a:lnSpc>
                <a:spcPct val="100000"/>
              </a:lnSpc>
              <a:spcBef>
                <a:spcPts val="0"/>
              </a:spcBef>
              <a:spcAft>
                <a:spcPts val="0"/>
              </a:spcAft>
              <a:buClr>
                <a:srgbClr val="0000A3"/>
              </a:buClr>
              <a:buSzPts val="2100"/>
              <a:buFont typeface="Noto Sans Symbols"/>
              <a:buNone/>
            </a:pPr>
            <a:r>
              <a:rPr lang="en-US" sz="1800">
                <a:latin typeface="Calibri"/>
                <a:ea typeface="Calibri"/>
                <a:cs typeface="Calibri"/>
                <a:sym typeface="Calibri"/>
              </a:rPr>
              <a:t>Με το να κρατιέται η σωλήνωση αποστολέα-σε-παραλήπτη </a:t>
            </a:r>
            <a:r>
              <a:rPr b="0" i="0" lang="en-US" sz="1800" u="none" cap="none" strike="noStrike">
                <a:solidFill>
                  <a:srgbClr val="000000"/>
                </a:solidFill>
                <a:latin typeface="Calibri"/>
                <a:ea typeface="Calibri"/>
                <a:cs typeface="Calibri"/>
                <a:sym typeface="Calibri"/>
              </a:rPr>
              <a:t>“ακριβώς γεμάτη, αλλά όχι πιο πολύ”: κρατάει την μποτιλιαρισμένη ζεύξη απασχολημένη με </a:t>
            </a:r>
            <a:r>
              <a:rPr lang="en-US" sz="1800">
                <a:latin typeface="Calibri"/>
                <a:ea typeface="Calibri"/>
                <a:cs typeface="Calibri"/>
                <a:sym typeface="Calibri"/>
              </a:rPr>
              <a:t>μεταδόσεις, αλλά αποφεύγει μεγάλες καθυστερήσεις/ενταμιεύσεις</a:t>
            </a:r>
            <a:endParaRPr sz="800"/>
          </a:p>
        </p:txBody>
      </p:sp>
      <p:grpSp>
        <p:nvGrpSpPr>
          <p:cNvPr id="8708" name="Google Shape;8708;p129"/>
          <p:cNvGrpSpPr/>
          <p:nvPr/>
        </p:nvGrpSpPr>
        <p:grpSpPr>
          <a:xfrm>
            <a:off x="357895" y="1859016"/>
            <a:ext cx="4351506" cy="689203"/>
            <a:chOff x="2365663" y="2430127"/>
            <a:chExt cx="5802008" cy="918937"/>
          </a:xfrm>
        </p:grpSpPr>
        <p:grpSp>
          <p:nvGrpSpPr>
            <p:cNvPr id="8709" name="Google Shape;8709;p129"/>
            <p:cNvGrpSpPr/>
            <p:nvPr/>
          </p:nvGrpSpPr>
          <p:grpSpPr>
            <a:xfrm flipH="1">
              <a:off x="2365663" y="2430127"/>
              <a:ext cx="673100" cy="701675"/>
              <a:chOff x="-44" y="1473"/>
              <a:chExt cx="981" cy="1105"/>
            </a:xfrm>
          </p:grpSpPr>
          <p:pic>
            <p:nvPicPr>
              <p:cNvPr descr="desktop_computer_stylized_medium" id="8710" name="Google Shape;8710;p12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711" name="Google Shape;8711;p12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8712" name="Google Shape;8712;p129"/>
            <p:cNvGrpSpPr/>
            <p:nvPr/>
          </p:nvGrpSpPr>
          <p:grpSpPr>
            <a:xfrm flipH="1">
              <a:off x="7493993" y="2467744"/>
              <a:ext cx="673678" cy="702006"/>
              <a:chOff x="-44" y="1473"/>
              <a:chExt cx="981" cy="1105"/>
            </a:xfrm>
          </p:grpSpPr>
          <p:pic>
            <p:nvPicPr>
              <p:cNvPr descr="desktop_computer_stylized_medium" id="8713" name="Google Shape;8713;p12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714" name="Google Shape;8714;p12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8715" name="Google Shape;8715;p129"/>
            <p:cNvGrpSpPr/>
            <p:nvPr/>
          </p:nvGrpSpPr>
          <p:grpSpPr>
            <a:xfrm>
              <a:off x="5227521" y="2574515"/>
              <a:ext cx="876995" cy="403711"/>
              <a:chOff x="5033182" y="4091488"/>
              <a:chExt cx="876995" cy="403711"/>
            </a:xfrm>
          </p:grpSpPr>
          <p:cxnSp>
            <p:nvCxnSpPr>
              <p:cNvPr id="8716" name="Google Shape;8716;p129"/>
              <p:cNvCxnSpPr/>
              <p:nvPr/>
            </p:nvCxnSpPr>
            <p:spPr>
              <a:xfrm>
                <a:off x="5518407" y="4289261"/>
                <a:ext cx="86950" cy="0"/>
              </a:xfrm>
              <a:prstGeom prst="straightConnector1">
                <a:avLst/>
              </a:prstGeom>
              <a:noFill/>
              <a:ln cap="flat" cmpd="sng" w="19050">
                <a:solidFill>
                  <a:schemeClr val="dk1"/>
                </a:solidFill>
                <a:prstDash val="solid"/>
                <a:miter lim="800000"/>
                <a:headEnd len="sm" w="sm" type="none"/>
                <a:tailEnd len="sm" w="sm" type="none"/>
              </a:ln>
            </p:spPr>
          </p:cxnSp>
          <p:sp>
            <p:nvSpPr>
              <p:cNvPr id="8717" name="Google Shape;8717;p129"/>
              <p:cNvSpPr/>
              <p:nvPr/>
            </p:nvSpPr>
            <p:spPr>
              <a:xfrm>
                <a:off x="5150875" y="4091488"/>
                <a:ext cx="382771" cy="403711"/>
              </a:xfrm>
              <a:prstGeom prst="rect">
                <a:avLst/>
              </a:prstGeom>
              <a:solidFill>
                <a:srgbClr val="E40000"/>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18" name="Google Shape;8718;p129"/>
              <p:cNvSpPr/>
              <p:nvPr/>
            </p:nvSpPr>
            <p:spPr>
              <a:xfrm>
                <a:off x="5565439" y="4115310"/>
                <a:ext cx="344738" cy="344738"/>
              </a:xfrm>
              <a:prstGeom prst="ellipse">
                <a:avLst/>
              </a:prstGeom>
              <a:solidFill>
                <a:srgbClr val="E40000"/>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8719" name="Google Shape;8719;p129"/>
              <p:cNvCxnSpPr/>
              <p:nvPr/>
            </p:nvCxnSpPr>
            <p:spPr>
              <a:xfrm>
                <a:off x="5427947" y="4125482"/>
                <a:ext cx="0" cy="328557"/>
              </a:xfrm>
              <a:prstGeom prst="straightConnector1">
                <a:avLst/>
              </a:prstGeom>
              <a:noFill/>
              <a:ln cap="flat" cmpd="sng" w="15875">
                <a:solidFill>
                  <a:schemeClr val="dk1"/>
                </a:solidFill>
                <a:prstDash val="solid"/>
                <a:miter lim="800000"/>
                <a:headEnd len="sm" w="sm" type="none"/>
                <a:tailEnd len="sm" w="sm" type="none"/>
              </a:ln>
            </p:spPr>
          </p:cxnSp>
          <p:cxnSp>
            <p:nvCxnSpPr>
              <p:cNvPr id="8720" name="Google Shape;8720;p129"/>
              <p:cNvCxnSpPr/>
              <p:nvPr/>
            </p:nvCxnSpPr>
            <p:spPr>
              <a:xfrm>
                <a:off x="5330094" y="4125482"/>
                <a:ext cx="0" cy="328557"/>
              </a:xfrm>
              <a:prstGeom prst="straightConnector1">
                <a:avLst/>
              </a:prstGeom>
              <a:noFill/>
              <a:ln cap="flat" cmpd="sng" w="15875">
                <a:solidFill>
                  <a:schemeClr val="dk1"/>
                </a:solidFill>
                <a:prstDash val="solid"/>
                <a:miter lim="800000"/>
                <a:headEnd len="sm" w="sm" type="none"/>
                <a:tailEnd len="sm" w="sm" type="none"/>
              </a:ln>
            </p:spPr>
          </p:cxnSp>
          <p:cxnSp>
            <p:nvCxnSpPr>
              <p:cNvPr id="8721" name="Google Shape;8721;p129"/>
              <p:cNvCxnSpPr/>
              <p:nvPr/>
            </p:nvCxnSpPr>
            <p:spPr>
              <a:xfrm>
                <a:off x="5238591" y="4125482"/>
                <a:ext cx="0" cy="328557"/>
              </a:xfrm>
              <a:prstGeom prst="straightConnector1">
                <a:avLst/>
              </a:prstGeom>
              <a:noFill/>
              <a:ln cap="flat" cmpd="sng" w="15875">
                <a:solidFill>
                  <a:schemeClr val="dk1"/>
                </a:solidFill>
                <a:prstDash val="solid"/>
                <a:miter lim="800000"/>
                <a:headEnd len="sm" w="sm" type="none"/>
                <a:tailEnd len="sm" w="sm" type="none"/>
              </a:ln>
            </p:spPr>
          </p:cxnSp>
          <p:sp>
            <p:nvSpPr>
              <p:cNvPr id="8722" name="Google Shape;8722;p129"/>
              <p:cNvSpPr/>
              <p:nvPr/>
            </p:nvSpPr>
            <p:spPr>
              <a:xfrm>
                <a:off x="5033182" y="4091488"/>
                <a:ext cx="112907" cy="40371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nvGrpSpPr>
            <p:cNvPr id="8723" name="Google Shape;8723;p129"/>
            <p:cNvGrpSpPr/>
            <p:nvPr/>
          </p:nvGrpSpPr>
          <p:grpSpPr>
            <a:xfrm>
              <a:off x="3067072" y="2776371"/>
              <a:ext cx="4456450" cy="344905"/>
              <a:chOff x="3391522" y="3946678"/>
              <a:chExt cx="4456450" cy="344905"/>
            </a:xfrm>
          </p:grpSpPr>
          <p:cxnSp>
            <p:nvCxnSpPr>
              <p:cNvPr id="8724" name="Google Shape;8724;p129"/>
              <p:cNvCxnSpPr/>
              <p:nvPr/>
            </p:nvCxnSpPr>
            <p:spPr>
              <a:xfrm>
                <a:off x="3391522" y="3946678"/>
                <a:ext cx="4456450" cy="0"/>
              </a:xfrm>
              <a:prstGeom prst="straightConnector1">
                <a:avLst/>
              </a:prstGeom>
              <a:noFill/>
              <a:ln cap="flat" cmpd="sng" w="15875">
                <a:solidFill>
                  <a:schemeClr val="dk1"/>
                </a:solidFill>
                <a:prstDash val="solid"/>
                <a:miter lim="800000"/>
                <a:headEnd len="sm" w="sm" type="none"/>
                <a:tailEnd len="med" w="med" type="triangle"/>
              </a:ln>
            </p:spPr>
          </p:cxnSp>
          <p:cxnSp>
            <p:nvCxnSpPr>
              <p:cNvPr id="8725" name="Google Shape;8725;p129"/>
              <p:cNvCxnSpPr/>
              <p:nvPr/>
            </p:nvCxnSpPr>
            <p:spPr>
              <a:xfrm>
                <a:off x="3391522" y="4291583"/>
                <a:ext cx="4456450" cy="0"/>
              </a:xfrm>
              <a:prstGeom prst="straightConnector1">
                <a:avLst/>
              </a:prstGeom>
              <a:noFill/>
              <a:ln cap="flat" cmpd="sng" w="15875">
                <a:solidFill>
                  <a:schemeClr val="dk1"/>
                </a:solidFill>
                <a:prstDash val="solid"/>
                <a:miter lim="800000"/>
                <a:headEnd len="med" w="med" type="triangle"/>
                <a:tailEnd len="sm" w="sm" type="none"/>
              </a:ln>
            </p:spPr>
          </p:cxnSp>
          <p:cxnSp>
            <p:nvCxnSpPr>
              <p:cNvPr id="8726" name="Google Shape;8726;p129"/>
              <p:cNvCxnSpPr/>
              <p:nvPr/>
            </p:nvCxnSpPr>
            <p:spPr>
              <a:xfrm>
                <a:off x="7847972" y="3946678"/>
                <a:ext cx="0" cy="344905"/>
              </a:xfrm>
              <a:prstGeom prst="straightConnector1">
                <a:avLst/>
              </a:prstGeom>
              <a:noFill/>
              <a:ln cap="flat" cmpd="sng" w="15875">
                <a:solidFill>
                  <a:schemeClr val="dk1"/>
                </a:solidFill>
                <a:prstDash val="solid"/>
                <a:miter lim="800000"/>
                <a:headEnd len="sm" w="sm" type="none"/>
                <a:tailEnd len="sm" w="sm" type="none"/>
              </a:ln>
            </p:spPr>
          </p:cxnSp>
        </p:grpSp>
        <p:sp>
          <p:nvSpPr>
            <p:cNvPr id="8727" name="Google Shape;8727;p129"/>
            <p:cNvSpPr txBox="1"/>
            <p:nvPr/>
          </p:nvSpPr>
          <p:spPr>
            <a:xfrm>
              <a:off x="3454066" y="2887399"/>
              <a:ext cx="1465722" cy="461665"/>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RTT</a:t>
              </a:r>
              <a:r>
                <a:rPr b="0" baseline="-25000" i="0" lang="en-US" sz="1800" u="none" cap="none" strike="noStrike">
                  <a:solidFill>
                    <a:srgbClr val="000000"/>
                  </a:solidFill>
                  <a:latin typeface="Calibri"/>
                  <a:ea typeface="Calibri"/>
                  <a:cs typeface="Calibri"/>
                  <a:sym typeface="Calibri"/>
                </a:rPr>
                <a:t>measured</a:t>
              </a:r>
              <a:endParaRPr b="0" baseline="-25000" i="0" sz="1400" u="none" cap="none" strike="noStrike">
                <a:solidFill>
                  <a:srgbClr val="000000"/>
                </a:solidFill>
                <a:latin typeface="Calibri"/>
                <a:ea typeface="Calibri"/>
                <a:cs typeface="Calibri"/>
                <a:sym typeface="Calibri"/>
              </a:endParaRPr>
            </a:p>
          </p:txBody>
        </p:sp>
      </p:grpSp>
      <p:sp>
        <p:nvSpPr>
          <p:cNvPr id="8728" name="Google Shape;8728;p129"/>
          <p:cNvSpPr txBox="1"/>
          <p:nvPr/>
        </p:nvSpPr>
        <p:spPr>
          <a:xfrm>
            <a:off x="8566" y="2773885"/>
            <a:ext cx="8730000" cy="1643100"/>
          </a:xfrm>
          <a:prstGeom prst="rect">
            <a:avLst/>
          </a:prstGeom>
          <a:noFill/>
          <a:ln>
            <a:noFill/>
          </a:ln>
        </p:spPr>
        <p:txBody>
          <a:bodyPr anchorCtr="0" anchor="t" bIns="34275" lIns="68575" spcFirstLastPara="1" rIns="68575" wrap="square" tIns="34275">
            <a:normAutofit/>
          </a:bodyPr>
          <a:lstStyle/>
          <a:p>
            <a:pPr indent="0" lvl="0" marL="38100" marR="0" rtl="0" algn="l">
              <a:lnSpc>
                <a:spcPct val="90000"/>
              </a:lnSpc>
              <a:spcBef>
                <a:spcPts val="0"/>
              </a:spcBef>
              <a:spcAft>
                <a:spcPts val="0"/>
              </a:spcAft>
              <a:buClr>
                <a:srgbClr val="0000A3"/>
              </a:buClr>
              <a:buSzPts val="2100"/>
              <a:buFont typeface="Noto Sans Symbols"/>
              <a:buNone/>
            </a:pPr>
            <a:r>
              <a:rPr lang="en-US" sz="1800">
                <a:solidFill>
                  <a:srgbClr val="C00000"/>
                </a:solidFill>
                <a:latin typeface="Calibri"/>
                <a:ea typeface="Calibri"/>
                <a:cs typeface="Calibri"/>
                <a:sym typeface="Calibri"/>
              </a:rPr>
              <a:t>Με-βάση-την-καθυστέρηση προσέγγιση</a:t>
            </a:r>
            <a:r>
              <a:rPr i="0" lang="en-US" sz="1800" u="none" cap="none" strike="noStrike">
                <a:solidFill>
                  <a:srgbClr val="C00000"/>
                </a:solidFill>
                <a:latin typeface="Calibri"/>
                <a:ea typeface="Calibri"/>
                <a:cs typeface="Calibri"/>
                <a:sym typeface="Calibri"/>
              </a:rPr>
              <a:t>:</a:t>
            </a:r>
            <a:endParaRPr sz="1800"/>
          </a:p>
          <a:p>
            <a:pPr indent="-215900" lvl="0" marL="393700" marR="0" rtl="0" algn="l">
              <a:lnSpc>
                <a:spcPct val="90000"/>
              </a:lnSpc>
              <a:spcBef>
                <a:spcPts val="800"/>
              </a:spcBef>
              <a:spcAft>
                <a:spcPts val="0"/>
              </a:spcAft>
              <a:buClr>
                <a:srgbClr val="0000A3"/>
              </a:buClr>
              <a:buSzPts val="1800"/>
              <a:buFont typeface="Noto Sans Symbols"/>
              <a:buChar char="▪"/>
            </a:pPr>
            <a:r>
              <a:rPr b="0" i="0" lang="en-US" sz="1800" u="none" cap="none" strike="noStrike">
                <a:solidFill>
                  <a:srgbClr val="000000"/>
                </a:solidFill>
                <a:latin typeface="Calibri"/>
                <a:ea typeface="Calibri"/>
                <a:cs typeface="Calibri"/>
                <a:sym typeface="Calibri"/>
              </a:rPr>
              <a:t>RTT</a:t>
            </a:r>
            <a:r>
              <a:rPr b="0" baseline="-25000" i="0" lang="en-US" sz="1800" u="none" cap="none" strike="noStrike">
                <a:solidFill>
                  <a:srgbClr val="000000"/>
                </a:solidFill>
                <a:latin typeface="Calibri"/>
                <a:ea typeface="Calibri"/>
                <a:cs typeface="Calibri"/>
                <a:sym typeface="Calibri"/>
              </a:rPr>
              <a:t>min</a:t>
            </a:r>
            <a:r>
              <a:rPr b="0" i="0" lang="en-US" sz="1800" u="none" cap="none" strike="noStrike">
                <a:solidFill>
                  <a:srgbClr val="000000"/>
                </a:solidFill>
                <a:latin typeface="Calibri"/>
                <a:ea typeface="Calibri"/>
                <a:cs typeface="Calibri"/>
                <a:sym typeface="Calibri"/>
              </a:rPr>
              <a:t> - </a:t>
            </a:r>
            <a:r>
              <a:rPr lang="en-US" sz="1800">
                <a:latin typeface="Calibri"/>
                <a:ea typeface="Calibri"/>
                <a:cs typeface="Calibri"/>
                <a:sym typeface="Calibri"/>
              </a:rPr>
              <a:t>ελάχιστο που παρατηρήθηκε </a:t>
            </a:r>
            <a:r>
              <a:rPr b="0" i="0" lang="en-US" sz="1800" u="none" cap="none" strike="noStrike">
                <a:solidFill>
                  <a:srgbClr val="000000"/>
                </a:solidFill>
                <a:latin typeface="Calibri"/>
                <a:ea typeface="Calibri"/>
                <a:cs typeface="Calibri"/>
                <a:sym typeface="Calibri"/>
              </a:rPr>
              <a:t>RTT (</a:t>
            </a:r>
            <a:r>
              <a:rPr lang="en-US" sz="1800">
                <a:latin typeface="Calibri"/>
                <a:ea typeface="Calibri"/>
                <a:cs typeface="Calibri"/>
                <a:sym typeface="Calibri"/>
              </a:rPr>
              <a:t>μη συμφορούμενο μονοπάτι</a:t>
            </a:r>
            <a:r>
              <a:rPr b="0" i="0" lang="en-US"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215900" lvl="0" marL="393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Μη συμφορούμενη διεκπεραίωση με παράθυρο συμφόρησης </a:t>
            </a:r>
            <a:r>
              <a:rPr b="0" i="0" lang="en-US" sz="1800" u="none" cap="none" strike="noStrike">
                <a:solidFill>
                  <a:srgbClr val="000000"/>
                </a:solidFill>
                <a:latin typeface="Courier"/>
                <a:ea typeface="Courier"/>
                <a:cs typeface="Courier"/>
                <a:sym typeface="Courier"/>
              </a:rPr>
              <a:t>cwnd</a:t>
            </a:r>
            <a:r>
              <a:rPr b="0" i="0" lang="en-US" sz="1800" u="none" cap="none" strike="noStrike">
                <a:solidFill>
                  <a:srgbClr val="000000"/>
                </a:solidFill>
                <a:latin typeface="Courier"/>
                <a:ea typeface="Courier"/>
                <a:cs typeface="Courier"/>
                <a:sym typeface="Courier"/>
              </a:rPr>
              <a:t> </a:t>
            </a:r>
            <a:r>
              <a:rPr lang="en-US" sz="1800">
                <a:latin typeface="Calibri"/>
                <a:ea typeface="Calibri"/>
                <a:cs typeface="Calibri"/>
                <a:sym typeface="Calibri"/>
              </a:rPr>
              <a:t>το</a:t>
            </a:r>
            <a:r>
              <a:rPr b="0" i="0" lang="en-US" sz="1800" u="none" cap="none" strike="noStrike">
                <a:solidFill>
                  <a:srgbClr val="000000"/>
                </a:solidFill>
                <a:latin typeface="Calibri"/>
                <a:ea typeface="Calibri"/>
                <a:cs typeface="Calibri"/>
                <a:sym typeface="Calibri"/>
              </a:rPr>
              <a:t> cwnd/RTT</a:t>
            </a:r>
            <a:r>
              <a:rPr b="0" baseline="-25000" i="0" lang="en-US" sz="1800" u="none" cap="none" strike="noStrike">
                <a:solidFill>
                  <a:srgbClr val="000000"/>
                </a:solidFill>
                <a:latin typeface="Calibri"/>
                <a:ea typeface="Calibri"/>
                <a:cs typeface="Calibri"/>
                <a:sym typeface="Calibri"/>
              </a:rPr>
              <a:t>min</a:t>
            </a:r>
            <a:endParaRPr b="0" baseline="-25000" i="0" sz="1800" u="none" cap="none" strike="noStrike">
              <a:solidFill>
                <a:srgbClr val="000000"/>
              </a:solidFill>
              <a:latin typeface="Calibri"/>
              <a:ea typeface="Calibri"/>
              <a:cs typeface="Calibri"/>
              <a:sym typeface="Calibri"/>
            </a:endParaRPr>
          </a:p>
        </p:txBody>
      </p:sp>
      <p:sp>
        <p:nvSpPr>
          <p:cNvPr id="8729" name="Google Shape;8729;p129"/>
          <p:cNvSpPr txBox="1"/>
          <p:nvPr/>
        </p:nvSpPr>
        <p:spPr>
          <a:xfrm>
            <a:off x="686731" y="3884106"/>
            <a:ext cx="6810900" cy="1346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lang="en-US" sz="1400">
                <a:latin typeface="Calibri"/>
                <a:ea typeface="Calibri"/>
                <a:cs typeface="Calibri"/>
                <a:sym typeface="Calibri"/>
              </a:rPr>
              <a:t>αν η μετρημένη διεκπεραίωση είναι “πολύ κοντά” στην μη συμφορούμενη διεκπεραίωση</a:t>
            </a:r>
            <a:endParaRPr sz="1000"/>
          </a:p>
          <a:p>
            <a:pPr indent="0" lvl="0" marL="0" marR="0" rtl="0" algn="l">
              <a:lnSpc>
                <a:spcPct val="100000"/>
              </a:lnSpc>
              <a:spcBef>
                <a:spcPts val="0"/>
              </a:spcBef>
              <a:spcAft>
                <a:spcPts val="0"/>
              </a:spcAft>
              <a:buClr>
                <a:srgbClr val="000000"/>
              </a:buClr>
              <a:buSzPts val="1500"/>
              <a:buFont typeface="Calibri"/>
              <a:buNone/>
            </a:pP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αύξηση </a:t>
            </a:r>
            <a:r>
              <a:rPr b="0" i="0" lang="en-US" sz="1400" u="none" cap="none" strike="noStrike">
                <a:solidFill>
                  <a:srgbClr val="000000"/>
                </a:solidFill>
                <a:latin typeface="Courier"/>
                <a:ea typeface="Courier"/>
                <a:cs typeface="Courier"/>
                <a:sym typeface="Courier"/>
              </a:rPr>
              <a:t>cwnd</a:t>
            </a: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γραμμικά</a:t>
            </a: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 /* </a:t>
            </a:r>
            <a:r>
              <a:rPr lang="en-US" sz="1100">
                <a:latin typeface="Calibri"/>
                <a:ea typeface="Calibri"/>
                <a:cs typeface="Calibri"/>
                <a:sym typeface="Calibri"/>
              </a:rPr>
              <a:t>αφού μονοπάτι μη συμφορούμενο</a:t>
            </a:r>
            <a:r>
              <a:rPr b="0" i="0" lang="en-US" sz="11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sz="1000"/>
          </a:p>
          <a:p>
            <a:pPr indent="0" lvl="0" marL="0" marR="0" rtl="0" algn="l">
              <a:lnSpc>
                <a:spcPct val="100000"/>
              </a:lnSpc>
              <a:spcBef>
                <a:spcPts val="0"/>
              </a:spcBef>
              <a:spcAft>
                <a:spcPts val="0"/>
              </a:spcAft>
              <a:buClr>
                <a:srgbClr val="000000"/>
              </a:buClr>
              <a:buSzPts val="1500"/>
              <a:buFont typeface="Calibri"/>
              <a:buNone/>
            </a:pPr>
            <a:r>
              <a:rPr lang="en-US" sz="1400">
                <a:latin typeface="Calibri"/>
                <a:ea typeface="Calibri"/>
                <a:cs typeface="Calibri"/>
                <a:sym typeface="Calibri"/>
              </a:rPr>
              <a:t>αλλιώς αν η </a:t>
            </a:r>
            <a:r>
              <a:rPr lang="en-US" sz="1400">
                <a:solidFill>
                  <a:schemeClr val="dk1"/>
                </a:solidFill>
                <a:latin typeface="Calibri"/>
                <a:ea typeface="Calibri"/>
                <a:cs typeface="Calibri"/>
                <a:sym typeface="Calibri"/>
              </a:rPr>
              <a:t>μετρημένη διεκπεραίωση είναι</a:t>
            </a: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πολύ χαμηλά</a:t>
            </a:r>
            <a:r>
              <a:rPr b="0" i="0" lang="en-US" sz="1400" u="none" cap="none" strike="noStrike">
                <a:solidFill>
                  <a:srgbClr val="000000"/>
                </a:solidFill>
                <a:latin typeface="Calibri"/>
                <a:ea typeface="Calibri"/>
                <a:cs typeface="Calibri"/>
                <a:sym typeface="Calibri"/>
              </a:rPr>
              <a:t>” </a:t>
            </a:r>
            <a:r>
              <a:rPr lang="en-US" sz="1400">
                <a:solidFill>
                  <a:schemeClr val="dk1"/>
                </a:solidFill>
                <a:latin typeface="Calibri"/>
                <a:ea typeface="Calibri"/>
                <a:cs typeface="Calibri"/>
                <a:sym typeface="Calibri"/>
              </a:rPr>
              <a:t>στην μη συμφορούμενη διεκπεραίωση</a:t>
            </a:r>
            <a:endParaRPr sz="1000"/>
          </a:p>
          <a:p>
            <a:pPr indent="0" lvl="0" marL="0" marR="0" rtl="0" algn="l">
              <a:lnSpc>
                <a:spcPct val="100000"/>
              </a:lnSpc>
              <a:spcBef>
                <a:spcPts val="0"/>
              </a:spcBef>
              <a:spcAft>
                <a:spcPts val="0"/>
              </a:spcAft>
              <a:buClr>
                <a:srgbClr val="000000"/>
              </a:buClr>
              <a:buSzPts val="1500"/>
              <a:buFont typeface="Calibri"/>
              <a:buNone/>
            </a:pP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μείωση </a:t>
            </a:r>
            <a:r>
              <a:rPr b="0" i="0" lang="en-US" sz="1400" u="none" cap="none" strike="noStrike">
                <a:solidFill>
                  <a:srgbClr val="000000"/>
                </a:solidFill>
                <a:latin typeface="Courier"/>
                <a:ea typeface="Courier"/>
                <a:cs typeface="Courier"/>
                <a:sym typeface="Courier"/>
              </a:rPr>
              <a:t>cwnd </a:t>
            </a:r>
            <a:r>
              <a:rPr lang="en-US" sz="1400">
                <a:solidFill>
                  <a:schemeClr val="dk1"/>
                </a:solidFill>
                <a:latin typeface="Calibri"/>
                <a:ea typeface="Calibri"/>
                <a:cs typeface="Calibri"/>
                <a:sym typeface="Calibri"/>
              </a:rPr>
              <a:t>γραμμικά </a:t>
            </a:r>
            <a:r>
              <a:rPr b="0" i="0" lang="en-US" sz="1400" u="none" cap="none" strike="noStrike">
                <a:solidFill>
                  <a:srgbClr val="000000"/>
                </a:solidFill>
                <a:latin typeface="Courier"/>
                <a:ea typeface="Courier"/>
                <a:cs typeface="Courier"/>
                <a:sym typeface="Courier"/>
              </a:rPr>
              <a:t>     </a:t>
            </a:r>
            <a:r>
              <a:rPr lang="en-US" sz="1100">
                <a:solidFill>
                  <a:schemeClr val="dk1"/>
                </a:solidFill>
                <a:latin typeface="Calibri"/>
                <a:ea typeface="Calibri"/>
                <a:cs typeface="Calibri"/>
                <a:sym typeface="Calibri"/>
              </a:rPr>
              <a:t>/* αφού μονοπάτι συμφορούμενο */</a:t>
            </a:r>
            <a:endParaRPr sz="1000"/>
          </a:p>
          <a:p>
            <a:pPr indent="0" lvl="0" marL="0" marR="0" rtl="0" algn="l">
              <a:lnSpc>
                <a:spcPct val="100000"/>
              </a:lnSpc>
              <a:spcBef>
                <a:spcPts val="0"/>
              </a:spcBef>
              <a:spcAft>
                <a:spcPts val="0"/>
              </a:spcAft>
              <a:buClr>
                <a:schemeClr val="dk1"/>
              </a:buClr>
              <a:buSzPts val="1400"/>
              <a:buFont typeface="Calibri"/>
              <a:buNone/>
            </a:pPr>
            <a:r>
              <a:t/>
            </a:r>
            <a:endParaRPr b="0" i="0" sz="1300" u="none" cap="none" strike="noStrike">
              <a:solidFill>
                <a:srgbClr val="000000"/>
              </a:solidFill>
              <a:latin typeface="Calibri"/>
              <a:ea typeface="Calibri"/>
              <a:cs typeface="Calibri"/>
              <a:sym typeface="Calibri"/>
            </a:endParaRPr>
          </a:p>
        </p:txBody>
      </p:sp>
      <p:grpSp>
        <p:nvGrpSpPr>
          <p:cNvPr id="8730" name="Google Shape;8730;p129"/>
          <p:cNvGrpSpPr/>
          <p:nvPr/>
        </p:nvGrpSpPr>
        <p:grpSpPr>
          <a:xfrm>
            <a:off x="4971653" y="1918926"/>
            <a:ext cx="2661046" cy="835613"/>
            <a:chOff x="7481866" y="2350865"/>
            <a:chExt cx="3548062" cy="1114151"/>
          </a:xfrm>
        </p:grpSpPr>
        <p:sp>
          <p:nvSpPr>
            <p:cNvPr id="8731" name="Google Shape;8731;p129"/>
            <p:cNvSpPr txBox="1"/>
            <p:nvPr/>
          </p:nvSpPr>
          <p:spPr>
            <a:xfrm>
              <a:off x="9172199" y="2941796"/>
              <a:ext cx="1675523" cy="52322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RTT</a:t>
              </a:r>
              <a:r>
                <a:rPr b="0" baseline="-25000" i="0" lang="en-US" sz="2100" u="none" cap="none" strike="noStrike">
                  <a:solidFill>
                    <a:srgbClr val="000000"/>
                  </a:solidFill>
                  <a:latin typeface="Calibri"/>
                  <a:ea typeface="Calibri"/>
                  <a:cs typeface="Calibri"/>
                  <a:sym typeface="Calibri"/>
                </a:rPr>
                <a:t>measured</a:t>
              </a:r>
              <a:endParaRPr b="0" baseline="-25000" i="0" sz="1500" u="none" cap="none" strike="noStrike">
                <a:solidFill>
                  <a:srgbClr val="000000"/>
                </a:solidFill>
                <a:latin typeface="Calibri"/>
                <a:ea typeface="Calibri"/>
                <a:cs typeface="Calibri"/>
                <a:sym typeface="Calibri"/>
              </a:endParaRPr>
            </a:p>
          </p:txBody>
        </p:sp>
        <p:grpSp>
          <p:nvGrpSpPr>
            <p:cNvPr id="8732" name="Google Shape;8732;p129"/>
            <p:cNvGrpSpPr/>
            <p:nvPr/>
          </p:nvGrpSpPr>
          <p:grpSpPr>
            <a:xfrm>
              <a:off x="7481866" y="2350865"/>
              <a:ext cx="3548062" cy="923986"/>
              <a:chOff x="7519640" y="2453981"/>
              <a:chExt cx="3548062" cy="923986"/>
            </a:xfrm>
          </p:grpSpPr>
          <p:sp>
            <p:nvSpPr>
              <p:cNvPr id="8733" name="Google Shape;8733;p129"/>
              <p:cNvSpPr txBox="1"/>
              <p:nvPr/>
            </p:nvSpPr>
            <p:spPr>
              <a:xfrm>
                <a:off x="7519640" y="2731636"/>
                <a:ext cx="1371594" cy="646331"/>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measured </a:t>
                </a:r>
                <a:endParaRPr sz="1100"/>
              </a:p>
              <a:p>
                <a:pPr indent="0" lvl="0" marL="0" marR="0" rtl="0" algn="r">
                  <a:lnSpc>
                    <a:spcPct val="9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throughput</a:t>
                </a:r>
                <a:endParaRPr sz="1100"/>
              </a:p>
            </p:txBody>
          </p:sp>
          <p:cxnSp>
            <p:nvCxnSpPr>
              <p:cNvPr id="8734" name="Google Shape;8734;p129"/>
              <p:cNvCxnSpPr/>
              <p:nvPr/>
            </p:nvCxnSpPr>
            <p:spPr>
              <a:xfrm>
                <a:off x="9284574" y="3075516"/>
                <a:ext cx="914400" cy="0"/>
              </a:xfrm>
              <a:prstGeom prst="straightConnector1">
                <a:avLst/>
              </a:prstGeom>
              <a:noFill/>
              <a:ln cap="flat" cmpd="sng" w="22225">
                <a:solidFill>
                  <a:schemeClr val="dk1"/>
                </a:solidFill>
                <a:prstDash val="solid"/>
                <a:miter lim="800000"/>
                <a:headEnd len="sm" w="sm" type="none"/>
                <a:tailEnd len="sm" w="sm" type="none"/>
              </a:ln>
            </p:spPr>
          </p:cxnSp>
          <p:sp>
            <p:nvSpPr>
              <p:cNvPr id="8735" name="Google Shape;8735;p129"/>
              <p:cNvSpPr txBox="1"/>
              <p:nvPr/>
            </p:nvSpPr>
            <p:spPr>
              <a:xfrm>
                <a:off x="8852626" y="2855966"/>
                <a:ext cx="312906" cy="4001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a:t>
                </a:r>
                <a:endParaRPr sz="1100"/>
              </a:p>
            </p:txBody>
          </p:sp>
          <p:sp>
            <p:nvSpPr>
              <p:cNvPr id="8736" name="Google Shape;8736;p129"/>
              <p:cNvSpPr txBox="1"/>
              <p:nvPr/>
            </p:nvSpPr>
            <p:spPr>
              <a:xfrm>
                <a:off x="9209973" y="2453981"/>
                <a:ext cx="1857729" cy="646331"/>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 bytes sent in last RTT interval</a:t>
                </a:r>
                <a:endParaRPr sz="1100"/>
              </a:p>
            </p:txBody>
          </p:sp>
        </p:grpSp>
      </p:grpSp>
      <p:sp>
        <p:nvSpPr>
          <p:cNvPr id="8737" name="Google Shape;8737;p12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8"/>
                                        </p:tgtEl>
                                        <p:attrNameLst>
                                          <p:attrName>style.visibility</p:attrName>
                                        </p:attrNameLst>
                                      </p:cBhvr>
                                      <p:to>
                                        <p:strVal val="visible"/>
                                      </p:to>
                                    </p:set>
                                    <p:animEffect filter="fade" transition="in">
                                      <p:cBhvr>
                                        <p:cTn dur="500"/>
                                        <p:tgtEl>
                                          <p:spTgt spid="8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0"/>
                                        </p:tgtEl>
                                        <p:attrNameLst>
                                          <p:attrName>style.visibility</p:attrName>
                                        </p:attrNameLst>
                                      </p:cBhvr>
                                      <p:to>
                                        <p:strVal val="visible"/>
                                      </p:to>
                                    </p:set>
                                    <p:animEffect filter="fade" transition="in">
                                      <p:cBhvr>
                                        <p:cTn dur="500"/>
                                        <p:tgtEl>
                                          <p:spTgt spid="87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9"/>
                                        </p:tgtEl>
                                        <p:attrNameLst>
                                          <p:attrName>style.visibility</p:attrName>
                                        </p:attrNameLst>
                                      </p:cBhvr>
                                      <p:to>
                                        <p:strVal val="visible"/>
                                      </p:to>
                                    </p:set>
                                    <p:animEffect filter="fade" transition="in">
                                      <p:cBhvr>
                                        <p:cTn dur="500"/>
                                        <p:tgtEl>
                                          <p:spTgt spid="8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grpSp>
        <p:nvGrpSpPr>
          <p:cNvPr id="1524" name="Google Shape;1524;p13"/>
          <p:cNvGrpSpPr/>
          <p:nvPr/>
        </p:nvGrpSpPr>
        <p:grpSpPr>
          <a:xfrm>
            <a:off x="106149" y="620588"/>
            <a:ext cx="8931772" cy="3554810"/>
            <a:chOff x="2511281" y="3262667"/>
            <a:chExt cx="7770812" cy="3121540"/>
          </a:xfrm>
        </p:grpSpPr>
        <p:sp>
          <p:nvSpPr>
            <p:cNvPr id="1525" name="Google Shape;1525;p13"/>
            <p:cNvSpPr/>
            <p:nvPr/>
          </p:nvSpPr>
          <p:spPr>
            <a:xfrm>
              <a:off x="5108431" y="3572744"/>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26" name="Google Shape;1526;p13"/>
            <p:cNvSpPr/>
            <p:nvPr/>
          </p:nvSpPr>
          <p:spPr>
            <a:xfrm>
              <a:off x="5656118" y="3623544"/>
              <a:ext cx="1497013"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527" name="Google Shape;1527;p13"/>
            <p:cNvSpPr/>
            <p:nvPr/>
          </p:nvSpPr>
          <p:spPr>
            <a:xfrm>
              <a:off x="5621193" y="3677519"/>
              <a:ext cx="1473200"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528" name="Google Shape;1528;p13"/>
            <p:cNvCxnSpPr/>
            <p:nvPr/>
          </p:nvCxnSpPr>
          <p:spPr>
            <a:xfrm>
              <a:off x="5627543" y="4447457"/>
              <a:ext cx="1460500" cy="3175"/>
            </a:xfrm>
            <a:prstGeom prst="straightConnector1">
              <a:avLst/>
            </a:prstGeom>
            <a:noFill/>
            <a:ln cap="flat" cmpd="sng" w="28575">
              <a:solidFill>
                <a:srgbClr val="000000"/>
              </a:solidFill>
              <a:prstDash val="solid"/>
              <a:round/>
              <a:headEnd len="med" w="med" type="none"/>
              <a:tailEnd len="med" w="med" type="none"/>
            </a:ln>
          </p:spPr>
        </p:cxnSp>
        <p:sp>
          <p:nvSpPr>
            <p:cNvPr id="1529" name="Google Shape;1529;p13"/>
            <p:cNvSpPr txBox="1"/>
            <p:nvPr/>
          </p:nvSpPr>
          <p:spPr>
            <a:xfrm>
              <a:off x="5698981" y="4480178"/>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530" name="Google Shape;1530;p13"/>
            <p:cNvCxnSpPr/>
            <p:nvPr/>
          </p:nvCxnSpPr>
          <p:spPr>
            <a:xfrm>
              <a:off x="5629131" y="4764957"/>
              <a:ext cx="1457325" cy="0"/>
            </a:xfrm>
            <a:prstGeom prst="straightConnector1">
              <a:avLst/>
            </a:prstGeom>
            <a:noFill/>
            <a:ln cap="flat" cmpd="sng" w="28575">
              <a:solidFill>
                <a:srgbClr val="000000"/>
              </a:solidFill>
              <a:prstDash val="solid"/>
              <a:round/>
              <a:headEnd len="med" w="med" type="none"/>
              <a:tailEnd len="med" w="med" type="none"/>
            </a:ln>
          </p:spPr>
        </p:cxnSp>
        <p:sp>
          <p:nvSpPr>
            <p:cNvPr id="1531" name="Google Shape;1531;p13"/>
            <p:cNvSpPr txBox="1"/>
            <p:nvPr/>
          </p:nvSpPr>
          <p:spPr>
            <a:xfrm>
              <a:off x="5692631" y="53778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532" name="Google Shape;1532;p13"/>
            <p:cNvSpPr txBox="1"/>
            <p:nvPr/>
          </p:nvSpPr>
          <p:spPr>
            <a:xfrm>
              <a:off x="5692631" y="5084965"/>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533" name="Google Shape;1533;p13"/>
            <p:cNvSpPr txBox="1"/>
            <p:nvPr/>
          </p:nvSpPr>
          <p:spPr>
            <a:xfrm>
              <a:off x="5692631" y="479368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cxnSp>
          <p:nvCxnSpPr>
            <p:cNvPr id="1534" name="Google Shape;1534;p13"/>
            <p:cNvCxnSpPr/>
            <p:nvPr/>
          </p:nvCxnSpPr>
          <p:spPr>
            <a:xfrm>
              <a:off x="5625956" y="5076107"/>
              <a:ext cx="1457325" cy="0"/>
            </a:xfrm>
            <a:prstGeom prst="straightConnector1">
              <a:avLst/>
            </a:prstGeom>
            <a:noFill/>
            <a:ln cap="flat" cmpd="sng" w="28575">
              <a:solidFill>
                <a:srgbClr val="000000"/>
              </a:solidFill>
              <a:prstDash val="solid"/>
              <a:round/>
              <a:headEnd len="med" w="med" type="none"/>
              <a:tailEnd len="med" w="med" type="none"/>
            </a:ln>
          </p:spPr>
        </p:cxnSp>
        <p:cxnSp>
          <p:nvCxnSpPr>
            <p:cNvPr id="1535" name="Google Shape;1535;p13"/>
            <p:cNvCxnSpPr/>
            <p:nvPr/>
          </p:nvCxnSpPr>
          <p:spPr>
            <a:xfrm>
              <a:off x="5622781" y="5374557"/>
              <a:ext cx="1457325" cy="0"/>
            </a:xfrm>
            <a:prstGeom prst="straightConnector1">
              <a:avLst/>
            </a:prstGeom>
            <a:noFill/>
            <a:ln cap="flat" cmpd="sng" w="28575">
              <a:solidFill>
                <a:srgbClr val="000000"/>
              </a:solidFill>
              <a:prstDash val="solid"/>
              <a:round/>
              <a:headEnd len="med" w="med" type="none"/>
              <a:tailEnd len="med" w="med" type="none"/>
            </a:ln>
          </p:spPr>
        </p:cxnSp>
        <p:sp>
          <p:nvSpPr>
            <p:cNvPr id="1536" name="Google Shape;1536;p13"/>
            <p:cNvSpPr/>
            <p:nvPr/>
          </p:nvSpPr>
          <p:spPr>
            <a:xfrm>
              <a:off x="7918306" y="3993432"/>
              <a:ext cx="1296987"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537" name="Google Shape;1537;p13"/>
            <p:cNvSpPr/>
            <p:nvPr/>
          </p:nvSpPr>
          <p:spPr>
            <a:xfrm>
              <a:off x="7880206" y="4047407"/>
              <a:ext cx="1273175" cy="1979612"/>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538" name="Google Shape;1538;p13"/>
            <p:cNvCxnSpPr/>
            <p:nvPr/>
          </p:nvCxnSpPr>
          <p:spPr>
            <a:xfrm>
              <a:off x="7889731" y="4807819"/>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539" name="Google Shape;1539;p13"/>
            <p:cNvSpPr txBox="1"/>
            <p:nvPr/>
          </p:nvSpPr>
          <p:spPr>
            <a:xfrm>
              <a:off x="7846868" y="483337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540" name="Google Shape;1540;p13"/>
            <p:cNvCxnSpPr/>
            <p:nvPr/>
          </p:nvCxnSpPr>
          <p:spPr>
            <a:xfrm>
              <a:off x="7897668" y="51284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541" name="Google Shape;1541;p13"/>
            <p:cNvCxnSpPr/>
            <p:nvPr/>
          </p:nvCxnSpPr>
          <p:spPr>
            <a:xfrm>
              <a:off x="7883381" y="5438057"/>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542" name="Google Shape;1542;p13"/>
            <p:cNvCxnSpPr/>
            <p:nvPr/>
          </p:nvCxnSpPr>
          <p:spPr>
            <a:xfrm>
              <a:off x="7883381" y="572380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543" name="Google Shape;1543;p13"/>
            <p:cNvSpPr txBox="1"/>
            <p:nvPr/>
          </p:nvSpPr>
          <p:spPr>
            <a:xfrm>
              <a:off x="7881793" y="403788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544" name="Google Shape;1544;p13"/>
            <p:cNvSpPr txBox="1"/>
            <p:nvPr/>
          </p:nvSpPr>
          <p:spPr>
            <a:xfrm>
              <a:off x="7837343" y="574541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545" name="Google Shape;1545;p13"/>
            <p:cNvSpPr txBox="1"/>
            <p:nvPr/>
          </p:nvSpPr>
          <p:spPr>
            <a:xfrm>
              <a:off x="7849290" y="543815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546" name="Google Shape;1546;p13"/>
            <p:cNvSpPr txBox="1"/>
            <p:nvPr/>
          </p:nvSpPr>
          <p:spPr>
            <a:xfrm>
              <a:off x="7846868" y="5150053"/>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sp>
          <p:nvSpPr>
            <p:cNvPr id="1547" name="Google Shape;1547;p13"/>
            <p:cNvSpPr/>
            <p:nvPr/>
          </p:nvSpPr>
          <p:spPr>
            <a:xfrm>
              <a:off x="9166081" y="4025182"/>
              <a:ext cx="581025" cy="2038350"/>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48" name="Google Shape;1548;p13"/>
            <p:cNvSpPr/>
            <p:nvPr/>
          </p:nvSpPr>
          <p:spPr>
            <a:xfrm>
              <a:off x="2976418" y="4045819"/>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49" name="Google Shape;1549;p13"/>
            <p:cNvSpPr/>
            <p:nvPr/>
          </p:nvSpPr>
          <p:spPr>
            <a:xfrm>
              <a:off x="3573318" y="4001369"/>
              <a:ext cx="1296988"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550" name="Google Shape;1550;p13"/>
            <p:cNvSpPr/>
            <p:nvPr/>
          </p:nvSpPr>
          <p:spPr>
            <a:xfrm>
              <a:off x="3535218" y="4055344"/>
              <a:ext cx="1273175"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551" name="Google Shape;1551;p13"/>
            <p:cNvCxnSpPr/>
            <p:nvPr/>
          </p:nvCxnSpPr>
          <p:spPr>
            <a:xfrm>
              <a:off x="3544743" y="481575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552" name="Google Shape;1552;p13"/>
            <p:cNvSpPr txBox="1"/>
            <p:nvPr/>
          </p:nvSpPr>
          <p:spPr>
            <a:xfrm>
              <a:off x="3501881" y="484130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553" name="Google Shape;1553;p13"/>
            <p:cNvCxnSpPr/>
            <p:nvPr/>
          </p:nvCxnSpPr>
          <p:spPr>
            <a:xfrm>
              <a:off x="3552681" y="5136432"/>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554" name="Google Shape;1554;p13"/>
            <p:cNvCxnSpPr/>
            <p:nvPr/>
          </p:nvCxnSpPr>
          <p:spPr>
            <a:xfrm>
              <a:off x="3538393" y="54459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555" name="Google Shape;1555;p13"/>
            <p:cNvCxnSpPr/>
            <p:nvPr/>
          </p:nvCxnSpPr>
          <p:spPr>
            <a:xfrm>
              <a:off x="3538393" y="5731744"/>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556" name="Google Shape;1556;p13"/>
            <p:cNvSpPr txBox="1"/>
            <p:nvPr/>
          </p:nvSpPr>
          <p:spPr>
            <a:xfrm>
              <a:off x="3536806" y="404581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557" name="Google Shape;1557;p13"/>
            <p:cNvSpPr txBox="1"/>
            <p:nvPr/>
          </p:nvSpPr>
          <p:spPr>
            <a:xfrm>
              <a:off x="3492356" y="57461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558" name="Google Shape;1558;p13"/>
            <p:cNvSpPr txBox="1"/>
            <p:nvPr/>
          </p:nvSpPr>
          <p:spPr>
            <a:xfrm>
              <a:off x="3511406" y="545326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559" name="Google Shape;1559;p13"/>
            <p:cNvSpPr txBox="1"/>
            <p:nvPr/>
          </p:nvSpPr>
          <p:spPr>
            <a:xfrm>
              <a:off x="3501881" y="5157990"/>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grpSp>
          <p:nvGrpSpPr>
            <p:cNvPr id="1560" name="Google Shape;1560;p13"/>
            <p:cNvGrpSpPr/>
            <p:nvPr/>
          </p:nvGrpSpPr>
          <p:grpSpPr>
            <a:xfrm>
              <a:off x="2511281" y="5555532"/>
              <a:ext cx="800100" cy="828675"/>
              <a:chOff x="-44" y="1473"/>
              <a:chExt cx="981" cy="1105"/>
            </a:xfrm>
          </p:grpSpPr>
          <p:pic>
            <p:nvPicPr>
              <p:cNvPr descr="desktop_computer_stylized_medium" id="1561" name="Google Shape;1561;p1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562" name="Google Shape;1562;p1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563" name="Google Shape;1563;p13"/>
            <p:cNvGrpSpPr/>
            <p:nvPr/>
          </p:nvGrpSpPr>
          <p:grpSpPr>
            <a:xfrm flipH="1">
              <a:off x="9493106" y="5469807"/>
              <a:ext cx="788987" cy="782637"/>
              <a:chOff x="-44" y="1473"/>
              <a:chExt cx="981" cy="1105"/>
            </a:xfrm>
          </p:grpSpPr>
          <p:pic>
            <p:nvPicPr>
              <p:cNvPr descr="desktop_computer_stylized_medium" id="1564" name="Google Shape;1564;p1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565" name="Google Shape;1565;p1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566" name="Google Shape;1566;p13"/>
            <p:cNvGrpSpPr/>
            <p:nvPr/>
          </p:nvGrpSpPr>
          <p:grpSpPr>
            <a:xfrm>
              <a:off x="5083031" y="5055469"/>
              <a:ext cx="358775" cy="704850"/>
              <a:chOff x="4140" y="429"/>
              <a:chExt cx="1425" cy="2396"/>
            </a:xfrm>
          </p:grpSpPr>
          <p:sp>
            <p:nvSpPr>
              <p:cNvPr id="1567" name="Google Shape;1567;p1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68" name="Google Shape;1568;p13"/>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69" name="Google Shape;1569;p1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70" name="Google Shape;1570;p1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71" name="Google Shape;1571;p13"/>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572" name="Google Shape;1572;p13"/>
              <p:cNvGrpSpPr/>
              <p:nvPr/>
            </p:nvGrpSpPr>
            <p:grpSpPr>
              <a:xfrm>
                <a:off x="4751" y="667"/>
                <a:ext cx="580" cy="146"/>
                <a:chOff x="617" y="2567"/>
                <a:chExt cx="724" cy="140"/>
              </a:xfrm>
            </p:grpSpPr>
            <p:sp>
              <p:nvSpPr>
                <p:cNvPr id="1573" name="Google Shape;1573;p13"/>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74" name="Google Shape;1574;p13"/>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575" name="Google Shape;1575;p13"/>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576" name="Google Shape;1576;p13"/>
              <p:cNvGrpSpPr/>
              <p:nvPr/>
            </p:nvGrpSpPr>
            <p:grpSpPr>
              <a:xfrm>
                <a:off x="4745" y="996"/>
                <a:ext cx="580" cy="156"/>
                <a:chOff x="612" y="2570"/>
                <a:chExt cx="724" cy="162"/>
              </a:xfrm>
            </p:grpSpPr>
            <p:sp>
              <p:nvSpPr>
                <p:cNvPr id="1577" name="Google Shape;1577;p13"/>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78" name="Google Shape;1578;p13"/>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579" name="Google Shape;1579;p13"/>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80" name="Google Shape;1580;p13"/>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581" name="Google Shape;1581;p13"/>
              <p:cNvGrpSpPr/>
              <p:nvPr/>
            </p:nvGrpSpPr>
            <p:grpSpPr>
              <a:xfrm>
                <a:off x="4733" y="1627"/>
                <a:ext cx="586" cy="151"/>
                <a:chOff x="611" y="2568"/>
                <a:chExt cx="730" cy="139"/>
              </a:xfrm>
            </p:grpSpPr>
            <p:sp>
              <p:nvSpPr>
                <p:cNvPr id="1582" name="Google Shape;1582;p13"/>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83" name="Google Shape;1583;p13"/>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584" name="Google Shape;1584;p1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585" name="Google Shape;1585;p13"/>
              <p:cNvGrpSpPr/>
              <p:nvPr/>
            </p:nvGrpSpPr>
            <p:grpSpPr>
              <a:xfrm>
                <a:off x="4739" y="1325"/>
                <a:ext cx="580" cy="140"/>
                <a:chOff x="614" y="2566"/>
                <a:chExt cx="723" cy="140"/>
              </a:xfrm>
            </p:grpSpPr>
            <p:sp>
              <p:nvSpPr>
                <p:cNvPr id="1586" name="Google Shape;1586;p13"/>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87" name="Google Shape;1587;p13"/>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588" name="Google Shape;1588;p13"/>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89" name="Google Shape;1589;p1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0" name="Google Shape;1590;p1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1" name="Google Shape;1591;p13"/>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2" name="Google Shape;1592;p1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3" name="Google Shape;1593;p13"/>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4" name="Google Shape;1594;p13"/>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5" name="Google Shape;1595;p13"/>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6" name="Google Shape;1596;p13"/>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1597" name="Google Shape;1597;p13"/>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598" name="Google Shape;1598;p13"/>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pic>
          <p:nvPicPr>
            <p:cNvPr descr="Image result for firefox logo" id="1599" name="Google Shape;1599;p13"/>
            <p:cNvPicPr preferRelativeResize="0"/>
            <p:nvPr/>
          </p:nvPicPr>
          <p:blipFill rotWithShape="1">
            <a:blip r:embed="rId4">
              <a:alphaModFix/>
            </a:blip>
            <a:srcRect b="0" l="0" r="0" t="0"/>
            <a:stretch/>
          </p:blipFill>
          <p:spPr>
            <a:xfrm>
              <a:off x="4326336" y="4363319"/>
              <a:ext cx="387318" cy="362674"/>
            </a:xfrm>
            <a:prstGeom prst="rect">
              <a:avLst/>
            </a:prstGeom>
            <a:noFill/>
            <a:ln>
              <a:noFill/>
            </a:ln>
          </p:spPr>
        </p:pic>
        <p:sp>
          <p:nvSpPr>
            <p:cNvPr id="1600" name="Google Shape;1600;p13"/>
            <p:cNvSpPr txBox="1"/>
            <p:nvPr/>
          </p:nvSpPr>
          <p:spPr>
            <a:xfrm>
              <a:off x="5723493" y="3262667"/>
              <a:ext cx="12657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HTTP server</a:t>
              </a:r>
              <a:endParaRPr sz="1100"/>
            </a:p>
          </p:txBody>
        </p:sp>
        <p:pic>
          <p:nvPicPr>
            <p:cNvPr descr="Image result for apache web server logo" id="1601" name="Google Shape;1601;p13"/>
            <p:cNvPicPr preferRelativeResize="0"/>
            <p:nvPr/>
          </p:nvPicPr>
          <p:blipFill rotWithShape="1">
            <a:blip r:embed="rId5">
              <a:alphaModFix/>
            </a:blip>
            <a:srcRect b="0" l="0" r="0" t="0"/>
            <a:stretch/>
          </p:blipFill>
          <p:spPr>
            <a:xfrm>
              <a:off x="5649399" y="3712220"/>
              <a:ext cx="1425575" cy="629170"/>
            </a:xfrm>
            <a:prstGeom prst="rect">
              <a:avLst/>
            </a:prstGeom>
            <a:noFill/>
            <a:ln>
              <a:noFill/>
            </a:ln>
          </p:spPr>
        </p:pic>
        <p:pic>
          <p:nvPicPr>
            <p:cNvPr descr="Image result for firefox logo" id="1602" name="Google Shape;1602;p13"/>
            <p:cNvPicPr preferRelativeResize="0"/>
            <p:nvPr/>
          </p:nvPicPr>
          <p:blipFill rotWithShape="1">
            <a:blip r:embed="rId4">
              <a:alphaModFix/>
            </a:blip>
            <a:srcRect b="0" l="0" r="0" t="0"/>
            <a:stretch/>
          </p:blipFill>
          <p:spPr>
            <a:xfrm>
              <a:off x="8557699" y="4326644"/>
              <a:ext cx="387318" cy="362674"/>
            </a:xfrm>
            <a:prstGeom prst="rect">
              <a:avLst/>
            </a:prstGeom>
            <a:noFill/>
            <a:ln>
              <a:noFill/>
            </a:ln>
          </p:spPr>
        </p:pic>
        <p:pic>
          <p:nvPicPr>
            <p:cNvPr descr="Image result for skype logo" id="1603" name="Google Shape;1603;p13"/>
            <p:cNvPicPr preferRelativeResize="0"/>
            <p:nvPr/>
          </p:nvPicPr>
          <p:blipFill rotWithShape="1">
            <a:blip r:embed="rId6">
              <a:alphaModFix/>
            </a:blip>
            <a:srcRect b="0" l="0" r="0" t="0"/>
            <a:stretch/>
          </p:blipFill>
          <p:spPr>
            <a:xfrm>
              <a:off x="3374515" y="4091654"/>
              <a:ext cx="387318" cy="392958"/>
            </a:xfrm>
            <a:prstGeom prst="rect">
              <a:avLst/>
            </a:prstGeom>
            <a:noFill/>
            <a:ln>
              <a:noFill/>
            </a:ln>
          </p:spPr>
        </p:pic>
        <p:sp>
          <p:nvSpPr>
            <p:cNvPr id="1604" name="Google Shape;1604;p13"/>
            <p:cNvSpPr txBox="1"/>
            <p:nvPr/>
          </p:nvSpPr>
          <p:spPr>
            <a:xfrm>
              <a:off x="3822815" y="3627317"/>
              <a:ext cx="6423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endParaRPr sz="1100"/>
            </a:p>
          </p:txBody>
        </p:sp>
        <p:pic>
          <p:nvPicPr>
            <p:cNvPr descr="Image result for netflix logo png" id="1605" name="Google Shape;1605;p13"/>
            <p:cNvPicPr preferRelativeResize="0"/>
            <p:nvPr/>
          </p:nvPicPr>
          <p:blipFill rotWithShape="1">
            <a:blip r:embed="rId7">
              <a:alphaModFix/>
            </a:blip>
            <a:srcRect b="0" l="0" r="0" t="0"/>
            <a:stretch/>
          </p:blipFill>
          <p:spPr>
            <a:xfrm>
              <a:off x="3632599" y="4424842"/>
              <a:ext cx="691469" cy="388951"/>
            </a:xfrm>
            <a:prstGeom prst="rect">
              <a:avLst/>
            </a:prstGeom>
            <a:noFill/>
            <a:ln>
              <a:noFill/>
            </a:ln>
          </p:spPr>
        </p:pic>
      </p:grpSp>
      <p:sp>
        <p:nvSpPr>
          <p:cNvPr id="1606" name="Google Shape;1606;p13"/>
          <p:cNvSpPr/>
          <p:nvPr/>
        </p:nvSpPr>
        <p:spPr>
          <a:xfrm>
            <a:off x="3267439" y="3724250"/>
            <a:ext cx="2345532" cy="112395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1607" name="Google Shape;1607;p13"/>
          <p:cNvSpPr/>
          <p:nvPr/>
        </p:nvSpPr>
        <p:spPr>
          <a:xfrm>
            <a:off x="3708163" y="2006948"/>
            <a:ext cx="1645500" cy="1309500"/>
          </a:xfrm>
          <a:prstGeom prst="rect">
            <a:avLst/>
          </a:prstGeom>
          <a:solidFill>
            <a:schemeClr val="l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1608" name="Google Shape;1608;p13"/>
          <p:cNvCxnSpPr/>
          <p:nvPr/>
        </p:nvCxnSpPr>
        <p:spPr>
          <a:xfrm rot="10800000">
            <a:off x="2403343" y="2246644"/>
            <a:ext cx="0" cy="1876800"/>
          </a:xfrm>
          <a:prstGeom prst="straightConnector1">
            <a:avLst/>
          </a:prstGeom>
          <a:noFill/>
          <a:ln cap="flat" cmpd="sng" w="44450">
            <a:solidFill>
              <a:schemeClr val="accent1"/>
            </a:solidFill>
            <a:prstDash val="solid"/>
            <a:miter lim="800000"/>
            <a:headEnd len="sm" w="sm" type="none"/>
            <a:tailEnd len="med" w="med" type="triangle"/>
          </a:ln>
        </p:spPr>
      </p:cxnSp>
      <p:grpSp>
        <p:nvGrpSpPr>
          <p:cNvPr id="1609" name="Google Shape;1609;p13"/>
          <p:cNvGrpSpPr/>
          <p:nvPr/>
        </p:nvGrpSpPr>
        <p:grpSpPr>
          <a:xfrm>
            <a:off x="4143941" y="2012848"/>
            <a:ext cx="1055713" cy="512800"/>
            <a:chOff x="8593764" y="690692"/>
            <a:chExt cx="1407618" cy="683734"/>
          </a:xfrm>
        </p:grpSpPr>
        <p:sp>
          <p:nvSpPr>
            <p:cNvPr id="1610" name="Google Shape;1610;p13"/>
            <p:cNvSpPr/>
            <p:nvPr/>
          </p:nvSpPr>
          <p:spPr>
            <a:xfrm>
              <a:off x="8597936" y="756182"/>
              <a:ext cx="1403446" cy="266167"/>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11" name="Google Shape;1611;p13"/>
            <p:cNvSpPr txBox="1"/>
            <p:nvPr/>
          </p:nvSpPr>
          <p:spPr>
            <a:xfrm>
              <a:off x="8893175" y="707526"/>
              <a:ext cx="11082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sp>
          <p:nvSpPr>
            <p:cNvPr id="1612" name="Google Shape;1612;p13"/>
            <p:cNvSpPr txBox="1"/>
            <p:nvPr/>
          </p:nvSpPr>
          <p:spPr>
            <a:xfrm>
              <a:off x="8593764" y="690692"/>
              <a:ext cx="380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t</a:t>
              </a:r>
              <a:endParaRPr b="0" baseline="-25000" i="0" sz="1400" u="none" cap="none" strike="noStrike">
                <a:solidFill>
                  <a:srgbClr val="000000"/>
                </a:solidFill>
                <a:latin typeface="Calibri"/>
                <a:ea typeface="Calibri"/>
                <a:cs typeface="Calibri"/>
                <a:sym typeface="Calibri"/>
              </a:endParaRPr>
            </a:p>
          </p:txBody>
        </p:sp>
      </p:grpSp>
      <p:grpSp>
        <p:nvGrpSpPr>
          <p:cNvPr id="1613" name="Google Shape;1613;p13"/>
          <p:cNvGrpSpPr/>
          <p:nvPr/>
        </p:nvGrpSpPr>
        <p:grpSpPr>
          <a:xfrm>
            <a:off x="3954240" y="2359004"/>
            <a:ext cx="1238567" cy="515204"/>
            <a:chOff x="8349959" y="687487"/>
            <a:chExt cx="1651423" cy="686939"/>
          </a:xfrm>
        </p:grpSpPr>
        <p:sp>
          <p:nvSpPr>
            <p:cNvPr id="1614" name="Google Shape;1614;p13"/>
            <p:cNvSpPr/>
            <p:nvPr/>
          </p:nvSpPr>
          <p:spPr>
            <a:xfrm>
              <a:off x="8369532" y="756182"/>
              <a:ext cx="1631850" cy="266167"/>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15" name="Google Shape;1615;p13"/>
            <p:cNvSpPr txBox="1"/>
            <p:nvPr/>
          </p:nvSpPr>
          <p:spPr>
            <a:xfrm>
              <a:off x="8893175" y="707526"/>
              <a:ext cx="11082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sp>
          <p:nvSpPr>
            <p:cNvPr id="1616" name="Google Shape;1616;p13"/>
            <p:cNvSpPr txBox="1"/>
            <p:nvPr/>
          </p:nvSpPr>
          <p:spPr>
            <a:xfrm>
              <a:off x="8593764" y="690692"/>
              <a:ext cx="380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t</a:t>
              </a:r>
              <a:endParaRPr b="0" baseline="-25000" i="0" sz="1400" u="none" cap="none" strike="noStrike">
                <a:solidFill>
                  <a:srgbClr val="000000"/>
                </a:solidFill>
                <a:latin typeface="Calibri"/>
                <a:ea typeface="Calibri"/>
                <a:cs typeface="Calibri"/>
                <a:sym typeface="Calibri"/>
              </a:endParaRPr>
            </a:p>
          </p:txBody>
        </p:sp>
        <p:sp>
          <p:nvSpPr>
            <p:cNvPr id="1617" name="Google Shape;1617;p13"/>
            <p:cNvSpPr txBox="1"/>
            <p:nvPr/>
          </p:nvSpPr>
          <p:spPr>
            <a:xfrm>
              <a:off x="8349959" y="687487"/>
              <a:ext cx="4092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n</a:t>
              </a:r>
              <a:endParaRPr b="0" baseline="-25000" i="0" sz="1400" u="none" cap="none" strike="noStrike">
                <a:solidFill>
                  <a:srgbClr val="000000"/>
                </a:solidFill>
                <a:latin typeface="Calibri"/>
                <a:ea typeface="Calibri"/>
                <a:cs typeface="Calibri"/>
                <a:sym typeface="Calibri"/>
              </a:endParaRPr>
            </a:p>
          </p:txBody>
        </p:sp>
      </p:grpSp>
      <p:sp>
        <p:nvSpPr>
          <p:cNvPr id="1618" name="Google Shape;1618;p13"/>
          <p:cNvSpPr/>
          <p:nvPr/>
        </p:nvSpPr>
        <p:spPr>
          <a:xfrm>
            <a:off x="4398168" y="1755016"/>
            <a:ext cx="798000" cy="1995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19" name="Google Shape;1619;p13"/>
          <p:cNvSpPr txBox="1"/>
          <p:nvPr/>
        </p:nvSpPr>
        <p:spPr>
          <a:xfrm>
            <a:off x="4364923" y="1718524"/>
            <a:ext cx="831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cxnSp>
        <p:nvCxnSpPr>
          <p:cNvPr id="1620" name="Google Shape;1620;p13"/>
          <p:cNvCxnSpPr/>
          <p:nvPr/>
        </p:nvCxnSpPr>
        <p:spPr>
          <a:xfrm>
            <a:off x="5258548" y="1863104"/>
            <a:ext cx="0" cy="2260200"/>
          </a:xfrm>
          <a:prstGeom prst="straightConnector1">
            <a:avLst/>
          </a:prstGeom>
          <a:noFill/>
          <a:ln cap="flat" cmpd="sng" w="44450">
            <a:solidFill>
              <a:schemeClr val="accent1"/>
            </a:solidFill>
            <a:prstDash val="solid"/>
            <a:miter lim="800000"/>
            <a:headEnd len="sm" w="sm" type="none"/>
            <a:tailEnd len="sm" w="sm" type="none"/>
          </a:ln>
        </p:spPr>
      </p:cxnSp>
      <p:cxnSp>
        <p:nvCxnSpPr>
          <p:cNvPr id="1621" name="Google Shape;1621;p13"/>
          <p:cNvCxnSpPr/>
          <p:nvPr/>
        </p:nvCxnSpPr>
        <p:spPr>
          <a:xfrm>
            <a:off x="2388430" y="4109005"/>
            <a:ext cx="2888700" cy="0"/>
          </a:xfrm>
          <a:prstGeom prst="straightConnector1">
            <a:avLst/>
          </a:prstGeom>
          <a:noFill/>
          <a:ln cap="flat" cmpd="sng" w="44450">
            <a:solidFill>
              <a:schemeClr val="accent1"/>
            </a:solidFill>
            <a:prstDash val="solid"/>
            <a:miter lim="800000"/>
            <a:headEnd len="sm" w="sm" type="none"/>
            <a:tailEnd len="sm" w="sm" type="none"/>
          </a:ln>
        </p:spPr>
      </p:cxnSp>
      <p:sp>
        <p:nvSpPr>
          <p:cNvPr id="1622" name="Google Shape;1622;p13"/>
          <p:cNvSpPr/>
          <p:nvPr/>
        </p:nvSpPr>
        <p:spPr>
          <a:xfrm>
            <a:off x="4398168" y="1718524"/>
            <a:ext cx="798000" cy="225300"/>
          </a:xfrm>
          <a:prstGeom prst="rect">
            <a:avLst/>
          </a:prstGeom>
          <a:solidFill>
            <a:schemeClr val="lt1">
              <a:alpha val="8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23" name="Google Shape;1623;p13"/>
          <p:cNvSpPr/>
          <p:nvPr/>
        </p:nvSpPr>
        <p:spPr>
          <a:xfrm>
            <a:off x="4106216" y="2058389"/>
            <a:ext cx="1108500" cy="213300"/>
          </a:xfrm>
          <a:prstGeom prst="rect">
            <a:avLst/>
          </a:prstGeom>
          <a:solidFill>
            <a:schemeClr val="lt1">
              <a:alpha val="8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24" name="Google Shape;1624;p1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2" name="Shape 8742"/>
        <p:cNvGrpSpPr/>
        <p:nvPr/>
      </p:nvGrpSpPr>
      <p:grpSpPr>
        <a:xfrm>
          <a:off x="0" y="0"/>
          <a:ext cx="0" cy="0"/>
          <a:chOff x="0" y="0"/>
          <a:chExt cx="0" cy="0"/>
        </a:xfrm>
      </p:grpSpPr>
      <p:sp>
        <p:nvSpPr>
          <p:cNvPr id="8743" name="Google Shape;8743;p130"/>
          <p:cNvSpPr txBox="1"/>
          <p:nvPr>
            <p:ph type="title"/>
          </p:nvPr>
        </p:nvSpPr>
        <p:spPr>
          <a:xfrm>
            <a:off x="23917" y="170032"/>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200"/>
              <a:buFont typeface="Calibri"/>
              <a:buNone/>
            </a:pPr>
            <a:r>
              <a:rPr lang="en-US" sz="3000"/>
              <a:t>Έλεγχος συμφόρησης TCP με βάση την καθυστέρηση</a:t>
            </a:r>
            <a:endParaRPr sz="3000"/>
          </a:p>
        </p:txBody>
      </p:sp>
      <p:sp>
        <p:nvSpPr>
          <p:cNvPr id="8744" name="Google Shape;8744;p130"/>
          <p:cNvSpPr txBox="1"/>
          <p:nvPr/>
        </p:nvSpPr>
        <p:spPr>
          <a:xfrm>
            <a:off x="-228600" y="1210625"/>
            <a:ext cx="9144000" cy="1643100"/>
          </a:xfrm>
          <a:prstGeom prst="rect">
            <a:avLst/>
          </a:prstGeom>
          <a:noFill/>
          <a:ln>
            <a:noFill/>
          </a:ln>
        </p:spPr>
        <p:txBody>
          <a:bodyPr anchorCtr="0" anchor="t" bIns="34275" lIns="68575" spcFirstLastPara="1" rIns="68575" wrap="square" tIns="34275">
            <a:normAutofit/>
          </a:bodyPr>
          <a:lstStyle/>
          <a:p>
            <a:pPr indent="-215900" lvl="0" marL="3937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έλεγχος συμφόρησης χωρίς πρόκληση/εξαναγκασμό απώλειας</a:t>
            </a:r>
            <a:endParaRPr sz="2200"/>
          </a:p>
          <a:p>
            <a:pPr indent="-215900" lvl="0" marL="393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μεγιστοποίηση διεκπεραίωσης (“κράτα την σωλήνωση ακριβώς γεμάτη…”) όσο κρατά την καθυστέρηση σε χαμηλό επίπεδο (“..αλλά όχι πιο γεμάτη”)</a:t>
            </a:r>
            <a:endParaRPr sz="2200"/>
          </a:p>
        </p:txBody>
      </p:sp>
      <p:sp>
        <p:nvSpPr>
          <p:cNvPr id="8745" name="Google Shape;8745;p130"/>
          <p:cNvSpPr txBox="1"/>
          <p:nvPr/>
        </p:nvSpPr>
        <p:spPr>
          <a:xfrm>
            <a:off x="-228600" y="2531425"/>
            <a:ext cx="9144000" cy="1643100"/>
          </a:xfrm>
          <a:prstGeom prst="rect">
            <a:avLst/>
          </a:prstGeom>
          <a:noFill/>
          <a:ln>
            <a:noFill/>
          </a:ln>
        </p:spPr>
        <p:txBody>
          <a:bodyPr anchorCtr="0" anchor="t" bIns="34275" lIns="68575" spcFirstLastPara="1" rIns="68575" wrap="square" tIns="34275">
            <a:normAutofit/>
          </a:bodyPr>
          <a:lstStyle/>
          <a:p>
            <a:pPr indent="-215900" lvl="0" marL="3937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ένας αριθμός από ανεπτυγμένα</a:t>
            </a:r>
            <a:r>
              <a:rPr b="0" i="0" lang="en-US" sz="2200" u="none" cap="none" strike="noStrike">
                <a:solidFill>
                  <a:srgbClr val="000000"/>
                </a:solidFill>
                <a:latin typeface="Calibri"/>
                <a:ea typeface="Calibri"/>
                <a:cs typeface="Calibri"/>
                <a:sym typeface="Calibri"/>
              </a:rPr>
              <a:t> TCP</a:t>
            </a:r>
            <a:r>
              <a:rPr lang="en-US" sz="2200">
                <a:latin typeface="Calibri"/>
                <a:ea typeface="Calibri"/>
                <a:cs typeface="Calibri"/>
                <a:sym typeface="Calibri"/>
              </a:rPr>
              <a:t> χρησιμοποιούν την προσέγγιση με βάση την καθυστέρηση</a:t>
            </a:r>
            <a:endParaRPr sz="2200"/>
          </a:p>
          <a:p>
            <a:pPr indent="-215900" lvl="1" marL="647700" marR="0" rtl="0" algn="l">
              <a:lnSpc>
                <a:spcPct val="90000"/>
              </a:lnSpc>
              <a:spcBef>
                <a:spcPts val="400"/>
              </a:spcBef>
              <a:spcAft>
                <a:spcPts val="0"/>
              </a:spcAft>
              <a:buClr>
                <a:srgbClr val="0000A8"/>
              </a:buClr>
              <a:buSzPts val="2200"/>
              <a:buFont typeface="Noto Sans Symbols"/>
              <a:buChar char="▪"/>
            </a:pPr>
            <a:r>
              <a:rPr b="0" i="0" lang="en-US" sz="2200" u="none" cap="none" strike="noStrike">
                <a:solidFill>
                  <a:srgbClr val="000000"/>
                </a:solidFill>
                <a:latin typeface="Calibri"/>
                <a:ea typeface="Calibri"/>
                <a:cs typeface="Calibri"/>
                <a:sym typeface="Calibri"/>
              </a:rPr>
              <a:t>BBR </a:t>
            </a:r>
            <a:r>
              <a:rPr lang="en-US" sz="2200">
                <a:latin typeface="Calibri"/>
                <a:ea typeface="Calibri"/>
                <a:cs typeface="Calibri"/>
                <a:sym typeface="Calibri"/>
              </a:rPr>
              <a:t>ανεπτυγμένα στης</a:t>
            </a:r>
            <a:r>
              <a:rPr b="0" i="0" lang="en-US" sz="2200" u="none" cap="none" strike="noStrike">
                <a:solidFill>
                  <a:srgbClr val="000000"/>
                </a:solidFill>
                <a:latin typeface="Calibri"/>
                <a:ea typeface="Calibri"/>
                <a:cs typeface="Calibri"/>
                <a:sym typeface="Calibri"/>
              </a:rPr>
              <a:t> Google (internal) </a:t>
            </a:r>
            <a:r>
              <a:rPr lang="en-US" sz="2200">
                <a:latin typeface="Calibri"/>
                <a:ea typeface="Calibri"/>
                <a:cs typeface="Calibri"/>
                <a:sym typeface="Calibri"/>
              </a:rPr>
              <a:t>το δίκτυο κορμού</a:t>
            </a:r>
            <a:endParaRPr sz="2200"/>
          </a:p>
        </p:txBody>
      </p:sp>
      <p:sp>
        <p:nvSpPr>
          <p:cNvPr id="8746" name="Google Shape;8746;p13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5"/>
                                        </p:tgtEl>
                                        <p:attrNameLst>
                                          <p:attrName>style.visibility</p:attrName>
                                        </p:attrNameLst>
                                      </p:cBhvr>
                                      <p:to>
                                        <p:strVal val="visible"/>
                                      </p:to>
                                    </p:set>
                                    <p:animEffect filter="fade" transition="in">
                                      <p:cBhvr>
                                        <p:cTn dur="500"/>
                                        <p:tgtEl>
                                          <p:spTgt spid="8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1" name="Shape 8751"/>
        <p:cNvGrpSpPr/>
        <p:nvPr/>
      </p:nvGrpSpPr>
      <p:grpSpPr>
        <a:xfrm>
          <a:off x="0" y="0"/>
          <a:ext cx="0" cy="0"/>
          <a:chOff x="0" y="0"/>
          <a:chExt cx="0" cy="0"/>
        </a:xfrm>
      </p:grpSpPr>
      <p:grpSp>
        <p:nvGrpSpPr>
          <p:cNvPr id="8752" name="Google Shape;8752;p131"/>
          <p:cNvGrpSpPr/>
          <p:nvPr/>
        </p:nvGrpSpPr>
        <p:grpSpPr>
          <a:xfrm>
            <a:off x="1382298" y="2898472"/>
            <a:ext cx="5768578" cy="1933844"/>
            <a:chOff x="2151063" y="3594045"/>
            <a:chExt cx="7691437" cy="2578459"/>
          </a:xfrm>
        </p:grpSpPr>
        <p:sp>
          <p:nvSpPr>
            <p:cNvPr id="8753" name="Google Shape;8753;p131"/>
            <p:cNvSpPr/>
            <p:nvPr/>
          </p:nvSpPr>
          <p:spPr>
            <a:xfrm>
              <a:off x="4129957" y="4691367"/>
              <a:ext cx="2849563" cy="1481137"/>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754" name="Google Shape;8754;p131"/>
            <p:cNvGrpSpPr/>
            <p:nvPr/>
          </p:nvGrpSpPr>
          <p:grpSpPr>
            <a:xfrm>
              <a:off x="5035264" y="5554092"/>
              <a:ext cx="496248" cy="260542"/>
              <a:chOff x="7141236" y="6068702"/>
              <a:chExt cx="496248" cy="260542"/>
            </a:xfrm>
          </p:grpSpPr>
          <p:sp>
            <p:nvSpPr>
              <p:cNvPr id="8755" name="Google Shape;8755;p131"/>
              <p:cNvSpPr/>
              <p:nvPr/>
            </p:nvSpPr>
            <p:spPr>
              <a:xfrm>
                <a:off x="7141236" y="6158887"/>
                <a:ext cx="496248" cy="17035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lt1"/>
                  </a:gs>
                  <a:gs pos="51000">
                    <a:srgbClr val="ED356A"/>
                  </a:gs>
                  <a:gs pos="100000">
                    <a:srgbClr val="E40000"/>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756" name="Google Shape;8756;p131"/>
              <p:cNvSpPr/>
              <p:nvPr/>
            </p:nvSpPr>
            <p:spPr>
              <a:xfrm>
                <a:off x="7141522" y="6068702"/>
                <a:ext cx="495647" cy="168664"/>
              </a:xfrm>
              <a:prstGeom prst="ellipse">
                <a:avLst/>
              </a:prstGeom>
              <a:solidFill>
                <a:srgbClr val="FA376E"/>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757" name="Google Shape;8757;p131"/>
              <p:cNvGrpSpPr/>
              <p:nvPr/>
            </p:nvGrpSpPr>
            <p:grpSpPr>
              <a:xfrm>
                <a:off x="7214834" y="6090139"/>
                <a:ext cx="348960" cy="123931"/>
                <a:chOff x="7786941" y="2884917"/>
                <a:chExt cx="897649" cy="353919"/>
              </a:xfrm>
            </p:grpSpPr>
            <p:sp>
              <p:nvSpPr>
                <p:cNvPr id="8758" name="Google Shape;8758;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59" name="Google Shape;8759;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60" name="Google Shape;8760;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E4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61" name="Google Shape;8761;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762" name="Google Shape;8762;p131"/>
            <p:cNvGrpSpPr/>
            <p:nvPr/>
          </p:nvGrpSpPr>
          <p:grpSpPr>
            <a:xfrm>
              <a:off x="6131364" y="5156690"/>
              <a:ext cx="496248" cy="260542"/>
              <a:chOff x="7493876" y="2774731"/>
              <a:chExt cx="1481958" cy="894622"/>
            </a:xfrm>
          </p:grpSpPr>
          <p:sp>
            <p:nvSpPr>
              <p:cNvPr id="8763" name="Google Shape;8763;p13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764" name="Google Shape;8764;p13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765" name="Google Shape;8765;p131"/>
              <p:cNvGrpSpPr/>
              <p:nvPr/>
            </p:nvGrpSpPr>
            <p:grpSpPr>
              <a:xfrm>
                <a:off x="7713663" y="2848339"/>
                <a:ext cx="1042107" cy="425543"/>
                <a:chOff x="7786941" y="2884917"/>
                <a:chExt cx="897649" cy="353919"/>
              </a:xfrm>
            </p:grpSpPr>
            <p:sp>
              <p:nvSpPr>
                <p:cNvPr id="8766" name="Google Shape;8766;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67" name="Google Shape;8767;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68" name="Google Shape;8768;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69" name="Google Shape;8769;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770" name="Google Shape;8770;p131"/>
            <p:cNvGrpSpPr/>
            <p:nvPr/>
          </p:nvGrpSpPr>
          <p:grpSpPr>
            <a:xfrm>
              <a:off x="5122533" y="4861037"/>
              <a:ext cx="496248" cy="260542"/>
              <a:chOff x="7493876" y="2774731"/>
              <a:chExt cx="1481958" cy="894622"/>
            </a:xfrm>
          </p:grpSpPr>
          <p:sp>
            <p:nvSpPr>
              <p:cNvPr id="8771" name="Google Shape;8771;p13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772" name="Google Shape;8772;p13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773" name="Google Shape;8773;p131"/>
              <p:cNvGrpSpPr/>
              <p:nvPr/>
            </p:nvGrpSpPr>
            <p:grpSpPr>
              <a:xfrm>
                <a:off x="7713663" y="2848339"/>
                <a:ext cx="1042107" cy="425543"/>
                <a:chOff x="7786941" y="2884917"/>
                <a:chExt cx="897649" cy="353919"/>
              </a:xfrm>
            </p:grpSpPr>
            <p:sp>
              <p:nvSpPr>
                <p:cNvPr id="8774" name="Google Shape;8774;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75" name="Google Shape;8775;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76" name="Google Shape;8776;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77" name="Google Shape;8777;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778" name="Google Shape;8778;p131"/>
            <p:cNvGrpSpPr/>
            <p:nvPr/>
          </p:nvGrpSpPr>
          <p:grpSpPr>
            <a:xfrm>
              <a:off x="4450588" y="5823254"/>
              <a:ext cx="496248" cy="260542"/>
              <a:chOff x="7493876" y="2774731"/>
              <a:chExt cx="1481958" cy="894622"/>
            </a:xfrm>
          </p:grpSpPr>
          <p:sp>
            <p:nvSpPr>
              <p:cNvPr id="8779" name="Google Shape;8779;p13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780" name="Google Shape;8780;p13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781" name="Google Shape;8781;p131"/>
              <p:cNvGrpSpPr/>
              <p:nvPr/>
            </p:nvGrpSpPr>
            <p:grpSpPr>
              <a:xfrm>
                <a:off x="7713663" y="2848339"/>
                <a:ext cx="1042107" cy="425543"/>
                <a:chOff x="7786941" y="2884917"/>
                <a:chExt cx="897649" cy="353919"/>
              </a:xfrm>
            </p:grpSpPr>
            <p:sp>
              <p:nvSpPr>
                <p:cNvPr id="8782" name="Google Shape;8782;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83" name="Google Shape;8783;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84" name="Google Shape;8784;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85" name="Google Shape;8785;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786" name="Google Shape;8786;p131"/>
            <p:cNvGrpSpPr/>
            <p:nvPr/>
          </p:nvGrpSpPr>
          <p:grpSpPr>
            <a:xfrm>
              <a:off x="4094463" y="5164346"/>
              <a:ext cx="496248" cy="260542"/>
              <a:chOff x="7493876" y="2774731"/>
              <a:chExt cx="1481958" cy="894622"/>
            </a:xfrm>
          </p:grpSpPr>
          <p:sp>
            <p:nvSpPr>
              <p:cNvPr id="8787" name="Google Shape;8787;p13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788" name="Google Shape;8788;p13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789" name="Google Shape;8789;p131"/>
              <p:cNvGrpSpPr/>
              <p:nvPr/>
            </p:nvGrpSpPr>
            <p:grpSpPr>
              <a:xfrm>
                <a:off x="7713663" y="2848339"/>
                <a:ext cx="1042107" cy="425543"/>
                <a:chOff x="7786941" y="2884917"/>
                <a:chExt cx="897649" cy="353919"/>
              </a:xfrm>
            </p:grpSpPr>
            <p:sp>
              <p:nvSpPr>
                <p:cNvPr id="8790" name="Google Shape;8790;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91" name="Google Shape;8791;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92" name="Google Shape;8792;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793" name="Google Shape;8793;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8794" name="Google Shape;8794;p131"/>
            <p:cNvSpPr txBox="1"/>
            <p:nvPr/>
          </p:nvSpPr>
          <p:spPr>
            <a:xfrm>
              <a:off x="3019425" y="3594045"/>
              <a:ext cx="711300" cy="585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source</a:t>
              </a:r>
              <a:endParaRPr b="0" i="1" sz="1500" u="none" cap="none" strike="noStrike">
                <a:solidFill>
                  <a:srgbClr val="000099"/>
                </a:solidFill>
                <a:latin typeface="Arial"/>
                <a:ea typeface="Arial"/>
                <a:cs typeface="Arial"/>
                <a:sym typeface="Arial"/>
              </a:endParaRPr>
            </a:p>
          </p:txBody>
        </p:sp>
        <p:sp>
          <p:nvSpPr>
            <p:cNvPr id="8795" name="Google Shape;8795;p131"/>
            <p:cNvSpPr/>
            <p:nvPr/>
          </p:nvSpPr>
          <p:spPr>
            <a:xfrm flipH="1">
              <a:off x="2481263" y="3925832"/>
              <a:ext cx="326408" cy="1262816"/>
            </a:xfrm>
            <a:custGeom>
              <a:rect b="b" l="l" r="r" t="t"/>
              <a:pathLst>
                <a:path extrusionOk="0" h="10000" w="12213">
                  <a:moveTo>
                    <a:pt x="11726" y="4661"/>
                  </a:moveTo>
                  <a:lnTo>
                    <a:pt x="0" y="0"/>
                  </a:lnTo>
                  <a:lnTo>
                    <a:pt x="0" y="10000"/>
                  </a:lnTo>
                  <a:lnTo>
                    <a:pt x="12213" y="6473"/>
                  </a:lnTo>
                  <a:lnTo>
                    <a:pt x="11726" y="4661"/>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796" name="Google Shape;8796;p131"/>
            <p:cNvSpPr/>
            <p:nvPr/>
          </p:nvSpPr>
          <p:spPr>
            <a:xfrm>
              <a:off x="2854326" y="3909956"/>
              <a:ext cx="1062368" cy="129063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797" name="Google Shape;8797;p131"/>
            <p:cNvSpPr/>
            <p:nvPr/>
          </p:nvSpPr>
          <p:spPr>
            <a:xfrm>
              <a:off x="2814638" y="3949645"/>
              <a:ext cx="1066800" cy="12319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798" name="Google Shape;8798;p131"/>
            <p:cNvCxnSpPr/>
            <p:nvPr/>
          </p:nvCxnSpPr>
          <p:spPr>
            <a:xfrm>
              <a:off x="2814638" y="4227457"/>
              <a:ext cx="1058862" cy="3175"/>
            </a:xfrm>
            <a:prstGeom prst="straightConnector1">
              <a:avLst/>
            </a:prstGeom>
            <a:noFill/>
            <a:ln cap="flat" cmpd="sng" w="19050">
              <a:solidFill>
                <a:srgbClr val="000000"/>
              </a:solidFill>
              <a:prstDash val="solid"/>
              <a:round/>
              <a:headEnd len="med" w="med" type="none"/>
              <a:tailEnd len="med" w="med" type="none"/>
            </a:ln>
          </p:spPr>
        </p:cxnSp>
        <p:sp>
          <p:nvSpPr>
            <p:cNvPr id="8799" name="Google Shape;8799;p131"/>
            <p:cNvSpPr txBox="1"/>
            <p:nvPr/>
          </p:nvSpPr>
          <p:spPr>
            <a:xfrm>
              <a:off x="2773604" y="3957054"/>
              <a:ext cx="1104900" cy="13113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800" name="Google Shape;8800;p131"/>
            <p:cNvGrpSpPr/>
            <p:nvPr/>
          </p:nvGrpSpPr>
          <p:grpSpPr>
            <a:xfrm flipH="1">
              <a:off x="2151063" y="4424307"/>
              <a:ext cx="673100" cy="701675"/>
              <a:chOff x="-44" y="1473"/>
              <a:chExt cx="981" cy="1105"/>
            </a:xfrm>
          </p:grpSpPr>
          <p:pic>
            <p:nvPicPr>
              <p:cNvPr descr="desktop_computer_stylized_medium" id="8801" name="Google Shape;8801;p13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802" name="Google Shape;8802;p13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803" name="Google Shape;8803;p131"/>
            <p:cNvCxnSpPr/>
            <p:nvPr/>
          </p:nvCxnSpPr>
          <p:spPr>
            <a:xfrm>
              <a:off x="2819400" y="4456057"/>
              <a:ext cx="1058863" cy="3175"/>
            </a:xfrm>
            <a:prstGeom prst="straightConnector1">
              <a:avLst/>
            </a:prstGeom>
            <a:noFill/>
            <a:ln cap="flat" cmpd="sng" w="19050">
              <a:solidFill>
                <a:srgbClr val="000000"/>
              </a:solidFill>
              <a:prstDash val="solid"/>
              <a:round/>
              <a:headEnd len="med" w="med" type="none"/>
              <a:tailEnd len="med" w="med" type="none"/>
            </a:ln>
          </p:spPr>
        </p:cxnSp>
        <p:cxnSp>
          <p:nvCxnSpPr>
            <p:cNvPr id="8804" name="Google Shape;8804;p131"/>
            <p:cNvCxnSpPr/>
            <p:nvPr/>
          </p:nvCxnSpPr>
          <p:spPr>
            <a:xfrm>
              <a:off x="2824163" y="4684657"/>
              <a:ext cx="1058862" cy="3175"/>
            </a:xfrm>
            <a:prstGeom prst="straightConnector1">
              <a:avLst/>
            </a:prstGeom>
            <a:noFill/>
            <a:ln cap="flat" cmpd="sng" w="19050">
              <a:solidFill>
                <a:srgbClr val="000000"/>
              </a:solidFill>
              <a:prstDash val="solid"/>
              <a:round/>
              <a:headEnd len="med" w="med" type="none"/>
              <a:tailEnd len="med" w="med" type="none"/>
            </a:ln>
          </p:spPr>
        </p:cxnSp>
        <p:cxnSp>
          <p:nvCxnSpPr>
            <p:cNvPr id="8805" name="Google Shape;8805;p131"/>
            <p:cNvCxnSpPr/>
            <p:nvPr/>
          </p:nvCxnSpPr>
          <p:spPr>
            <a:xfrm>
              <a:off x="2827338" y="4924370"/>
              <a:ext cx="1060450" cy="3175"/>
            </a:xfrm>
            <a:prstGeom prst="straightConnector1">
              <a:avLst/>
            </a:prstGeom>
            <a:noFill/>
            <a:ln cap="flat" cmpd="sng" w="19050">
              <a:solidFill>
                <a:srgbClr val="000000"/>
              </a:solidFill>
              <a:prstDash val="solid"/>
              <a:round/>
              <a:headEnd len="med" w="med" type="none"/>
              <a:tailEnd len="med" w="med" type="none"/>
            </a:ln>
          </p:spPr>
        </p:cxnSp>
        <p:grpSp>
          <p:nvGrpSpPr>
            <p:cNvPr id="8806" name="Google Shape;8806;p131"/>
            <p:cNvGrpSpPr/>
            <p:nvPr/>
          </p:nvGrpSpPr>
          <p:grpSpPr>
            <a:xfrm>
              <a:off x="7794625" y="3673978"/>
              <a:ext cx="2047875" cy="1656827"/>
              <a:chOff x="4882752" y="4007261"/>
              <a:chExt cx="2046816" cy="1656067"/>
            </a:xfrm>
          </p:grpSpPr>
          <p:sp>
            <p:nvSpPr>
              <p:cNvPr id="8807" name="Google Shape;8807;p131"/>
              <p:cNvSpPr txBox="1"/>
              <p:nvPr/>
            </p:nvSpPr>
            <p:spPr>
              <a:xfrm>
                <a:off x="4882752" y="4007261"/>
                <a:ext cx="1226100" cy="338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1" lang="en-US" sz="1200" u="none" cap="none" strike="noStrike">
                    <a:solidFill>
                      <a:srgbClr val="000099"/>
                    </a:solidFill>
                    <a:latin typeface="Arial"/>
                    <a:ea typeface="Arial"/>
                    <a:cs typeface="Arial"/>
                    <a:sym typeface="Arial"/>
                  </a:rPr>
                  <a:t>destination</a:t>
                </a:r>
                <a:endParaRPr b="0" i="1" sz="1500" u="none" cap="none" strike="noStrike">
                  <a:solidFill>
                    <a:srgbClr val="000099"/>
                  </a:solidFill>
                  <a:latin typeface="Arial"/>
                  <a:ea typeface="Arial"/>
                  <a:cs typeface="Arial"/>
                  <a:sym typeface="Arial"/>
                </a:endParaRPr>
              </a:p>
            </p:txBody>
          </p:sp>
          <p:grpSp>
            <p:nvGrpSpPr>
              <p:cNvPr id="8808" name="Google Shape;8808;p131"/>
              <p:cNvGrpSpPr/>
              <p:nvPr/>
            </p:nvGrpSpPr>
            <p:grpSpPr>
              <a:xfrm>
                <a:off x="4927179" y="4319856"/>
                <a:ext cx="2002389" cy="1343472"/>
                <a:chOff x="1305623" y="4714561"/>
                <a:chExt cx="2002389" cy="1343472"/>
              </a:xfrm>
            </p:grpSpPr>
            <p:sp>
              <p:nvSpPr>
                <p:cNvPr id="8809" name="Google Shape;8809;p131"/>
                <p:cNvSpPr/>
                <p:nvPr/>
              </p:nvSpPr>
              <p:spPr>
                <a:xfrm>
                  <a:off x="2426569" y="4714561"/>
                  <a:ext cx="288261" cy="1290044"/>
                </a:xfrm>
                <a:custGeom>
                  <a:rect b="b" l="l" r="r" t="t"/>
                  <a:pathLst>
                    <a:path extrusionOk="0" h="1186" w="267">
                      <a:moveTo>
                        <a:pt x="254" y="466"/>
                      </a:moveTo>
                      <a:lnTo>
                        <a:pt x="0" y="0"/>
                      </a:lnTo>
                      <a:lnTo>
                        <a:pt x="0" y="1186"/>
                      </a:lnTo>
                      <a:lnTo>
                        <a:pt x="267" y="652"/>
                      </a:lnTo>
                      <a:lnTo>
                        <a:pt x="254" y="466"/>
                      </a:lnTo>
                      <a:close/>
                    </a:path>
                  </a:pathLst>
                </a:custGeom>
                <a:gradFill>
                  <a:gsLst>
                    <a:gs pos="0">
                      <a:srgbClr val="3333CC"/>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10" name="Google Shape;8810;p131"/>
                <p:cNvSpPr/>
                <p:nvPr/>
              </p:nvSpPr>
              <p:spPr>
                <a:xfrm>
                  <a:off x="1398616" y="4722494"/>
                  <a:ext cx="1045433" cy="127129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811" name="Google Shape;8811;p131"/>
                <p:cNvSpPr/>
                <p:nvPr/>
              </p:nvSpPr>
              <p:spPr>
                <a:xfrm>
                  <a:off x="1341249" y="4752754"/>
                  <a:ext cx="1067215" cy="1231976"/>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8812" name="Google Shape;8812;p131"/>
                <p:cNvCxnSpPr/>
                <p:nvPr/>
              </p:nvCxnSpPr>
              <p:spPr>
                <a:xfrm>
                  <a:off x="1341249" y="5031313"/>
                  <a:ext cx="1059231" cy="2888"/>
                </a:xfrm>
                <a:prstGeom prst="straightConnector1">
                  <a:avLst/>
                </a:prstGeom>
                <a:noFill/>
                <a:ln cap="flat" cmpd="sng" w="19050">
                  <a:solidFill>
                    <a:srgbClr val="000000"/>
                  </a:solidFill>
                  <a:prstDash val="solid"/>
                  <a:round/>
                  <a:headEnd len="med" w="med" type="none"/>
                  <a:tailEnd len="med" w="med" type="none"/>
                </a:ln>
              </p:spPr>
            </p:cxnSp>
            <p:sp>
              <p:nvSpPr>
                <p:cNvPr id="8813" name="Google Shape;8813;p131"/>
                <p:cNvSpPr txBox="1"/>
                <p:nvPr/>
              </p:nvSpPr>
              <p:spPr>
                <a:xfrm>
                  <a:off x="1305623" y="4747333"/>
                  <a:ext cx="1104300" cy="13107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application</a:t>
                  </a:r>
                  <a:endParaRPr sz="1100"/>
                </a:p>
                <a:p>
                  <a:pPr indent="0" lvl="0" marL="0" marR="0" rtl="0" algn="ctr">
                    <a:lnSpc>
                      <a:spcPct val="110000"/>
                    </a:lnSpc>
                    <a:spcBef>
                      <a:spcPts val="0"/>
                    </a:spcBef>
                    <a:spcAft>
                      <a:spcPts val="0"/>
                    </a:spcAft>
                    <a:buClr>
                      <a:srgbClr val="0000A3"/>
                    </a:buClr>
                    <a:buSzPts val="1100"/>
                    <a:buFont typeface="Arial"/>
                    <a:buNone/>
                  </a:pPr>
                  <a:r>
                    <a:rPr b="1" i="0" lang="en-US" sz="1100" u="none" cap="none" strike="noStrike">
                      <a:solidFill>
                        <a:srgbClr val="0000A3"/>
                      </a:solidFill>
                      <a:latin typeface="Arial"/>
                      <a:ea typeface="Arial"/>
                      <a:cs typeface="Arial"/>
                      <a:sym typeface="Arial"/>
                    </a:rPr>
                    <a:t>TCP</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network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link</a:t>
                  </a:r>
                  <a:endParaRPr sz="1100"/>
                </a:p>
                <a:p>
                  <a:pPr indent="0" lvl="0" marL="0" marR="0" rtl="0" algn="ctr">
                    <a:lnSpc>
                      <a:spcPct val="110000"/>
                    </a:lnSpc>
                    <a:spcBef>
                      <a:spcPts val="0"/>
                    </a:spcBef>
                    <a:spcAft>
                      <a:spcPts val="0"/>
                    </a:spcAft>
                    <a:buClr>
                      <a:srgbClr val="BFBFBF"/>
                    </a:buClr>
                    <a:buSzPts val="1100"/>
                    <a:buFont typeface="Arial"/>
                    <a:buNone/>
                  </a:pPr>
                  <a:r>
                    <a:rPr b="0" i="0" lang="en-US" sz="1100" u="none" cap="none" strike="noStrike">
                      <a:solidFill>
                        <a:srgbClr val="BFBFBF"/>
                      </a:solidFill>
                      <a:latin typeface="Arial"/>
                      <a:ea typeface="Arial"/>
                      <a:cs typeface="Arial"/>
                      <a:sym typeface="Arial"/>
                    </a:rPr>
                    <a:t>physical</a:t>
                  </a:r>
                  <a:endParaRPr sz="1100"/>
                </a:p>
              </p:txBody>
            </p:sp>
            <p:grpSp>
              <p:nvGrpSpPr>
                <p:cNvPr id="8814" name="Google Shape;8814;p131"/>
                <p:cNvGrpSpPr/>
                <p:nvPr/>
              </p:nvGrpSpPr>
              <p:grpSpPr>
                <a:xfrm flipH="1">
                  <a:off x="2634682" y="5076164"/>
                  <a:ext cx="673330" cy="701684"/>
                  <a:chOff x="-44" y="1473"/>
                  <a:chExt cx="981" cy="1105"/>
                </a:xfrm>
              </p:grpSpPr>
              <p:pic>
                <p:nvPicPr>
                  <p:cNvPr descr="desktop_computer_stylized_medium" id="8815" name="Google Shape;8815;p13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816" name="Google Shape;8816;p13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8817" name="Google Shape;8817;p131"/>
                <p:cNvCxnSpPr/>
                <p:nvPr/>
              </p:nvCxnSpPr>
              <p:spPr>
                <a:xfrm>
                  <a:off x="1345720" y="52602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818" name="Google Shape;8818;p131"/>
                <p:cNvCxnSpPr/>
                <p:nvPr/>
              </p:nvCxnSpPr>
              <p:spPr>
                <a:xfrm>
                  <a:off x="1350191" y="5489113"/>
                  <a:ext cx="1059231" cy="2888"/>
                </a:xfrm>
                <a:prstGeom prst="straightConnector1">
                  <a:avLst/>
                </a:prstGeom>
                <a:noFill/>
                <a:ln cap="flat" cmpd="sng" w="19050">
                  <a:solidFill>
                    <a:srgbClr val="000000"/>
                  </a:solidFill>
                  <a:prstDash val="solid"/>
                  <a:round/>
                  <a:headEnd len="med" w="med" type="none"/>
                  <a:tailEnd len="med" w="med" type="none"/>
                </a:ln>
              </p:spPr>
            </p:cxnSp>
            <p:cxnSp>
              <p:nvCxnSpPr>
                <p:cNvPr id="8819" name="Google Shape;8819;p131"/>
                <p:cNvCxnSpPr/>
                <p:nvPr/>
              </p:nvCxnSpPr>
              <p:spPr>
                <a:xfrm>
                  <a:off x="1354662" y="5728213"/>
                  <a:ext cx="1059231" cy="2888"/>
                </a:xfrm>
                <a:prstGeom prst="straightConnector1">
                  <a:avLst/>
                </a:prstGeom>
                <a:noFill/>
                <a:ln cap="flat" cmpd="sng" w="19050">
                  <a:solidFill>
                    <a:srgbClr val="000000"/>
                  </a:solidFill>
                  <a:prstDash val="solid"/>
                  <a:round/>
                  <a:headEnd len="med" w="med" type="none"/>
                  <a:tailEnd len="med" w="med" type="none"/>
                </a:ln>
              </p:spPr>
            </p:cxnSp>
          </p:grpSp>
        </p:grpSp>
        <p:sp>
          <p:nvSpPr>
            <p:cNvPr id="8820" name="Google Shape;8820;p131"/>
            <p:cNvSpPr/>
            <p:nvPr/>
          </p:nvSpPr>
          <p:spPr>
            <a:xfrm>
              <a:off x="4581324" y="4994579"/>
              <a:ext cx="542925" cy="295275"/>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1" name="Google Shape;8821;p131"/>
            <p:cNvSpPr/>
            <p:nvPr/>
          </p:nvSpPr>
          <p:spPr>
            <a:xfrm>
              <a:off x="5622724" y="4988229"/>
              <a:ext cx="506413" cy="307975"/>
            </a:xfrm>
            <a:custGeom>
              <a:rect b="b" l="l" r="r" t="t"/>
              <a:pathLst>
                <a:path extrusionOk="0" h="194" w="318">
                  <a:moveTo>
                    <a:pt x="0" y="0"/>
                  </a:moveTo>
                  <a:lnTo>
                    <a:pt x="318" y="19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2" name="Google Shape;8822;p131"/>
            <p:cNvSpPr/>
            <p:nvPr/>
          </p:nvSpPr>
          <p:spPr>
            <a:xfrm>
              <a:off x="4557512" y="5380342"/>
              <a:ext cx="481012" cy="238125"/>
            </a:xfrm>
            <a:custGeom>
              <a:rect b="b" l="l" r="r" t="t"/>
              <a:pathLst>
                <a:path extrusionOk="0" h="174" w="294">
                  <a:moveTo>
                    <a:pt x="0" y="0"/>
                  </a:moveTo>
                  <a:lnTo>
                    <a:pt x="294" y="174"/>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3" name="Google Shape;8823;p131"/>
            <p:cNvSpPr/>
            <p:nvPr/>
          </p:nvSpPr>
          <p:spPr>
            <a:xfrm>
              <a:off x="5505249" y="5356529"/>
              <a:ext cx="630238" cy="24765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4" name="Google Shape;8824;p131"/>
            <p:cNvSpPr/>
            <p:nvPr/>
          </p:nvSpPr>
          <p:spPr>
            <a:xfrm>
              <a:off x="6173587" y="5410504"/>
              <a:ext cx="206375" cy="508000"/>
            </a:xfrm>
            <a:custGeom>
              <a:rect b="b" l="l" r="r" t="t"/>
              <a:pathLst>
                <a:path extrusionOk="0" h="500" w="118">
                  <a:moveTo>
                    <a:pt x="0" y="500"/>
                  </a:moveTo>
                  <a:lnTo>
                    <a:pt x="11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5" name="Google Shape;8825;p131"/>
            <p:cNvSpPr/>
            <p:nvPr/>
          </p:nvSpPr>
          <p:spPr>
            <a:xfrm>
              <a:off x="4936923" y="5943904"/>
              <a:ext cx="970395" cy="81756"/>
            </a:xfrm>
            <a:custGeom>
              <a:rect b="b" l="l" r="r" t="t"/>
              <a:pathLst>
                <a:path extrusionOk="0" h="32" w="370">
                  <a:moveTo>
                    <a:pt x="370" y="32"/>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6" name="Google Shape;8826;p131"/>
            <p:cNvSpPr/>
            <p:nvPr/>
          </p:nvSpPr>
          <p:spPr>
            <a:xfrm>
              <a:off x="4400349" y="5424888"/>
              <a:ext cx="193675" cy="404716"/>
            </a:xfrm>
            <a:custGeom>
              <a:rect b="b" l="l" r="r" t="t"/>
              <a:pathLst>
                <a:path extrusionOk="0" h="412" w="176">
                  <a:moveTo>
                    <a:pt x="162" y="408"/>
                  </a:moveTo>
                  <a:lnTo>
                    <a:pt x="176" y="412"/>
                  </a:ln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27" name="Google Shape;8827;p131"/>
            <p:cNvSpPr/>
            <p:nvPr/>
          </p:nvSpPr>
          <p:spPr>
            <a:xfrm>
              <a:off x="3329610" y="4423977"/>
              <a:ext cx="5073926" cy="1298611"/>
            </a:xfrm>
            <a:custGeom>
              <a:rect b="b" l="l" r="r" t="t"/>
              <a:pathLst>
                <a:path extrusionOk="0" h="1559667" w="5156094">
                  <a:moveTo>
                    <a:pt x="0" y="0"/>
                  </a:moveTo>
                  <a:cubicBezTo>
                    <a:pt x="2320" y="388965"/>
                    <a:pt x="4641" y="777929"/>
                    <a:pt x="6961" y="1166894"/>
                  </a:cubicBezTo>
                  <a:lnTo>
                    <a:pt x="1130946" y="1169234"/>
                  </a:lnTo>
                  <a:lnTo>
                    <a:pt x="1824854" y="1559667"/>
                  </a:lnTo>
                  <a:lnTo>
                    <a:pt x="2145216" y="1553959"/>
                  </a:lnTo>
                  <a:lnTo>
                    <a:pt x="2930257" y="1152811"/>
                  </a:lnTo>
                  <a:lnTo>
                    <a:pt x="5156094" y="1198456"/>
                  </a:lnTo>
                  <a:lnTo>
                    <a:pt x="5126381" y="64084"/>
                  </a:lnTo>
                </a:path>
              </a:pathLst>
            </a:custGeom>
            <a:noFill/>
            <a:ln cap="flat" cmpd="sng" w="22225">
              <a:solidFill>
                <a:srgbClr val="00009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8828" name="Google Shape;8828;p131"/>
            <p:cNvGrpSpPr/>
            <p:nvPr/>
          </p:nvGrpSpPr>
          <p:grpSpPr>
            <a:xfrm>
              <a:off x="5868328" y="5862061"/>
              <a:ext cx="496248" cy="260542"/>
              <a:chOff x="7493876" y="2774731"/>
              <a:chExt cx="1481958" cy="894622"/>
            </a:xfrm>
          </p:grpSpPr>
          <p:sp>
            <p:nvSpPr>
              <p:cNvPr id="8829" name="Google Shape;8829;p131"/>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830" name="Google Shape;8830;p131"/>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831" name="Google Shape;8831;p131"/>
              <p:cNvGrpSpPr/>
              <p:nvPr/>
            </p:nvGrpSpPr>
            <p:grpSpPr>
              <a:xfrm>
                <a:off x="7713663" y="2848339"/>
                <a:ext cx="1042107" cy="425543"/>
                <a:chOff x="7786941" y="2884917"/>
                <a:chExt cx="897649" cy="353919"/>
              </a:xfrm>
            </p:grpSpPr>
            <p:sp>
              <p:nvSpPr>
                <p:cNvPr id="8832" name="Google Shape;8832;p131"/>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33" name="Google Shape;8833;p131"/>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34" name="Google Shape;8834;p131"/>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35" name="Google Shape;8835;p131"/>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sp>
        <p:nvSpPr>
          <p:cNvPr id="8836" name="Google Shape;8836;p131"/>
          <p:cNvSpPr txBox="1"/>
          <p:nvPr>
            <p:ph type="title"/>
          </p:nvPr>
        </p:nvSpPr>
        <p:spPr>
          <a:xfrm>
            <a:off x="36430" y="123707"/>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Σαφής ειδοποίηση συμφόρησης</a:t>
            </a:r>
            <a:r>
              <a:rPr lang="en-US" sz="4044"/>
              <a:t> </a:t>
            </a:r>
            <a:r>
              <a:rPr lang="en-US" sz="3144"/>
              <a:t>(ECN)</a:t>
            </a:r>
            <a:endParaRPr b="0" sz="3744"/>
          </a:p>
        </p:txBody>
      </p:sp>
      <p:sp>
        <p:nvSpPr>
          <p:cNvPr id="8837" name="Google Shape;8837;p131"/>
          <p:cNvSpPr txBox="1"/>
          <p:nvPr/>
        </p:nvSpPr>
        <p:spPr>
          <a:xfrm>
            <a:off x="36450" y="871000"/>
            <a:ext cx="8383200" cy="2321100"/>
          </a:xfrm>
          <a:prstGeom prst="rect">
            <a:avLst/>
          </a:prstGeom>
          <a:noFill/>
          <a:ln>
            <a:noFill/>
          </a:ln>
        </p:spPr>
        <p:txBody>
          <a:bodyPr anchorCtr="0" anchor="t" bIns="34275" lIns="68575" spcFirstLastPara="1" rIns="68575" wrap="square" tIns="34275">
            <a:noAutofit/>
          </a:bodyPr>
          <a:lstStyle/>
          <a:p>
            <a:pPr indent="0" lvl="0" marL="38100" marR="0" rtl="0" algn="l">
              <a:lnSpc>
                <a:spcPct val="90000"/>
              </a:lnSpc>
              <a:spcBef>
                <a:spcPts val="0"/>
              </a:spcBef>
              <a:spcAft>
                <a:spcPts val="0"/>
              </a:spcAft>
              <a:buClr>
                <a:srgbClr val="0000A3"/>
              </a:buClr>
              <a:buSzPts val="2100"/>
              <a:buFont typeface="Noto Sans Symbols"/>
              <a:buNone/>
            </a:pPr>
            <a:r>
              <a:rPr lang="en-US" sz="1600">
                <a:latin typeface="Calibri"/>
                <a:ea typeface="Calibri"/>
                <a:cs typeface="Calibri"/>
                <a:sym typeface="Calibri"/>
              </a:rPr>
              <a:t>Οι </a:t>
            </a:r>
            <a:r>
              <a:rPr b="0" i="0" lang="en-US" sz="1600" u="none" cap="none" strike="noStrike">
                <a:solidFill>
                  <a:srgbClr val="000000"/>
                </a:solidFill>
                <a:latin typeface="Calibri"/>
                <a:ea typeface="Calibri"/>
                <a:cs typeface="Calibri"/>
                <a:sym typeface="Calibri"/>
              </a:rPr>
              <a:t>TCP </a:t>
            </a:r>
            <a:r>
              <a:rPr lang="en-US" sz="1600">
                <a:latin typeface="Calibri"/>
                <a:ea typeface="Calibri"/>
                <a:cs typeface="Calibri"/>
                <a:sym typeface="Calibri"/>
              </a:rPr>
              <a:t>αναπτύξεις συχνά υλοποιούν έλεγχο συμφόρησης </a:t>
            </a:r>
            <a:r>
              <a:rPr i="1" lang="en-US" sz="1600">
                <a:solidFill>
                  <a:srgbClr val="C00000"/>
                </a:solidFill>
                <a:latin typeface="Calibri"/>
                <a:ea typeface="Calibri"/>
                <a:cs typeface="Calibri"/>
                <a:sym typeface="Calibri"/>
              </a:rPr>
              <a:t>υποβοηθούμενο από το δίκτυο</a:t>
            </a:r>
            <a:r>
              <a:rPr b="0" i="0" lang="en-US" sz="1600" u="none" cap="none" strike="noStrike">
                <a:solidFill>
                  <a:srgbClr val="000000"/>
                </a:solidFill>
                <a:latin typeface="Calibri"/>
                <a:ea typeface="Calibri"/>
                <a:cs typeface="Calibri"/>
                <a:sym typeface="Calibri"/>
              </a:rPr>
              <a:t>:</a:t>
            </a:r>
            <a:endParaRPr sz="1600"/>
          </a:p>
          <a:p>
            <a:pPr indent="-152400" lvl="0" marL="342900" marR="0" rtl="0" algn="l">
              <a:lnSpc>
                <a:spcPct val="90000"/>
              </a:lnSpc>
              <a:spcBef>
                <a:spcPts val="300"/>
              </a:spcBef>
              <a:spcAft>
                <a:spcPts val="0"/>
              </a:spcAft>
              <a:buClr>
                <a:srgbClr val="0000A3"/>
              </a:buClr>
              <a:buSzPts val="1600"/>
              <a:buFont typeface="Noto Sans Symbols"/>
              <a:buChar char="▪"/>
            </a:pPr>
            <a:r>
              <a:rPr lang="en-US" sz="1600">
                <a:latin typeface="Calibri"/>
                <a:ea typeface="Calibri"/>
                <a:cs typeface="Calibri"/>
                <a:sym typeface="Calibri"/>
              </a:rPr>
              <a:t>2</a:t>
            </a:r>
            <a:r>
              <a:rPr b="0" i="0" lang="en-US" sz="1600" u="none" cap="none" strike="noStrike">
                <a:solidFill>
                  <a:srgbClr val="000000"/>
                </a:solidFill>
                <a:latin typeface="Calibri"/>
                <a:ea typeface="Calibri"/>
                <a:cs typeface="Calibri"/>
                <a:sym typeface="Calibri"/>
              </a:rPr>
              <a:t> bits </a:t>
            </a:r>
            <a:r>
              <a:rPr lang="en-US" sz="1600">
                <a:latin typeface="Calibri"/>
                <a:ea typeface="Calibri"/>
                <a:cs typeface="Calibri"/>
                <a:sym typeface="Calibri"/>
              </a:rPr>
              <a:t>στο</a:t>
            </a:r>
            <a:r>
              <a:rPr b="0" i="0" lang="en-US" sz="1600" u="none" cap="none" strike="noStrike">
                <a:solidFill>
                  <a:srgbClr val="000000"/>
                </a:solidFill>
                <a:latin typeface="Calibri"/>
                <a:ea typeface="Calibri"/>
                <a:cs typeface="Calibri"/>
                <a:sym typeface="Calibri"/>
              </a:rPr>
              <a:t> IP header (ToS </a:t>
            </a:r>
            <a:r>
              <a:rPr lang="en-US" sz="1600">
                <a:latin typeface="Calibri"/>
                <a:ea typeface="Calibri"/>
                <a:cs typeface="Calibri"/>
                <a:sym typeface="Calibri"/>
              </a:rPr>
              <a:t>πεδίο</a:t>
            </a:r>
            <a:r>
              <a:rPr b="0" i="0" lang="en-US" sz="1600" u="none" cap="none" strike="noStrike">
                <a:solidFill>
                  <a:srgbClr val="000000"/>
                </a:solidFill>
                <a:latin typeface="Calibri"/>
                <a:ea typeface="Calibri"/>
                <a:cs typeface="Calibri"/>
                <a:sym typeface="Calibri"/>
              </a:rPr>
              <a:t>) </a:t>
            </a:r>
            <a:r>
              <a:rPr lang="en-US" sz="1600">
                <a:latin typeface="Calibri"/>
                <a:ea typeface="Calibri"/>
                <a:cs typeface="Calibri"/>
                <a:sym typeface="Calibri"/>
              </a:rPr>
              <a:t>σημειωμένα </a:t>
            </a:r>
            <a:r>
              <a:rPr i="1" lang="en-US" sz="1600">
                <a:solidFill>
                  <a:srgbClr val="C00000"/>
                </a:solidFill>
                <a:latin typeface="Calibri"/>
                <a:ea typeface="Calibri"/>
                <a:cs typeface="Calibri"/>
                <a:sym typeface="Calibri"/>
              </a:rPr>
              <a:t>από τον δρομολογητή του δικτύου</a:t>
            </a:r>
            <a:r>
              <a:rPr b="0" i="0" lang="en-US" sz="1600" u="none" cap="none" strike="noStrike">
                <a:solidFill>
                  <a:srgbClr val="C00000"/>
                </a:solidFill>
                <a:latin typeface="Calibri"/>
                <a:ea typeface="Calibri"/>
                <a:cs typeface="Calibri"/>
                <a:sym typeface="Calibri"/>
              </a:rPr>
              <a:t> </a:t>
            </a:r>
            <a:r>
              <a:rPr lang="en-US" sz="1600">
                <a:latin typeface="Calibri"/>
                <a:ea typeface="Calibri"/>
                <a:cs typeface="Calibri"/>
                <a:sym typeface="Calibri"/>
              </a:rPr>
              <a:t>για να αναδείξουν την συμφόρηση</a:t>
            </a:r>
            <a:endParaRPr sz="1600"/>
          </a:p>
          <a:p>
            <a:pPr indent="-139700" lvl="1" marL="596900" marR="0" rtl="0" algn="l">
              <a:lnSpc>
                <a:spcPct val="90000"/>
              </a:lnSpc>
              <a:spcBef>
                <a:spcPts val="300"/>
              </a:spcBef>
              <a:spcAft>
                <a:spcPts val="0"/>
              </a:spcAft>
              <a:buClr>
                <a:srgbClr val="0000A3"/>
              </a:buClr>
              <a:buSzPts val="1600"/>
              <a:buFont typeface="Arial"/>
              <a:buChar char="•"/>
            </a:pPr>
            <a:r>
              <a:rPr i="1" lang="en-US" sz="1600">
                <a:latin typeface="Calibri"/>
                <a:ea typeface="Calibri"/>
                <a:cs typeface="Calibri"/>
                <a:sym typeface="Calibri"/>
              </a:rPr>
              <a:t>πολιτική </a:t>
            </a:r>
            <a:r>
              <a:rPr lang="en-US" sz="1600">
                <a:latin typeface="Calibri"/>
                <a:ea typeface="Calibri"/>
                <a:cs typeface="Calibri"/>
                <a:sym typeface="Calibri"/>
              </a:rPr>
              <a:t>για να καθορίζουν σημειωμένα, επιλεγμένα από τον χειριστή του δικτύου</a:t>
            </a:r>
            <a:endParaRPr sz="1600"/>
          </a:p>
          <a:p>
            <a:pPr indent="-152400" lvl="0" marL="342900" marR="0" rtl="0" algn="l">
              <a:lnSpc>
                <a:spcPct val="90000"/>
              </a:lnSpc>
              <a:spcBef>
                <a:spcPts val="300"/>
              </a:spcBef>
              <a:spcAft>
                <a:spcPts val="0"/>
              </a:spcAft>
              <a:buClr>
                <a:srgbClr val="0000A3"/>
              </a:buClr>
              <a:buSzPts val="1600"/>
              <a:buFont typeface="Noto Sans Symbols"/>
              <a:buChar char="▪"/>
            </a:pPr>
            <a:r>
              <a:rPr lang="en-US" sz="1600">
                <a:latin typeface="Calibri"/>
                <a:ea typeface="Calibri"/>
                <a:cs typeface="Calibri"/>
                <a:sym typeface="Calibri"/>
              </a:rPr>
              <a:t>ένδειξη συμφόρησης “κουβαλιέται” ως τον προορισμό</a:t>
            </a:r>
            <a:endParaRPr sz="1600"/>
          </a:p>
          <a:p>
            <a:pPr indent="-152400" lvl="0" marL="342900" marR="0" rtl="0" algn="l">
              <a:lnSpc>
                <a:spcPct val="90000"/>
              </a:lnSpc>
              <a:spcBef>
                <a:spcPts val="300"/>
              </a:spcBef>
              <a:spcAft>
                <a:spcPts val="0"/>
              </a:spcAft>
              <a:buClr>
                <a:srgbClr val="0000A3"/>
              </a:buClr>
              <a:buSzPts val="1600"/>
              <a:buFont typeface="Noto Sans Symbols"/>
              <a:buChar char="▪"/>
            </a:pPr>
            <a:r>
              <a:rPr lang="en-US" sz="1600">
                <a:latin typeface="Calibri"/>
                <a:ea typeface="Calibri"/>
                <a:cs typeface="Calibri"/>
                <a:sym typeface="Calibri"/>
              </a:rPr>
              <a:t>ο προορισμός θέτει</a:t>
            </a:r>
            <a:r>
              <a:rPr b="0" i="0" lang="en-US" sz="1600" u="none" cap="none" strike="noStrike">
                <a:solidFill>
                  <a:srgbClr val="000000"/>
                </a:solidFill>
                <a:latin typeface="Calibri"/>
                <a:ea typeface="Calibri"/>
                <a:cs typeface="Calibri"/>
                <a:sym typeface="Calibri"/>
              </a:rPr>
              <a:t> ECE bit </a:t>
            </a:r>
            <a:r>
              <a:rPr lang="en-US" sz="1600">
                <a:latin typeface="Calibri"/>
                <a:ea typeface="Calibri"/>
                <a:cs typeface="Calibri"/>
                <a:sym typeface="Calibri"/>
              </a:rPr>
              <a:t>στο τμήμα </a:t>
            </a:r>
            <a:r>
              <a:rPr b="0" i="0" lang="en-US" sz="1600" u="none" cap="none" strike="noStrike">
                <a:solidFill>
                  <a:srgbClr val="000000"/>
                </a:solidFill>
                <a:latin typeface="Calibri"/>
                <a:ea typeface="Calibri"/>
                <a:cs typeface="Calibri"/>
                <a:sym typeface="Calibri"/>
              </a:rPr>
              <a:t>ACK </a:t>
            </a:r>
            <a:r>
              <a:rPr lang="en-US" sz="1600">
                <a:latin typeface="Calibri"/>
                <a:ea typeface="Calibri"/>
                <a:cs typeface="Calibri"/>
                <a:sym typeface="Calibri"/>
              </a:rPr>
              <a:t>για να ειδοποιήσει τον αποστολέα για συμφόρηση</a:t>
            </a:r>
            <a:endParaRPr sz="1600"/>
          </a:p>
          <a:p>
            <a:pPr indent="-152400" lvl="0" marL="342900" marR="0" rtl="0" algn="l">
              <a:lnSpc>
                <a:spcPct val="90000"/>
              </a:lnSpc>
              <a:spcBef>
                <a:spcPts val="300"/>
              </a:spcBef>
              <a:spcAft>
                <a:spcPts val="0"/>
              </a:spcAft>
              <a:buClr>
                <a:srgbClr val="0000A3"/>
              </a:buClr>
              <a:buSzPts val="1600"/>
              <a:buFont typeface="Noto Sans Symbols"/>
              <a:buChar char="▪"/>
            </a:pPr>
            <a:r>
              <a:rPr lang="en-US" sz="1600">
                <a:latin typeface="Calibri"/>
                <a:ea typeface="Calibri"/>
                <a:cs typeface="Calibri"/>
                <a:sym typeface="Calibri"/>
              </a:rPr>
              <a:t>περιέχει και τα δύο</a:t>
            </a:r>
            <a:r>
              <a:rPr b="0" i="0" lang="en-US" sz="1600" u="none" cap="none" strike="noStrike">
                <a:solidFill>
                  <a:srgbClr val="000000"/>
                </a:solidFill>
                <a:latin typeface="Calibri"/>
                <a:ea typeface="Calibri"/>
                <a:cs typeface="Calibri"/>
                <a:sym typeface="Calibri"/>
              </a:rPr>
              <a:t> IP (IP header ECN bit marking) </a:t>
            </a:r>
            <a:r>
              <a:rPr lang="en-US" sz="1600">
                <a:latin typeface="Calibri"/>
                <a:ea typeface="Calibri"/>
                <a:cs typeface="Calibri"/>
                <a:sym typeface="Calibri"/>
              </a:rPr>
              <a:t>και </a:t>
            </a:r>
            <a:r>
              <a:rPr b="0" i="0" lang="en-US" sz="1600" u="none" cap="none" strike="noStrike">
                <a:solidFill>
                  <a:srgbClr val="000000"/>
                </a:solidFill>
                <a:latin typeface="Calibri"/>
                <a:ea typeface="Calibri"/>
                <a:cs typeface="Calibri"/>
                <a:sym typeface="Calibri"/>
              </a:rPr>
              <a:t>TCP (TCP header C,E bit marking)</a:t>
            </a:r>
            <a:endParaRPr b="0" i="0" sz="1600" u="none" cap="none" strike="noStrike">
              <a:solidFill>
                <a:srgbClr val="000000"/>
              </a:solidFill>
              <a:latin typeface="Calibri"/>
              <a:ea typeface="Calibri"/>
              <a:cs typeface="Calibri"/>
              <a:sym typeface="Calibri"/>
            </a:endParaRPr>
          </a:p>
        </p:txBody>
      </p:sp>
      <p:grpSp>
        <p:nvGrpSpPr>
          <p:cNvPr id="8838" name="Google Shape;8838;p131"/>
          <p:cNvGrpSpPr/>
          <p:nvPr/>
        </p:nvGrpSpPr>
        <p:grpSpPr>
          <a:xfrm>
            <a:off x="2419951" y="4264058"/>
            <a:ext cx="1120273" cy="238627"/>
            <a:chOff x="1502428" y="5844331"/>
            <a:chExt cx="1493100" cy="318000"/>
          </a:xfrm>
        </p:grpSpPr>
        <p:grpSp>
          <p:nvGrpSpPr>
            <p:cNvPr id="8839" name="Google Shape;8839;p131"/>
            <p:cNvGrpSpPr/>
            <p:nvPr/>
          </p:nvGrpSpPr>
          <p:grpSpPr>
            <a:xfrm>
              <a:off x="1502428" y="5844331"/>
              <a:ext cx="1493100" cy="318000"/>
              <a:chOff x="3621632" y="5775938"/>
              <a:chExt cx="1493100" cy="318000"/>
            </a:xfrm>
          </p:grpSpPr>
          <p:grpSp>
            <p:nvGrpSpPr>
              <p:cNvPr id="8840" name="Google Shape;8840;p131"/>
              <p:cNvGrpSpPr/>
              <p:nvPr/>
            </p:nvGrpSpPr>
            <p:grpSpPr>
              <a:xfrm>
                <a:off x="3999308" y="5783869"/>
                <a:ext cx="821517" cy="260606"/>
                <a:chOff x="-2975522" y="4129762"/>
                <a:chExt cx="1281721" cy="456280"/>
              </a:xfrm>
            </p:grpSpPr>
            <p:sp>
              <p:nvSpPr>
                <p:cNvPr id="8841" name="Google Shape;8841;p131"/>
                <p:cNvSpPr/>
                <p:nvPr/>
              </p:nvSpPr>
              <p:spPr>
                <a:xfrm>
                  <a:off x="-2903722" y="4135317"/>
                  <a:ext cx="1151258" cy="341655"/>
                </a:xfrm>
                <a:prstGeom prst="rect">
                  <a:avLst/>
                </a:prstGeom>
                <a:solidFill>
                  <a:srgbClr val="008000"/>
                </a:solidFill>
                <a:ln cap="flat" cmpd="sng" w="12700">
                  <a:solidFill>
                    <a:srgbClr val="00664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42" name="Google Shape;8842;p131"/>
                <p:cNvSpPr/>
                <p:nvPr/>
              </p:nvSpPr>
              <p:spPr>
                <a:xfrm>
                  <a:off x="-2968093" y="4221426"/>
                  <a:ext cx="1148783" cy="344432"/>
                </a:xfrm>
                <a:prstGeom prst="rect">
                  <a:avLst/>
                </a:prstGeom>
                <a:solidFill>
                  <a:srgbClr val="008000"/>
                </a:solidFill>
                <a:ln cap="flat" cmpd="sng" w="12700">
                  <a:solidFill>
                    <a:srgbClr val="00664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43" name="Google Shape;8843;p131"/>
                <p:cNvSpPr/>
                <p:nvPr/>
              </p:nvSpPr>
              <p:spPr>
                <a:xfrm>
                  <a:off x="-2975522" y="4129762"/>
                  <a:ext cx="1223057" cy="94441"/>
                </a:xfrm>
                <a:custGeom>
                  <a:rect b="b" l="l" r="r" t="t"/>
                  <a:pathLst>
                    <a:path extrusionOk="0" h="93730" w="1223105">
                      <a:moveTo>
                        <a:pt x="0" y="89042"/>
                      </a:moveTo>
                      <a:lnTo>
                        <a:pt x="70293" y="0"/>
                      </a:lnTo>
                      <a:lnTo>
                        <a:pt x="1223105" y="4687"/>
                      </a:lnTo>
                      <a:lnTo>
                        <a:pt x="1143439" y="93730"/>
                      </a:lnTo>
                      <a:lnTo>
                        <a:pt x="0" y="89042"/>
                      </a:lnTo>
                      <a:close/>
                    </a:path>
                  </a:pathLst>
                </a:custGeom>
                <a:solidFill>
                  <a:srgbClr val="329369"/>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44" name="Google Shape;8844;p131"/>
                <p:cNvSpPr/>
                <p:nvPr/>
              </p:nvSpPr>
              <p:spPr>
                <a:xfrm flipH="1" rot="10411447">
                  <a:off x="-1853972" y="4146428"/>
                  <a:ext cx="136170" cy="433318"/>
                </a:xfrm>
                <a:custGeom>
                  <a:rect b="b" l="l" r="r" t="t"/>
                  <a:pathLst>
                    <a:path extrusionOk="0" h="891908" w="136342">
                      <a:moveTo>
                        <a:pt x="36019" y="731496"/>
                      </a:moveTo>
                      <a:lnTo>
                        <a:pt x="0" y="1"/>
                      </a:lnTo>
                      <a:lnTo>
                        <a:pt x="100909" y="172120"/>
                      </a:lnTo>
                      <a:lnTo>
                        <a:pt x="136342" y="891907"/>
                      </a:lnTo>
                      <a:lnTo>
                        <a:pt x="36019" y="731496"/>
                      </a:lnTo>
                      <a:close/>
                    </a:path>
                  </a:pathLst>
                </a:custGeom>
                <a:solidFill>
                  <a:srgbClr val="329369"/>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845" name="Google Shape;8845;p131"/>
              <p:cNvSpPr txBox="1"/>
              <p:nvPr/>
            </p:nvSpPr>
            <p:spPr>
              <a:xfrm>
                <a:off x="3621632" y="5775938"/>
                <a:ext cx="14931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Tahoma"/>
                  <a:buNone/>
                </a:pPr>
                <a:r>
                  <a:rPr b="0" i="0" lang="en-US" sz="1100" u="none" cap="none" strike="noStrike">
                    <a:solidFill>
                      <a:srgbClr val="FFFFFF"/>
                    </a:solidFill>
                    <a:latin typeface="Tahoma"/>
                    <a:ea typeface="Tahoma"/>
                    <a:cs typeface="Tahoma"/>
                    <a:sym typeface="Tahoma"/>
                  </a:rPr>
                  <a:t>ECN=10</a:t>
                </a:r>
                <a:endParaRPr sz="1100"/>
              </a:p>
            </p:txBody>
          </p:sp>
        </p:grpSp>
        <p:cxnSp>
          <p:nvCxnSpPr>
            <p:cNvPr id="8846" name="Google Shape;8846;p131"/>
            <p:cNvCxnSpPr/>
            <p:nvPr/>
          </p:nvCxnSpPr>
          <p:spPr>
            <a:xfrm flipH="1" rot="10800000">
              <a:off x="2150568" y="6133267"/>
              <a:ext cx="612066" cy="1"/>
            </a:xfrm>
            <a:prstGeom prst="straightConnector1">
              <a:avLst/>
            </a:prstGeom>
            <a:noFill/>
            <a:ln cap="flat" cmpd="sng" w="9525">
              <a:solidFill>
                <a:srgbClr val="008000"/>
              </a:solidFill>
              <a:prstDash val="solid"/>
              <a:round/>
              <a:headEnd len="med" w="med" type="none"/>
              <a:tailEnd len="med" w="med" type="triangle"/>
            </a:ln>
          </p:spPr>
        </p:cxnSp>
      </p:grpSp>
      <p:grpSp>
        <p:nvGrpSpPr>
          <p:cNvPr id="8847" name="Google Shape;8847;p131"/>
          <p:cNvGrpSpPr/>
          <p:nvPr/>
        </p:nvGrpSpPr>
        <p:grpSpPr>
          <a:xfrm>
            <a:off x="4009446" y="4213311"/>
            <a:ext cx="1120273" cy="269079"/>
            <a:chOff x="3621632" y="5775938"/>
            <a:chExt cx="1493100" cy="357723"/>
          </a:xfrm>
        </p:grpSpPr>
        <p:grpSp>
          <p:nvGrpSpPr>
            <p:cNvPr id="8848" name="Google Shape;8848;p131"/>
            <p:cNvGrpSpPr/>
            <p:nvPr/>
          </p:nvGrpSpPr>
          <p:grpSpPr>
            <a:xfrm>
              <a:off x="3621632" y="5775938"/>
              <a:ext cx="1493100" cy="317100"/>
              <a:chOff x="3621632" y="5775938"/>
              <a:chExt cx="1493100" cy="317100"/>
            </a:xfrm>
          </p:grpSpPr>
          <p:grpSp>
            <p:nvGrpSpPr>
              <p:cNvPr id="8849" name="Google Shape;8849;p131"/>
              <p:cNvGrpSpPr/>
              <p:nvPr/>
            </p:nvGrpSpPr>
            <p:grpSpPr>
              <a:xfrm>
                <a:off x="3999308" y="5783852"/>
                <a:ext cx="821480" cy="260019"/>
                <a:chOff x="-2975522" y="4129732"/>
                <a:chExt cx="1281665" cy="455254"/>
              </a:xfrm>
            </p:grpSpPr>
            <p:sp>
              <p:nvSpPr>
                <p:cNvPr id="8850" name="Google Shape;8850;p131"/>
                <p:cNvSpPr/>
                <p:nvPr/>
              </p:nvSpPr>
              <p:spPr>
                <a:xfrm>
                  <a:off x="-2903723" y="4135274"/>
                  <a:ext cx="1151259" cy="340871"/>
                </a:xfrm>
                <a:prstGeom prst="rect">
                  <a:avLst/>
                </a:prstGeom>
                <a:solidFill>
                  <a:srgbClr val="008000"/>
                </a:solidFill>
                <a:ln cap="flat" cmpd="sng" w="12700">
                  <a:solidFill>
                    <a:srgbClr val="00664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51" name="Google Shape;8851;p131"/>
                <p:cNvSpPr/>
                <p:nvPr/>
              </p:nvSpPr>
              <p:spPr>
                <a:xfrm>
                  <a:off x="-2968095" y="4221184"/>
                  <a:ext cx="1148783" cy="343644"/>
                </a:xfrm>
                <a:prstGeom prst="rect">
                  <a:avLst/>
                </a:prstGeom>
                <a:solidFill>
                  <a:srgbClr val="008000"/>
                </a:solidFill>
                <a:ln cap="flat" cmpd="sng" w="12700">
                  <a:solidFill>
                    <a:srgbClr val="00664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52" name="Google Shape;8852;p131"/>
                <p:cNvSpPr/>
                <p:nvPr/>
              </p:nvSpPr>
              <p:spPr>
                <a:xfrm>
                  <a:off x="-2975522" y="4129732"/>
                  <a:ext cx="1223057" cy="94225"/>
                </a:xfrm>
                <a:custGeom>
                  <a:rect b="b" l="l" r="r" t="t"/>
                  <a:pathLst>
                    <a:path extrusionOk="0" h="93730" w="1223105">
                      <a:moveTo>
                        <a:pt x="0" y="89042"/>
                      </a:moveTo>
                      <a:lnTo>
                        <a:pt x="70293" y="0"/>
                      </a:lnTo>
                      <a:lnTo>
                        <a:pt x="1223105" y="4687"/>
                      </a:lnTo>
                      <a:lnTo>
                        <a:pt x="1143439" y="93730"/>
                      </a:lnTo>
                      <a:lnTo>
                        <a:pt x="0" y="89042"/>
                      </a:lnTo>
                      <a:close/>
                    </a:path>
                  </a:pathLst>
                </a:custGeom>
                <a:solidFill>
                  <a:srgbClr val="329369"/>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53" name="Google Shape;8853;p131"/>
                <p:cNvSpPr/>
                <p:nvPr/>
              </p:nvSpPr>
              <p:spPr>
                <a:xfrm flipH="1" rot="10411447">
                  <a:off x="-1853974" y="4146360"/>
                  <a:ext cx="136171" cy="432326"/>
                </a:xfrm>
                <a:custGeom>
                  <a:rect b="b" l="l" r="r" t="t"/>
                  <a:pathLst>
                    <a:path extrusionOk="0" h="891908" w="136342">
                      <a:moveTo>
                        <a:pt x="36019" y="731496"/>
                      </a:moveTo>
                      <a:lnTo>
                        <a:pt x="0" y="1"/>
                      </a:lnTo>
                      <a:lnTo>
                        <a:pt x="100909" y="172120"/>
                      </a:lnTo>
                      <a:lnTo>
                        <a:pt x="136342" y="891907"/>
                      </a:lnTo>
                      <a:lnTo>
                        <a:pt x="36019" y="731496"/>
                      </a:lnTo>
                      <a:close/>
                    </a:path>
                  </a:pathLst>
                </a:custGeom>
                <a:solidFill>
                  <a:srgbClr val="329369"/>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8854" name="Google Shape;8854;p131"/>
              <p:cNvSpPr txBox="1"/>
              <p:nvPr/>
            </p:nvSpPr>
            <p:spPr>
              <a:xfrm>
                <a:off x="3621632" y="5775938"/>
                <a:ext cx="1493100" cy="31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Tahoma"/>
                  <a:buNone/>
                </a:pPr>
                <a:r>
                  <a:rPr b="0" i="0" lang="en-US" sz="1100" u="none" cap="none" strike="noStrike">
                    <a:solidFill>
                      <a:srgbClr val="FFFFFF"/>
                    </a:solidFill>
                    <a:latin typeface="Tahoma"/>
                    <a:ea typeface="Tahoma"/>
                    <a:cs typeface="Tahoma"/>
                    <a:sym typeface="Tahoma"/>
                  </a:rPr>
                  <a:t>ECN=</a:t>
                </a:r>
                <a:r>
                  <a:rPr b="0" i="0" lang="en-US" sz="1100" u="none" cap="none" strike="noStrike">
                    <a:solidFill>
                      <a:srgbClr val="FF0000"/>
                    </a:solidFill>
                    <a:latin typeface="Tahoma"/>
                    <a:ea typeface="Tahoma"/>
                    <a:cs typeface="Tahoma"/>
                    <a:sym typeface="Tahoma"/>
                  </a:rPr>
                  <a:t>11</a:t>
                </a:r>
                <a:endParaRPr sz="1100"/>
              </a:p>
            </p:txBody>
          </p:sp>
        </p:grpSp>
        <p:cxnSp>
          <p:nvCxnSpPr>
            <p:cNvPr id="8855" name="Google Shape;8855;p131"/>
            <p:cNvCxnSpPr/>
            <p:nvPr/>
          </p:nvCxnSpPr>
          <p:spPr>
            <a:xfrm flipH="1" rot="10800000">
              <a:off x="4483694" y="5949896"/>
              <a:ext cx="457353" cy="183765"/>
            </a:xfrm>
            <a:prstGeom prst="straightConnector1">
              <a:avLst/>
            </a:prstGeom>
            <a:noFill/>
            <a:ln cap="flat" cmpd="sng" w="9525">
              <a:solidFill>
                <a:srgbClr val="008000"/>
              </a:solidFill>
              <a:prstDash val="solid"/>
              <a:round/>
              <a:headEnd len="med" w="med" type="none"/>
              <a:tailEnd len="med" w="med" type="triangle"/>
            </a:ln>
          </p:spPr>
        </p:cxnSp>
      </p:grpSp>
      <p:grpSp>
        <p:nvGrpSpPr>
          <p:cNvPr id="8856" name="Google Shape;8856;p131"/>
          <p:cNvGrpSpPr/>
          <p:nvPr/>
        </p:nvGrpSpPr>
        <p:grpSpPr>
          <a:xfrm>
            <a:off x="3043841" y="3282121"/>
            <a:ext cx="2987293" cy="284547"/>
            <a:chOff x="2334273" y="4534486"/>
            <a:chExt cx="3981995" cy="378689"/>
          </a:xfrm>
        </p:grpSpPr>
        <p:grpSp>
          <p:nvGrpSpPr>
            <p:cNvPr id="8857" name="Google Shape;8857;p131"/>
            <p:cNvGrpSpPr/>
            <p:nvPr/>
          </p:nvGrpSpPr>
          <p:grpSpPr>
            <a:xfrm>
              <a:off x="3508876" y="4534486"/>
              <a:ext cx="1493100" cy="317400"/>
              <a:chOff x="3508876" y="4414358"/>
              <a:chExt cx="1493100" cy="317400"/>
            </a:xfrm>
          </p:grpSpPr>
          <p:sp>
            <p:nvSpPr>
              <p:cNvPr id="8858" name="Google Shape;8858;p131"/>
              <p:cNvSpPr/>
              <p:nvPr/>
            </p:nvSpPr>
            <p:spPr>
              <a:xfrm>
                <a:off x="3907074" y="4428619"/>
                <a:ext cx="736407" cy="194890"/>
              </a:xfrm>
              <a:prstGeom prst="rect">
                <a:avLst/>
              </a:prstGeom>
              <a:solidFill>
                <a:srgbClr val="008000"/>
              </a:solidFill>
              <a:ln cap="flat" cmpd="sng" w="12700">
                <a:solidFill>
                  <a:srgbClr val="00664C"/>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59" name="Google Shape;8859;p131"/>
              <p:cNvSpPr/>
              <p:nvPr/>
            </p:nvSpPr>
            <p:spPr>
              <a:xfrm>
                <a:off x="3863891" y="4478563"/>
                <a:ext cx="737073" cy="196032"/>
              </a:xfrm>
              <a:prstGeom prst="rect">
                <a:avLst/>
              </a:prstGeom>
              <a:solidFill>
                <a:srgbClr val="0000FF"/>
              </a:solidFill>
              <a:ln cap="flat" cmpd="sng" w="12700">
                <a:solidFill>
                  <a:srgbClr val="00009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8860" name="Google Shape;8860;p131"/>
              <p:cNvSpPr/>
              <p:nvPr/>
            </p:nvSpPr>
            <p:spPr>
              <a:xfrm>
                <a:off x="3859775" y="4425511"/>
                <a:ext cx="783947" cy="53534"/>
              </a:xfrm>
              <a:custGeom>
                <a:rect b="b" l="l" r="r" t="t"/>
                <a:pathLst>
                  <a:path extrusionOk="0" h="93730" w="1223105">
                    <a:moveTo>
                      <a:pt x="0" y="89042"/>
                    </a:moveTo>
                    <a:lnTo>
                      <a:pt x="70293" y="0"/>
                    </a:lnTo>
                    <a:lnTo>
                      <a:pt x="1223105" y="4687"/>
                    </a:lnTo>
                    <a:lnTo>
                      <a:pt x="1143439" y="93730"/>
                    </a:lnTo>
                    <a:lnTo>
                      <a:pt x="0" y="89042"/>
                    </a:lnTo>
                    <a:close/>
                  </a:path>
                </a:pathLst>
              </a:custGeom>
              <a:solidFill>
                <a:srgbClr val="3366FF"/>
              </a:solidFill>
              <a:ln cap="flat" cmpd="sng" w="9525">
                <a:solidFill>
                  <a:srgbClr val="00009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61" name="Google Shape;8861;p131"/>
              <p:cNvSpPr/>
              <p:nvPr/>
            </p:nvSpPr>
            <p:spPr>
              <a:xfrm flipH="1" rot="10411447">
                <a:off x="4579084" y="4434448"/>
                <a:ext cx="87388" cy="248479"/>
              </a:xfrm>
              <a:custGeom>
                <a:rect b="b" l="l" r="r" t="t"/>
                <a:pathLst>
                  <a:path extrusionOk="0" h="891908" w="136342">
                    <a:moveTo>
                      <a:pt x="36019" y="731496"/>
                    </a:moveTo>
                    <a:lnTo>
                      <a:pt x="0" y="1"/>
                    </a:lnTo>
                    <a:lnTo>
                      <a:pt x="100909" y="172120"/>
                    </a:lnTo>
                    <a:lnTo>
                      <a:pt x="136342" y="891907"/>
                    </a:lnTo>
                    <a:lnTo>
                      <a:pt x="36019" y="731496"/>
                    </a:lnTo>
                    <a:close/>
                  </a:path>
                </a:pathLst>
              </a:custGeom>
              <a:solidFill>
                <a:srgbClr val="3366FF"/>
              </a:solidFill>
              <a:ln cap="flat" cmpd="sng" w="9525">
                <a:solidFill>
                  <a:srgbClr val="00009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8862" name="Google Shape;8862;p131"/>
              <p:cNvSpPr txBox="1"/>
              <p:nvPr/>
            </p:nvSpPr>
            <p:spPr>
              <a:xfrm>
                <a:off x="3508876" y="4414358"/>
                <a:ext cx="1493100" cy="317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Tahoma"/>
                  <a:buNone/>
                </a:pPr>
                <a:r>
                  <a:rPr b="0" i="0" lang="en-US" sz="1100" u="none" cap="none" strike="noStrike">
                    <a:solidFill>
                      <a:srgbClr val="FFFFFF"/>
                    </a:solidFill>
                    <a:latin typeface="Tahoma"/>
                    <a:ea typeface="Tahoma"/>
                    <a:cs typeface="Tahoma"/>
                    <a:sym typeface="Tahoma"/>
                  </a:rPr>
                  <a:t>ECE=</a:t>
                </a:r>
                <a:r>
                  <a:rPr b="0" i="0" lang="en-US" sz="1100" u="none" cap="none" strike="noStrike">
                    <a:solidFill>
                      <a:srgbClr val="FF0000"/>
                    </a:solidFill>
                    <a:latin typeface="Tahoma"/>
                    <a:ea typeface="Tahoma"/>
                    <a:cs typeface="Tahoma"/>
                    <a:sym typeface="Tahoma"/>
                  </a:rPr>
                  <a:t>1</a:t>
                </a:r>
                <a:endParaRPr sz="1100"/>
              </a:p>
            </p:txBody>
          </p:sp>
        </p:grpSp>
        <p:cxnSp>
          <p:nvCxnSpPr>
            <p:cNvPr id="8863" name="Google Shape;8863;p131"/>
            <p:cNvCxnSpPr/>
            <p:nvPr/>
          </p:nvCxnSpPr>
          <p:spPr>
            <a:xfrm rot="10800000">
              <a:off x="3801047" y="4905427"/>
              <a:ext cx="697737" cy="7748"/>
            </a:xfrm>
            <a:prstGeom prst="straightConnector1">
              <a:avLst/>
            </a:prstGeom>
            <a:noFill/>
            <a:ln cap="flat" cmpd="sng" w="9525">
              <a:solidFill>
                <a:srgbClr val="0000FF"/>
              </a:solidFill>
              <a:prstDash val="solid"/>
              <a:round/>
              <a:headEnd len="med" w="med" type="none"/>
              <a:tailEnd len="med" w="med" type="triangle"/>
            </a:ln>
          </p:spPr>
        </p:cxnSp>
        <p:cxnSp>
          <p:nvCxnSpPr>
            <p:cNvPr id="8864" name="Google Shape;8864;p131"/>
            <p:cNvCxnSpPr/>
            <p:nvPr/>
          </p:nvCxnSpPr>
          <p:spPr>
            <a:xfrm rot="10800000">
              <a:off x="2334273" y="4839428"/>
              <a:ext cx="3981995" cy="0"/>
            </a:xfrm>
            <a:prstGeom prst="straightConnector1">
              <a:avLst/>
            </a:prstGeom>
            <a:noFill/>
            <a:ln cap="flat" cmpd="sng" w="12700">
              <a:solidFill>
                <a:srgbClr val="0000FF"/>
              </a:solidFill>
              <a:prstDash val="solid"/>
              <a:round/>
              <a:headEnd len="med" w="med" type="none"/>
              <a:tailEnd len="med" w="med" type="triangle"/>
            </a:ln>
          </p:spPr>
        </p:cxnSp>
      </p:grpSp>
      <p:grpSp>
        <p:nvGrpSpPr>
          <p:cNvPr id="8865" name="Google Shape;8865;p131"/>
          <p:cNvGrpSpPr/>
          <p:nvPr/>
        </p:nvGrpSpPr>
        <p:grpSpPr>
          <a:xfrm>
            <a:off x="1969924" y="4502224"/>
            <a:ext cx="870416" cy="523638"/>
            <a:chOff x="902416" y="6160831"/>
            <a:chExt cx="1160400" cy="698649"/>
          </a:xfrm>
        </p:grpSpPr>
        <p:sp>
          <p:nvSpPr>
            <p:cNvPr id="8866" name="Google Shape;8866;p131"/>
            <p:cNvSpPr txBox="1"/>
            <p:nvPr/>
          </p:nvSpPr>
          <p:spPr>
            <a:xfrm>
              <a:off x="902416" y="6315280"/>
              <a:ext cx="1160400" cy="544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IP datagram</a:t>
              </a:r>
              <a:endParaRPr sz="1100"/>
            </a:p>
          </p:txBody>
        </p:sp>
        <p:cxnSp>
          <p:nvCxnSpPr>
            <p:cNvPr id="8867" name="Google Shape;8867;p131"/>
            <p:cNvCxnSpPr/>
            <p:nvPr/>
          </p:nvCxnSpPr>
          <p:spPr>
            <a:xfrm flipH="1">
              <a:off x="1785033" y="6160831"/>
              <a:ext cx="274620" cy="240255"/>
            </a:xfrm>
            <a:prstGeom prst="straightConnector1">
              <a:avLst/>
            </a:prstGeom>
            <a:noFill/>
            <a:ln cap="flat" cmpd="sng" w="9525">
              <a:solidFill>
                <a:srgbClr val="000000"/>
              </a:solidFill>
              <a:prstDash val="solid"/>
              <a:round/>
              <a:headEnd len="med" w="med" type="none"/>
              <a:tailEnd len="med" w="med" type="none"/>
            </a:ln>
          </p:spPr>
        </p:cxnSp>
      </p:grpSp>
      <p:grpSp>
        <p:nvGrpSpPr>
          <p:cNvPr id="8868" name="Google Shape;8868;p131"/>
          <p:cNvGrpSpPr/>
          <p:nvPr/>
        </p:nvGrpSpPr>
        <p:grpSpPr>
          <a:xfrm>
            <a:off x="4692647" y="2878614"/>
            <a:ext cx="1215513" cy="407893"/>
            <a:chOff x="4531899" y="3996483"/>
            <a:chExt cx="1620900" cy="542700"/>
          </a:xfrm>
        </p:grpSpPr>
        <p:sp>
          <p:nvSpPr>
            <p:cNvPr id="8869" name="Google Shape;8869;p131"/>
            <p:cNvSpPr txBox="1"/>
            <p:nvPr/>
          </p:nvSpPr>
          <p:spPr>
            <a:xfrm>
              <a:off x="4531899" y="3996483"/>
              <a:ext cx="1620900" cy="54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TCP ACK segment</a:t>
              </a:r>
              <a:endParaRPr sz="1100"/>
            </a:p>
          </p:txBody>
        </p:sp>
        <p:cxnSp>
          <p:nvCxnSpPr>
            <p:cNvPr id="8870" name="Google Shape;8870;p131"/>
            <p:cNvCxnSpPr/>
            <p:nvPr/>
          </p:nvCxnSpPr>
          <p:spPr>
            <a:xfrm flipH="1">
              <a:off x="4632144" y="4271060"/>
              <a:ext cx="274620" cy="240255"/>
            </a:xfrm>
            <a:prstGeom prst="straightConnector1">
              <a:avLst/>
            </a:prstGeom>
            <a:noFill/>
            <a:ln cap="flat" cmpd="sng" w="9525">
              <a:solidFill>
                <a:srgbClr val="000000"/>
              </a:solidFill>
              <a:prstDash val="solid"/>
              <a:round/>
              <a:headEnd len="med" w="med" type="none"/>
              <a:tailEnd len="med" w="med" type="none"/>
            </a:ln>
          </p:spPr>
        </p:cxnSp>
      </p:grpSp>
      <p:sp>
        <p:nvSpPr>
          <p:cNvPr id="8871" name="Google Shape;8871;p13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8"/>
                                        </p:tgtEl>
                                        <p:attrNameLst>
                                          <p:attrName>style.visibility</p:attrName>
                                        </p:attrNameLst>
                                      </p:cBhvr>
                                      <p:to>
                                        <p:strVal val="visible"/>
                                      </p:to>
                                    </p:set>
                                    <p:animEffect filter="fade" transition="in">
                                      <p:cBhvr>
                                        <p:cTn dur="500"/>
                                        <p:tgtEl>
                                          <p:spTgt spid="88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65"/>
                                        </p:tgtEl>
                                        <p:attrNameLst>
                                          <p:attrName>style.visibility</p:attrName>
                                        </p:attrNameLst>
                                      </p:cBhvr>
                                      <p:to>
                                        <p:strVal val="visible"/>
                                      </p:to>
                                    </p:set>
                                    <p:animEffect filter="fade" transition="in">
                                      <p:cBhvr>
                                        <p:cTn dur="500"/>
                                        <p:tgtEl>
                                          <p:spTgt spid="88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47"/>
                                        </p:tgtEl>
                                        <p:attrNameLst>
                                          <p:attrName>style.visibility</p:attrName>
                                        </p:attrNameLst>
                                      </p:cBhvr>
                                      <p:to>
                                        <p:strVal val="visible"/>
                                      </p:to>
                                    </p:set>
                                    <p:animEffect filter="fade" transition="in">
                                      <p:cBhvr>
                                        <p:cTn dur="500"/>
                                        <p:tgtEl>
                                          <p:spTgt spid="884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856"/>
                                        </p:tgtEl>
                                        <p:attrNameLst>
                                          <p:attrName>style.visibility</p:attrName>
                                        </p:attrNameLst>
                                      </p:cBhvr>
                                      <p:to>
                                        <p:strVal val="visible"/>
                                      </p:to>
                                    </p:set>
                                    <p:animEffect filter="fade" transition="in">
                                      <p:cBhvr>
                                        <p:cTn dur="500"/>
                                        <p:tgtEl>
                                          <p:spTgt spid="8856"/>
                                        </p:tgtEl>
                                      </p:cBhvr>
                                    </p:animEffect>
                                  </p:childTnLst>
                                </p:cTn>
                              </p:par>
                              <p:par>
                                <p:cTn fill="hold" nodeType="withEffect" presetClass="entr" presetID="10" presetSubtype="0">
                                  <p:stCondLst>
                                    <p:cond delay="0"/>
                                  </p:stCondLst>
                                  <p:childTnLst>
                                    <p:set>
                                      <p:cBhvr>
                                        <p:cTn dur="1" fill="hold">
                                          <p:stCondLst>
                                            <p:cond delay="0"/>
                                          </p:stCondLst>
                                        </p:cTn>
                                        <p:tgtEl>
                                          <p:spTgt spid="8868"/>
                                        </p:tgtEl>
                                        <p:attrNameLst>
                                          <p:attrName>style.visibility</p:attrName>
                                        </p:attrNameLst>
                                      </p:cBhvr>
                                      <p:to>
                                        <p:strVal val="visible"/>
                                      </p:to>
                                    </p:set>
                                    <p:animEffect filter="fade" transition="in">
                                      <p:cBhvr>
                                        <p:cTn dur="500"/>
                                        <p:tgtEl>
                                          <p:spTgt spid="88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6" name="Shape 8876"/>
        <p:cNvGrpSpPr/>
        <p:nvPr/>
      </p:nvGrpSpPr>
      <p:grpSpPr>
        <a:xfrm>
          <a:off x="0" y="0"/>
          <a:ext cx="0" cy="0"/>
          <a:chOff x="0" y="0"/>
          <a:chExt cx="0" cy="0"/>
        </a:xfrm>
      </p:grpSpPr>
      <p:grpSp>
        <p:nvGrpSpPr>
          <p:cNvPr id="8877" name="Google Shape;8877;p132"/>
          <p:cNvGrpSpPr/>
          <p:nvPr/>
        </p:nvGrpSpPr>
        <p:grpSpPr>
          <a:xfrm>
            <a:off x="5466661" y="2575735"/>
            <a:ext cx="825599" cy="539368"/>
            <a:chOff x="7493876" y="2774731"/>
            <a:chExt cx="1481958" cy="894622"/>
          </a:xfrm>
        </p:grpSpPr>
        <p:sp>
          <p:nvSpPr>
            <p:cNvPr id="8878" name="Google Shape;8878;p13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879" name="Google Shape;8879;p132"/>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880" name="Google Shape;8880;p132"/>
            <p:cNvGrpSpPr/>
            <p:nvPr/>
          </p:nvGrpSpPr>
          <p:grpSpPr>
            <a:xfrm>
              <a:off x="7713663" y="2848339"/>
              <a:ext cx="1042107" cy="425543"/>
              <a:chOff x="7786941" y="2884917"/>
              <a:chExt cx="897649" cy="353919"/>
            </a:xfrm>
          </p:grpSpPr>
          <p:sp>
            <p:nvSpPr>
              <p:cNvPr id="8881" name="Google Shape;8881;p13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82" name="Google Shape;8882;p13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83" name="Google Shape;8883;p13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84" name="Google Shape;8884;p13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8885" name="Google Shape;8885;p132"/>
          <p:cNvGrpSpPr/>
          <p:nvPr/>
        </p:nvGrpSpPr>
        <p:grpSpPr>
          <a:xfrm>
            <a:off x="4061436" y="2579021"/>
            <a:ext cx="825599" cy="539368"/>
            <a:chOff x="7493876" y="2774731"/>
            <a:chExt cx="1481958" cy="894622"/>
          </a:xfrm>
        </p:grpSpPr>
        <p:sp>
          <p:nvSpPr>
            <p:cNvPr id="8886" name="Google Shape;8886;p13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8887" name="Google Shape;8887;p132"/>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8888" name="Google Shape;8888;p132"/>
            <p:cNvGrpSpPr/>
            <p:nvPr/>
          </p:nvGrpSpPr>
          <p:grpSpPr>
            <a:xfrm>
              <a:off x="7713663" y="2848339"/>
              <a:ext cx="1042107" cy="425543"/>
              <a:chOff x="7786941" y="2884917"/>
              <a:chExt cx="897649" cy="353919"/>
            </a:xfrm>
          </p:grpSpPr>
          <p:sp>
            <p:nvSpPr>
              <p:cNvPr id="8889" name="Google Shape;8889;p13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90" name="Google Shape;8890;p13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91" name="Google Shape;8891;p13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892" name="Google Shape;8892;p13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8893" name="Google Shape;8893;p132"/>
          <p:cNvSpPr txBox="1"/>
          <p:nvPr>
            <p:ph type="title"/>
          </p:nvPr>
        </p:nvSpPr>
        <p:spPr>
          <a:xfrm>
            <a:off x="18464" y="172916"/>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δικαιοσύνη</a:t>
            </a:r>
            <a:endParaRPr b="0" sz="3300"/>
          </a:p>
        </p:txBody>
      </p:sp>
      <p:sp>
        <p:nvSpPr>
          <p:cNvPr id="8894" name="Google Shape;8894;p132"/>
          <p:cNvSpPr txBox="1"/>
          <p:nvPr/>
        </p:nvSpPr>
        <p:spPr>
          <a:xfrm>
            <a:off x="76650" y="846394"/>
            <a:ext cx="7630800" cy="816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A3"/>
              </a:buClr>
              <a:buSzPts val="2400"/>
              <a:buFont typeface="Noto Sans Symbols"/>
              <a:buNone/>
            </a:pPr>
            <a:r>
              <a:rPr lang="en-US" sz="2200">
                <a:solidFill>
                  <a:srgbClr val="CC0000"/>
                </a:solidFill>
                <a:latin typeface="Calibri"/>
                <a:ea typeface="Calibri"/>
                <a:cs typeface="Calibri"/>
                <a:sym typeface="Calibri"/>
              </a:rPr>
              <a:t>Στόχος δικαιοσύνης</a:t>
            </a:r>
            <a:r>
              <a:rPr b="0" lang="en-US" sz="2200" u="none" cap="none" strike="noStrike">
                <a:solidFill>
                  <a:srgbClr val="CC0000"/>
                </a:solidFill>
                <a:latin typeface="Calibri"/>
                <a:ea typeface="Calibri"/>
                <a:cs typeface="Calibri"/>
                <a:sym typeface="Calibri"/>
              </a:rPr>
              <a:t>:</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αν</a:t>
            </a:r>
            <a:r>
              <a:rPr b="0" lang="en-US" sz="2200" u="none" cap="none" strike="noStrike">
                <a:solidFill>
                  <a:srgbClr val="000000"/>
                </a:solidFill>
                <a:latin typeface="Calibri"/>
                <a:ea typeface="Calibri"/>
                <a:cs typeface="Calibri"/>
                <a:sym typeface="Calibri"/>
              </a:rPr>
              <a:t> K TCP </a:t>
            </a:r>
            <a:r>
              <a:rPr lang="en-US" sz="2200">
                <a:latin typeface="Calibri"/>
                <a:ea typeface="Calibri"/>
                <a:cs typeface="Calibri"/>
                <a:sym typeface="Calibri"/>
              </a:rPr>
              <a:t>συνδέσεις μοιράζονται την ίδια μποτιλιαρισμένη ζεύξη διεκπεραίωσης</a:t>
            </a:r>
            <a:r>
              <a:rPr b="0" lang="en-US" sz="2200" u="none" cap="none" strike="noStrike">
                <a:solidFill>
                  <a:srgbClr val="000000"/>
                </a:solidFill>
                <a:latin typeface="Calibri"/>
                <a:ea typeface="Calibri"/>
                <a:cs typeface="Calibri"/>
                <a:sym typeface="Calibri"/>
              </a:rPr>
              <a:t> R, </a:t>
            </a:r>
            <a:r>
              <a:rPr lang="en-US" sz="2200">
                <a:latin typeface="Calibri"/>
                <a:ea typeface="Calibri"/>
                <a:cs typeface="Calibri"/>
                <a:sym typeface="Calibri"/>
              </a:rPr>
              <a:t>η κάθε μια θα πρέπει να έχει μέσο εύρος </a:t>
            </a:r>
            <a:r>
              <a:rPr b="0" lang="en-US" sz="2200" u="none" cap="none" strike="noStrike">
                <a:solidFill>
                  <a:srgbClr val="000000"/>
                </a:solidFill>
                <a:latin typeface="Calibri"/>
                <a:ea typeface="Calibri"/>
                <a:cs typeface="Calibri"/>
                <a:sym typeface="Calibri"/>
              </a:rPr>
              <a:t>R/K</a:t>
            </a:r>
            <a:endParaRPr sz="2200"/>
          </a:p>
        </p:txBody>
      </p:sp>
      <p:cxnSp>
        <p:nvCxnSpPr>
          <p:cNvPr id="8895" name="Google Shape;8895;p132"/>
          <p:cNvCxnSpPr/>
          <p:nvPr/>
        </p:nvCxnSpPr>
        <p:spPr>
          <a:xfrm flipH="1" rot="10800000">
            <a:off x="4883492" y="2814726"/>
            <a:ext cx="614400" cy="6600"/>
          </a:xfrm>
          <a:prstGeom prst="straightConnector1">
            <a:avLst/>
          </a:prstGeom>
          <a:noFill/>
          <a:ln cap="flat" cmpd="sng" w="28575">
            <a:solidFill>
              <a:srgbClr val="000000"/>
            </a:solidFill>
            <a:prstDash val="solid"/>
            <a:round/>
            <a:headEnd len="med" w="med" type="none"/>
            <a:tailEnd len="med" w="med" type="none"/>
          </a:ln>
        </p:spPr>
      </p:cxnSp>
      <p:sp>
        <p:nvSpPr>
          <p:cNvPr id="8896" name="Google Shape;8896;p132"/>
          <p:cNvSpPr/>
          <p:nvPr/>
        </p:nvSpPr>
        <p:spPr>
          <a:xfrm>
            <a:off x="5011341" y="2664619"/>
            <a:ext cx="110700" cy="150000"/>
          </a:xfrm>
          <a:prstGeom prst="rect">
            <a:avLst/>
          </a:prstGeom>
          <a:solidFill>
            <a:srgbClr val="0099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897" name="Google Shape;8897;p132"/>
          <p:cNvSpPr/>
          <p:nvPr/>
        </p:nvSpPr>
        <p:spPr>
          <a:xfrm>
            <a:off x="4493419" y="2711053"/>
            <a:ext cx="110700" cy="150000"/>
          </a:xfrm>
          <a:prstGeom prst="rect">
            <a:avLst/>
          </a:prstGeom>
          <a:solidFill>
            <a:srgbClr val="0099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898" name="Google Shape;8898;p132"/>
          <p:cNvSpPr/>
          <p:nvPr/>
        </p:nvSpPr>
        <p:spPr>
          <a:xfrm>
            <a:off x="4711304" y="2664619"/>
            <a:ext cx="110700" cy="150000"/>
          </a:xfrm>
          <a:prstGeom prst="rect">
            <a:avLst/>
          </a:prstGeom>
          <a:solidFill>
            <a:srgbClr val="0099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899" name="Google Shape;8899;p132"/>
          <p:cNvSpPr txBox="1"/>
          <p:nvPr/>
        </p:nvSpPr>
        <p:spPr>
          <a:xfrm>
            <a:off x="1549325" y="1851161"/>
            <a:ext cx="17538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connection 1</a:t>
            </a:r>
            <a:endParaRPr sz="1100"/>
          </a:p>
        </p:txBody>
      </p:sp>
      <p:sp>
        <p:nvSpPr>
          <p:cNvPr id="8900" name="Google Shape;8900;p132"/>
          <p:cNvSpPr txBox="1"/>
          <p:nvPr/>
        </p:nvSpPr>
        <p:spPr>
          <a:xfrm>
            <a:off x="3904634" y="3206563"/>
            <a:ext cx="1139100" cy="817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bottleneck</a:t>
            </a:r>
            <a:endParaRPr sz="1100"/>
          </a:p>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router</a:t>
            </a:r>
            <a:endParaRPr sz="1100"/>
          </a:p>
          <a:p>
            <a:pPr indent="0" lvl="0" marL="0" marR="0" rtl="0" algn="ct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capacity R</a:t>
            </a:r>
            <a:endParaRPr sz="1100"/>
          </a:p>
        </p:txBody>
      </p:sp>
      <p:sp>
        <p:nvSpPr>
          <p:cNvPr id="8901" name="Google Shape;8901;p132"/>
          <p:cNvSpPr/>
          <p:nvPr/>
        </p:nvSpPr>
        <p:spPr>
          <a:xfrm>
            <a:off x="3345656" y="2225964"/>
            <a:ext cx="3170490" cy="539353"/>
          </a:xfrm>
          <a:custGeom>
            <a:rect b="b" l="l" r="r" t="t"/>
            <a:pathLst>
              <a:path extrusionOk="0" h="453" w="2412">
                <a:moveTo>
                  <a:pt x="0" y="0"/>
                </a:moveTo>
                <a:cubicBezTo>
                  <a:pt x="93" y="65"/>
                  <a:pt x="156" y="318"/>
                  <a:pt x="558" y="390"/>
                </a:cubicBezTo>
                <a:cubicBezTo>
                  <a:pt x="959" y="453"/>
                  <a:pt x="2026" y="423"/>
                  <a:pt x="2412" y="432"/>
                </a:cubicBezTo>
              </a:path>
            </a:pathLst>
          </a:custGeom>
          <a:noFill/>
          <a:ln cap="flat" cmpd="sng" w="38100">
            <a:solidFill>
              <a:srgbClr val="0099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902" name="Google Shape;8902;p132"/>
          <p:cNvSpPr/>
          <p:nvPr/>
        </p:nvSpPr>
        <p:spPr>
          <a:xfrm>
            <a:off x="4614863" y="2711053"/>
            <a:ext cx="110700" cy="150000"/>
          </a:xfrm>
          <a:prstGeom prst="rect">
            <a:avLst/>
          </a:prstGeom>
          <a:solidFill>
            <a:srgbClr val="3333CC"/>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903" name="Google Shape;8903;p132"/>
          <p:cNvSpPr/>
          <p:nvPr/>
        </p:nvSpPr>
        <p:spPr>
          <a:xfrm>
            <a:off x="3314700" y="2822972"/>
            <a:ext cx="3201448" cy="539353"/>
          </a:xfrm>
          <a:custGeom>
            <a:rect b="b" l="l" r="r" t="t"/>
            <a:pathLst>
              <a:path extrusionOk="0" h="453" w="2412">
                <a:moveTo>
                  <a:pt x="0" y="453"/>
                </a:moveTo>
                <a:cubicBezTo>
                  <a:pt x="93" y="388"/>
                  <a:pt x="156" y="134"/>
                  <a:pt x="558" y="63"/>
                </a:cubicBezTo>
                <a:cubicBezTo>
                  <a:pt x="959" y="0"/>
                  <a:pt x="2026" y="36"/>
                  <a:pt x="2412" y="29"/>
                </a:cubicBezTo>
              </a:path>
            </a:pathLst>
          </a:custGeom>
          <a:noFill/>
          <a:ln cap="flat" cmpd="sng" w="38100">
            <a:solidFill>
              <a:srgbClr val="3333C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8904" name="Google Shape;8904;p132"/>
          <p:cNvSpPr txBox="1"/>
          <p:nvPr/>
        </p:nvSpPr>
        <p:spPr>
          <a:xfrm>
            <a:off x="1537186" y="3519711"/>
            <a:ext cx="17538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connection 2</a:t>
            </a:r>
            <a:endParaRPr sz="1100"/>
          </a:p>
        </p:txBody>
      </p:sp>
      <p:grpSp>
        <p:nvGrpSpPr>
          <p:cNvPr id="8905" name="Google Shape;8905;p132"/>
          <p:cNvGrpSpPr/>
          <p:nvPr/>
        </p:nvGrpSpPr>
        <p:grpSpPr>
          <a:xfrm>
            <a:off x="2752725" y="2145506"/>
            <a:ext cx="575072" cy="528638"/>
            <a:chOff x="-44" y="1473"/>
            <a:chExt cx="981" cy="1105"/>
          </a:xfrm>
        </p:grpSpPr>
        <p:pic>
          <p:nvPicPr>
            <p:cNvPr descr="desktop_computer_stylized_medium" id="8906" name="Google Shape;8906;p13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907" name="Google Shape;8907;p13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nvGrpSpPr>
          <p:cNvPr id="8908" name="Google Shape;8908;p132"/>
          <p:cNvGrpSpPr/>
          <p:nvPr/>
        </p:nvGrpSpPr>
        <p:grpSpPr>
          <a:xfrm>
            <a:off x="2755106" y="3080147"/>
            <a:ext cx="575072" cy="528638"/>
            <a:chOff x="-44" y="1473"/>
            <a:chExt cx="981" cy="1105"/>
          </a:xfrm>
        </p:grpSpPr>
        <p:pic>
          <p:nvPicPr>
            <p:cNvPr descr="desktop_computer_stylized_medium" id="8909" name="Google Shape;8909;p13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8910" name="Google Shape;8910;p13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8911" name="Google Shape;8911;p13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6" name="Shape 8916"/>
        <p:cNvGrpSpPr/>
        <p:nvPr/>
      </p:nvGrpSpPr>
      <p:grpSpPr>
        <a:xfrm>
          <a:off x="0" y="0"/>
          <a:ext cx="0" cy="0"/>
          <a:chOff x="0" y="0"/>
          <a:chExt cx="0" cy="0"/>
        </a:xfrm>
      </p:grpSpPr>
      <p:sp>
        <p:nvSpPr>
          <p:cNvPr id="8917" name="Google Shape;8917;p133"/>
          <p:cNvSpPr txBox="1"/>
          <p:nvPr>
            <p:ph type="title"/>
          </p:nvPr>
        </p:nvSpPr>
        <p:spPr>
          <a:xfrm>
            <a:off x="-53458" y="86619"/>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Ε</a:t>
            </a:r>
            <a:r>
              <a:rPr lang="en-US" sz="3600"/>
              <a:t>: είναι το TCP Δίκαιο;</a:t>
            </a:r>
            <a:endParaRPr b="0" sz="3300"/>
          </a:p>
        </p:txBody>
      </p:sp>
      <p:sp>
        <p:nvSpPr>
          <p:cNvPr id="8918" name="Google Shape;8918;p133"/>
          <p:cNvSpPr txBox="1"/>
          <p:nvPr/>
        </p:nvSpPr>
        <p:spPr>
          <a:xfrm>
            <a:off x="118612" y="817981"/>
            <a:ext cx="7982400" cy="34860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000">
                <a:latin typeface="Calibri"/>
                <a:ea typeface="Calibri"/>
                <a:cs typeface="Calibri"/>
                <a:sym typeface="Calibri"/>
              </a:rPr>
              <a:t>Παράδειγμα</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δύο ανταγωνιστικές</a:t>
            </a:r>
            <a:r>
              <a:rPr b="0" i="0" lang="en-US" sz="2000" u="none" cap="none" strike="noStrike">
                <a:solidFill>
                  <a:srgbClr val="000000"/>
                </a:solidFill>
                <a:latin typeface="Calibri"/>
                <a:ea typeface="Calibri"/>
                <a:cs typeface="Calibri"/>
                <a:sym typeface="Calibri"/>
              </a:rPr>
              <a:t> TCP </a:t>
            </a:r>
            <a:r>
              <a:rPr lang="en-US" sz="2000">
                <a:latin typeface="Calibri"/>
                <a:ea typeface="Calibri"/>
                <a:cs typeface="Calibri"/>
                <a:sym typeface="Calibri"/>
              </a:rPr>
              <a:t>συνδέσεις</a:t>
            </a:r>
            <a:r>
              <a:rPr b="0" i="0" lang="en-US" sz="2000" u="none" cap="none" strike="noStrike">
                <a:solidFill>
                  <a:srgbClr val="000000"/>
                </a:solidFill>
                <a:latin typeface="Calibri"/>
                <a:ea typeface="Calibri"/>
                <a:cs typeface="Calibri"/>
                <a:sym typeface="Calibri"/>
              </a:rPr>
              <a:t>:</a:t>
            </a:r>
            <a:endParaRPr sz="2000"/>
          </a:p>
          <a:p>
            <a:pPr indent="-1524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προσθετική αύξηση δίνει κλίση</a:t>
            </a:r>
            <a:r>
              <a:rPr b="0" i="0" lang="en-US" sz="2000" u="none" cap="none" strike="noStrike">
                <a:solidFill>
                  <a:srgbClr val="000000"/>
                </a:solidFill>
                <a:latin typeface="Calibri"/>
                <a:ea typeface="Calibri"/>
                <a:cs typeface="Calibri"/>
                <a:sym typeface="Calibri"/>
              </a:rPr>
              <a:t> 1, </a:t>
            </a:r>
            <a:r>
              <a:rPr lang="en-US" sz="2000">
                <a:latin typeface="Calibri"/>
                <a:ea typeface="Calibri"/>
                <a:cs typeface="Calibri"/>
                <a:sym typeface="Calibri"/>
              </a:rPr>
              <a:t>καθώς αυξάνεται </a:t>
            </a:r>
            <a:r>
              <a:rPr lang="en-US" sz="2000">
                <a:latin typeface="Calibri"/>
                <a:ea typeface="Calibri"/>
                <a:cs typeface="Calibri"/>
                <a:sym typeface="Calibri"/>
              </a:rPr>
              <a:t>καθόλην</a:t>
            </a:r>
            <a:r>
              <a:rPr lang="en-US" sz="2000">
                <a:latin typeface="Calibri"/>
                <a:ea typeface="Calibri"/>
                <a:cs typeface="Calibri"/>
                <a:sym typeface="Calibri"/>
              </a:rPr>
              <a:t> την διάρκεια</a:t>
            </a:r>
            <a:endParaRPr sz="2000"/>
          </a:p>
          <a:p>
            <a:pPr indent="-1524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πολλαπλασιαστική μείωση μειώνει την διεκπεραίωση αναλόγως</a:t>
            </a:r>
            <a:endParaRPr sz="2000"/>
          </a:p>
        </p:txBody>
      </p:sp>
      <p:cxnSp>
        <p:nvCxnSpPr>
          <p:cNvPr id="8919" name="Google Shape;8919;p133"/>
          <p:cNvCxnSpPr/>
          <p:nvPr/>
        </p:nvCxnSpPr>
        <p:spPr>
          <a:xfrm>
            <a:off x="971550" y="4492228"/>
            <a:ext cx="2728800" cy="0"/>
          </a:xfrm>
          <a:prstGeom prst="straightConnector1">
            <a:avLst/>
          </a:prstGeom>
          <a:noFill/>
          <a:ln cap="flat" cmpd="sng" w="38100">
            <a:solidFill>
              <a:srgbClr val="000000"/>
            </a:solidFill>
            <a:prstDash val="solid"/>
            <a:round/>
            <a:headEnd len="med" w="med" type="none"/>
            <a:tailEnd len="med" w="med" type="none"/>
          </a:ln>
        </p:spPr>
      </p:cxnSp>
      <p:cxnSp>
        <p:nvCxnSpPr>
          <p:cNvPr id="8920" name="Google Shape;8920;p133"/>
          <p:cNvCxnSpPr/>
          <p:nvPr/>
        </p:nvCxnSpPr>
        <p:spPr>
          <a:xfrm rot="10800000">
            <a:off x="971550" y="2170584"/>
            <a:ext cx="0" cy="2314500"/>
          </a:xfrm>
          <a:prstGeom prst="straightConnector1">
            <a:avLst/>
          </a:prstGeom>
          <a:noFill/>
          <a:ln cap="flat" cmpd="sng" w="38100">
            <a:solidFill>
              <a:srgbClr val="000000"/>
            </a:solidFill>
            <a:prstDash val="solid"/>
            <a:round/>
            <a:headEnd len="med" w="med" type="none"/>
            <a:tailEnd len="med" w="med" type="none"/>
          </a:ln>
        </p:spPr>
      </p:cxnSp>
      <p:cxnSp>
        <p:nvCxnSpPr>
          <p:cNvPr id="8921" name="Google Shape;8921;p133"/>
          <p:cNvCxnSpPr/>
          <p:nvPr/>
        </p:nvCxnSpPr>
        <p:spPr>
          <a:xfrm rot="7861964">
            <a:off x="516708" y="3471947"/>
            <a:ext cx="2670566" cy="10640"/>
          </a:xfrm>
          <a:prstGeom prst="straightConnector1">
            <a:avLst/>
          </a:prstGeom>
          <a:noFill/>
          <a:ln cap="flat" cmpd="sng" w="19050">
            <a:solidFill>
              <a:srgbClr val="000000"/>
            </a:solidFill>
            <a:prstDash val="dash"/>
            <a:round/>
            <a:headEnd len="med" w="med" type="none"/>
            <a:tailEnd len="med" w="med" type="none"/>
          </a:ln>
        </p:spPr>
      </p:cxnSp>
      <p:cxnSp>
        <p:nvCxnSpPr>
          <p:cNvPr id="8922" name="Google Shape;8922;p133"/>
          <p:cNvCxnSpPr/>
          <p:nvPr/>
        </p:nvCxnSpPr>
        <p:spPr>
          <a:xfrm>
            <a:off x="957263" y="2356246"/>
            <a:ext cx="2114700" cy="2107500"/>
          </a:xfrm>
          <a:prstGeom prst="straightConnector1">
            <a:avLst/>
          </a:prstGeom>
          <a:noFill/>
          <a:ln cap="flat" cmpd="sng" w="38100">
            <a:solidFill>
              <a:srgbClr val="3333CC"/>
            </a:solidFill>
            <a:prstDash val="solid"/>
            <a:round/>
            <a:headEnd len="med" w="med" type="none"/>
            <a:tailEnd len="med" w="med" type="none"/>
          </a:ln>
        </p:spPr>
      </p:cxnSp>
      <p:sp>
        <p:nvSpPr>
          <p:cNvPr id="8923" name="Google Shape;8923;p133"/>
          <p:cNvSpPr txBox="1"/>
          <p:nvPr/>
        </p:nvSpPr>
        <p:spPr>
          <a:xfrm>
            <a:off x="694135" y="2227659"/>
            <a:ext cx="302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R</a:t>
            </a:r>
            <a:endParaRPr b="0" i="0" sz="800" u="none" cap="none" strike="noStrike">
              <a:solidFill>
                <a:srgbClr val="000000"/>
              </a:solidFill>
              <a:latin typeface="Arial"/>
              <a:ea typeface="Arial"/>
              <a:cs typeface="Arial"/>
              <a:sym typeface="Arial"/>
            </a:endParaRPr>
          </a:p>
        </p:txBody>
      </p:sp>
      <p:sp>
        <p:nvSpPr>
          <p:cNvPr id="8924" name="Google Shape;8924;p133"/>
          <p:cNvSpPr txBox="1"/>
          <p:nvPr/>
        </p:nvSpPr>
        <p:spPr>
          <a:xfrm>
            <a:off x="2908697" y="4513659"/>
            <a:ext cx="302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R</a:t>
            </a:r>
            <a:endParaRPr b="0" i="0" sz="800" u="none" cap="none" strike="noStrike">
              <a:solidFill>
                <a:srgbClr val="000000"/>
              </a:solidFill>
              <a:latin typeface="Arial"/>
              <a:ea typeface="Arial"/>
              <a:cs typeface="Arial"/>
              <a:sym typeface="Arial"/>
            </a:endParaRPr>
          </a:p>
        </p:txBody>
      </p:sp>
      <p:sp>
        <p:nvSpPr>
          <p:cNvPr id="8925" name="Google Shape;8925;p133"/>
          <p:cNvSpPr txBox="1"/>
          <p:nvPr/>
        </p:nvSpPr>
        <p:spPr>
          <a:xfrm>
            <a:off x="1615679" y="2220515"/>
            <a:ext cx="2659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equal bandwidth share</a:t>
            </a:r>
            <a:endParaRPr b="0" i="0" sz="800" u="none" cap="none" strike="noStrike">
              <a:solidFill>
                <a:srgbClr val="000000"/>
              </a:solidFill>
              <a:latin typeface="Arial"/>
              <a:ea typeface="Arial"/>
              <a:cs typeface="Arial"/>
              <a:sym typeface="Arial"/>
            </a:endParaRPr>
          </a:p>
        </p:txBody>
      </p:sp>
      <p:sp>
        <p:nvSpPr>
          <p:cNvPr id="8926" name="Google Shape;8926;p133"/>
          <p:cNvSpPr txBox="1"/>
          <p:nvPr/>
        </p:nvSpPr>
        <p:spPr>
          <a:xfrm>
            <a:off x="551260" y="4499372"/>
            <a:ext cx="2659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Connection 1 throughput</a:t>
            </a:r>
            <a:endParaRPr b="0" i="0" sz="800" u="none" cap="none" strike="noStrike">
              <a:solidFill>
                <a:srgbClr val="000000"/>
              </a:solidFill>
              <a:latin typeface="Arial"/>
              <a:ea typeface="Arial"/>
              <a:cs typeface="Arial"/>
              <a:sym typeface="Arial"/>
            </a:endParaRPr>
          </a:p>
        </p:txBody>
      </p:sp>
      <p:sp>
        <p:nvSpPr>
          <p:cNvPr id="8927" name="Google Shape;8927;p133"/>
          <p:cNvSpPr txBox="1"/>
          <p:nvPr/>
        </p:nvSpPr>
        <p:spPr>
          <a:xfrm rot="-5396510">
            <a:off x="-505272" y="3398612"/>
            <a:ext cx="2659801"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Connection 2 throughput</a:t>
            </a:r>
            <a:endParaRPr b="0" i="0" sz="800" u="none" cap="none" strike="noStrike">
              <a:solidFill>
                <a:srgbClr val="000000"/>
              </a:solidFill>
              <a:latin typeface="Arial"/>
              <a:ea typeface="Arial"/>
              <a:cs typeface="Arial"/>
              <a:sym typeface="Arial"/>
            </a:endParaRPr>
          </a:p>
        </p:txBody>
      </p:sp>
      <p:cxnSp>
        <p:nvCxnSpPr>
          <p:cNvPr id="8928" name="Google Shape;8928;p133"/>
          <p:cNvCxnSpPr/>
          <p:nvPr/>
        </p:nvCxnSpPr>
        <p:spPr>
          <a:xfrm rot="7861557">
            <a:off x="1799124" y="3934973"/>
            <a:ext cx="970292" cy="3612"/>
          </a:xfrm>
          <a:prstGeom prst="straightConnector1">
            <a:avLst/>
          </a:prstGeom>
          <a:noFill/>
          <a:ln cap="flat" cmpd="sng" w="19050">
            <a:solidFill>
              <a:srgbClr val="C00000"/>
            </a:solidFill>
            <a:prstDash val="solid"/>
            <a:round/>
            <a:headEnd len="med" w="med" type="triangle"/>
            <a:tailEnd len="med" w="med" type="none"/>
          </a:ln>
        </p:spPr>
      </p:cxnSp>
      <p:sp>
        <p:nvSpPr>
          <p:cNvPr id="8929" name="Google Shape;8929;p133"/>
          <p:cNvSpPr txBox="1"/>
          <p:nvPr/>
        </p:nvSpPr>
        <p:spPr>
          <a:xfrm>
            <a:off x="2472113" y="3887587"/>
            <a:ext cx="3402900" cy="2538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SzPts val="1200"/>
              <a:buFont typeface="Arial"/>
              <a:buNone/>
            </a:pPr>
            <a:r>
              <a:rPr lang="en-US" sz="1200">
                <a:solidFill>
                  <a:schemeClr val="dk1"/>
                </a:solidFill>
              </a:rPr>
              <a:t>αποφυγή συμφόρησης: προσθετική αύξηση</a:t>
            </a:r>
            <a:endParaRPr sz="1200"/>
          </a:p>
        </p:txBody>
      </p:sp>
      <p:cxnSp>
        <p:nvCxnSpPr>
          <p:cNvPr id="8930" name="Google Shape;8930;p133"/>
          <p:cNvCxnSpPr/>
          <p:nvPr/>
        </p:nvCxnSpPr>
        <p:spPr>
          <a:xfrm flipH="1">
            <a:off x="1714481" y="3584972"/>
            <a:ext cx="878700" cy="474000"/>
          </a:xfrm>
          <a:prstGeom prst="straightConnector1">
            <a:avLst/>
          </a:prstGeom>
          <a:noFill/>
          <a:ln cap="flat" cmpd="sng" w="19050">
            <a:solidFill>
              <a:srgbClr val="C00000"/>
            </a:solidFill>
            <a:prstDash val="solid"/>
            <a:round/>
            <a:headEnd len="med" w="med" type="none"/>
            <a:tailEnd len="med" w="med" type="triangle"/>
          </a:ln>
        </p:spPr>
      </p:cxnSp>
      <p:sp>
        <p:nvSpPr>
          <p:cNvPr id="8931" name="Google Shape;8931;p133"/>
          <p:cNvSpPr txBox="1"/>
          <p:nvPr/>
        </p:nvSpPr>
        <p:spPr>
          <a:xfrm>
            <a:off x="2745488" y="3510281"/>
            <a:ext cx="2595600" cy="6234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SzPts val="1200"/>
              <a:buFont typeface="Arial"/>
              <a:buNone/>
            </a:pPr>
            <a:r>
              <a:rPr lang="en-US" sz="1200">
                <a:solidFill>
                  <a:schemeClr val="dk1"/>
                </a:solidFill>
              </a:rPr>
              <a:t>απώλεια: μείωση παραθύρου κατά παράγοντα του 2</a:t>
            </a:r>
            <a:endParaRPr sz="800">
              <a:solidFill>
                <a:schemeClr val="dk1"/>
              </a:solidFill>
            </a:endParaRPr>
          </a:p>
          <a:p>
            <a:pPr indent="0" lvl="0" marL="0" marR="0" rtl="0" algn="ctr">
              <a:lnSpc>
                <a:spcPct val="100000"/>
              </a:lnSpc>
              <a:spcBef>
                <a:spcPts val="0"/>
              </a:spcBef>
              <a:spcAft>
                <a:spcPts val="0"/>
              </a:spcAft>
              <a:buClr>
                <a:srgbClr val="000000"/>
              </a:buClr>
              <a:buSzPts val="1200"/>
              <a:buFont typeface="Arial"/>
              <a:buNone/>
            </a:pPr>
            <a:r>
              <a:t/>
            </a:r>
            <a:endParaRPr sz="1200"/>
          </a:p>
        </p:txBody>
      </p:sp>
      <p:cxnSp>
        <p:nvCxnSpPr>
          <p:cNvPr id="8932" name="Google Shape;8932;p133"/>
          <p:cNvCxnSpPr/>
          <p:nvPr/>
        </p:nvCxnSpPr>
        <p:spPr>
          <a:xfrm rot="7861826">
            <a:off x="1558511" y="3689768"/>
            <a:ext cx="977516" cy="17864"/>
          </a:xfrm>
          <a:prstGeom prst="straightConnector1">
            <a:avLst/>
          </a:prstGeom>
          <a:noFill/>
          <a:ln cap="flat" cmpd="sng" w="19050">
            <a:solidFill>
              <a:srgbClr val="C00000"/>
            </a:solidFill>
            <a:prstDash val="solid"/>
            <a:round/>
            <a:headEnd len="med" w="med" type="triangle"/>
            <a:tailEnd len="med" w="med" type="none"/>
          </a:ln>
        </p:spPr>
      </p:cxnSp>
      <p:sp>
        <p:nvSpPr>
          <p:cNvPr id="8933" name="Google Shape;8933;p133"/>
          <p:cNvSpPr txBox="1"/>
          <p:nvPr/>
        </p:nvSpPr>
        <p:spPr>
          <a:xfrm>
            <a:off x="2264616" y="3282937"/>
            <a:ext cx="3402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lang="en-US" sz="1200"/>
              <a:t>αποφυγή συμφόρησης</a:t>
            </a:r>
            <a:r>
              <a:rPr b="0" i="0" lang="en-US" sz="1200" u="none" cap="none" strike="noStrike">
                <a:solidFill>
                  <a:srgbClr val="000000"/>
                </a:solidFill>
                <a:latin typeface="Arial"/>
                <a:ea typeface="Arial"/>
                <a:cs typeface="Arial"/>
                <a:sym typeface="Arial"/>
              </a:rPr>
              <a:t>: προσθετική αύξηση</a:t>
            </a:r>
            <a:endParaRPr b="0" i="0" sz="800" u="none" cap="none" strike="noStrike">
              <a:solidFill>
                <a:srgbClr val="000000"/>
              </a:solidFill>
              <a:latin typeface="Arial"/>
              <a:ea typeface="Arial"/>
              <a:cs typeface="Arial"/>
              <a:sym typeface="Arial"/>
            </a:endParaRPr>
          </a:p>
        </p:txBody>
      </p:sp>
      <p:cxnSp>
        <p:nvCxnSpPr>
          <p:cNvPr id="8934" name="Google Shape;8934;p133"/>
          <p:cNvCxnSpPr/>
          <p:nvPr/>
        </p:nvCxnSpPr>
        <p:spPr>
          <a:xfrm flipH="1">
            <a:off x="1607250" y="3370659"/>
            <a:ext cx="735900" cy="573900"/>
          </a:xfrm>
          <a:prstGeom prst="straightConnector1">
            <a:avLst/>
          </a:prstGeom>
          <a:noFill/>
          <a:ln cap="flat" cmpd="sng" w="19050">
            <a:solidFill>
              <a:srgbClr val="C00000"/>
            </a:solidFill>
            <a:prstDash val="solid"/>
            <a:round/>
            <a:headEnd len="med" w="med" type="none"/>
            <a:tailEnd len="med" w="med" type="triangle"/>
          </a:ln>
        </p:spPr>
      </p:cxnSp>
      <p:sp>
        <p:nvSpPr>
          <p:cNvPr id="8935" name="Google Shape;8935;p133"/>
          <p:cNvSpPr txBox="1"/>
          <p:nvPr/>
        </p:nvSpPr>
        <p:spPr>
          <a:xfrm>
            <a:off x="2374875" y="2935509"/>
            <a:ext cx="25956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lang="en-US" sz="1200"/>
              <a:t>απώλεια</a:t>
            </a:r>
            <a:r>
              <a:rPr b="0" i="0" lang="en-US" sz="1200" u="none" cap="none" strike="noStrike">
                <a:solidFill>
                  <a:srgbClr val="000000"/>
                </a:solidFill>
                <a:latin typeface="Arial"/>
                <a:ea typeface="Arial"/>
                <a:cs typeface="Arial"/>
                <a:sym typeface="Arial"/>
              </a:rPr>
              <a:t>: μείωση παραθύρου</a:t>
            </a:r>
            <a:r>
              <a:rPr lang="en-US" sz="1200"/>
              <a:t> κατά</a:t>
            </a:r>
            <a:r>
              <a:rPr b="0" i="0" lang="en-US" sz="1200" u="none" cap="none" strike="noStrike">
                <a:solidFill>
                  <a:srgbClr val="000000"/>
                </a:solidFill>
                <a:latin typeface="Arial"/>
                <a:ea typeface="Arial"/>
                <a:cs typeface="Arial"/>
                <a:sym typeface="Arial"/>
              </a:rPr>
              <a:t> </a:t>
            </a:r>
            <a:r>
              <a:rPr lang="en-US" sz="1200"/>
              <a:t>παράγοντα του </a:t>
            </a:r>
            <a:r>
              <a:rPr b="0" i="0" lang="en-US" sz="1200" u="none" cap="none" strike="noStrike">
                <a:solidFill>
                  <a:srgbClr val="000000"/>
                </a:solidFill>
                <a:latin typeface="Arial"/>
                <a:ea typeface="Arial"/>
                <a:cs typeface="Arial"/>
                <a:sym typeface="Arial"/>
              </a:rPr>
              <a:t>2</a:t>
            </a:r>
            <a:endParaRPr b="0" i="0" sz="800" u="none" cap="none" strike="noStrike">
              <a:solidFill>
                <a:srgbClr val="000000"/>
              </a:solidFill>
              <a:latin typeface="Arial"/>
              <a:ea typeface="Arial"/>
              <a:cs typeface="Arial"/>
              <a:sym typeface="Arial"/>
            </a:endParaRPr>
          </a:p>
        </p:txBody>
      </p:sp>
      <p:cxnSp>
        <p:nvCxnSpPr>
          <p:cNvPr id="8936" name="Google Shape;8936;p133"/>
          <p:cNvCxnSpPr/>
          <p:nvPr/>
        </p:nvCxnSpPr>
        <p:spPr>
          <a:xfrm rot="7861956">
            <a:off x="1450755" y="3579716"/>
            <a:ext cx="959652" cy="10640"/>
          </a:xfrm>
          <a:prstGeom prst="straightConnector1">
            <a:avLst/>
          </a:prstGeom>
          <a:noFill/>
          <a:ln cap="flat" cmpd="sng" w="19050">
            <a:solidFill>
              <a:srgbClr val="C00000"/>
            </a:solidFill>
            <a:prstDash val="solid"/>
            <a:round/>
            <a:headEnd len="med" w="med" type="triangle"/>
            <a:tailEnd len="med" w="med" type="none"/>
          </a:ln>
        </p:spPr>
      </p:cxnSp>
      <p:cxnSp>
        <p:nvCxnSpPr>
          <p:cNvPr id="8937" name="Google Shape;8937;p133"/>
          <p:cNvCxnSpPr/>
          <p:nvPr/>
        </p:nvCxnSpPr>
        <p:spPr>
          <a:xfrm flipH="1">
            <a:off x="1557356" y="3234928"/>
            <a:ext cx="683400" cy="666900"/>
          </a:xfrm>
          <a:prstGeom prst="straightConnector1">
            <a:avLst/>
          </a:prstGeom>
          <a:noFill/>
          <a:ln cap="flat" cmpd="sng" w="19050">
            <a:solidFill>
              <a:srgbClr val="C00000"/>
            </a:solidFill>
            <a:prstDash val="solid"/>
            <a:round/>
            <a:headEnd len="med" w="med" type="none"/>
            <a:tailEnd len="med" w="med" type="triangle"/>
          </a:ln>
        </p:spPr>
      </p:cxnSp>
      <p:cxnSp>
        <p:nvCxnSpPr>
          <p:cNvPr id="8938" name="Google Shape;8938;p133"/>
          <p:cNvCxnSpPr/>
          <p:nvPr/>
        </p:nvCxnSpPr>
        <p:spPr>
          <a:xfrm rot="7861956">
            <a:off x="1391224" y="3532091"/>
            <a:ext cx="959652" cy="10640"/>
          </a:xfrm>
          <a:prstGeom prst="straightConnector1">
            <a:avLst/>
          </a:prstGeom>
          <a:noFill/>
          <a:ln cap="flat" cmpd="sng" w="19050">
            <a:solidFill>
              <a:srgbClr val="C00000"/>
            </a:solidFill>
            <a:prstDash val="solid"/>
            <a:round/>
            <a:headEnd len="med" w="med" type="triangle"/>
            <a:tailEnd len="med" w="med" type="none"/>
          </a:ln>
        </p:spPr>
      </p:cxnSp>
      <p:grpSp>
        <p:nvGrpSpPr>
          <p:cNvPr id="8939" name="Google Shape;8939;p133"/>
          <p:cNvGrpSpPr/>
          <p:nvPr/>
        </p:nvGrpSpPr>
        <p:grpSpPr>
          <a:xfrm>
            <a:off x="5691394" y="2257791"/>
            <a:ext cx="2898000" cy="2360634"/>
            <a:chOff x="7994925" y="3010388"/>
            <a:chExt cx="3864000" cy="3147512"/>
          </a:xfrm>
        </p:grpSpPr>
        <p:sp>
          <p:nvSpPr>
            <p:cNvPr id="8940" name="Google Shape;8940;p133"/>
            <p:cNvSpPr txBox="1"/>
            <p:nvPr/>
          </p:nvSpPr>
          <p:spPr>
            <a:xfrm>
              <a:off x="8130707" y="3782799"/>
              <a:ext cx="3703200" cy="2308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C00000"/>
                </a:buClr>
                <a:buSzPts val="2100"/>
                <a:buFont typeface="Calibri"/>
                <a:buNone/>
              </a:pPr>
              <a:r>
                <a:rPr b="0" i="1" lang="en-US" sz="2000" u="none" cap="none" strike="noStrike">
                  <a:solidFill>
                    <a:srgbClr val="C00000"/>
                  </a:solidFill>
                  <a:latin typeface="Calibri"/>
                  <a:ea typeface="Calibri"/>
                  <a:cs typeface="Calibri"/>
                  <a:sym typeface="Calibri"/>
                </a:rPr>
                <a:t>A: </a:t>
              </a:r>
              <a:r>
                <a:rPr lang="en-US" sz="2000">
                  <a:latin typeface="Calibri"/>
                  <a:ea typeface="Calibri"/>
                  <a:cs typeface="Calibri"/>
                  <a:sym typeface="Calibri"/>
                </a:rPr>
                <a:t>Ναι, υπό ιδεαλιστικές υποθέσεις</a:t>
              </a:r>
              <a:r>
                <a:rPr b="0" i="0" lang="en-US" sz="2000" u="none" cap="none" strike="noStrike">
                  <a:solidFill>
                    <a:srgbClr val="000000"/>
                  </a:solidFill>
                  <a:latin typeface="Calibri"/>
                  <a:ea typeface="Calibri"/>
                  <a:cs typeface="Calibri"/>
                  <a:sym typeface="Calibri"/>
                </a:rPr>
                <a:t>:</a:t>
              </a:r>
              <a:endParaRPr sz="2000"/>
            </a:p>
            <a:p>
              <a:pPr indent="-177800" lvl="0" marL="254000" marR="0" rtl="0" algn="l">
                <a:lnSpc>
                  <a:spcPct val="90000"/>
                </a:lnSpc>
                <a:spcBef>
                  <a:spcPts val="0"/>
                </a:spcBef>
                <a:spcAft>
                  <a:spcPts val="0"/>
                </a:spcAft>
                <a:buClr>
                  <a:srgbClr val="0000A8"/>
                </a:buClr>
                <a:buSzPts val="2000"/>
                <a:buFont typeface="Noto Sans Symbols"/>
                <a:buChar char="▪"/>
              </a:pPr>
              <a:r>
                <a:rPr lang="en-US" sz="2000">
                  <a:latin typeface="Calibri"/>
                  <a:ea typeface="Calibri"/>
                  <a:cs typeface="Calibri"/>
                  <a:sym typeface="Calibri"/>
                </a:rPr>
                <a:t>ίδιο</a:t>
              </a:r>
              <a:r>
                <a:rPr b="0" i="0" lang="en-US" sz="2000" u="none" cap="none" strike="noStrike">
                  <a:solidFill>
                    <a:srgbClr val="000000"/>
                  </a:solidFill>
                  <a:latin typeface="Calibri"/>
                  <a:ea typeface="Calibri"/>
                  <a:cs typeface="Calibri"/>
                  <a:sym typeface="Calibri"/>
                </a:rPr>
                <a:t> RTT</a:t>
              </a:r>
              <a:endParaRPr sz="2000"/>
            </a:p>
            <a:p>
              <a:pPr indent="-177800" lvl="0" marL="254000" marR="0" rtl="0" algn="l">
                <a:lnSpc>
                  <a:spcPct val="90000"/>
                </a:lnSpc>
                <a:spcBef>
                  <a:spcPts val="0"/>
                </a:spcBef>
                <a:spcAft>
                  <a:spcPts val="0"/>
                </a:spcAft>
                <a:buClr>
                  <a:srgbClr val="0000A8"/>
                </a:buClr>
                <a:buSzPts val="2000"/>
                <a:buFont typeface="Noto Sans Symbols"/>
                <a:buChar char="▪"/>
              </a:pPr>
              <a:r>
                <a:rPr lang="en-US" sz="2000">
                  <a:latin typeface="Calibri"/>
                  <a:ea typeface="Calibri"/>
                  <a:cs typeface="Calibri"/>
                  <a:sym typeface="Calibri"/>
                </a:rPr>
                <a:t>σταθερός αριθμός συνδέσεων μόνο στην αποφυγή συμφόρησης</a:t>
              </a:r>
              <a:endParaRPr sz="2000"/>
            </a:p>
          </p:txBody>
        </p:sp>
        <p:sp>
          <p:nvSpPr>
            <p:cNvPr id="8941" name="Google Shape;8941;p133"/>
            <p:cNvSpPr/>
            <p:nvPr/>
          </p:nvSpPr>
          <p:spPr>
            <a:xfrm>
              <a:off x="7994925" y="3544899"/>
              <a:ext cx="3864000" cy="2613000"/>
            </a:xfrm>
            <a:prstGeom prst="rect">
              <a:avLst/>
            </a:prstGeom>
            <a:noFill/>
            <a:ln cap="flat" cmpd="sng" w="222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42" name="Google Shape;8942;p133"/>
            <p:cNvSpPr/>
            <p:nvPr/>
          </p:nvSpPr>
          <p:spPr>
            <a:xfrm>
              <a:off x="8338252" y="3328994"/>
              <a:ext cx="1762727" cy="25558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43" name="Google Shape;8943;p133"/>
            <p:cNvSpPr txBox="1"/>
            <p:nvPr/>
          </p:nvSpPr>
          <p:spPr>
            <a:xfrm>
              <a:off x="8168411" y="3010388"/>
              <a:ext cx="2102400" cy="913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800"/>
                </a:spcBef>
                <a:spcAft>
                  <a:spcPts val="0"/>
                </a:spcAft>
                <a:buClr>
                  <a:srgbClr val="C00000"/>
                </a:buClr>
                <a:buSzPts val="2100"/>
                <a:buFont typeface="Calibri"/>
                <a:buNone/>
              </a:pPr>
              <a:r>
                <a:rPr i="1" lang="en-US" sz="2000">
                  <a:solidFill>
                    <a:srgbClr val="C00000"/>
                  </a:solidFill>
                  <a:latin typeface="Calibri"/>
                  <a:ea typeface="Calibri"/>
                  <a:cs typeface="Calibri"/>
                  <a:sym typeface="Calibri"/>
                </a:rPr>
                <a:t>Είναι το</a:t>
              </a:r>
              <a:r>
                <a:rPr b="0" i="0" lang="en-US" sz="2000" u="none" cap="none" strike="noStrike">
                  <a:solidFill>
                    <a:srgbClr val="C00000"/>
                  </a:solidFill>
                  <a:latin typeface="Calibri"/>
                  <a:ea typeface="Calibri"/>
                  <a:cs typeface="Calibri"/>
                  <a:sym typeface="Calibri"/>
                </a:rPr>
                <a:t> TCP </a:t>
              </a:r>
              <a:r>
                <a:rPr lang="en-US" sz="2000">
                  <a:solidFill>
                    <a:srgbClr val="C00000"/>
                  </a:solidFill>
                  <a:latin typeface="Calibri"/>
                  <a:ea typeface="Calibri"/>
                  <a:cs typeface="Calibri"/>
                  <a:sym typeface="Calibri"/>
                </a:rPr>
                <a:t>Δίκαιο;</a:t>
              </a:r>
              <a:endParaRPr sz="900"/>
            </a:p>
          </p:txBody>
        </p:sp>
      </p:grpSp>
      <p:sp>
        <p:nvSpPr>
          <p:cNvPr id="8944" name="Google Shape;8944;p133"/>
          <p:cNvSpPr/>
          <p:nvPr/>
        </p:nvSpPr>
        <p:spPr>
          <a:xfrm>
            <a:off x="1943906" y="4195334"/>
            <a:ext cx="124800" cy="12480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45" name="Google Shape;8945;p133"/>
          <p:cNvSpPr txBox="1"/>
          <p:nvPr>
            <p:ph idx="12" type="sldNum"/>
          </p:nvPr>
        </p:nvSpPr>
        <p:spPr>
          <a:xfrm>
            <a:off x="6609912" y="47561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8"/>
                                        </p:tgtEl>
                                        <p:attrNameLst>
                                          <p:attrName>style.visibility</p:attrName>
                                        </p:attrNameLst>
                                      </p:cBhvr>
                                      <p:to>
                                        <p:strVal val="visible"/>
                                      </p:to>
                                    </p:set>
                                    <p:animEffect filter="fade" transition="in">
                                      <p:cBhvr>
                                        <p:cTn dur="500"/>
                                        <p:tgtEl>
                                          <p:spTgt spid="8928"/>
                                        </p:tgtEl>
                                      </p:cBhvr>
                                    </p:animEffect>
                                  </p:childTnLst>
                                </p:cTn>
                              </p:par>
                              <p:par>
                                <p:cTn fill="hold" nodeType="withEffect" presetClass="exit" presetID="10" presetSubtype="0">
                                  <p:stCondLst>
                                    <p:cond delay="0"/>
                                  </p:stCondLst>
                                  <p:childTnLst>
                                    <p:animEffect filter="fade" transition="out">
                                      <p:cBhvr>
                                        <p:cTn dur="500"/>
                                        <p:tgtEl>
                                          <p:spTgt spid="8944"/>
                                        </p:tgtEl>
                                      </p:cBhvr>
                                    </p:animEffect>
                                    <p:set>
                                      <p:cBhvr>
                                        <p:cTn dur="1" fill="hold">
                                          <p:stCondLst>
                                            <p:cond delay="500"/>
                                          </p:stCondLst>
                                        </p:cTn>
                                        <p:tgtEl>
                                          <p:spTgt spid="894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29"/>
                                        </p:tgtEl>
                                        <p:attrNameLst>
                                          <p:attrName>style.visibility</p:attrName>
                                        </p:attrNameLst>
                                      </p:cBhvr>
                                      <p:to>
                                        <p:strVal val="visible"/>
                                      </p:to>
                                    </p:set>
                                    <p:animEffect filter="fade" transition="in">
                                      <p:cBhvr>
                                        <p:cTn dur="500"/>
                                        <p:tgtEl>
                                          <p:spTgt spid="8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0"/>
                                        </p:tgtEl>
                                        <p:attrNameLst>
                                          <p:attrName>style.visibility</p:attrName>
                                        </p:attrNameLst>
                                      </p:cBhvr>
                                      <p:to>
                                        <p:strVal val="visible"/>
                                      </p:to>
                                    </p:set>
                                    <p:animEffect filter="fade" transition="in">
                                      <p:cBhvr>
                                        <p:cTn dur="500"/>
                                        <p:tgtEl>
                                          <p:spTgt spid="89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31"/>
                                        </p:tgtEl>
                                        <p:attrNameLst>
                                          <p:attrName>style.visibility</p:attrName>
                                        </p:attrNameLst>
                                      </p:cBhvr>
                                      <p:to>
                                        <p:strVal val="visible"/>
                                      </p:to>
                                    </p:set>
                                    <p:animEffect filter="fade" transition="in">
                                      <p:cBhvr>
                                        <p:cTn dur="500"/>
                                        <p:tgtEl>
                                          <p:spTgt spid="8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2"/>
                                        </p:tgtEl>
                                        <p:attrNameLst>
                                          <p:attrName>style.visibility</p:attrName>
                                        </p:attrNameLst>
                                      </p:cBhvr>
                                      <p:to>
                                        <p:strVal val="visible"/>
                                      </p:to>
                                    </p:set>
                                    <p:animEffect filter="fade" transition="in">
                                      <p:cBhvr>
                                        <p:cTn dur="500"/>
                                        <p:tgtEl>
                                          <p:spTgt spid="89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33"/>
                                        </p:tgtEl>
                                        <p:attrNameLst>
                                          <p:attrName>style.visibility</p:attrName>
                                        </p:attrNameLst>
                                      </p:cBhvr>
                                      <p:to>
                                        <p:strVal val="visible"/>
                                      </p:to>
                                    </p:set>
                                    <p:animEffect filter="fade" transition="in">
                                      <p:cBhvr>
                                        <p:cTn dur="500"/>
                                        <p:tgtEl>
                                          <p:spTgt spid="8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4"/>
                                        </p:tgtEl>
                                        <p:attrNameLst>
                                          <p:attrName>style.visibility</p:attrName>
                                        </p:attrNameLst>
                                      </p:cBhvr>
                                      <p:to>
                                        <p:strVal val="visible"/>
                                      </p:to>
                                    </p:set>
                                    <p:animEffect filter="fade" transition="in">
                                      <p:cBhvr>
                                        <p:cTn dur="500"/>
                                        <p:tgtEl>
                                          <p:spTgt spid="89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35"/>
                                        </p:tgtEl>
                                        <p:attrNameLst>
                                          <p:attrName>style.visibility</p:attrName>
                                        </p:attrNameLst>
                                      </p:cBhvr>
                                      <p:to>
                                        <p:strVal val="visible"/>
                                      </p:to>
                                    </p:set>
                                    <p:animEffect filter="fade" transition="in">
                                      <p:cBhvr>
                                        <p:cTn dur="500"/>
                                        <p:tgtEl>
                                          <p:spTgt spid="8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6"/>
                                        </p:tgtEl>
                                        <p:attrNameLst>
                                          <p:attrName>style.visibility</p:attrName>
                                        </p:attrNameLst>
                                      </p:cBhvr>
                                      <p:to>
                                        <p:strVal val="visible"/>
                                      </p:to>
                                    </p:set>
                                    <p:animEffect filter="fade" transition="in">
                                      <p:cBhvr>
                                        <p:cTn dur="500"/>
                                        <p:tgtEl>
                                          <p:spTgt spid="8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7"/>
                                        </p:tgtEl>
                                        <p:attrNameLst>
                                          <p:attrName>style.visibility</p:attrName>
                                        </p:attrNameLst>
                                      </p:cBhvr>
                                      <p:to>
                                        <p:strVal val="visible"/>
                                      </p:to>
                                    </p:set>
                                    <p:animEffect filter="fade" transition="in">
                                      <p:cBhvr>
                                        <p:cTn dur="500"/>
                                        <p:tgtEl>
                                          <p:spTgt spid="8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8"/>
                                        </p:tgtEl>
                                        <p:attrNameLst>
                                          <p:attrName>style.visibility</p:attrName>
                                        </p:attrNameLst>
                                      </p:cBhvr>
                                      <p:to>
                                        <p:strVal val="visible"/>
                                      </p:to>
                                    </p:set>
                                    <p:animEffect filter="fade" transition="in">
                                      <p:cBhvr>
                                        <p:cTn dur="500"/>
                                        <p:tgtEl>
                                          <p:spTgt spid="89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9"/>
                                        </p:tgtEl>
                                        <p:attrNameLst>
                                          <p:attrName>style.visibility</p:attrName>
                                        </p:attrNameLst>
                                      </p:cBhvr>
                                      <p:to>
                                        <p:strVal val="visible"/>
                                      </p:to>
                                    </p:set>
                                    <p:animEffect filter="fade" transition="in">
                                      <p:cBhvr>
                                        <p:cTn dur="500"/>
                                        <p:tgtEl>
                                          <p:spTgt spid="8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0" name="Shape 8950"/>
        <p:cNvGrpSpPr/>
        <p:nvPr/>
      </p:nvGrpSpPr>
      <p:grpSpPr>
        <a:xfrm>
          <a:off x="0" y="0"/>
          <a:ext cx="0" cy="0"/>
          <a:chOff x="0" y="0"/>
          <a:chExt cx="0" cy="0"/>
        </a:xfrm>
      </p:grpSpPr>
      <p:sp>
        <p:nvSpPr>
          <p:cNvPr id="8951" name="Google Shape;8951;p134"/>
          <p:cNvSpPr txBox="1"/>
          <p:nvPr>
            <p:ph type="title"/>
          </p:nvPr>
        </p:nvSpPr>
        <p:spPr>
          <a:xfrm>
            <a:off x="-24341" y="195809"/>
            <a:ext cx="81258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00"/>
              <a:buFont typeface="Calibri"/>
              <a:buNone/>
            </a:pPr>
            <a:r>
              <a:rPr lang="en-US" sz="3000"/>
              <a:t>Δικαιοσύνη</a:t>
            </a:r>
            <a:r>
              <a:rPr lang="en-US" sz="3000"/>
              <a:t>: πρέπει όλα τα δίκτυα εφαρμογών να είναι “δίκαια”;</a:t>
            </a:r>
            <a:endParaRPr b="0" sz="2700"/>
          </a:p>
        </p:txBody>
      </p:sp>
      <p:sp>
        <p:nvSpPr>
          <p:cNvPr id="8952" name="Google Shape;8952;p134"/>
          <p:cNvSpPr txBox="1"/>
          <p:nvPr/>
        </p:nvSpPr>
        <p:spPr>
          <a:xfrm>
            <a:off x="-24325" y="1052525"/>
            <a:ext cx="3905400" cy="37050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1800">
                <a:solidFill>
                  <a:srgbClr val="000099"/>
                </a:solidFill>
                <a:latin typeface="Calibri"/>
                <a:ea typeface="Calibri"/>
                <a:cs typeface="Calibri"/>
                <a:sym typeface="Calibri"/>
              </a:rPr>
              <a:t>Δικ</a:t>
            </a:r>
            <a:r>
              <a:rPr lang="en-US" sz="1800">
                <a:solidFill>
                  <a:srgbClr val="000099"/>
                </a:solidFill>
                <a:latin typeface="Calibri"/>
                <a:ea typeface="Calibri"/>
                <a:cs typeface="Calibri"/>
                <a:sym typeface="Calibri"/>
              </a:rPr>
              <a:t>αιοσύνη και </a:t>
            </a:r>
            <a:r>
              <a:rPr b="0" i="0" lang="en-US" sz="1800" u="none" cap="none" strike="noStrike">
                <a:solidFill>
                  <a:srgbClr val="000099"/>
                </a:solidFill>
                <a:latin typeface="Calibri"/>
                <a:ea typeface="Calibri"/>
                <a:cs typeface="Calibri"/>
                <a:sym typeface="Calibri"/>
              </a:rPr>
              <a:t>UDP</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εφαρμογές πολυμέσων συνήθως δεν χρησιμοποιούν </a:t>
            </a:r>
            <a:r>
              <a:rPr b="0" i="0" lang="en-US" sz="1800" u="none" cap="none" strike="noStrike">
                <a:solidFill>
                  <a:srgbClr val="000000"/>
                </a:solidFill>
                <a:latin typeface="Calibri"/>
                <a:ea typeface="Calibri"/>
                <a:cs typeface="Calibri"/>
                <a:sym typeface="Calibri"/>
              </a:rPr>
              <a:t>TCP</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δεν θέλουν ο ρυθμός μετάδοσης να ρυθμίζεται από τον έλεγχο συμφόρησης</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αντιθέτως χρησιμοποιούν</a:t>
            </a:r>
            <a:r>
              <a:rPr b="0" i="0" lang="en-US" sz="1800" u="none" cap="none" strike="noStrike">
                <a:solidFill>
                  <a:srgbClr val="000000"/>
                </a:solidFill>
                <a:latin typeface="Calibri"/>
                <a:ea typeface="Calibri"/>
                <a:cs typeface="Calibri"/>
                <a:sym typeface="Calibri"/>
              </a:rPr>
              <a:t> UDP:</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στέλνουν ήχο/βίντεο με έναν σταθερό ρυθμό και ανέχονται απώλεια πακέτου</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Δεν υπάρχει “Αστυνομία Διαδικτύου” που να χρησιμοποιείται για τον έλεγχο συμφόρησης</a:t>
            </a:r>
            <a:endParaRPr sz="1800"/>
          </a:p>
          <a:p>
            <a:pPr indent="-38100" lvl="0" marL="266700" marR="0" rtl="0" algn="l">
              <a:lnSpc>
                <a:spcPct val="90000"/>
              </a:lnSpc>
              <a:spcBef>
                <a:spcPts val="800"/>
              </a:spcBef>
              <a:spcAft>
                <a:spcPts val="0"/>
              </a:spcAft>
              <a:buClr>
                <a:srgbClr val="0000A3"/>
              </a:buClr>
              <a:buSzPts val="2100"/>
              <a:buFont typeface="Noto Sans Symbols"/>
              <a:buNone/>
            </a:pPr>
            <a:r>
              <a:t/>
            </a:r>
            <a:endParaRPr b="0" i="0" sz="1800" u="none" cap="none" strike="noStrike">
              <a:solidFill>
                <a:srgbClr val="000000"/>
              </a:solidFill>
              <a:latin typeface="Calibri"/>
              <a:ea typeface="Calibri"/>
              <a:cs typeface="Calibri"/>
              <a:sym typeface="Calibri"/>
            </a:endParaRPr>
          </a:p>
        </p:txBody>
      </p:sp>
      <p:sp>
        <p:nvSpPr>
          <p:cNvPr id="8953" name="Google Shape;8953;p134"/>
          <p:cNvSpPr txBox="1"/>
          <p:nvPr/>
        </p:nvSpPr>
        <p:spPr>
          <a:xfrm>
            <a:off x="4048125" y="1047750"/>
            <a:ext cx="4181400" cy="40395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A3"/>
              </a:buClr>
              <a:buSzPts val="2400"/>
              <a:buFont typeface="Noto Sans Symbols"/>
              <a:buNone/>
            </a:pPr>
            <a:r>
              <a:rPr lang="en-US" sz="1800">
                <a:solidFill>
                  <a:srgbClr val="000099"/>
                </a:solidFill>
                <a:latin typeface="Calibri"/>
                <a:ea typeface="Calibri"/>
                <a:cs typeface="Calibri"/>
                <a:sym typeface="Calibri"/>
              </a:rPr>
              <a:t>Δικαιοσύνη</a:t>
            </a:r>
            <a:r>
              <a:rPr b="0" lang="en-US" sz="1800" u="none" cap="none" strike="noStrike">
                <a:solidFill>
                  <a:srgbClr val="000099"/>
                </a:solidFill>
                <a:latin typeface="Calibri"/>
                <a:ea typeface="Calibri"/>
                <a:cs typeface="Calibri"/>
                <a:sym typeface="Calibri"/>
              </a:rPr>
              <a:t>, </a:t>
            </a:r>
            <a:r>
              <a:rPr lang="en-US" sz="1800">
                <a:solidFill>
                  <a:srgbClr val="000099"/>
                </a:solidFill>
                <a:latin typeface="Calibri"/>
                <a:ea typeface="Calibri"/>
                <a:cs typeface="Calibri"/>
                <a:sym typeface="Calibri"/>
              </a:rPr>
              <a:t>παράλληλες </a:t>
            </a:r>
            <a:r>
              <a:rPr b="0" lang="en-US" sz="1800" u="none" cap="none" strike="noStrike">
                <a:solidFill>
                  <a:srgbClr val="000099"/>
                </a:solidFill>
                <a:latin typeface="Calibri"/>
                <a:ea typeface="Calibri"/>
                <a:cs typeface="Calibri"/>
                <a:sym typeface="Calibri"/>
              </a:rPr>
              <a:t>TCP </a:t>
            </a:r>
            <a:r>
              <a:rPr lang="en-US" sz="1800">
                <a:solidFill>
                  <a:srgbClr val="000099"/>
                </a:solidFill>
                <a:latin typeface="Calibri"/>
                <a:ea typeface="Calibri"/>
                <a:cs typeface="Calibri"/>
                <a:sym typeface="Calibri"/>
              </a:rPr>
              <a:t>συνδέσεις</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εφαρμογή μπορεί να ανοίξει</a:t>
            </a:r>
            <a:r>
              <a:rPr b="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πολλαπλές παράλληλες συνδέσεις μεταξύ δύο υπολογιστών</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τα προγράμματα περιήγησης το κάνουν αυτό</a:t>
            </a:r>
            <a:r>
              <a:rPr b="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π.χ</a:t>
            </a:r>
            <a:r>
              <a:rPr b="0" lang="en-US" sz="1800" u="none" cap="none" strike="noStrike">
                <a:solidFill>
                  <a:srgbClr val="000000"/>
                </a:solidFill>
                <a:latin typeface="Calibri"/>
                <a:ea typeface="Calibri"/>
                <a:cs typeface="Calibri"/>
                <a:sym typeface="Calibri"/>
              </a:rPr>
              <a:t>., εύ</a:t>
            </a:r>
            <a:r>
              <a:rPr lang="en-US" sz="1800">
                <a:latin typeface="Calibri"/>
                <a:ea typeface="Calibri"/>
                <a:cs typeface="Calibri"/>
                <a:sym typeface="Calibri"/>
              </a:rPr>
              <a:t>ρος της ζεύξης</a:t>
            </a:r>
            <a:r>
              <a:rPr b="0" lang="en-US" sz="1800" u="none" cap="none" strike="noStrike">
                <a:solidFill>
                  <a:srgbClr val="000000"/>
                </a:solidFill>
                <a:latin typeface="Calibri"/>
                <a:ea typeface="Calibri"/>
                <a:cs typeface="Calibri"/>
                <a:sym typeface="Calibri"/>
              </a:rPr>
              <a:t> R </a:t>
            </a:r>
            <a:r>
              <a:rPr lang="en-US" sz="1800">
                <a:latin typeface="Calibri"/>
                <a:ea typeface="Calibri"/>
                <a:cs typeface="Calibri"/>
                <a:sym typeface="Calibri"/>
              </a:rPr>
              <a:t>με 9 υπάρχουσες συνδέσεις</a:t>
            </a:r>
            <a:r>
              <a:rPr b="0" lang="en-US" sz="1800" u="none" cap="none" strike="noStrike">
                <a:solidFill>
                  <a:srgbClr val="000000"/>
                </a:solidFill>
                <a:latin typeface="Calibri"/>
                <a:ea typeface="Calibri"/>
                <a:cs typeface="Calibri"/>
                <a:sym typeface="Calibri"/>
              </a:rPr>
              <a:t>:</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νέα εφαρμογή ζητά για</a:t>
            </a:r>
            <a:r>
              <a:rPr b="0" lang="en-US" sz="1800" u="none" cap="none" strike="noStrike">
                <a:solidFill>
                  <a:srgbClr val="000000"/>
                </a:solidFill>
                <a:latin typeface="Calibri"/>
                <a:ea typeface="Calibri"/>
                <a:cs typeface="Calibri"/>
                <a:sym typeface="Calibri"/>
              </a:rPr>
              <a:t> 1 TCP, </a:t>
            </a:r>
            <a:r>
              <a:rPr lang="en-US" sz="1800">
                <a:latin typeface="Calibri"/>
                <a:ea typeface="Calibri"/>
                <a:cs typeface="Calibri"/>
                <a:sym typeface="Calibri"/>
              </a:rPr>
              <a:t>παίρνει εύρος</a:t>
            </a:r>
            <a:r>
              <a:rPr b="0" lang="en-US" sz="1800" u="none" cap="none" strike="noStrike">
                <a:solidFill>
                  <a:srgbClr val="000000"/>
                </a:solidFill>
                <a:latin typeface="Calibri"/>
                <a:ea typeface="Calibri"/>
                <a:cs typeface="Calibri"/>
                <a:sym typeface="Calibri"/>
              </a:rPr>
              <a:t> R/10</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latin typeface="Calibri"/>
                <a:ea typeface="Calibri"/>
                <a:cs typeface="Calibri"/>
                <a:sym typeface="Calibri"/>
              </a:rPr>
              <a:t>νέα εφαρμογή ζητά για</a:t>
            </a:r>
            <a:r>
              <a:rPr b="0" lang="en-US" sz="1800" u="none" cap="none" strike="noStrike">
                <a:solidFill>
                  <a:srgbClr val="000000"/>
                </a:solidFill>
                <a:latin typeface="Calibri"/>
                <a:ea typeface="Calibri"/>
                <a:cs typeface="Calibri"/>
                <a:sym typeface="Calibri"/>
              </a:rPr>
              <a:t> 11 TCPs, </a:t>
            </a:r>
            <a:r>
              <a:rPr lang="en-US" sz="1800">
                <a:solidFill>
                  <a:schemeClr val="dk1"/>
                </a:solidFill>
                <a:latin typeface="Calibri"/>
                <a:ea typeface="Calibri"/>
                <a:cs typeface="Calibri"/>
                <a:sym typeface="Calibri"/>
              </a:rPr>
              <a:t>παίρνει εύρος </a:t>
            </a:r>
            <a:r>
              <a:rPr b="0" lang="en-US" sz="1800" u="none" cap="none" strike="noStrike">
                <a:solidFill>
                  <a:srgbClr val="000000"/>
                </a:solidFill>
                <a:latin typeface="Calibri"/>
                <a:ea typeface="Calibri"/>
                <a:cs typeface="Calibri"/>
                <a:sym typeface="Calibri"/>
              </a:rPr>
              <a:t>R/2 </a:t>
            </a:r>
            <a:endParaRPr sz="1800"/>
          </a:p>
          <a:p>
            <a:pPr indent="-50800" lvl="0" marL="266700" marR="0" rtl="0" algn="l">
              <a:lnSpc>
                <a:spcPct val="90000"/>
              </a:lnSpc>
              <a:spcBef>
                <a:spcPts val="800"/>
              </a:spcBef>
              <a:spcAft>
                <a:spcPts val="0"/>
              </a:spcAft>
              <a:buClr>
                <a:srgbClr val="0000A3"/>
              </a:buClr>
              <a:buSzPts val="1800"/>
              <a:buFont typeface="Noto Sans Symbols"/>
              <a:buNone/>
            </a:pPr>
            <a:r>
              <a:t/>
            </a:r>
            <a:endParaRPr b="0" sz="1800" u="none" cap="none" strike="noStrike">
              <a:solidFill>
                <a:srgbClr val="000000"/>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sz="1800" u="none" cap="none" strike="noStrike">
              <a:solidFill>
                <a:srgbClr val="000000"/>
              </a:solidFill>
              <a:latin typeface="Calibri"/>
              <a:ea typeface="Calibri"/>
              <a:cs typeface="Calibri"/>
              <a:sym typeface="Calibri"/>
            </a:endParaRPr>
          </a:p>
        </p:txBody>
      </p:sp>
      <p:sp>
        <p:nvSpPr>
          <p:cNvPr id="8954" name="Google Shape;8954;p13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3"/>
                                        </p:tgtEl>
                                        <p:attrNameLst>
                                          <p:attrName>style.visibility</p:attrName>
                                        </p:attrNameLst>
                                      </p:cBhvr>
                                      <p:to>
                                        <p:strVal val="visible"/>
                                      </p:to>
                                    </p:set>
                                    <p:animEffect filter="fade" transition="in">
                                      <p:cBhvr>
                                        <p:cTn dur="500"/>
                                        <p:tgtEl>
                                          <p:spTgt spid="89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9" name="Shape 8959"/>
        <p:cNvGrpSpPr/>
        <p:nvPr/>
      </p:nvGrpSpPr>
      <p:grpSpPr>
        <a:xfrm>
          <a:off x="0" y="0"/>
          <a:ext cx="0" cy="0"/>
          <a:chOff x="0" y="0"/>
          <a:chExt cx="0" cy="0"/>
        </a:xfrm>
      </p:grpSpPr>
      <p:sp>
        <p:nvSpPr>
          <p:cNvPr id="8960" name="Google Shape;8960;p135"/>
          <p:cNvSpPr txBox="1"/>
          <p:nvPr>
            <p:ph type="title"/>
          </p:nvPr>
        </p:nvSpPr>
        <p:spPr>
          <a:xfrm>
            <a:off x="29768" y="216919"/>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Επίπεδο Μεταφοράς: roadmap</a:t>
            </a:r>
            <a:endParaRPr sz="3600"/>
          </a:p>
        </p:txBody>
      </p:sp>
      <p:sp>
        <p:nvSpPr>
          <p:cNvPr id="8961" name="Google Shape;8961;p135"/>
          <p:cNvSpPr txBox="1"/>
          <p:nvPr>
            <p:ph idx="2" type="body"/>
          </p:nvPr>
        </p:nvSpPr>
        <p:spPr>
          <a:xfrm>
            <a:off x="29767" y="1060433"/>
            <a:ext cx="4963500" cy="3771900"/>
          </a:xfrm>
          <a:prstGeom prst="rect">
            <a:avLst/>
          </a:prstGeom>
          <a:noFill/>
          <a:ln>
            <a:noFill/>
          </a:ln>
        </p:spPr>
        <p:txBody>
          <a:bodyPr anchorCtr="0" anchor="t" bIns="34275" lIns="68575" spcFirstLastPara="1" rIns="68575" wrap="square" tIns="34275">
            <a:noAutofit/>
          </a:bodyPr>
          <a:lstStyle/>
          <a:p>
            <a:pPr indent="-217170" lvl="0" marL="304800" rtl="0" algn="l">
              <a:lnSpc>
                <a:spcPct val="80000"/>
              </a:lnSpc>
              <a:spcBef>
                <a:spcPts val="0"/>
              </a:spcBef>
              <a:spcAft>
                <a:spcPts val="0"/>
              </a:spcAft>
              <a:buClr>
                <a:schemeClr val="lt2"/>
              </a:buClr>
              <a:buSzPts val="2420"/>
              <a:buChar char="▪"/>
            </a:pPr>
            <a:r>
              <a:rPr lang="en-US" sz="2420">
                <a:solidFill>
                  <a:schemeClr val="lt2"/>
                </a:solidFill>
              </a:rPr>
              <a:t>Υπηρεσίες του επιπέδου Μεταφοράς</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Πολύπλεξη και Αποπολύπλεξη</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Ασυνδεσμική μεταφορά: UDP</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Αρχές αξιόπιστης μεταφοράς δεδομένων</a:t>
            </a:r>
            <a:endParaRPr sz="2142">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Συνδεσμική μεταφορά: TCP</a:t>
            </a:r>
            <a:endParaRPr sz="2142">
              <a:solidFill>
                <a:schemeClr val="lt2"/>
              </a:solidFill>
            </a:endParaRPr>
          </a:p>
          <a:p>
            <a:pPr indent="-204470" lvl="0" marL="304800" rtl="0" algn="l">
              <a:lnSpc>
                <a:spcPct val="80000"/>
              </a:lnSpc>
              <a:spcBef>
                <a:spcPts val="600"/>
              </a:spcBef>
              <a:spcAft>
                <a:spcPts val="0"/>
              </a:spcAft>
              <a:buClr>
                <a:schemeClr val="lt2"/>
              </a:buClr>
              <a:buSzPts val="2220"/>
              <a:buChar char="▪"/>
            </a:pPr>
            <a:r>
              <a:rPr lang="en-US" sz="2420">
                <a:solidFill>
                  <a:schemeClr val="lt2"/>
                </a:solidFill>
              </a:rPr>
              <a:t>Αρχές του</a:t>
            </a:r>
            <a:r>
              <a:rPr lang="en-US" sz="2142">
                <a:solidFill>
                  <a:schemeClr val="lt2"/>
                </a:solidFill>
              </a:rPr>
              <a:t> </a:t>
            </a:r>
            <a:r>
              <a:rPr lang="en-US" sz="2420">
                <a:solidFill>
                  <a:schemeClr val="lt2"/>
                </a:solidFill>
              </a:rPr>
              <a:t>ελέγχου συμφόρησης</a:t>
            </a:r>
            <a:endParaRPr sz="2420">
              <a:solidFill>
                <a:schemeClr val="lt2"/>
              </a:solidFill>
            </a:endParaRPr>
          </a:p>
          <a:p>
            <a:pPr indent="-217170" lvl="0" marL="304800" rtl="0" algn="l">
              <a:lnSpc>
                <a:spcPct val="80000"/>
              </a:lnSpc>
              <a:spcBef>
                <a:spcPts val="600"/>
              </a:spcBef>
              <a:spcAft>
                <a:spcPts val="0"/>
              </a:spcAft>
              <a:buClr>
                <a:schemeClr val="lt2"/>
              </a:buClr>
              <a:buSzPts val="2420"/>
              <a:buChar char="▪"/>
            </a:pPr>
            <a:r>
              <a:rPr lang="en-US" sz="2420">
                <a:solidFill>
                  <a:schemeClr val="lt2"/>
                </a:solidFill>
              </a:rPr>
              <a:t>TCP έλεγχος συμφόρησης</a:t>
            </a:r>
            <a:endParaRPr sz="2142">
              <a:solidFill>
                <a:schemeClr val="lt2"/>
              </a:solidFill>
            </a:endParaRPr>
          </a:p>
          <a:p>
            <a:pPr indent="-217170" lvl="0" marL="304800" rtl="0" algn="l">
              <a:lnSpc>
                <a:spcPct val="80000"/>
              </a:lnSpc>
              <a:spcBef>
                <a:spcPts val="600"/>
              </a:spcBef>
              <a:spcAft>
                <a:spcPts val="0"/>
              </a:spcAft>
              <a:buSzPts val="2420"/>
              <a:buChar char="▪"/>
            </a:pPr>
            <a:r>
              <a:rPr lang="en-US" sz="2420"/>
              <a:t>Εξέλιξη της λειτουργικότητας του επιπέδου Μεταφοράς</a:t>
            </a:r>
            <a:endParaRPr sz="2420">
              <a:solidFill>
                <a:srgbClr val="BFBFBF"/>
              </a:solidFill>
            </a:endParaRPr>
          </a:p>
        </p:txBody>
      </p:sp>
      <p:sp>
        <p:nvSpPr>
          <p:cNvPr id="8962" name="Google Shape;8962;p13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8963" name="Google Shape;8963;p135"/>
          <p:cNvPicPr preferRelativeResize="0"/>
          <p:nvPr/>
        </p:nvPicPr>
        <p:blipFill rotWithShape="1">
          <a:blip r:embed="rId3">
            <a:alphaModFix/>
          </a:blip>
          <a:srcRect b="0" l="0" r="0" t="0"/>
          <a:stretch/>
        </p:blipFill>
        <p:spPr>
          <a:xfrm>
            <a:off x="5830747" y="970103"/>
            <a:ext cx="2743200" cy="205740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8" name="Shape 8968"/>
        <p:cNvGrpSpPr/>
        <p:nvPr/>
      </p:nvGrpSpPr>
      <p:grpSpPr>
        <a:xfrm>
          <a:off x="0" y="0"/>
          <a:ext cx="0" cy="0"/>
          <a:chOff x="0" y="0"/>
          <a:chExt cx="0" cy="0"/>
        </a:xfrm>
      </p:grpSpPr>
      <p:sp>
        <p:nvSpPr>
          <p:cNvPr id="8969" name="Google Shape;8969;p136"/>
          <p:cNvSpPr txBox="1"/>
          <p:nvPr>
            <p:ph idx="1" type="body"/>
          </p:nvPr>
        </p:nvSpPr>
        <p:spPr>
          <a:xfrm>
            <a:off x="25375" y="748857"/>
            <a:ext cx="7886700" cy="740400"/>
          </a:xfrm>
          <a:prstGeom prst="rect">
            <a:avLst/>
          </a:prstGeom>
          <a:noFill/>
          <a:ln>
            <a:noFill/>
          </a:ln>
        </p:spPr>
        <p:txBody>
          <a:bodyPr anchorCtr="0" anchor="t" bIns="34275" lIns="68575" spcFirstLastPara="1" rIns="68575" wrap="square" tIns="34275">
            <a:noAutofit/>
          </a:bodyPr>
          <a:lstStyle/>
          <a:p>
            <a:pPr indent="-165100" lvl="0" marL="266700" rtl="0" algn="l">
              <a:lnSpc>
                <a:spcPct val="90000"/>
              </a:lnSpc>
              <a:spcBef>
                <a:spcPts val="0"/>
              </a:spcBef>
              <a:spcAft>
                <a:spcPts val="0"/>
              </a:spcAft>
              <a:buSzPts val="2000"/>
              <a:buChar char="▪"/>
            </a:pPr>
            <a:r>
              <a:rPr lang="en-US" sz="2000"/>
              <a:t>TCP, UDP: κύρια πρωτόκολλα μεταφοράς εδώ και 40 χρόνια</a:t>
            </a:r>
            <a:endParaRPr sz="2000"/>
          </a:p>
          <a:p>
            <a:pPr indent="-165100" lvl="0" marL="266700" rtl="0" algn="l">
              <a:lnSpc>
                <a:spcPct val="90000"/>
              </a:lnSpc>
              <a:spcBef>
                <a:spcPts val="500"/>
              </a:spcBef>
              <a:spcAft>
                <a:spcPts val="0"/>
              </a:spcAft>
              <a:buSzPts val="2000"/>
              <a:buChar char="▪"/>
            </a:pPr>
            <a:r>
              <a:rPr lang="en-US" sz="2000"/>
              <a:t>διαφορετικές </a:t>
            </a:r>
            <a:r>
              <a:rPr lang="en-US" sz="2000"/>
              <a:t>“γεύσεις” της ανάπτυξης του TCP, για διαφορετικά σενάρια:</a:t>
            </a:r>
            <a:endParaRPr sz="2000"/>
          </a:p>
          <a:p>
            <a:pPr indent="0" lvl="1" marL="342900" rtl="0" algn="l">
              <a:lnSpc>
                <a:spcPct val="90000"/>
              </a:lnSpc>
              <a:spcBef>
                <a:spcPts val="400"/>
              </a:spcBef>
              <a:spcAft>
                <a:spcPts val="0"/>
              </a:spcAft>
              <a:buSzPts val="1800"/>
              <a:buNone/>
            </a:pPr>
            <a:r>
              <a:t/>
            </a:r>
            <a:endParaRPr sz="2000"/>
          </a:p>
        </p:txBody>
      </p:sp>
      <p:sp>
        <p:nvSpPr>
          <p:cNvPr id="8970" name="Google Shape;8970;p136"/>
          <p:cNvSpPr txBox="1"/>
          <p:nvPr>
            <p:ph type="title"/>
          </p:nvPr>
        </p:nvSpPr>
        <p:spPr>
          <a:xfrm>
            <a:off x="25375" y="157216"/>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600"/>
              <a:buFont typeface="Calibri"/>
              <a:buNone/>
            </a:pPr>
            <a:r>
              <a:rPr lang="en-US" sz="3000"/>
              <a:t>Εξέλιξη λειτουργίας επιπέδου μεταφοράς</a:t>
            </a:r>
            <a:endParaRPr sz="3000"/>
          </a:p>
        </p:txBody>
      </p:sp>
      <p:sp>
        <p:nvSpPr>
          <p:cNvPr id="8971" name="Google Shape;8971;p136"/>
          <p:cNvSpPr txBox="1"/>
          <p:nvPr/>
        </p:nvSpPr>
        <p:spPr>
          <a:xfrm>
            <a:off x="15841" y="4076013"/>
            <a:ext cx="7886700" cy="1114500"/>
          </a:xfrm>
          <a:prstGeom prst="rect">
            <a:avLst/>
          </a:prstGeom>
          <a:noFill/>
          <a:ln>
            <a:noFill/>
          </a:ln>
        </p:spPr>
        <p:txBody>
          <a:bodyPr anchorCtr="0" anchor="t" bIns="34275" lIns="68575" spcFirstLastPara="1" rIns="68575" wrap="square" tIns="34275">
            <a:normAutofit/>
          </a:bodyPr>
          <a:lstStyle/>
          <a:p>
            <a:pPr indent="0" lvl="1" marL="342900" marR="0" rtl="0" algn="l">
              <a:lnSpc>
                <a:spcPct val="70000"/>
              </a:lnSpc>
              <a:spcBef>
                <a:spcPts val="0"/>
              </a:spcBef>
              <a:spcAft>
                <a:spcPts val="0"/>
              </a:spcAft>
              <a:buClr>
                <a:srgbClr val="0000A8"/>
              </a:buClr>
              <a:buSzPts val="1800"/>
              <a:buFont typeface="Arial"/>
              <a:buNone/>
            </a:pPr>
            <a:r>
              <a:t/>
            </a:r>
            <a:endParaRPr b="0" i="0" sz="2000" u="none" cap="none" strike="noStrike">
              <a:solidFill>
                <a:srgbClr val="000000"/>
              </a:solidFill>
              <a:latin typeface="Calibri"/>
              <a:ea typeface="Calibri"/>
              <a:cs typeface="Calibri"/>
              <a:sym typeface="Calibri"/>
            </a:endParaRPr>
          </a:p>
          <a:p>
            <a:pPr indent="-165100" lvl="0" marL="266700" marR="0" rtl="0" algn="l">
              <a:lnSpc>
                <a:spcPct val="7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μεταφορά λειτουργιών επιπέδου μεταφοράς στο επίπεδο εφαρμογής, πάνω στο</a:t>
            </a:r>
            <a:r>
              <a:rPr b="0" i="0" lang="en-US" sz="2000" u="none" cap="none" strike="noStrike">
                <a:solidFill>
                  <a:srgbClr val="000000"/>
                </a:solidFill>
                <a:latin typeface="Calibri"/>
                <a:ea typeface="Calibri"/>
                <a:cs typeface="Calibri"/>
                <a:sym typeface="Calibri"/>
              </a:rPr>
              <a:t> UDP</a:t>
            </a:r>
            <a:endParaRPr sz="2000"/>
          </a:p>
          <a:p>
            <a:pPr indent="-165100" lvl="1" marL="520700" marR="0" rtl="0" algn="l">
              <a:lnSpc>
                <a:spcPct val="70000"/>
              </a:lnSpc>
              <a:spcBef>
                <a:spcPts val="4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HTTP/3: QUIC</a:t>
            </a:r>
            <a:endParaRPr sz="2000"/>
          </a:p>
        </p:txBody>
      </p:sp>
      <p:graphicFrame>
        <p:nvGraphicFramePr>
          <p:cNvPr id="8972" name="Google Shape;8972;p136"/>
          <p:cNvGraphicFramePr/>
          <p:nvPr/>
        </p:nvGraphicFramePr>
        <p:xfrm>
          <a:off x="1363265" y="1729777"/>
          <a:ext cx="3000000" cy="3000000"/>
        </p:xfrm>
        <a:graphic>
          <a:graphicData uri="http://schemas.openxmlformats.org/drawingml/2006/table">
            <a:tbl>
              <a:tblPr>
                <a:noFill/>
                <a:tableStyleId>{58449CAC-DA5B-4CF4-BDD7-6E25AB1A59AF}</a:tableStyleId>
              </a:tblPr>
              <a:tblGrid>
                <a:gridCol w="2588425"/>
                <a:gridCol w="3352800"/>
              </a:tblGrid>
              <a:tr h="190500">
                <a:tc>
                  <a:txBody>
                    <a:bodyPr/>
                    <a:lstStyle/>
                    <a:p>
                      <a:pPr indent="0" lvl="0" marL="0" marR="0" rtl="0" algn="l">
                        <a:spcBef>
                          <a:spcPts val="0"/>
                        </a:spcBef>
                        <a:spcAft>
                          <a:spcPts val="0"/>
                        </a:spcAft>
                        <a:buNone/>
                      </a:pPr>
                      <a:r>
                        <a:rPr lang="en-US" sz="1500">
                          <a:solidFill>
                            <a:schemeClr val="lt1"/>
                          </a:solidFill>
                          <a:latin typeface="Calibri"/>
                          <a:ea typeface="Calibri"/>
                          <a:cs typeface="Calibri"/>
                          <a:sym typeface="Calibri"/>
                        </a:rPr>
                        <a:t>Σενάριο</a:t>
                      </a:r>
                      <a:endParaRPr sz="900" u="none" cap="none" strike="noStrike">
                        <a:solidFill>
                          <a:schemeClr val="lt1"/>
                        </a:solidFill>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500">
                          <a:solidFill>
                            <a:srgbClr val="FFFFFF"/>
                          </a:solidFill>
                          <a:latin typeface="Calibri"/>
                          <a:ea typeface="Calibri"/>
                          <a:cs typeface="Calibri"/>
                          <a:sym typeface="Calibri"/>
                        </a:rPr>
                        <a:t>Προκλήσεις</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0000"/>
                    </a:solidFill>
                  </a:tcPr>
                </a:tc>
              </a:tr>
              <a:tr h="190500">
                <a:tc>
                  <a:txBody>
                    <a:bodyPr/>
                    <a:lstStyle/>
                    <a:p>
                      <a:pPr indent="0" lvl="0" marL="0" marR="0" rtl="0" algn="l">
                        <a:spcBef>
                          <a:spcPts val="0"/>
                        </a:spcBef>
                        <a:spcAft>
                          <a:spcPts val="0"/>
                        </a:spcAft>
                        <a:buNone/>
                      </a:pPr>
                      <a:r>
                        <a:rPr lang="en-US" sz="1500">
                          <a:latin typeface="Calibri"/>
                          <a:ea typeface="Calibri"/>
                          <a:cs typeface="Calibri"/>
                          <a:sym typeface="Calibri"/>
                        </a:rPr>
                        <a:t>Μεγάλες, μακριές σωληνώσεις (μεγάλες μεταφορές δεδομένων)</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500">
                          <a:latin typeface="Calibri"/>
                          <a:ea typeface="Calibri"/>
                          <a:cs typeface="Calibri"/>
                          <a:sym typeface="Calibri"/>
                        </a:rPr>
                        <a:t>Πολλά πακέτα</a:t>
                      </a:r>
                      <a:r>
                        <a:rPr lang="en-US" sz="1500" u="none" cap="none" strike="noStrike">
                          <a:latin typeface="Calibri"/>
                          <a:ea typeface="Calibri"/>
                          <a:cs typeface="Calibri"/>
                          <a:sym typeface="Calibri"/>
                        </a:rPr>
                        <a:t> “</a:t>
                      </a:r>
                      <a:r>
                        <a:rPr lang="en-US" sz="1500">
                          <a:latin typeface="Calibri"/>
                          <a:ea typeface="Calibri"/>
                          <a:cs typeface="Calibri"/>
                          <a:sym typeface="Calibri"/>
                        </a:rPr>
                        <a:t>σε διέλευση</a:t>
                      </a:r>
                      <a:r>
                        <a:rPr lang="en-US" sz="1500" u="none" cap="none" strike="noStrike">
                          <a:latin typeface="Calibri"/>
                          <a:ea typeface="Calibri"/>
                          <a:cs typeface="Calibri"/>
                          <a:sym typeface="Calibri"/>
                        </a:rPr>
                        <a:t>”</a:t>
                      </a:r>
                      <a:r>
                        <a:rPr lang="en-US" sz="1500">
                          <a:latin typeface="Calibri"/>
                          <a:ea typeface="Calibri"/>
                          <a:cs typeface="Calibri"/>
                          <a:sym typeface="Calibri"/>
                        </a:rPr>
                        <a:t>:</a:t>
                      </a:r>
                      <a:r>
                        <a:rPr lang="en-US" sz="1500" u="none" cap="none" strike="noStrike">
                          <a:latin typeface="Calibri"/>
                          <a:ea typeface="Calibri"/>
                          <a:cs typeface="Calibri"/>
                          <a:sym typeface="Calibri"/>
                        </a:rPr>
                        <a:t> </a:t>
                      </a:r>
                      <a:r>
                        <a:rPr lang="en-US" sz="1500">
                          <a:latin typeface="Calibri"/>
                          <a:ea typeface="Calibri"/>
                          <a:cs typeface="Calibri"/>
                          <a:sym typeface="Calibri"/>
                        </a:rPr>
                        <a:t>η απώλεια σταματά την διοχέτευση</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marR="0" rtl="0" algn="l">
                        <a:spcBef>
                          <a:spcPts val="0"/>
                        </a:spcBef>
                        <a:spcAft>
                          <a:spcPts val="0"/>
                        </a:spcAft>
                        <a:buNone/>
                      </a:pPr>
                      <a:r>
                        <a:rPr lang="en-US" sz="1500">
                          <a:latin typeface="Calibri"/>
                          <a:ea typeface="Calibri"/>
                          <a:cs typeface="Calibri"/>
                          <a:sym typeface="Calibri"/>
                        </a:rPr>
                        <a:t>Ασύρματα δίκτυα</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500">
                          <a:latin typeface="Calibri"/>
                          <a:ea typeface="Calibri"/>
                          <a:cs typeface="Calibri"/>
                          <a:sym typeface="Calibri"/>
                        </a:rPr>
                        <a:t>Απώλεια λόγω “θορυβωδών” ασύρματων ζεύξεων, κινητικότητα: το </a:t>
                      </a:r>
                      <a:r>
                        <a:rPr lang="en-US" sz="1500" u="none" cap="none" strike="noStrike">
                          <a:latin typeface="Calibri"/>
                          <a:ea typeface="Calibri"/>
                          <a:cs typeface="Calibri"/>
                          <a:sym typeface="Calibri"/>
                        </a:rPr>
                        <a:t>TCP το διαχειρίζεται ως απώλεια συμφόρ</a:t>
                      </a:r>
                      <a:r>
                        <a:rPr lang="en-US" sz="1500">
                          <a:latin typeface="Calibri"/>
                          <a:ea typeface="Calibri"/>
                          <a:cs typeface="Calibri"/>
                          <a:sym typeface="Calibri"/>
                        </a:rPr>
                        <a:t>ησης</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marR="0" rtl="0" algn="l">
                        <a:spcBef>
                          <a:spcPts val="0"/>
                        </a:spcBef>
                        <a:spcAft>
                          <a:spcPts val="0"/>
                        </a:spcAft>
                        <a:buNone/>
                      </a:pPr>
                      <a:r>
                        <a:rPr lang="en-US" sz="1500">
                          <a:latin typeface="Calibri"/>
                          <a:ea typeface="Calibri"/>
                          <a:cs typeface="Calibri"/>
                          <a:sym typeface="Calibri"/>
                        </a:rPr>
                        <a:t>Ζεύξεις μεγάλης καθυστέρησης</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500">
                          <a:latin typeface="Calibri"/>
                          <a:ea typeface="Calibri"/>
                          <a:cs typeface="Calibri"/>
                          <a:sym typeface="Calibri"/>
                        </a:rPr>
                        <a:t>Υπερβολικά μεγάλα </a:t>
                      </a:r>
                      <a:r>
                        <a:rPr lang="en-US" sz="1500" u="none" cap="none" strike="noStrike">
                          <a:latin typeface="Calibri"/>
                          <a:ea typeface="Calibri"/>
                          <a:cs typeface="Calibri"/>
                          <a:sym typeface="Calibri"/>
                        </a:rPr>
                        <a:t>RTT</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marR="0" rtl="0" algn="l">
                        <a:spcBef>
                          <a:spcPts val="0"/>
                        </a:spcBef>
                        <a:spcAft>
                          <a:spcPts val="0"/>
                        </a:spcAft>
                        <a:buNone/>
                      </a:pPr>
                      <a:r>
                        <a:rPr lang="en-US" sz="1500">
                          <a:latin typeface="Calibri"/>
                          <a:ea typeface="Calibri"/>
                          <a:cs typeface="Calibri"/>
                          <a:sym typeface="Calibri"/>
                        </a:rPr>
                        <a:t>Δίκτυα κέντρων δεδομένων</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500">
                          <a:latin typeface="Calibri"/>
                          <a:ea typeface="Calibri"/>
                          <a:cs typeface="Calibri"/>
                          <a:sym typeface="Calibri"/>
                        </a:rPr>
                        <a:t>Ευαίσθητα σε καθυστέρηση</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marR="0" rtl="0" algn="l">
                        <a:spcBef>
                          <a:spcPts val="0"/>
                        </a:spcBef>
                        <a:spcAft>
                          <a:spcPts val="0"/>
                        </a:spcAft>
                        <a:buNone/>
                      </a:pPr>
                      <a:r>
                        <a:rPr lang="en-US" sz="1500">
                          <a:latin typeface="Calibri"/>
                          <a:ea typeface="Calibri"/>
                          <a:cs typeface="Calibri"/>
                          <a:sym typeface="Calibri"/>
                        </a:rPr>
                        <a:t>Ροές κυκλοφορίας στο παρασκήνιο</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500">
                          <a:latin typeface="Calibri"/>
                          <a:ea typeface="Calibri"/>
                          <a:cs typeface="Calibri"/>
                          <a:sym typeface="Calibri"/>
                        </a:rPr>
                        <a:t>Χαμηλή προτεραιότητα</a:t>
                      </a:r>
                      <a:r>
                        <a:rPr lang="en-US" sz="1500" u="none" cap="none" strike="noStrike">
                          <a:latin typeface="Calibri"/>
                          <a:ea typeface="Calibri"/>
                          <a:cs typeface="Calibri"/>
                          <a:sym typeface="Calibri"/>
                        </a:rPr>
                        <a:t>, “</a:t>
                      </a:r>
                      <a:r>
                        <a:rPr lang="en-US" sz="1500">
                          <a:latin typeface="Calibri"/>
                          <a:ea typeface="Calibri"/>
                          <a:cs typeface="Calibri"/>
                          <a:sym typeface="Calibri"/>
                        </a:rPr>
                        <a:t>στο παρασκήνιο</a:t>
                      </a:r>
                      <a:r>
                        <a:rPr lang="en-US" sz="1500" u="none" cap="none" strike="noStrike">
                          <a:latin typeface="Calibri"/>
                          <a:ea typeface="Calibri"/>
                          <a:cs typeface="Calibri"/>
                          <a:sym typeface="Calibri"/>
                        </a:rPr>
                        <a:t>” TCP </a:t>
                      </a:r>
                      <a:r>
                        <a:rPr lang="en-US" sz="1500">
                          <a:latin typeface="Calibri"/>
                          <a:ea typeface="Calibri"/>
                          <a:cs typeface="Calibri"/>
                          <a:sym typeface="Calibri"/>
                        </a:rPr>
                        <a:t>ροές</a:t>
                      </a:r>
                      <a:r>
                        <a:rPr lang="en-US" sz="1500" u="none" cap="none" strike="noStrike">
                          <a:latin typeface="Calibri"/>
                          <a:ea typeface="Calibri"/>
                          <a:cs typeface="Calibri"/>
                          <a:sym typeface="Calibri"/>
                        </a:rPr>
                        <a:t> </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8973" name="Google Shape;8973;p136"/>
          <p:cNvSpPr txBox="1"/>
          <p:nvPr>
            <p:ph idx="12" type="sldNum"/>
          </p:nvPr>
        </p:nvSpPr>
        <p:spPr>
          <a:xfrm>
            <a:off x="66861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9">
                                            <p:txEl>
                                              <p:pRg end="0" st="0"/>
                                            </p:txEl>
                                          </p:spTgt>
                                        </p:tgtEl>
                                        <p:attrNameLst>
                                          <p:attrName>style.visibility</p:attrName>
                                        </p:attrNameLst>
                                      </p:cBhvr>
                                      <p:to>
                                        <p:strVal val="visible"/>
                                      </p:to>
                                    </p:set>
                                    <p:animEffect filter="fade" transition="in">
                                      <p:cBhvr>
                                        <p:cTn dur="500"/>
                                        <p:tgtEl>
                                          <p:spTgt spid="89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9">
                                            <p:txEl>
                                              <p:pRg end="1" st="1"/>
                                            </p:txEl>
                                          </p:spTgt>
                                        </p:tgtEl>
                                        <p:attrNameLst>
                                          <p:attrName>style.visibility</p:attrName>
                                        </p:attrNameLst>
                                      </p:cBhvr>
                                      <p:to>
                                        <p:strVal val="visible"/>
                                      </p:to>
                                    </p:set>
                                    <p:animEffect filter="fade" transition="in">
                                      <p:cBhvr>
                                        <p:cTn dur="500"/>
                                        <p:tgtEl>
                                          <p:spTgt spid="89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9">
                                            <p:txEl>
                                              <p:pRg end="2" st="2"/>
                                            </p:txEl>
                                          </p:spTgt>
                                        </p:tgtEl>
                                        <p:attrNameLst>
                                          <p:attrName>style.visibility</p:attrName>
                                        </p:attrNameLst>
                                      </p:cBhvr>
                                      <p:to>
                                        <p:strVal val="visible"/>
                                      </p:to>
                                    </p:set>
                                    <p:animEffect filter="fade" transition="in">
                                      <p:cBhvr>
                                        <p:cTn dur="500"/>
                                        <p:tgtEl>
                                          <p:spTgt spid="8969">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72"/>
                                        </p:tgtEl>
                                        <p:attrNameLst>
                                          <p:attrName>style.visibility</p:attrName>
                                        </p:attrNameLst>
                                      </p:cBhvr>
                                      <p:to>
                                        <p:strVal val="visible"/>
                                      </p:to>
                                    </p:set>
                                    <p:animEffect filter="fade" transition="in">
                                      <p:cBhvr>
                                        <p:cTn dur="500"/>
                                        <p:tgtEl>
                                          <p:spTgt spid="89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1"/>
                                        </p:tgtEl>
                                        <p:attrNameLst>
                                          <p:attrName>style.visibility</p:attrName>
                                        </p:attrNameLst>
                                      </p:cBhvr>
                                      <p:to>
                                        <p:strVal val="visible"/>
                                      </p:to>
                                    </p:set>
                                    <p:animEffect filter="fade" transition="in">
                                      <p:cBhvr>
                                        <p:cTn dur="500"/>
                                        <p:tgtEl>
                                          <p:spTgt spid="8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8" name="Shape 8978"/>
        <p:cNvGrpSpPr/>
        <p:nvPr/>
      </p:nvGrpSpPr>
      <p:grpSpPr>
        <a:xfrm>
          <a:off x="0" y="0"/>
          <a:ext cx="0" cy="0"/>
          <a:chOff x="0" y="0"/>
          <a:chExt cx="0" cy="0"/>
        </a:xfrm>
      </p:grpSpPr>
      <p:sp>
        <p:nvSpPr>
          <p:cNvPr id="8979" name="Google Shape;8979;p137"/>
          <p:cNvSpPr txBox="1"/>
          <p:nvPr>
            <p:ph idx="1" type="body"/>
          </p:nvPr>
        </p:nvSpPr>
        <p:spPr>
          <a:xfrm>
            <a:off x="36700" y="1010707"/>
            <a:ext cx="7886700" cy="1064400"/>
          </a:xfrm>
          <a:prstGeom prst="rect">
            <a:avLst/>
          </a:prstGeom>
          <a:noFill/>
          <a:ln>
            <a:noFill/>
          </a:ln>
        </p:spPr>
        <p:txBody>
          <a:bodyPr anchorCtr="0" anchor="t" bIns="34275" lIns="68575" spcFirstLastPara="1" rIns="68575" wrap="square" tIns="34275">
            <a:noAutofit/>
          </a:bodyPr>
          <a:lstStyle/>
          <a:p>
            <a:pPr indent="-165100" lvl="0" marL="266700" rtl="0" algn="l">
              <a:lnSpc>
                <a:spcPct val="70000"/>
              </a:lnSpc>
              <a:spcBef>
                <a:spcPts val="0"/>
              </a:spcBef>
              <a:spcAft>
                <a:spcPts val="0"/>
              </a:spcAft>
              <a:buSzPts val="2000"/>
              <a:buChar char="▪"/>
            </a:pPr>
            <a:r>
              <a:rPr lang="en-US" sz="2000"/>
              <a:t>πρωτόκολλο επιπέδου εφαρμογής, πάνω στο UDP</a:t>
            </a:r>
            <a:endParaRPr sz="2000"/>
          </a:p>
          <a:p>
            <a:pPr indent="-177800" lvl="1" marL="520700" rtl="0" algn="l">
              <a:lnSpc>
                <a:spcPct val="70000"/>
              </a:lnSpc>
              <a:spcBef>
                <a:spcPts val="400"/>
              </a:spcBef>
              <a:spcAft>
                <a:spcPts val="0"/>
              </a:spcAft>
              <a:buSzPts val="2000"/>
              <a:buChar char="•"/>
            </a:pPr>
            <a:r>
              <a:rPr lang="en-US" sz="2000"/>
              <a:t>αύξηση επίδοσης του</a:t>
            </a:r>
            <a:r>
              <a:rPr lang="en-US" sz="2000"/>
              <a:t> HTTP</a:t>
            </a:r>
            <a:endParaRPr sz="2000"/>
          </a:p>
          <a:p>
            <a:pPr indent="-177800" lvl="1" marL="520700" rtl="0" algn="l">
              <a:lnSpc>
                <a:spcPct val="70000"/>
              </a:lnSpc>
              <a:spcBef>
                <a:spcPts val="400"/>
              </a:spcBef>
              <a:spcAft>
                <a:spcPts val="0"/>
              </a:spcAft>
              <a:buSzPts val="2000"/>
              <a:buChar char="•"/>
            </a:pPr>
            <a:r>
              <a:rPr lang="en-US" sz="2000"/>
              <a:t>ανεπτυγμένο</a:t>
            </a:r>
            <a:r>
              <a:rPr lang="en-US" sz="2000"/>
              <a:t> σε πολλούς</a:t>
            </a:r>
            <a:r>
              <a:rPr lang="en-US" sz="2000"/>
              <a:t> Google servers, εφαρμογές(Chrome, </a:t>
            </a:r>
            <a:endParaRPr sz="2000"/>
          </a:p>
          <a:p>
            <a:pPr indent="342900" lvl="0" marL="342900" rtl="0" algn="l">
              <a:lnSpc>
                <a:spcPct val="70000"/>
              </a:lnSpc>
              <a:spcBef>
                <a:spcPts val="400"/>
              </a:spcBef>
              <a:spcAft>
                <a:spcPts val="0"/>
              </a:spcAft>
              <a:buSzPts val="600"/>
              <a:buNone/>
            </a:pPr>
            <a:r>
              <a:rPr lang="en-US" sz="2000"/>
              <a:t>εφαρμογή YouTube για κινητά) </a:t>
            </a:r>
            <a:endParaRPr sz="2000"/>
          </a:p>
          <a:p>
            <a:pPr indent="0" lvl="0" marL="101600" rtl="0" algn="l">
              <a:lnSpc>
                <a:spcPct val="70000"/>
              </a:lnSpc>
              <a:spcBef>
                <a:spcPts val="800"/>
              </a:spcBef>
              <a:spcAft>
                <a:spcPts val="0"/>
              </a:spcAft>
              <a:buSzPts val="1500"/>
              <a:buNone/>
            </a:pPr>
            <a:r>
              <a:t/>
            </a:r>
            <a:endParaRPr sz="2000"/>
          </a:p>
        </p:txBody>
      </p:sp>
      <p:sp>
        <p:nvSpPr>
          <p:cNvPr id="8980" name="Google Shape;8980;p137"/>
          <p:cNvSpPr txBox="1"/>
          <p:nvPr>
            <p:ph type="title"/>
          </p:nvPr>
        </p:nvSpPr>
        <p:spPr>
          <a:xfrm>
            <a:off x="36700" y="194541"/>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QUIC: Quick UDP Internet Connections</a:t>
            </a:r>
            <a:endParaRPr b="0" sz="3300"/>
          </a:p>
        </p:txBody>
      </p:sp>
      <p:grpSp>
        <p:nvGrpSpPr>
          <p:cNvPr id="8981" name="Google Shape;8981;p137"/>
          <p:cNvGrpSpPr/>
          <p:nvPr/>
        </p:nvGrpSpPr>
        <p:grpSpPr>
          <a:xfrm>
            <a:off x="1634427" y="2446019"/>
            <a:ext cx="5143426" cy="2284763"/>
            <a:chOff x="2217336" y="1877058"/>
            <a:chExt cx="6857901" cy="3046351"/>
          </a:xfrm>
        </p:grpSpPr>
        <p:sp>
          <p:nvSpPr>
            <p:cNvPr id="8982" name="Google Shape;8982;p137"/>
            <p:cNvSpPr/>
            <p:nvPr/>
          </p:nvSpPr>
          <p:spPr>
            <a:xfrm>
              <a:off x="3743058" y="3625405"/>
              <a:ext cx="1905057" cy="455280"/>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83" name="Google Shape;8983;p137"/>
            <p:cNvSpPr txBox="1"/>
            <p:nvPr/>
          </p:nvSpPr>
          <p:spPr>
            <a:xfrm>
              <a:off x="4518521" y="3668767"/>
              <a:ext cx="7332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IP</a:t>
              </a:r>
              <a:endParaRPr sz="1100"/>
            </a:p>
          </p:txBody>
        </p:sp>
        <p:sp>
          <p:nvSpPr>
            <p:cNvPr id="8984" name="Google Shape;8984;p137"/>
            <p:cNvSpPr/>
            <p:nvPr/>
          </p:nvSpPr>
          <p:spPr>
            <a:xfrm>
              <a:off x="3744927" y="3054009"/>
              <a:ext cx="1905057" cy="455280"/>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85" name="Google Shape;8985;p137"/>
            <p:cNvSpPr txBox="1"/>
            <p:nvPr/>
          </p:nvSpPr>
          <p:spPr>
            <a:xfrm>
              <a:off x="4434725" y="3100433"/>
              <a:ext cx="968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TCP</a:t>
              </a:r>
              <a:endParaRPr sz="1100"/>
            </a:p>
          </p:txBody>
        </p:sp>
        <p:sp>
          <p:nvSpPr>
            <p:cNvPr id="8986" name="Google Shape;8986;p137"/>
            <p:cNvSpPr/>
            <p:nvPr/>
          </p:nvSpPr>
          <p:spPr>
            <a:xfrm>
              <a:off x="3745776" y="2472222"/>
              <a:ext cx="1905057" cy="455280"/>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87" name="Google Shape;8987;p137"/>
            <p:cNvSpPr txBox="1"/>
            <p:nvPr/>
          </p:nvSpPr>
          <p:spPr>
            <a:xfrm>
              <a:off x="4435603" y="2518667"/>
              <a:ext cx="6720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TLS</a:t>
              </a:r>
              <a:endParaRPr sz="1100"/>
            </a:p>
          </p:txBody>
        </p:sp>
        <p:grpSp>
          <p:nvGrpSpPr>
            <p:cNvPr id="8988" name="Google Shape;8988;p137"/>
            <p:cNvGrpSpPr/>
            <p:nvPr/>
          </p:nvGrpSpPr>
          <p:grpSpPr>
            <a:xfrm>
              <a:off x="3743058" y="1887725"/>
              <a:ext cx="1905057" cy="455283"/>
              <a:chOff x="975444" y="4703759"/>
              <a:chExt cx="2128813" cy="498521"/>
            </a:xfrm>
          </p:grpSpPr>
          <p:sp>
            <p:nvSpPr>
              <p:cNvPr id="8989" name="Google Shape;8989;p137"/>
              <p:cNvSpPr/>
              <p:nvPr/>
            </p:nvSpPr>
            <p:spPr>
              <a:xfrm>
                <a:off x="975444" y="4703759"/>
                <a:ext cx="2128813" cy="498521"/>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90" name="Google Shape;8990;p137"/>
              <p:cNvSpPr txBox="1"/>
              <p:nvPr/>
            </p:nvSpPr>
            <p:spPr>
              <a:xfrm>
                <a:off x="1576969" y="4754588"/>
                <a:ext cx="1253100" cy="4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HTTP/2</a:t>
                </a:r>
                <a:endParaRPr sz="1100"/>
              </a:p>
            </p:txBody>
          </p:sp>
        </p:grpSp>
        <p:sp>
          <p:nvSpPr>
            <p:cNvPr id="8991" name="Google Shape;8991;p137"/>
            <p:cNvSpPr/>
            <p:nvPr/>
          </p:nvSpPr>
          <p:spPr>
            <a:xfrm>
              <a:off x="6229839" y="3627880"/>
              <a:ext cx="1905057" cy="455279"/>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92" name="Google Shape;8992;p137"/>
            <p:cNvSpPr txBox="1"/>
            <p:nvPr/>
          </p:nvSpPr>
          <p:spPr>
            <a:xfrm>
              <a:off x="7005343" y="3671233"/>
              <a:ext cx="803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IP</a:t>
              </a:r>
              <a:endParaRPr sz="1100"/>
            </a:p>
          </p:txBody>
        </p:sp>
        <p:sp>
          <p:nvSpPr>
            <p:cNvPr id="8993" name="Google Shape;8993;p137"/>
            <p:cNvSpPr/>
            <p:nvPr/>
          </p:nvSpPr>
          <p:spPr>
            <a:xfrm>
              <a:off x="6231708" y="3143406"/>
              <a:ext cx="1905057" cy="368352"/>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94" name="Google Shape;8994;p137"/>
            <p:cNvSpPr txBox="1"/>
            <p:nvPr/>
          </p:nvSpPr>
          <p:spPr>
            <a:xfrm>
              <a:off x="6908534" y="3132133"/>
              <a:ext cx="9000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UDP</a:t>
              </a:r>
              <a:endParaRPr sz="1100"/>
            </a:p>
          </p:txBody>
        </p:sp>
        <p:sp>
          <p:nvSpPr>
            <p:cNvPr id="8995" name="Google Shape;8995;p137"/>
            <p:cNvSpPr/>
            <p:nvPr/>
          </p:nvSpPr>
          <p:spPr>
            <a:xfrm>
              <a:off x="6232557" y="2348686"/>
              <a:ext cx="1905057" cy="574888"/>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96" name="Google Shape;8996;p137"/>
            <p:cNvSpPr txBox="1"/>
            <p:nvPr/>
          </p:nvSpPr>
          <p:spPr>
            <a:xfrm>
              <a:off x="6790898" y="2455133"/>
              <a:ext cx="12243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p:txBody>
        </p:sp>
        <p:sp>
          <p:nvSpPr>
            <p:cNvPr id="8997" name="Google Shape;8997;p137"/>
            <p:cNvSpPr/>
            <p:nvPr/>
          </p:nvSpPr>
          <p:spPr>
            <a:xfrm>
              <a:off x="6229839" y="1877061"/>
              <a:ext cx="1905057" cy="397789"/>
            </a:xfrm>
            <a:prstGeom prst="rect">
              <a:avLst/>
            </a:prstGeom>
            <a:solidFill>
              <a:srgbClr val="EAF1DD"/>
            </a:solidFill>
            <a:ln cap="flat" cmpd="sng" w="25400">
              <a:solidFill>
                <a:srgbClr val="76923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998" name="Google Shape;8998;p137"/>
            <p:cNvSpPr txBox="1"/>
            <p:nvPr/>
          </p:nvSpPr>
          <p:spPr>
            <a:xfrm>
              <a:off x="6351466" y="1877067"/>
              <a:ext cx="212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HTTP/2 </a:t>
              </a:r>
              <a:r>
                <a:rPr b="0" i="0" lang="en-US" sz="1200" u="none" cap="none" strike="noStrike">
                  <a:solidFill>
                    <a:srgbClr val="000000"/>
                  </a:solidFill>
                  <a:latin typeface="Calibri"/>
                  <a:ea typeface="Calibri"/>
                  <a:cs typeface="Calibri"/>
                  <a:sym typeface="Calibri"/>
                </a:rPr>
                <a:t>(slimmed)</a:t>
              </a:r>
              <a:endParaRPr sz="1100"/>
            </a:p>
          </p:txBody>
        </p:sp>
        <p:cxnSp>
          <p:nvCxnSpPr>
            <p:cNvPr id="8999" name="Google Shape;8999;p137"/>
            <p:cNvCxnSpPr/>
            <p:nvPr/>
          </p:nvCxnSpPr>
          <p:spPr>
            <a:xfrm>
              <a:off x="3333329" y="3569813"/>
              <a:ext cx="5147262" cy="0"/>
            </a:xfrm>
            <a:prstGeom prst="straightConnector1">
              <a:avLst/>
            </a:prstGeom>
            <a:noFill/>
            <a:ln cap="flat" cmpd="sng" w="12700">
              <a:solidFill>
                <a:srgbClr val="000000"/>
              </a:solidFill>
              <a:prstDash val="dash"/>
              <a:round/>
              <a:headEnd len="sm" w="sm" type="none"/>
              <a:tailEnd len="sm" w="sm" type="none"/>
            </a:ln>
          </p:spPr>
        </p:cxnSp>
        <p:cxnSp>
          <p:nvCxnSpPr>
            <p:cNvPr id="9000" name="Google Shape;9000;p137"/>
            <p:cNvCxnSpPr/>
            <p:nvPr/>
          </p:nvCxnSpPr>
          <p:spPr>
            <a:xfrm>
              <a:off x="3352451" y="2994658"/>
              <a:ext cx="5147262" cy="0"/>
            </a:xfrm>
            <a:prstGeom prst="straightConnector1">
              <a:avLst/>
            </a:prstGeom>
            <a:noFill/>
            <a:ln cap="flat" cmpd="sng" w="12700">
              <a:solidFill>
                <a:srgbClr val="000000"/>
              </a:solidFill>
              <a:prstDash val="dash"/>
              <a:round/>
              <a:headEnd len="sm" w="sm" type="none"/>
              <a:tailEnd len="sm" w="sm" type="none"/>
            </a:ln>
          </p:spPr>
        </p:cxnSp>
        <p:sp>
          <p:nvSpPr>
            <p:cNvPr id="9001" name="Google Shape;9001;p137"/>
            <p:cNvSpPr txBox="1"/>
            <p:nvPr/>
          </p:nvSpPr>
          <p:spPr>
            <a:xfrm>
              <a:off x="2349067" y="3671237"/>
              <a:ext cx="12243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Network</a:t>
              </a:r>
              <a:endParaRPr sz="1100"/>
            </a:p>
          </p:txBody>
        </p:sp>
        <p:sp>
          <p:nvSpPr>
            <p:cNvPr id="9002" name="Google Shape;9002;p137"/>
            <p:cNvSpPr txBox="1"/>
            <p:nvPr/>
          </p:nvSpPr>
          <p:spPr>
            <a:xfrm>
              <a:off x="2355238" y="3077264"/>
              <a:ext cx="12243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Transport</a:t>
              </a:r>
              <a:endParaRPr sz="1100"/>
            </a:p>
          </p:txBody>
        </p:sp>
        <p:sp>
          <p:nvSpPr>
            <p:cNvPr id="9003" name="Google Shape;9003;p137"/>
            <p:cNvSpPr txBox="1"/>
            <p:nvPr/>
          </p:nvSpPr>
          <p:spPr>
            <a:xfrm>
              <a:off x="2217336" y="2204824"/>
              <a:ext cx="13800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Application</a:t>
              </a:r>
              <a:endParaRPr sz="1100"/>
            </a:p>
          </p:txBody>
        </p:sp>
        <p:sp>
          <p:nvSpPr>
            <p:cNvPr id="9004" name="Google Shape;9004;p137"/>
            <p:cNvSpPr txBox="1"/>
            <p:nvPr/>
          </p:nvSpPr>
          <p:spPr>
            <a:xfrm>
              <a:off x="3887697" y="4256509"/>
              <a:ext cx="1760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HTTP/2 over TCP</a:t>
              </a:r>
              <a:endParaRPr sz="1100"/>
            </a:p>
          </p:txBody>
        </p:sp>
        <p:sp>
          <p:nvSpPr>
            <p:cNvPr id="9005" name="Google Shape;9005;p137"/>
            <p:cNvSpPr/>
            <p:nvPr/>
          </p:nvSpPr>
          <p:spPr>
            <a:xfrm>
              <a:off x="8194669" y="1877058"/>
              <a:ext cx="155448" cy="1050444"/>
            </a:xfrm>
            <a:prstGeom prst="rightBrace">
              <a:avLst>
                <a:gd fmla="val 8333" name="adj1"/>
                <a:gd fmla="val 50000" name="adj2"/>
              </a:avLst>
            </a:pr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006" name="Google Shape;9006;p137"/>
            <p:cNvSpPr txBox="1"/>
            <p:nvPr/>
          </p:nvSpPr>
          <p:spPr>
            <a:xfrm>
              <a:off x="8175178" y="2220885"/>
              <a:ext cx="900059" cy="33855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HTTP/3</a:t>
              </a:r>
              <a:endParaRPr sz="1100"/>
            </a:p>
          </p:txBody>
        </p:sp>
        <p:sp>
          <p:nvSpPr>
            <p:cNvPr id="9007" name="Google Shape;9007;p137"/>
            <p:cNvSpPr txBox="1"/>
            <p:nvPr/>
          </p:nvSpPr>
          <p:spPr>
            <a:xfrm>
              <a:off x="6183312" y="4220148"/>
              <a:ext cx="2826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HTTP/2 over QUIC over UDP</a:t>
              </a:r>
              <a:endParaRPr sz="1100"/>
            </a:p>
          </p:txBody>
        </p:sp>
      </p:grpSp>
      <p:sp>
        <p:nvSpPr>
          <p:cNvPr id="9008" name="Google Shape;9008;p137"/>
          <p:cNvSpPr/>
          <p:nvPr/>
        </p:nvSpPr>
        <p:spPr>
          <a:xfrm>
            <a:off x="4371975" y="2143125"/>
            <a:ext cx="3705300" cy="2619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009" name="Google Shape;9009;p13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1"/>
                                        </p:tgtEl>
                                        <p:attrNameLst>
                                          <p:attrName>style.visibility</p:attrName>
                                        </p:attrNameLst>
                                      </p:cBhvr>
                                      <p:to>
                                        <p:strVal val="visible"/>
                                      </p:to>
                                    </p:set>
                                    <p:animEffect filter="fade" transition="in">
                                      <p:cBhvr>
                                        <p:cTn dur="500"/>
                                        <p:tgtEl>
                                          <p:spTgt spid="89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008"/>
                                        </p:tgtEl>
                                      </p:cBhvr>
                                    </p:animEffect>
                                    <p:set>
                                      <p:cBhvr>
                                        <p:cTn dur="1" fill="hold">
                                          <p:stCondLst>
                                            <p:cond delay="500"/>
                                          </p:stCondLst>
                                        </p:cTn>
                                        <p:tgtEl>
                                          <p:spTgt spid="90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4" name="Shape 9014"/>
        <p:cNvGrpSpPr/>
        <p:nvPr/>
      </p:nvGrpSpPr>
      <p:grpSpPr>
        <a:xfrm>
          <a:off x="0" y="0"/>
          <a:ext cx="0" cy="0"/>
          <a:chOff x="0" y="0"/>
          <a:chExt cx="0" cy="0"/>
        </a:xfrm>
      </p:grpSpPr>
      <p:sp>
        <p:nvSpPr>
          <p:cNvPr id="9015" name="Google Shape;9015;p138"/>
          <p:cNvSpPr txBox="1"/>
          <p:nvPr>
            <p:ph type="title"/>
          </p:nvPr>
        </p:nvSpPr>
        <p:spPr>
          <a:xfrm>
            <a:off x="127550" y="24881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QUIC: Quick UDP Internet Connections</a:t>
            </a:r>
            <a:endParaRPr b="0" sz="3300"/>
          </a:p>
        </p:txBody>
      </p:sp>
      <p:sp>
        <p:nvSpPr>
          <p:cNvPr id="9016" name="Google Shape;9016;p138"/>
          <p:cNvSpPr txBox="1"/>
          <p:nvPr/>
        </p:nvSpPr>
        <p:spPr>
          <a:xfrm>
            <a:off x="41825" y="1033901"/>
            <a:ext cx="7886700" cy="771600"/>
          </a:xfrm>
          <a:prstGeom prst="rect">
            <a:avLst/>
          </a:prstGeom>
          <a:noFill/>
          <a:ln>
            <a:noFill/>
          </a:ln>
        </p:spPr>
        <p:txBody>
          <a:bodyPr anchorCtr="0" anchor="t" bIns="34275" lIns="68575" spcFirstLastPara="1" rIns="68575" wrap="square" tIns="34275">
            <a:noAutofit/>
          </a:bodyPr>
          <a:lstStyle/>
          <a:p>
            <a:pPr indent="0" lvl="0" marL="101600" marR="0" rtl="0" algn="l">
              <a:lnSpc>
                <a:spcPct val="70000"/>
              </a:lnSpc>
              <a:spcBef>
                <a:spcPts val="0"/>
              </a:spcBef>
              <a:spcAft>
                <a:spcPts val="0"/>
              </a:spcAft>
              <a:buClr>
                <a:srgbClr val="0000A3"/>
              </a:buClr>
              <a:buSzPts val="1900"/>
              <a:buFont typeface="Noto Sans Symbols"/>
              <a:buNone/>
            </a:pPr>
            <a:r>
              <a:rPr lang="en-US" sz="2200">
                <a:latin typeface="Calibri"/>
                <a:ea typeface="Calibri"/>
                <a:cs typeface="Calibri"/>
                <a:sym typeface="Calibri"/>
              </a:rPr>
              <a:t>υιοθετεί προσεγγίσεις που μελετήσαμε σε αυτό το κεφάλαιο για εγκαθίδρυση σύνδεσης, έλεγχο σφαλμάτων, έλεγχο συμφόρησης</a:t>
            </a:r>
            <a:endParaRPr b="0" i="0" sz="2200" u="none" cap="none" strike="noStrike">
              <a:solidFill>
                <a:srgbClr val="000000"/>
              </a:solidFill>
              <a:latin typeface="Calibri"/>
              <a:ea typeface="Calibri"/>
              <a:cs typeface="Calibri"/>
              <a:sym typeface="Calibri"/>
            </a:endParaRPr>
          </a:p>
        </p:txBody>
      </p:sp>
      <p:sp>
        <p:nvSpPr>
          <p:cNvPr id="9017" name="Google Shape;9017;p138"/>
          <p:cNvSpPr txBox="1"/>
          <p:nvPr>
            <p:ph idx="1" type="body"/>
          </p:nvPr>
        </p:nvSpPr>
        <p:spPr>
          <a:xfrm>
            <a:off x="183479" y="3485874"/>
            <a:ext cx="7988700" cy="1256400"/>
          </a:xfrm>
          <a:prstGeom prst="rect">
            <a:avLst/>
          </a:prstGeom>
          <a:noFill/>
          <a:ln>
            <a:noFill/>
          </a:ln>
        </p:spPr>
        <p:txBody>
          <a:bodyPr anchorCtr="0" anchor="t" bIns="34275" lIns="68575" spcFirstLastPara="1" rIns="68575" wrap="square" tIns="34275">
            <a:noAutofit/>
          </a:bodyPr>
          <a:lstStyle/>
          <a:p>
            <a:pPr indent="-177800" lvl="0" marL="266700" rtl="0" algn="l">
              <a:lnSpc>
                <a:spcPct val="90000"/>
              </a:lnSpc>
              <a:spcBef>
                <a:spcPts val="0"/>
              </a:spcBef>
              <a:spcAft>
                <a:spcPts val="0"/>
              </a:spcAft>
              <a:buSzPts val="2200"/>
              <a:buChar char="▪"/>
            </a:pPr>
            <a:r>
              <a:rPr lang="en-US" sz="2200"/>
              <a:t> πολλαπλές “ροές” επιπέδου εφαρμογής πολυπλεγμένα με μια σύνδεση QUIC</a:t>
            </a:r>
            <a:endParaRPr sz="2200"/>
          </a:p>
          <a:p>
            <a:pPr indent="-203200" lvl="1" marL="520700" rtl="0" algn="l">
              <a:lnSpc>
                <a:spcPct val="90000"/>
              </a:lnSpc>
              <a:spcBef>
                <a:spcPts val="400"/>
              </a:spcBef>
              <a:spcAft>
                <a:spcPts val="0"/>
              </a:spcAft>
              <a:buSzPts val="2200"/>
              <a:buChar char="•"/>
            </a:pPr>
            <a:r>
              <a:rPr lang="en-US" sz="2200"/>
              <a:t>ξεχωριστή αξιόπιστη μεταφορά δεδομένων, ασφάλεια</a:t>
            </a:r>
            <a:endParaRPr sz="2200"/>
          </a:p>
          <a:p>
            <a:pPr indent="-203200" lvl="1" marL="520700" rtl="0" algn="l">
              <a:lnSpc>
                <a:spcPct val="90000"/>
              </a:lnSpc>
              <a:spcBef>
                <a:spcPts val="400"/>
              </a:spcBef>
              <a:spcAft>
                <a:spcPts val="0"/>
              </a:spcAft>
              <a:buSzPts val="2200"/>
              <a:buChar char="•"/>
            </a:pPr>
            <a:r>
              <a:rPr lang="en-US" sz="2200"/>
              <a:t>συχνός έλεγχος συμφόρησης</a:t>
            </a:r>
            <a:endParaRPr sz="2200"/>
          </a:p>
          <a:p>
            <a:pPr indent="-38100" lvl="0" marL="266700" rtl="0" algn="l">
              <a:lnSpc>
                <a:spcPct val="90000"/>
              </a:lnSpc>
              <a:spcBef>
                <a:spcPts val="800"/>
              </a:spcBef>
              <a:spcAft>
                <a:spcPts val="0"/>
              </a:spcAft>
              <a:buSzPts val="2100"/>
              <a:buNone/>
            </a:pPr>
            <a:r>
              <a:t/>
            </a:r>
            <a:endParaRPr sz="2200"/>
          </a:p>
        </p:txBody>
      </p:sp>
      <p:sp>
        <p:nvSpPr>
          <p:cNvPr id="9018" name="Google Shape;9018;p138"/>
          <p:cNvSpPr txBox="1"/>
          <p:nvPr/>
        </p:nvSpPr>
        <p:spPr>
          <a:xfrm>
            <a:off x="3725" y="1834001"/>
            <a:ext cx="7886700" cy="1571700"/>
          </a:xfrm>
          <a:prstGeom prst="rect">
            <a:avLst/>
          </a:prstGeom>
          <a:noFill/>
          <a:ln>
            <a:noFill/>
          </a:ln>
        </p:spPr>
        <p:txBody>
          <a:bodyPr anchorCtr="0" anchor="t" bIns="34275" lIns="68575" spcFirstLastPara="1" rIns="68575" wrap="square" tIns="34275">
            <a:noAutofit/>
          </a:bodyPr>
          <a:lstStyle/>
          <a:p>
            <a:pPr indent="-190500" lvl="1" marL="520700" marR="0" rtl="0" algn="l">
              <a:lnSpc>
                <a:spcPct val="70000"/>
              </a:lnSpc>
              <a:spcBef>
                <a:spcPts val="0"/>
              </a:spcBef>
              <a:spcAft>
                <a:spcPts val="0"/>
              </a:spcAft>
              <a:buClr>
                <a:srgbClr val="0000A8"/>
              </a:buClr>
              <a:buSzPts val="2200"/>
              <a:buFont typeface="Arial"/>
              <a:buChar char="•"/>
            </a:pPr>
            <a:r>
              <a:rPr b="1" lang="en-US" sz="2200">
                <a:solidFill>
                  <a:srgbClr val="0000A3"/>
                </a:solidFill>
                <a:latin typeface="Calibri"/>
                <a:ea typeface="Calibri"/>
                <a:cs typeface="Calibri"/>
                <a:sym typeface="Calibri"/>
              </a:rPr>
              <a:t>έλεγχος σφαλμάτων και συμφόρησης</a:t>
            </a:r>
            <a:r>
              <a:rPr b="1" i="0" lang="en-US" sz="2200" u="none" cap="none" strike="noStrike">
                <a:solidFill>
                  <a:srgbClr val="0000A3"/>
                </a:solidFill>
                <a:latin typeface="Calibri"/>
                <a:ea typeface="Calibri"/>
                <a:cs typeface="Calibri"/>
                <a:sym typeface="Calibri"/>
              </a:rPr>
              <a:t>: </a:t>
            </a:r>
            <a:r>
              <a:rPr b="0" i="0" lang="en-US" sz="2200" u="none" cap="none" strike="noStrike">
                <a:solidFill>
                  <a:srgbClr val="000000"/>
                </a:solidFill>
                <a:latin typeface="Calibri"/>
                <a:ea typeface="Calibri"/>
                <a:cs typeface="Calibri"/>
                <a:sym typeface="Calibri"/>
              </a:rPr>
              <a:t>“Οι αναγνώστες που έχουν εξοικειωθεί με την αν</a:t>
            </a:r>
            <a:r>
              <a:rPr lang="en-US" sz="2200">
                <a:latin typeface="Calibri"/>
                <a:ea typeface="Calibri"/>
                <a:cs typeface="Calibri"/>
                <a:sym typeface="Calibri"/>
              </a:rPr>
              <a:t>ίχνευση απώλειας του</a:t>
            </a:r>
            <a:r>
              <a:rPr b="0" i="0" lang="en-US" sz="2200" u="none" cap="none" strike="noStrike">
                <a:solidFill>
                  <a:srgbClr val="000000"/>
                </a:solidFill>
                <a:latin typeface="Calibri"/>
                <a:ea typeface="Calibri"/>
                <a:cs typeface="Calibri"/>
                <a:sym typeface="Calibri"/>
              </a:rPr>
              <a:t> TCP</a:t>
            </a:r>
            <a:r>
              <a:rPr lang="en-US" sz="2200">
                <a:latin typeface="Calibri"/>
                <a:ea typeface="Calibri"/>
                <a:cs typeface="Calibri"/>
                <a:sym typeface="Calibri"/>
              </a:rPr>
              <a:t> και ελέγχου συμφόρησης</a:t>
            </a:r>
            <a:r>
              <a:rPr b="0" i="0" lang="en-US" sz="2200" u="none" cap="none" strike="noStrike">
                <a:solidFill>
                  <a:srgbClr val="000000"/>
                </a:solidFill>
                <a:latin typeface="Calibri"/>
                <a:ea typeface="Calibri"/>
                <a:cs typeface="Calibri"/>
                <a:sym typeface="Calibri"/>
              </a:rPr>
              <a:t> θα βρουν αλγόριθμους </a:t>
            </a:r>
            <a:r>
              <a:rPr lang="en-US" sz="2200">
                <a:latin typeface="Calibri"/>
                <a:ea typeface="Calibri"/>
                <a:cs typeface="Calibri"/>
                <a:sym typeface="Calibri"/>
              </a:rPr>
              <a:t>εδώ που είναι παράλληλα γνωστοί </a:t>
            </a:r>
            <a:r>
              <a:rPr b="0" i="0" lang="en-US" sz="2200" u="none" cap="none" strike="noStrike">
                <a:solidFill>
                  <a:srgbClr val="000000"/>
                </a:solidFill>
                <a:latin typeface="Calibri"/>
                <a:ea typeface="Calibri"/>
                <a:cs typeface="Calibri"/>
                <a:sym typeface="Calibri"/>
              </a:rPr>
              <a:t>TCP.” [</a:t>
            </a:r>
            <a:r>
              <a:rPr lang="en-US" sz="2200">
                <a:latin typeface="Calibri"/>
                <a:ea typeface="Calibri"/>
                <a:cs typeface="Calibri"/>
                <a:sym typeface="Calibri"/>
              </a:rPr>
              <a:t>από διευκρίνιση</a:t>
            </a:r>
            <a:r>
              <a:rPr b="0" i="0" lang="en-US" sz="2200" u="none" cap="none" strike="noStrike">
                <a:solidFill>
                  <a:srgbClr val="000000"/>
                </a:solidFill>
                <a:latin typeface="Calibri"/>
                <a:ea typeface="Calibri"/>
                <a:cs typeface="Calibri"/>
                <a:sym typeface="Calibri"/>
              </a:rPr>
              <a:t> QUIC]</a:t>
            </a:r>
            <a:endParaRPr sz="2200"/>
          </a:p>
          <a:p>
            <a:pPr indent="-190500" lvl="1" marL="520700" marR="0" rtl="0" algn="l">
              <a:lnSpc>
                <a:spcPct val="70000"/>
              </a:lnSpc>
              <a:spcBef>
                <a:spcPts val="400"/>
              </a:spcBef>
              <a:spcAft>
                <a:spcPts val="0"/>
              </a:spcAft>
              <a:buClr>
                <a:srgbClr val="0000A8"/>
              </a:buClr>
              <a:buSzPts val="2200"/>
              <a:buFont typeface="Arial"/>
              <a:buChar char="•"/>
            </a:pPr>
            <a:r>
              <a:rPr b="1" lang="en-US" sz="2200">
                <a:solidFill>
                  <a:srgbClr val="0000A3"/>
                </a:solidFill>
                <a:latin typeface="Calibri"/>
                <a:ea typeface="Calibri"/>
                <a:cs typeface="Calibri"/>
                <a:sym typeface="Calibri"/>
              </a:rPr>
              <a:t>εγκαθίδρυση σύνδεσης</a:t>
            </a:r>
            <a:r>
              <a:rPr b="1" i="0" lang="en-US" sz="2200" u="none" cap="none" strike="noStrike">
                <a:solidFill>
                  <a:srgbClr val="0000A3"/>
                </a:solidFill>
                <a:latin typeface="Calibri"/>
                <a:ea typeface="Calibri"/>
                <a:cs typeface="Calibri"/>
                <a:sym typeface="Calibri"/>
              </a:rPr>
              <a:t>: </a:t>
            </a:r>
            <a:r>
              <a:rPr lang="en-US" sz="2200">
                <a:latin typeface="Calibri"/>
                <a:ea typeface="Calibri"/>
                <a:cs typeface="Calibri"/>
                <a:sym typeface="Calibri"/>
              </a:rPr>
              <a:t>αξιοπιστία, έλεγχος συμφόρησης, αυθεντικοποίηση, κρυπτογράφηση, εγκαθιδρυμένο state σε ένα RTT</a:t>
            </a:r>
            <a:endParaRPr sz="2200"/>
          </a:p>
          <a:p>
            <a:pPr indent="-63500" lvl="1" marL="520700" marR="0" rtl="0" algn="l">
              <a:lnSpc>
                <a:spcPct val="70000"/>
              </a:lnSpc>
              <a:spcBef>
                <a:spcPts val="400"/>
              </a:spcBef>
              <a:spcAft>
                <a:spcPts val="0"/>
              </a:spcAft>
              <a:buClr>
                <a:srgbClr val="0000A8"/>
              </a:buClr>
              <a:buSzPts val="1500"/>
              <a:buFont typeface="Arial"/>
              <a:buNone/>
            </a:pPr>
            <a:r>
              <a:t/>
            </a:r>
            <a:endParaRPr b="0" i="0" sz="2200" u="none" cap="none" strike="noStrike">
              <a:solidFill>
                <a:srgbClr val="000000"/>
              </a:solidFill>
              <a:latin typeface="Calibri"/>
              <a:ea typeface="Calibri"/>
              <a:cs typeface="Calibri"/>
              <a:sym typeface="Calibri"/>
            </a:endParaRPr>
          </a:p>
          <a:p>
            <a:pPr indent="0" lvl="0" marL="101600" marR="0" rtl="0" algn="l">
              <a:lnSpc>
                <a:spcPct val="70000"/>
              </a:lnSpc>
              <a:spcBef>
                <a:spcPts val="800"/>
              </a:spcBef>
              <a:spcAft>
                <a:spcPts val="0"/>
              </a:spcAft>
              <a:buClr>
                <a:srgbClr val="0000A3"/>
              </a:buClr>
              <a:buSzPts val="1800"/>
              <a:buFont typeface="Noto Sans Symbols"/>
              <a:buNone/>
            </a:pPr>
            <a:r>
              <a:t/>
            </a:r>
            <a:endParaRPr b="0" i="0" sz="2200" u="none" cap="none" strike="noStrike">
              <a:solidFill>
                <a:srgbClr val="000000"/>
              </a:solidFill>
              <a:latin typeface="Calibri"/>
              <a:ea typeface="Calibri"/>
              <a:cs typeface="Calibri"/>
              <a:sym typeface="Calibri"/>
            </a:endParaRPr>
          </a:p>
        </p:txBody>
      </p:sp>
      <p:sp>
        <p:nvSpPr>
          <p:cNvPr id="9019" name="Google Shape;9019;p13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8">
                                            <p:txEl>
                                              <p:pRg end="0" st="0"/>
                                            </p:txEl>
                                          </p:spTgt>
                                        </p:tgtEl>
                                        <p:attrNameLst>
                                          <p:attrName>style.visibility</p:attrName>
                                        </p:attrNameLst>
                                      </p:cBhvr>
                                      <p:to>
                                        <p:strVal val="visible"/>
                                      </p:to>
                                    </p:set>
                                    <p:animEffect filter="fade" transition="in">
                                      <p:cBhvr>
                                        <p:cTn dur="500"/>
                                        <p:tgtEl>
                                          <p:spTgt spid="90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8">
                                            <p:txEl>
                                              <p:pRg end="1" st="1"/>
                                            </p:txEl>
                                          </p:spTgt>
                                        </p:tgtEl>
                                        <p:attrNameLst>
                                          <p:attrName>style.visibility</p:attrName>
                                        </p:attrNameLst>
                                      </p:cBhvr>
                                      <p:to>
                                        <p:strVal val="visible"/>
                                      </p:to>
                                    </p:set>
                                    <p:animEffect filter="fade" transition="in">
                                      <p:cBhvr>
                                        <p:cTn dur="500"/>
                                        <p:tgtEl>
                                          <p:spTgt spid="90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8">
                                            <p:txEl>
                                              <p:pRg end="2" st="2"/>
                                            </p:txEl>
                                          </p:spTgt>
                                        </p:tgtEl>
                                        <p:attrNameLst>
                                          <p:attrName>style.visibility</p:attrName>
                                        </p:attrNameLst>
                                      </p:cBhvr>
                                      <p:to>
                                        <p:strVal val="visible"/>
                                      </p:to>
                                    </p:set>
                                    <p:animEffect filter="fade" transition="in">
                                      <p:cBhvr>
                                        <p:cTn dur="500"/>
                                        <p:tgtEl>
                                          <p:spTgt spid="90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8">
                                            <p:txEl>
                                              <p:pRg end="3" st="3"/>
                                            </p:txEl>
                                          </p:spTgt>
                                        </p:tgtEl>
                                        <p:attrNameLst>
                                          <p:attrName>style.visibility</p:attrName>
                                        </p:attrNameLst>
                                      </p:cBhvr>
                                      <p:to>
                                        <p:strVal val="visible"/>
                                      </p:to>
                                    </p:set>
                                    <p:animEffect filter="fade" transition="in">
                                      <p:cBhvr>
                                        <p:cTn dur="500"/>
                                        <p:tgtEl>
                                          <p:spTgt spid="90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7">
                                            <p:txEl>
                                              <p:pRg end="0" st="0"/>
                                            </p:txEl>
                                          </p:spTgt>
                                        </p:tgtEl>
                                        <p:attrNameLst>
                                          <p:attrName>style.visibility</p:attrName>
                                        </p:attrNameLst>
                                      </p:cBhvr>
                                      <p:to>
                                        <p:strVal val="visible"/>
                                      </p:to>
                                    </p:set>
                                    <p:animEffect filter="fade" transition="in">
                                      <p:cBhvr>
                                        <p:cTn dur="500"/>
                                        <p:tgtEl>
                                          <p:spTgt spid="90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7">
                                            <p:txEl>
                                              <p:pRg end="1" st="1"/>
                                            </p:txEl>
                                          </p:spTgt>
                                        </p:tgtEl>
                                        <p:attrNameLst>
                                          <p:attrName>style.visibility</p:attrName>
                                        </p:attrNameLst>
                                      </p:cBhvr>
                                      <p:to>
                                        <p:strVal val="visible"/>
                                      </p:to>
                                    </p:set>
                                    <p:animEffect filter="fade" transition="in">
                                      <p:cBhvr>
                                        <p:cTn dur="500"/>
                                        <p:tgtEl>
                                          <p:spTgt spid="90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7">
                                            <p:txEl>
                                              <p:pRg end="2" st="2"/>
                                            </p:txEl>
                                          </p:spTgt>
                                        </p:tgtEl>
                                        <p:attrNameLst>
                                          <p:attrName>style.visibility</p:attrName>
                                        </p:attrNameLst>
                                      </p:cBhvr>
                                      <p:to>
                                        <p:strVal val="visible"/>
                                      </p:to>
                                    </p:set>
                                    <p:animEffect filter="fade" transition="in">
                                      <p:cBhvr>
                                        <p:cTn dur="500"/>
                                        <p:tgtEl>
                                          <p:spTgt spid="90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7">
                                            <p:txEl>
                                              <p:pRg end="3" st="3"/>
                                            </p:txEl>
                                          </p:spTgt>
                                        </p:tgtEl>
                                        <p:attrNameLst>
                                          <p:attrName>style.visibility</p:attrName>
                                        </p:attrNameLst>
                                      </p:cBhvr>
                                      <p:to>
                                        <p:strVal val="visible"/>
                                      </p:to>
                                    </p:set>
                                    <p:animEffect filter="fade" transition="in">
                                      <p:cBhvr>
                                        <p:cTn dur="500"/>
                                        <p:tgtEl>
                                          <p:spTgt spid="90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4" name="Shape 9024"/>
        <p:cNvGrpSpPr/>
        <p:nvPr/>
      </p:nvGrpSpPr>
      <p:grpSpPr>
        <a:xfrm>
          <a:off x="0" y="0"/>
          <a:ext cx="0" cy="0"/>
          <a:chOff x="0" y="0"/>
          <a:chExt cx="0" cy="0"/>
        </a:xfrm>
      </p:grpSpPr>
      <p:sp>
        <p:nvSpPr>
          <p:cNvPr id="9025" name="Google Shape;9025;p139"/>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QUIC: Εγκαθίδρυση σύνδεσης</a:t>
            </a:r>
            <a:endParaRPr b="0" sz="3300"/>
          </a:p>
        </p:txBody>
      </p:sp>
      <p:cxnSp>
        <p:nvCxnSpPr>
          <p:cNvPr id="9026" name="Google Shape;9026;p139"/>
          <p:cNvCxnSpPr/>
          <p:nvPr/>
        </p:nvCxnSpPr>
        <p:spPr>
          <a:xfrm>
            <a:off x="1691738" y="1709438"/>
            <a:ext cx="8700" cy="1324800"/>
          </a:xfrm>
          <a:prstGeom prst="straightConnector1">
            <a:avLst/>
          </a:prstGeom>
          <a:noFill/>
          <a:ln cap="flat" cmpd="sng" w="9525">
            <a:solidFill>
              <a:srgbClr val="777777"/>
            </a:solidFill>
            <a:prstDash val="solid"/>
            <a:round/>
            <a:headEnd len="med" w="med" type="none"/>
            <a:tailEnd len="med" w="med" type="none"/>
          </a:ln>
        </p:spPr>
      </p:cxnSp>
      <p:cxnSp>
        <p:nvCxnSpPr>
          <p:cNvPr id="9027" name="Google Shape;9027;p139"/>
          <p:cNvCxnSpPr/>
          <p:nvPr/>
        </p:nvCxnSpPr>
        <p:spPr>
          <a:xfrm flipH="1">
            <a:off x="2816110" y="1764206"/>
            <a:ext cx="22200" cy="1303800"/>
          </a:xfrm>
          <a:prstGeom prst="straightConnector1">
            <a:avLst/>
          </a:prstGeom>
          <a:noFill/>
          <a:ln cap="flat" cmpd="sng" w="9525">
            <a:solidFill>
              <a:srgbClr val="777777"/>
            </a:solidFill>
            <a:prstDash val="solid"/>
            <a:round/>
            <a:headEnd len="med" w="med" type="none"/>
            <a:tailEnd len="med" w="med" type="none"/>
          </a:ln>
        </p:spPr>
      </p:cxnSp>
      <p:cxnSp>
        <p:nvCxnSpPr>
          <p:cNvPr id="9028" name="Google Shape;9028;p139"/>
          <p:cNvCxnSpPr/>
          <p:nvPr/>
        </p:nvCxnSpPr>
        <p:spPr>
          <a:xfrm>
            <a:off x="1725075" y="1788019"/>
            <a:ext cx="1109700" cy="237000"/>
          </a:xfrm>
          <a:prstGeom prst="straightConnector1">
            <a:avLst/>
          </a:prstGeom>
          <a:noFill/>
          <a:ln cap="flat" cmpd="sng" w="28575">
            <a:solidFill>
              <a:srgbClr val="000099"/>
            </a:solidFill>
            <a:prstDash val="solid"/>
            <a:round/>
            <a:headEnd len="med" w="med" type="none"/>
            <a:tailEnd len="med" w="med" type="triangle"/>
          </a:ln>
        </p:spPr>
      </p:cxnSp>
      <p:sp>
        <p:nvSpPr>
          <p:cNvPr id="9029" name="Google Shape;9029;p139"/>
          <p:cNvSpPr txBox="1"/>
          <p:nvPr/>
        </p:nvSpPr>
        <p:spPr>
          <a:xfrm>
            <a:off x="448854" y="1758423"/>
            <a:ext cx="12507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TCP handshake</a:t>
            </a:r>
            <a:endParaRPr sz="1100"/>
          </a:p>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(transport layer)</a:t>
            </a:r>
            <a:endParaRPr sz="1100"/>
          </a:p>
        </p:txBody>
      </p:sp>
      <p:grpSp>
        <p:nvGrpSpPr>
          <p:cNvPr id="9030" name="Google Shape;9030;p139"/>
          <p:cNvGrpSpPr/>
          <p:nvPr/>
        </p:nvGrpSpPr>
        <p:grpSpPr>
          <a:xfrm>
            <a:off x="1338122" y="1307006"/>
            <a:ext cx="465535" cy="365522"/>
            <a:chOff x="-44" y="1473"/>
            <a:chExt cx="981" cy="1105"/>
          </a:xfrm>
        </p:grpSpPr>
        <p:pic>
          <p:nvPicPr>
            <p:cNvPr descr="desktop_computer_stylized_medium" id="9031" name="Google Shape;9031;p13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032" name="Google Shape;9032;p13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033" name="Google Shape;9033;p139"/>
          <p:cNvGrpSpPr/>
          <p:nvPr/>
        </p:nvGrpSpPr>
        <p:grpSpPr>
          <a:xfrm>
            <a:off x="2694244" y="1292719"/>
            <a:ext cx="252413" cy="384572"/>
            <a:chOff x="4140" y="429"/>
            <a:chExt cx="1425" cy="2396"/>
          </a:xfrm>
        </p:grpSpPr>
        <p:sp>
          <p:nvSpPr>
            <p:cNvPr id="9034" name="Google Shape;9034;p13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35" name="Google Shape;9035;p139"/>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36" name="Google Shape;9036;p13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37" name="Google Shape;9037;p13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38" name="Google Shape;9038;p139"/>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39" name="Google Shape;9039;p139"/>
            <p:cNvGrpSpPr/>
            <p:nvPr/>
          </p:nvGrpSpPr>
          <p:grpSpPr>
            <a:xfrm>
              <a:off x="4751" y="666"/>
              <a:ext cx="578" cy="148"/>
              <a:chOff x="617" y="2566"/>
              <a:chExt cx="721" cy="142"/>
            </a:xfrm>
          </p:grpSpPr>
          <p:sp>
            <p:nvSpPr>
              <p:cNvPr id="9040" name="Google Shape;9040;p139"/>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41" name="Google Shape;9041;p139"/>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42" name="Google Shape;9042;p139"/>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43" name="Google Shape;9043;p139"/>
            <p:cNvGrpSpPr/>
            <p:nvPr/>
          </p:nvGrpSpPr>
          <p:grpSpPr>
            <a:xfrm>
              <a:off x="4745" y="993"/>
              <a:ext cx="585" cy="134"/>
              <a:chOff x="611" y="2567"/>
              <a:chExt cx="730" cy="139"/>
            </a:xfrm>
          </p:grpSpPr>
          <p:sp>
            <p:nvSpPr>
              <p:cNvPr id="9044" name="Google Shape;9044;p139"/>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45" name="Google Shape;9045;p139"/>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46" name="Google Shape;9046;p139"/>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47" name="Google Shape;9047;p139"/>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48" name="Google Shape;9048;p139"/>
            <p:cNvGrpSpPr/>
            <p:nvPr/>
          </p:nvGrpSpPr>
          <p:grpSpPr>
            <a:xfrm>
              <a:off x="4738" y="1630"/>
              <a:ext cx="578" cy="149"/>
              <a:chOff x="618" y="2571"/>
              <a:chExt cx="720" cy="137"/>
            </a:xfrm>
          </p:grpSpPr>
          <p:sp>
            <p:nvSpPr>
              <p:cNvPr id="9049" name="Google Shape;9049;p139"/>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0" name="Google Shape;9050;p139"/>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51" name="Google Shape;9051;p13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52" name="Google Shape;9052;p139"/>
            <p:cNvGrpSpPr/>
            <p:nvPr/>
          </p:nvGrpSpPr>
          <p:grpSpPr>
            <a:xfrm>
              <a:off x="4738" y="1327"/>
              <a:ext cx="584" cy="141"/>
              <a:chOff x="613" y="2568"/>
              <a:chExt cx="728" cy="141"/>
            </a:xfrm>
          </p:grpSpPr>
          <p:sp>
            <p:nvSpPr>
              <p:cNvPr id="9053" name="Google Shape;9053;p139"/>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4" name="Google Shape;9054;p139"/>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55" name="Google Shape;9055;p139"/>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6" name="Google Shape;9056;p13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7" name="Google Shape;9057;p13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8" name="Google Shape;9058;p139"/>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59" name="Google Shape;9059;p13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60" name="Google Shape;9060;p139"/>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61" name="Google Shape;9061;p139"/>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62" name="Google Shape;9062;p139"/>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63" name="Google Shape;9063;p139"/>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9064" name="Google Shape;9064;p139"/>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65" name="Google Shape;9065;p139"/>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9066" name="Google Shape;9066;p139"/>
          <p:cNvCxnSpPr/>
          <p:nvPr/>
        </p:nvCxnSpPr>
        <p:spPr>
          <a:xfrm flipH="1">
            <a:off x="1700034" y="2063053"/>
            <a:ext cx="1109700" cy="237000"/>
          </a:xfrm>
          <a:prstGeom prst="straightConnector1">
            <a:avLst/>
          </a:prstGeom>
          <a:noFill/>
          <a:ln cap="flat" cmpd="sng" w="28575">
            <a:solidFill>
              <a:srgbClr val="000099"/>
            </a:solidFill>
            <a:prstDash val="solid"/>
            <a:round/>
            <a:headEnd len="med" w="med" type="none"/>
            <a:tailEnd len="med" w="med" type="triangle"/>
          </a:ln>
        </p:spPr>
      </p:cxnSp>
      <p:cxnSp>
        <p:nvCxnSpPr>
          <p:cNvPr id="9067" name="Google Shape;9067;p139"/>
          <p:cNvCxnSpPr/>
          <p:nvPr/>
        </p:nvCxnSpPr>
        <p:spPr>
          <a:xfrm>
            <a:off x="1708746" y="2310533"/>
            <a:ext cx="1109700" cy="237000"/>
          </a:xfrm>
          <a:prstGeom prst="straightConnector1">
            <a:avLst/>
          </a:prstGeom>
          <a:noFill/>
          <a:ln cap="flat" cmpd="sng" w="28575">
            <a:solidFill>
              <a:srgbClr val="000099"/>
            </a:solidFill>
            <a:prstDash val="solid"/>
            <a:round/>
            <a:headEnd len="med" w="med" type="none"/>
            <a:tailEnd len="med" w="med" type="triangle"/>
          </a:ln>
        </p:spPr>
      </p:cxnSp>
      <p:sp>
        <p:nvSpPr>
          <p:cNvPr id="9068" name="Google Shape;9068;p139"/>
          <p:cNvSpPr txBox="1"/>
          <p:nvPr/>
        </p:nvSpPr>
        <p:spPr>
          <a:xfrm>
            <a:off x="483528" y="2414288"/>
            <a:ext cx="11676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TLS handshake</a:t>
            </a:r>
            <a:endParaRPr sz="1100"/>
          </a:p>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(security)</a:t>
            </a:r>
            <a:endParaRPr sz="1100"/>
          </a:p>
        </p:txBody>
      </p:sp>
      <p:cxnSp>
        <p:nvCxnSpPr>
          <p:cNvPr id="9069" name="Google Shape;9069;p139"/>
          <p:cNvCxnSpPr/>
          <p:nvPr/>
        </p:nvCxnSpPr>
        <p:spPr>
          <a:xfrm flipH="1">
            <a:off x="1683705" y="2585567"/>
            <a:ext cx="1109700" cy="237000"/>
          </a:xfrm>
          <a:prstGeom prst="straightConnector1">
            <a:avLst/>
          </a:prstGeom>
          <a:noFill/>
          <a:ln cap="flat" cmpd="sng" w="28575">
            <a:solidFill>
              <a:srgbClr val="000099"/>
            </a:solidFill>
            <a:prstDash val="solid"/>
            <a:round/>
            <a:headEnd len="med" w="med" type="none"/>
            <a:tailEnd len="med" w="med" type="triangle"/>
          </a:ln>
        </p:spPr>
      </p:cxnSp>
      <p:sp>
        <p:nvSpPr>
          <p:cNvPr id="9070" name="Google Shape;9070;p139"/>
          <p:cNvSpPr txBox="1"/>
          <p:nvPr/>
        </p:nvSpPr>
        <p:spPr>
          <a:xfrm>
            <a:off x="289321" y="3239815"/>
            <a:ext cx="3339600" cy="1570200"/>
          </a:xfrm>
          <a:prstGeom prst="rect">
            <a:avLst/>
          </a:prstGeom>
          <a:noFill/>
          <a:ln>
            <a:noFill/>
          </a:ln>
        </p:spPr>
        <p:txBody>
          <a:bodyPr anchorCtr="0" anchor="t" bIns="34275" lIns="68575" spcFirstLastPara="1" rIns="68575" wrap="square" tIns="34275">
            <a:normAutofit/>
          </a:bodyPr>
          <a:lstStyle/>
          <a:p>
            <a:pPr indent="0" lvl="0" marL="101600" marR="0" rtl="0" algn="l">
              <a:lnSpc>
                <a:spcPct val="90000"/>
              </a:lnSpc>
              <a:spcBef>
                <a:spcPts val="0"/>
              </a:spcBef>
              <a:spcAft>
                <a:spcPts val="0"/>
              </a:spcAft>
              <a:buClr>
                <a:srgbClr val="0000A3"/>
              </a:buClr>
              <a:buSzPts val="2100"/>
              <a:buFont typeface="Noto Sans Symbols"/>
              <a:buNone/>
            </a:pPr>
            <a:r>
              <a:rPr b="0" i="0" lang="en-US" sz="1800" u="none" cap="none" strike="noStrike">
                <a:solidFill>
                  <a:srgbClr val="000000"/>
                </a:solidFill>
                <a:latin typeface="Calibri"/>
                <a:ea typeface="Calibri"/>
                <a:cs typeface="Calibri"/>
                <a:sym typeface="Calibri"/>
              </a:rPr>
              <a:t>TCP (</a:t>
            </a:r>
            <a:r>
              <a:rPr lang="en-US" sz="1800">
                <a:latin typeface="Calibri"/>
                <a:ea typeface="Calibri"/>
                <a:cs typeface="Calibri"/>
                <a:sym typeface="Calibri"/>
              </a:rPr>
              <a:t>αξιοπιστία</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έλεγχος συμφόρησης του</a:t>
            </a:r>
            <a:r>
              <a:rPr b="0" i="0" lang="en-US" sz="1800" u="none" cap="none" strike="noStrike">
                <a:solidFill>
                  <a:srgbClr val="000000"/>
                </a:solidFill>
                <a:latin typeface="Calibri"/>
                <a:ea typeface="Calibri"/>
                <a:cs typeface="Calibri"/>
                <a:sym typeface="Calibri"/>
              </a:rPr>
              <a:t> state) + TLS (</a:t>
            </a:r>
            <a:r>
              <a:rPr lang="en-US" sz="1800">
                <a:latin typeface="Calibri"/>
                <a:ea typeface="Calibri"/>
                <a:cs typeface="Calibri"/>
                <a:sym typeface="Calibri"/>
              </a:rPr>
              <a:t>αυθεντικοποίηση</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κρυπτογραφημένο </a:t>
            </a:r>
            <a:r>
              <a:rPr b="0" i="0" lang="en-US" sz="1800" u="none" cap="none" strike="noStrike">
                <a:solidFill>
                  <a:srgbClr val="000000"/>
                </a:solidFill>
                <a:latin typeface="Calibri"/>
                <a:ea typeface="Calibri"/>
                <a:cs typeface="Calibri"/>
                <a:sym typeface="Calibri"/>
              </a:rPr>
              <a:t>state)</a:t>
            </a:r>
            <a:endParaRPr sz="1800"/>
          </a:p>
          <a:p>
            <a:pPr indent="-139700" lvl="0" marL="381000" marR="0" rtl="0" algn="l">
              <a:lnSpc>
                <a:spcPct val="90000"/>
              </a:lnSpc>
              <a:spcBef>
                <a:spcPts val="800"/>
              </a:spcBef>
              <a:spcAft>
                <a:spcPts val="0"/>
              </a:spcAft>
              <a:buClr>
                <a:srgbClr val="0000A3"/>
              </a:buClr>
              <a:buSzPts val="1800"/>
              <a:buFont typeface="Noto Sans Symbols"/>
              <a:buChar char="▪"/>
            </a:pPr>
            <a:r>
              <a:rPr b="0" i="0" lang="en-US" sz="1800" u="none" cap="none" strike="noStrike">
                <a:solidFill>
                  <a:srgbClr val="000000"/>
                </a:solidFill>
                <a:latin typeface="Calibri"/>
                <a:ea typeface="Calibri"/>
                <a:cs typeface="Calibri"/>
                <a:sym typeface="Calibri"/>
              </a:rPr>
              <a:t>2 </a:t>
            </a:r>
            <a:r>
              <a:rPr lang="en-US" sz="1800">
                <a:latin typeface="Calibri"/>
                <a:ea typeface="Calibri"/>
                <a:cs typeface="Calibri"/>
                <a:sym typeface="Calibri"/>
              </a:rPr>
              <a:t>συνεχόμενες χειραψίες </a:t>
            </a:r>
            <a:endParaRPr b="0" i="0" sz="1800" u="none" cap="none" strike="noStrike">
              <a:solidFill>
                <a:srgbClr val="000000"/>
              </a:solidFill>
              <a:latin typeface="Calibri"/>
              <a:ea typeface="Calibri"/>
              <a:cs typeface="Calibri"/>
              <a:sym typeface="Calibri"/>
            </a:endParaRPr>
          </a:p>
        </p:txBody>
      </p:sp>
      <p:cxnSp>
        <p:nvCxnSpPr>
          <p:cNvPr id="9071" name="Google Shape;9071;p139"/>
          <p:cNvCxnSpPr/>
          <p:nvPr/>
        </p:nvCxnSpPr>
        <p:spPr>
          <a:xfrm>
            <a:off x="1706025" y="2854819"/>
            <a:ext cx="1109700" cy="237000"/>
          </a:xfrm>
          <a:prstGeom prst="straightConnector1">
            <a:avLst/>
          </a:prstGeom>
          <a:noFill/>
          <a:ln cap="flat" cmpd="sng" w="28575">
            <a:solidFill>
              <a:schemeClr val="dk1"/>
            </a:solidFill>
            <a:prstDash val="solid"/>
            <a:round/>
            <a:headEnd len="med" w="med" type="none"/>
            <a:tailEnd len="med" w="med" type="triangle"/>
          </a:ln>
        </p:spPr>
      </p:cxnSp>
      <p:sp>
        <p:nvSpPr>
          <p:cNvPr id="9072" name="Google Shape;9072;p139"/>
          <p:cNvSpPr txBox="1"/>
          <p:nvPr/>
        </p:nvSpPr>
        <p:spPr>
          <a:xfrm>
            <a:off x="2019300" y="2819400"/>
            <a:ext cx="449700" cy="500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data</a:t>
            </a:r>
            <a:endParaRPr sz="1100"/>
          </a:p>
        </p:txBody>
      </p:sp>
      <p:grpSp>
        <p:nvGrpSpPr>
          <p:cNvPr id="9073" name="Google Shape;9073;p139"/>
          <p:cNvGrpSpPr/>
          <p:nvPr/>
        </p:nvGrpSpPr>
        <p:grpSpPr>
          <a:xfrm>
            <a:off x="4156471" y="1311769"/>
            <a:ext cx="3815954" cy="3565030"/>
            <a:chOff x="6354761" y="1850625"/>
            <a:chExt cx="5087939" cy="4753374"/>
          </a:xfrm>
        </p:grpSpPr>
        <p:cxnSp>
          <p:nvCxnSpPr>
            <p:cNvPr id="9074" name="Google Shape;9074;p139"/>
            <p:cNvCxnSpPr/>
            <p:nvPr/>
          </p:nvCxnSpPr>
          <p:spPr>
            <a:xfrm>
              <a:off x="8046851" y="2406250"/>
              <a:ext cx="11746" cy="1766326"/>
            </a:xfrm>
            <a:prstGeom prst="straightConnector1">
              <a:avLst/>
            </a:prstGeom>
            <a:noFill/>
            <a:ln cap="flat" cmpd="sng" w="9525">
              <a:solidFill>
                <a:srgbClr val="777777"/>
              </a:solidFill>
              <a:prstDash val="solid"/>
              <a:round/>
              <a:headEnd len="med" w="med" type="none"/>
              <a:tailEnd len="med" w="med" type="none"/>
            </a:ln>
          </p:spPr>
        </p:cxnSp>
        <p:cxnSp>
          <p:nvCxnSpPr>
            <p:cNvPr id="9075" name="Google Shape;9075;p139"/>
            <p:cNvCxnSpPr/>
            <p:nvPr/>
          </p:nvCxnSpPr>
          <p:spPr>
            <a:xfrm flipH="1">
              <a:off x="9546107" y="2479275"/>
              <a:ext cx="29506" cy="1738377"/>
            </a:xfrm>
            <a:prstGeom prst="straightConnector1">
              <a:avLst/>
            </a:prstGeom>
            <a:noFill/>
            <a:ln cap="flat" cmpd="sng" w="9525">
              <a:solidFill>
                <a:srgbClr val="777777"/>
              </a:solidFill>
              <a:prstDash val="solid"/>
              <a:round/>
              <a:headEnd len="med" w="med" type="none"/>
              <a:tailEnd len="med" w="med" type="none"/>
            </a:ln>
          </p:spPr>
        </p:cxnSp>
        <p:cxnSp>
          <p:nvCxnSpPr>
            <p:cNvPr id="9076" name="Google Shape;9076;p139"/>
            <p:cNvCxnSpPr/>
            <p:nvPr/>
          </p:nvCxnSpPr>
          <p:spPr>
            <a:xfrm>
              <a:off x="8091300" y="2511025"/>
              <a:ext cx="1479550" cy="315913"/>
            </a:xfrm>
            <a:prstGeom prst="straightConnector1">
              <a:avLst/>
            </a:prstGeom>
            <a:noFill/>
            <a:ln cap="flat" cmpd="sng" w="28575">
              <a:solidFill>
                <a:srgbClr val="000099"/>
              </a:solidFill>
              <a:prstDash val="solid"/>
              <a:round/>
              <a:headEnd len="med" w="med" type="none"/>
              <a:tailEnd len="med" w="med" type="triangle"/>
            </a:ln>
          </p:spPr>
        </p:cxnSp>
        <p:sp>
          <p:nvSpPr>
            <p:cNvPr id="9077" name="Google Shape;9077;p139"/>
            <p:cNvSpPr txBox="1"/>
            <p:nvPr/>
          </p:nvSpPr>
          <p:spPr>
            <a:xfrm>
              <a:off x="6385541" y="2649364"/>
              <a:ext cx="1701107"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QUIC handshake</a:t>
              </a:r>
              <a:endParaRPr sz="1100"/>
            </a:p>
          </p:txBody>
        </p:sp>
        <p:grpSp>
          <p:nvGrpSpPr>
            <p:cNvPr id="9078" name="Google Shape;9078;p139"/>
            <p:cNvGrpSpPr/>
            <p:nvPr/>
          </p:nvGrpSpPr>
          <p:grpSpPr>
            <a:xfrm>
              <a:off x="7575363" y="1869675"/>
              <a:ext cx="620713" cy="487363"/>
              <a:chOff x="-44" y="1473"/>
              <a:chExt cx="981" cy="1105"/>
            </a:xfrm>
          </p:grpSpPr>
          <p:pic>
            <p:nvPicPr>
              <p:cNvPr descr="desktop_computer_stylized_medium" id="9079" name="Google Shape;9079;p13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080" name="Google Shape;9080;p13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081" name="Google Shape;9081;p139"/>
            <p:cNvGrpSpPr/>
            <p:nvPr/>
          </p:nvGrpSpPr>
          <p:grpSpPr>
            <a:xfrm>
              <a:off x="9383525" y="1850625"/>
              <a:ext cx="336550" cy="512763"/>
              <a:chOff x="4140" y="429"/>
              <a:chExt cx="1425" cy="2396"/>
            </a:xfrm>
          </p:grpSpPr>
          <p:sp>
            <p:nvSpPr>
              <p:cNvPr id="9082" name="Google Shape;9082;p13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83" name="Google Shape;9083;p139"/>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84" name="Google Shape;9084;p13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85" name="Google Shape;9085;p13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86" name="Google Shape;9086;p139"/>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87" name="Google Shape;9087;p139"/>
              <p:cNvGrpSpPr/>
              <p:nvPr/>
            </p:nvGrpSpPr>
            <p:grpSpPr>
              <a:xfrm>
                <a:off x="4751" y="666"/>
                <a:ext cx="578" cy="148"/>
                <a:chOff x="617" y="2566"/>
                <a:chExt cx="721" cy="142"/>
              </a:xfrm>
            </p:grpSpPr>
            <p:sp>
              <p:nvSpPr>
                <p:cNvPr id="9088" name="Google Shape;9088;p139"/>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89" name="Google Shape;9089;p139"/>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90" name="Google Shape;9090;p139"/>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91" name="Google Shape;9091;p139"/>
              <p:cNvGrpSpPr/>
              <p:nvPr/>
            </p:nvGrpSpPr>
            <p:grpSpPr>
              <a:xfrm>
                <a:off x="4745" y="993"/>
                <a:ext cx="585" cy="134"/>
                <a:chOff x="611" y="2567"/>
                <a:chExt cx="730" cy="139"/>
              </a:xfrm>
            </p:grpSpPr>
            <p:sp>
              <p:nvSpPr>
                <p:cNvPr id="9092" name="Google Shape;9092;p139"/>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93" name="Google Shape;9093;p139"/>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94" name="Google Shape;9094;p139"/>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95" name="Google Shape;9095;p139"/>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096" name="Google Shape;9096;p139"/>
              <p:cNvGrpSpPr/>
              <p:nvPr/>
            </p:nvGrpSpPr>
            <p:grpSpPr>
              <a:xfrm>
                <a:off x="4738" y="1630"/>
                <a:ext cx="578" cy="149"/>
                <a:chOff x="618" y="2571"/>
                <a:chExt cx="720" cy="137"/>
              </a:xfrm>
            </p:grpSpPr>
            <p:sp>
              <p:nvSpPr>
                <p:cNvPr id="9097" name="Google Shape;9097;p139"/>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098" name="Google Shape;9098;p139"/>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099" name="Google Shape;9099;p13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100" name="Google Shape;9100;p139"/>
              <p:cNvGrpSpPr/>
              <p:nvPr/>
            </p:nvGrpSpPr>
            <p:grpSpPr>
              <a:xfrm>
                <a:off x="4738" y="1327"/>
                <a:ext cx="584" cy="141"/>
                <a:chOff x="613" y="2568"/>
                <a:chExt cx="728" cy="141"/>
              </a:xfrm>
            </p:grpSpPr>
            <p:sp>
              <p:nvSpPr>
                <p:cNvPr id="9101" name="Google Shape;9101;p139"/>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2" name="Google Shape;9102;p139"/>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103" name="Google Shape;9103;p139"/>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4" name="Google Shape;9104;p13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5" name="Google Shape;9105;p13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6" name="Google Shape;9106;p139"/>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7" name="Google Shape;9107;p13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8" name="Google Shape;9108;p139"/>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09" name="Google Shape;9109;p139"/>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10" name="Google Shape;9110;p139"/>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11" name="Google Shape;9111;p139"/>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9112" name="Google Shape;9112;p139"/>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13" name="Google Shape;9113;p139"/>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9114" name="Google Shape;9114;p139"/>
            <p:cNvCxnSpPr/>
            <p:nvPr/>
          </p:nvCxnSpPr>
          <p:spPr>
            <a:xfrm flipH="1">
              <a:off x="8057962" y="2877737"/>
              <a:ext cx="1479550" cy="315913"/>
            </a:xfrm>
            <a:prstGeom prst="straightConnector1">
              <a:avLst/>
            </a:prstGeom>
            <a:noFill/>
            <a:ln cap="flat" cmpd="sng" w="28575">
              <a:solidFill>
                <a:srgbClr val="000099"/>
              </a:solidFill>
              <a:prstDash val="solid"/>
              <a:round/>
              <a:headEnd len="med" w="med" type="none"/>
              <a:tailEnd len="med" w="med" type="triangle"/>
            </a:ln>
          </p:spPr>
        </p:cxnSp>
        <p:cxnSp>
          <p:nvCxnSpPr>
            <p:cNvPr id="9115" name="Google Shape;9115;p139"/>
            <p:cNvCxnSpPr/>
            <p:nvPr/>
          </p:nvCxnSpPr>
          <p:spPr>
            <a:xfrm>
              <a:off x="8078600" y="3222225"/>
              <a:ext cx="1479550" cy="315913"/>
            </a:xfrm>
            <a:prstGeom prst="straightConnector1">
              <a:avLst/>
            </a:prstGeom>
            <a:noFill/>
            <a:ln cap="flat" cmpd="sng" w="28575">
              <a:solidFill>
                <a:schemeClr val="dk1"/>
              </a:solidFill>
              <a:prstDash val="solid"/>
              <a:round/>
              <a:headEnd len="med" w="med" type="none"/>
              <a:tailEnd len="med" w="med" type="triangle"/>
            </a:ln>
          </p:spPr>
        </p:cxnSp>
        <p:sp>
          <p:nvSpPr>
            <p:cNvPr id="9116" name="Google Shape;9116;p139"/>
            <p:cNvSpPr txBox="1"/>
            <p:nvPr/>
          </p:nvSpPr>
          <p:spPr>
            <a:xfrm>
              <a:off x="8496300" y="3175000"/>
              <a:ext cx="599700" cy="666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data</a:t>
              </a:r>
              <a:endParaRPr sz="1100"/>
            </a:p>
          </p:txBody>
        </p:sp>
        <p:sp>
          <p:nvSpPr>
            <p:cNvPr id="9117" name="Google Shape;9117;p139"/>
            <p:cNvSpPr txBox="1"/>
            <p:nvPr/>
          </p:nvSpPr>
          <p:spPr>
            <a:xfrm>
              <a:off x="6354761" y="4510254"/>
              <a:ext cx="5087939" cy="2093745"/>
            </a:xfrm>
            <a:prstGeom prst="rect">
              <a:avLst/>
            </a:prstGeom>
            <a:noFill/>
            <a:ln>
              <a:noFill/>
            </a:ln>
          </p:spPr>
          <p:txBody>
            <a:bodyPr anchorCtr="0" anchor="t" bIns="34275" lIns="68575" spcFirstLastPara="1" rIns="68575" wrap="square" tIns="34275">
              <a:normAutofit/>
            </a:bodyPr>
            <a:lstStyle/>
            <a:p>
              <a:pPr indent="0" lvl="0" marL="101600" marR="0" rtl="0" algn="l">
                <a:lnSpc>
                  <a:spcPct val="90000"/>
                </a:lnSpc>
                <a:spcBef>
                  <a:spcPts val="0"/>
                </a:spcBef>
                <a:spcAft>
                  <a:spcPts val="0"/>
                </a:spcAft>
                <a:buClr>
                  <a:srgbClr val="0000A3"/>
                </a:buClr>
                <a:buSzPts val="2100"/>
                <a:buFont typeface="Noto Sans Symbols"/>
                <a:buNone/>
              </a:pPr>
              <a:r>
                <a:rPr b="0" i="0" lang="en-US" sz="1800" u="none" cap="none" strike="noStrike">
                  <a:solidFill>
                    <a:srgbClr val="000000"/>
                  </a:solidFill>
                  <a:latin typeface="Calibri"/>
                  <a:ea typeface="Calibri"/>
                  <a:cs typeface="Calibri"/>
                  <a:sym typeface="Calibri"/>
                </a:rPr>
                <a:t>QUIC:  </a:t>
              </a:r>
              <a:r>
                <a:rPr lang="en-US" sz="1800">
                  <a:latin typeface="Calibri"/>
                  <a:ea typeface="Calibri"/>
                  <a:cs typeface="Calibri"/>
                  <a:sym typeface="Calibri"/>
                </a:rPr>
                <a:t>αξιοπιστία, έλεγχος συμφόρησης, αυθεντικοποίηση, κρυπτογραφημένο</a:t>
              </a:r>
              <a:r>
                <a:rPr b="0" i="0" lang="en-US" sz="1800" u="none" cap="none" strike="noStrike">
                  <a:solidFill>
                    <a:srgbClr val="000000"/>
                  </a:solidFill>
                  <a:latin typeface="Calibri"/>
                  <a:ea typeface="Calibri"/>
                  <a:cs typeface="Calibri"/>
                  <a:sym typeface="Calibri"/>
                </a:rPr>
                <a:t> state</a:t>
              </a:r>
              <a:endParaRPr sz="1800"/>
            </a:p>
            <a:p>
              <a:pPr indent="-152400" lvl="0" marL="381000" marR="0" rtl="0" algn="l">
                <a:lnSpc>
                  <a:spcPct val="90000"/>
                </a:lnSpc>
                <a:spcBef>
                  <a:spcPts val="800"/>
                </a:spcBef>
                <a:spcAft>
                  <a:spcPts val="0"/>
                </a:spcAft>
                <a:buClr>
                  <a:srgbClr val="0000A3"/>
                </a:buClr>
                <a:buSzPts val="1800"/>
                <a:buFont typeface="Noto Sans Symbols"/>
                <a:buChar char="▪"/>
              </a:pPr>
              <a:r>
                <a:rPr b="0" i="0" lang="en-US" sz="1800" u="none" cap="none" strike="noStrike">
                  <a:solidFill>
                    <a:srgbClr val="000000"/>
                  </a:solidFill>
                  <a:latin typeface="Calibri"/>
                  <a:ea typeface="Calibri"/>
                  <a:cs typeface="Calibri"/>
                  <a:sym typeface="Calibri"/>
                </a:rPr>
                <a:t>1 </a:t>
              </a:r>
              <a:r>
                <a:rPr lang="en-US" sz="1800">
                  <a:latin typeface="Calibri"/>
                  <a:ea typeface="Calibri"/>
                  <a:cs typeface="Calibri"/>
                  <a:sym typeface="Calibri"/>
                </a:rPr>
                <a:t>χειραψία</a:t>
              </a:r>
              <a:endParaRPr sz="1800"/>
            </a:p>
            <a:p>
              <a:pPr indent="0" lvl="0" marL="101600" marR="0" rtl="0" algn="l">
                <a:lnSpc>
                  <a:spcPct val="90000"/>
                </a:lnSpc>
                <a:spcBef>
                  <a:spcPts val="800"/>
                </a:spcBef>
                <a:spcAft>
                  <a:spcPts val="0"/>
                </a:spcAft>
                <a:buClr>
                  <a:srgbClr val="0000A3"/>
                </a:buClr>
                <a:buSzPts val="2100"/>
                <a:buFont typeface="Noto Sans Symbols"/>
                <a:buNone/>
              </a:pPr>
              <a:r>
                <a:t/>
              </a:r>
              <a:endParaRPr b="0" i="0" sz="1800" u="none" cap="none" strike="noStrike">
                <a:solidFill>
                  <a:srgbClr val="000000"/>
                </a:solidFill>
                <a:latin typeface="Calibri"/>
                <a:ea typeface="Calibri"/>
                <a:cs typeface="Calibri"/>
                <a:sym typeface="Calibri"/>
              </a:endParaRPr>
            </a:p>
          </p:txBody>
        </p:sp>
      </p:grpSp>
      <p:sp>
        <p:nvSpPr>
          <p:cNvPr id="9118" name="Google Shape;9118;p13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73"/>
                                        </p:tgtEl>
                                        <p:attrNameLst>
                                          <p:attrName>style.visibility</p:attrName>
                                        </p:attrNameLst>
                                      </p:cBhvr>
                                      <p:to>
                                        <p:strVal val="visible"/>
                                      </p:to>
                                    </p:set>
                                    <p:animEffect filter="fade" transition="in">
                                      <p:cBhvr>
                                        <p:cTn dur="500"/>
                                        <p:tgtEl>
                                          <p:spTgt spid="9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grpSp>
        <p:nvGrpSpPr>
          <p:cNvPr id="1630" name="Google Shape;1630;p14"/>
          <p:cNvGrpSpPr/>
          <p:nvPr/>
        </p:nvGrpSpPr>
        <p:grpSpPr>
          <a:xfrm>
            <a:off x="106149" y="620588"/>
            <a:ext cx="8931772" cy="3554810"/>
            <a:chOff x="2511281" y="3262667"/>
            <a:chExt cx="7770812" cy="3121540"/>
          </a:xfrm>
        </p:grpSpPr>
        <p:sp>
          <p:nvSpPr>
            <p:cNvPr id="1631" name="Google Shape;1631;p14"/>
            <p:cNvSpPr/>
            <p:nvPr/>
          </p:nvSpPr>
          <p:spPr>
            <a:xfrm>
              <a:off x="5108431" y="3572744"/>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32" name="Google Shape;1632;p14"/>
            <p:cNvSpPr/>
            <p:nvPr/>
          </p:nvSpPr>
          <p:spPr>
            <a:xfrm>
              <a:off x="5656118" y="3623544"/>
              <a:ext cx="1497013"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633" name="Google Shape;1633;p14"/>
            <p:cNvSpPr/>
            <p:nvPr/>
          </p:nvSpPr>
          <p:spPr>
            <a:xfrm>
              <a:off x="5621193" y="3677519"/>
              <a:ext cx="1473200"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634" name="Google Shape;1634;p14"/>
            <p:cNvCxnSpPr/>
            <p:nvPr/>
          </p:nvCxnSpPr>
          <p:spPr>
            <a:xfrm>
              <a:off x="5627543" y="4447457"/>
              <a:ext cx="1460500" cy="3175"/>
            </a:xfrm>
            <a:prstGeom prst="straightConnector1">
              <a:avLst/>
            </a:prstGeom>
            <a:noFill/>
            <a:ln cap="flat" cmpd="sng" w="28575">
              <a:solidFill>
                <a:srgbClr val="000000"/>
              </a:solidFill>
              <a:prstDash val="solid"/>
              <a:round/>
              <a:headEnd len="med" w="med" type="none"/>
              <a:tailEnd len="med" w="med" type="none"/>
            </a:ln>
          </p:spPr>
        </p:cxnSp>
        <p:sp>
          <p:nvSpPr>
            <p:cNvPr id="1635" name="Google Shape;1635;p14"/>
            <p:cNvSpPr txBox="1"/>
            <p:nvPr/>
          </p:nvSpPr>
          <p:spPr>
            <a:xfrm>
              <a:off x="5698981" y="4480178"/>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636" name="Google Shape;1636;p14"/>
            <p:cNvCxnSpPr/>
            <p:nvPr/>
          </p:nvCxnSpPr>
          <p:spPr>
            <a:xfrm>
              <a:off x="5629131" y="4764957"/>
              <a:ext cx="1457325" cy="0"/>
            </a:xfrm>
            <a:prstGeom prst="straightConnector1">
              <a:avLst/>
            </a:prstGeom>
            <a:noFill/>
            <a:ln cap="flat" cmpd="sng" w="28575">
              <a:solidFill>
                <a:srgbClr val="000000"/>
              </a:solidFill>
              <a:prstDash val="solid"/>
              <a:round/>
              <a:headEnd len="med" w="med" type="none"/>
              <a:tailEnd len="med" w="med" type="none"/>
            </a:ln>
          </p:spPr>
        </p:cxnSp>
        <p:sp>
          <p:nvSpPr>
            <p:cNvPr id="1637" name="Google Shape;1637;p14"/>
            <p:cNvSpPr txBox="1"/>
            <p:nvPr/>
          </p:nvSpPr>
          <p:spPr>
            <a:xfrm>
              <a:off x="5692631" y="53778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638" name="Google Shape;1638;p14"/>
            <p:cNvSpPr txBox="1"/>
            <p:nvPr/>
          </p:nvSpPr>
          <p:spPr>
            <a:xfrm>
              <a:off x="5692631" y="5084965"/>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639" name="Google Shape;1639;p14"/>
            <p:cNvSpPr txBox="1"/>
            <p:nvPr/>
          </p:nvSpPr>
          <p:spPr>
            <a:xfrm>
              <a:off x="5692631" y="479368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cxnSp>
          <p:nvCxnSpPr>
            <p:cNvPr id="1640" name="Google Shape;1640;p14"/>
            <p:cNvCxnSpPr/>
            <p:nvPr/>
          </p:nvCxnSpPr>
          <p:spPr>
            <a:xfrm>
              <a:off x="5625956" y="5076107"/>
              <a:ext cx="1457325" cy="0"/>
            </a:xfrm>
            <a:prstGeom prst="straightConnector1">
              <a:avLst/>
            </a:prstGeom>
            <a:noFill/>
            <a:ln cap="flat" cmpd="sng" w="28575">
              <a:solidFill>
                <a:srgbClr val="000000"/>
              </a:solidFill>
              <a:prstDash val="solid"/>
              <a:round/>
              <a:headEnd len="med" w="med" type="none"/>
              <a:tailEnd len="med" w="med" type="none"/>
            </a:ln>
          </p:spPr>
        </p:cxnSp>
        <p:cxnSp>
          <p:nvCxnSpPr>
            <p:cNvPr id="1641" name="Google Shape;1641;p14"/>
            <p:cNvCxnSpPr/>
            <p:nvPr/>
          </p:nvCxnSpPr>
          <p:spPr>
            <a:xfrm>
              <a:off x="5622781" y="5374557"/>
              <a:ext cx="1457325" cy="0"/>
            </a:xfrm>
            <a:prstGeom prst="straightConnector1">
              <a:avLst/>
            </a:prstGeom>
            <a:noFill/>
            <a:ln cap="flat" cmpd="sng" w="28575">
              <a:solidFill>
                <a:srgbClr val="000000"/>
              </a:solidFill>
              <a:prstDash val="solid"/>
              <a:round/>
              <a:headEnd len="med" w="med" type="none"/>
              <a:tailEnd len="med" w="med" type="none"/>
            </a:ln>
          </p:spPr>
        </p:cxnSp>
        <p:sp>
          <p:nvSpPr>
            <p:cNvPr id="1642" name="Google Shape;1642;p14"/>
            <p:cNvSpPr/>
            <p:nvPr/>
          </p:nvSpPr>
          <p:spPr>
            <a:xfrm>
              <a:off x="7918306" y="3993432"/>
              <a:ext cx="1296987"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643" name="Google Shape;1643;p14"/>
            <p:cNvSpPr/>
            <p:nvPr/>
          </p:nvSpPr>
          <p:spPr>
            <a:xfrm>
              <a:off x="7880206" y="4047407"/>
              <a:ext cx="1273175" cy="1979612"/>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644" name="Google Shape;1644;p14"/>
            <p:cNvCxnSpPr/>
            <p:nvPr/>
          </p:nvCxnSpPr>
          <p:spPr>
            <a:xfrm>
              <a:off x="7889731" y="4807819"/>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645" name="Google Shape;1645;p14"/>
            <p:cNvSpPr txBox="1"/>
            <p:nvPr/>
          </p:nvSpPr>
          <p:spPr>
            <a:xfrm>
              <a:off x="7846868" y="483337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646" name="Google Shape;1646;p14"/>
            <p:cNvCxnSpPr/>
            <p:nvPr/>
          </p:nvCxnSpPr>
          <p:spPr>
            <a:xfrm>
              <a:off x="7897668" y="51284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647" name="Google Shape;1647;p14"/>
            <p:cNvCxnSpPr/>
            <p:nvPr/>
          </p:nvCxnSpPr>
          <p:spPr>
            <a:xfrm>
              <a:off x="7883381" y="5438057"/>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648" name="Google Shape;1648;p14"/>
            <p:cNvCxnSpPr/>
            <p:nvPr/>
          </p:nvCxnSpPr>
          <p:spPr>
            <a:xfrm>
              <a:off x="7883381" y="572380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649" name="Google Shape;1649;p14"/>
            <p:cNvSpPr txBox="1"/>
            <p:nvPr/>
          </p:nvSpPr>
          <p:spPr>
            <a:xfrm>
              <a:off x="7881793" y="403788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650" name="Google Shape;1650;p14"/>
            <p:cNvSpPr txBox="1"/>
            <p:nvPr/>
          </p:nvSpPr>
          <p:spPr>
            <a:xfrm>
              <a:off x="7837343" y="574541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651" name="Google Shape;1651;p14"/>
            <p:cNvSpPr txBox="1"/>
            <p:nvPr/>
          </p:nvSpPr>
          <p:spPr>
            <a:xfrm>
              <a:off x="7849290" y="543815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652" name="Google Shape;1652;p14"/>
            <p:cNvSpPr txBox="1"/>
            <p:nvPr/>
          </p:nvSpPr>
          <p:spPr>
            <a:xfrm>
              <a:off x="7846868" y="5150053"/>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sp>
          <p:nvSpPr>
            <p:cNvPr id="1653" name="Google Shape;1653;p14"/>
            <p:cNvSpPr/>
            <p:nvPr/>
          </p:nvSpPr>
          <p:spPr>
            <a:xfrm>
              <a:off x="9166081" y="4025182"/>
              <a:ext cx="581025" cy="2038350"/>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54" name="Google Shape;1654;p14"/>
            <p:cNvSpPr/>
            <p:nvPr/>
          </p:nvSpPr>
          <p:spPr>
            <a:xfrm>
              <a:off x="2976418" y="4045819"/>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55" name="Google Shape;1655;p14"/>
            <p:cNvSpPr/>
            <p:nvPr/>
          </p:nvSpPr>
          <p:spPr>
            <a:xfrm>
              <a:off x="3573318" y="4001369"/>
              <a:ext cx="1296988"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656" name="Google Shape;1656;p14"/>
            <p:cNvSpPr/>
            <p:nvPr/>
          </p:nvSpPr>
          <p:spPr>
            <a:xfrm>
              <a:off x="3535218" y="4055344"/>
              <a:ext cx="1273175"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657" name="Google Shape;1657;p14"/>
            <p:cNvCxnSpPr/>
            <p:nvPr/>
          </p:nvCxnSpPr>
          <p:spPr>
            <a:xfrm>
              <a:off x="3544743" y="481575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658" name="Google Shape;1658;p14"/>
            <p:cNvSpPr txBox="1"/>
            <p:nvPr/>
          </p:nvSpPr>
          <p:spPr>
            <a:xfrm>
              <a:off x="3501881" y="484130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659" name="Google Shape;1659;p14"/>
            <p:cNvCxnSpPr/>
            <p:nvPr/>
          </p:nvCxnSpPr>
          <p:spPr>
            <a:xfrm>
              <a:off x="3552681" y="5136432"/>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660" name="Google Shape;1660;p14"/>
            <p:cNvCxnSpPr/>
            <p:nvPr/>
          </p:nvCxnSpPr>
          <p:spPr>
            <a:xfrm>
              <a:off x="3538393" y="54459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661" name="Google Shape;1661;p14"/>
            <p:cNvCxnSpPr/>
            <p:nvPr/>
          </p:nvCxnSpPr>
          <p:spPr>
            <a:xfrm>
              <a:off x="3538393" y="5731744"/>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662" name="Google Shape;1662;p14"/>
            <p:cNvSpPr txBox="1"/>
            <p:nvPr/>
          </p:nvSpPr>
          <p:spPr>
            <a:xfrm>
              <a:off x="3536806" y="404581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663" name="Google Shape;1663;p14"/>
            <p:cNvSpPr txBox="1"/>
            <p:nvPr/>
          </p:nvSpPr>
          <p:spPr>
            <a:xfrm>
              <a:off x="3492356" y="57461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664" name="Google Shape;1664;p14"/>
            <p:cNvSpPr txBox="1"/>
            <p:nvPr/>
          </p:nvSpPr>
          <p:spPr>
            <a:xfrm>
              <a:off x="3511406" y="545326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665" name="Google Shape;1665;p14"/>
            <p:cNvSpPr txBox="1"/>
            <p:nvPr/>
          </p:nvSpPr>
          <p:spPr>
            <a:xfrm>
              <a:off x="3501881" y="5157990"/>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grpSp>
          <p:nvGrpSpPr>
            <p:cNvPr id="1666" name="Google Shape;1666;p14"/>
            <p:cNvGrpSpPr/>
            <p:nvPr/>
          </p:nvGrpSpPr>
          <p:grpSpPr>
            <a:xfrm>
              <a:off x="2511281" y="5555532"/>
              <a:ext cx="800100" cy="828675"/>
              <a:chOff x="-44" y="1473"/>
              <a:chExt cx="981" cy="1105"/>
            </a:xfrm>
          </p:grpSpPr>
          <p:pic>
            <p:nvPicPr>
              <p:cNvPr descr="desktop_computer_stylized_medium" id="1667" name="Google Shape;1667;p1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668" name="Google Shape;1668;p1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669" name="Google Shape;1669;p14"/>
            <p:cNvGrpSpPr/>
            <p:nvPr/>
          </p:nvGrpSpPr>
          <p:grpSpPr>
            <a:xfrm flipH="1">
              <a:off x="9493106" y="5469807"/>
              <a:ext cx="788987" cy="782637"/>
              <a:chOff x="-44" y="1473"/>
              <a:chExt cx="981" cy="1105"/>
            </a:xfrm>
          </p:grpSpPr>
          <p:pic>
            <p:nvPicPr>
              <p:cNvPr descr="desktop_computer_stylized_medium" id="1670" name="Google Shape;1670;p1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671" name="Google Shape;1671;p1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672" name="Google Shape;1672;p14"/>
            <p:cNvGrpSpPr/>
            <p:nvPr/>
          </p:nvGrpSpPr>
          <p:grpSpPr>
            <a:xfrm>
              <a:off x="5083031" y="5055469"/>
              <a:ext cx="358775" cy="704850"/>
              <a:chOff x="4140" y="429"/>
              <a:chExt cx="1425" cy="2396"/>
            </a:xfrm>
          </p:grpSpPr>
          <p:sp>
            <p:nvSpPr>
              <p:cNvPr id="1673" name="Google Shape;1673;p1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74" name="Google Shape;1674;p14"/>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75" name="Google Shape;1675;p1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76" name="Google Shape;1676;p1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77" name="Google Shape;1677;p14"/>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678" name="Google Shape;1678;p14"/>
              <p:cNvGrpSpPr/>
              <p:nvPr/>
            </p:nvGrpSpPr>
            <p:grpSpPr>
              <a:xfrm>
                <a:off x="4751" y="667"/>
                <a:ext cx="580" cy="146"/>
                <a:chOff x="617" y="2567"/>
                <a:chExt cx="724" cy="140"/>
              </a:xfrm>
            </p:grpSpPr>
            <p:sp>
              <p:nvSpPr>
                <p:cNvPr id="1679" name="Google Shape;1679;p14"/>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80" name="Google Shape;1680;p14"/>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681" name="Google Shape;1681;p14"/>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682" name="Google Shape;1682;p14"/>
              <p:cNvGrpSpPr/>
              <p:nvPr/>
            </p:nvGrpSpPr>
            <p:grpSpPr>
              <a:xfrm>
                <a:off x="4745" y="996"/>
                <a:ext cx="580" cy="156"/>
                <a:chOff x="612" y="2570"/>
                <a:chExt cx="724" cy="162"/>
              </a:xfrm>
            </p:grpSpPr>
            <p:sp>
              <p:nvSpPr>
                <p:cNvPr id="1683" name="Google Shape;1683;p14"/>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84" name="Google Shape;1684;p14"/>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685" name="Google Shape;1685;p14"/>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86" name="Google Shape;1686;p14"/>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687" name="Google Shape;1687;p14"/>
              <p:cNvGrpSpPr/>
              <p:nvPr/>
            </p:nvGrpSpPr>
            <p:grpSpPr>
              <a:xfrm>
                <a:off x="4733" y="1627"/>
                <a:ext cx="586" cy="151"/>
                <a:chOff x="611" y="2568"/>
                <a:chExt cx="730" cy="139"/>
              </a:xfrm>
            </p:grpSpPr>
            <p:sp>
              <p:nvSpPr>
                <p:cNvPr id="1688" name="Google Shape;1688;p14"/>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89" name="Google Shape;1689;p14"/>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690" name="Google Shape;1690;p1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691" name="Google Shape;1691;p14"/>
              <p:cNvGrpSpPr/>
              <p:nvPr/>
            </p:nvGrpSpPr>
            <p:grpSpPr>
              <a:xfrm>
                <a:off x="4739" y="1325"/>
                <a:ext cx="580" cy="140"/>
                <a:chOff x="614" y="2566"/>
                <a:chExt cx="723" cy="140"/>
              </a:xfrm>
            </p:grpSpPr>
            <p:sp>
              <p:nvSpPr>
                <p:cNvPr id="1692" name="Google Shape;1692;p14"/>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3" name="Google Shape;1693;p14"/>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694" name="Google Shape;1694;p14"/>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5" name="Google Shape;1695;p1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6" name="Google Shape;1696;p1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7" name="Google Shape;1697;p14"/>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8" name="Google Shape;1698;p1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699" name="Google Shape;1699;p14"/>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00" name="Google Shape;1700;p14"/>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01" name="Google Shape;1701;p14"/>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02" name="Google Shape;1702;p14"/>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1703" name="Google Shape;1703;p14"/>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04" name="Google Shape;1704;p14"/>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pic>
          <p:nvPicPr>
            <p:cNvPr descr="Image result for firefox logo" id="1705" name="Google Shape;1705;p14"/>
            <p:cNvPicPr preferRelativeResize="0"/>
            <p:nvPr/>
          </p:nvPicPr>
          <p:blipFill rotWithShape="1">
            <a:blip r:embed="rId4">
              <a:alphaModFix/>
            </a:blip>
            <a:srcRect b="0" l="0" r="0" t="0"/>
            <a:stretch/>
          </p:blipFill>
          <p:spPr>
            <a:xfrm>
              <a:off x="4326336" y="4363319"/>
              <a:ext cx="387318" cy="362674"/>
            </a:xfrm>
            <a:prstGeom prst="rect">
              <a:avLst/>
            </a:prstGeom>
            <a:noFill/>
            <a:ln>
              <a:noFill/>
            </a:ln>
          </p:spPr>
        </p:pic>
        <p:sp>
          <p:nvSpPr>
            <p:cNvPr id="1706" name="Google Shape;1706;p14"/>
            <p:cNvSpPr txBox="1"/>
            <p:nvPr/>
          </p:nvSpPr>
          <p:spPr>
            <a:xfrm>
              <a:off x="5723493" y="3262667"/>
              <a:ext cx="12657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HTTP server</a:t>
              </a:r>
              <a:endParaRPr sz="1100"/>
            </a:p>
          </p:txBody>
        </p:sp>
        <p:pic>
          <p:nvPicPr>
            <p:cNvPr descr="Image result for apache web server logo" id="1707" name="Google Shape;1707;p14"/>
            <p:cNvPicPr preferRelativeResize="0"/>
            <p:nvPr/>
          </p:nvPicPr>
          <p:blipFill rotWithShape="1">
            <a:blip r:embed="rId5">
              <a:alphaModFix/>
            </a:blip>
            <a:srcRect b="0" l="0" r="0" t="0"/>
            <a:stretch/>
          </p:blipFill>
          <p:spPr>
            <a:xfrm>
              <a:off x="5649399" y="3712220"/>
              <a:ext cx="1425575" cy="629170"/>
            </a:xfrm>
            <a:prstGeom prst="rect">
              <a:avLst/>
            </a:prstGeom>
            <a:noFill/>
            <a:ln>
              <a:noFill/>
            </a:ln>
          </p:spPr>
        </p:pic>
        <p:pic>
          <p:nvPicPr>
            <p:cNvPr descr="Image result for firefox logo" id="1708" name="Google Shape;1708;p14"/>
            <p:cNvPicPr preferRelativeResize="0"/>
            <p:nvPr/>
          </p:nvPicPr>
          <p:blipFill rotWithShape="1">
            <a:blip r:embed="rId4">
              <a:alphaModFix/>
            </a:blip>
            <a:srcRect b="0" l="0" r="0" t="0"/>
            <a:stretch/>
          </p:blipFill>
          <p:spPr>
            <a:xfrm>
              <a:off x="8557699" y="4326644"/>
              <a:ext cx="387318" cy="362674"/>
            </a:xfrm>
            <a:prstGeom prst="rect">
              <a:avLst/>
            </a:prstGeom>
            <a:noFill/>
            <a:ln>
              <a:noFill/>
            </a:ln>
          </p:spPr>
        </p:pic>
        <p:pic>
          <p:nvPicPr>
            <p:cNvPr descr="Image result for skype logo" id="1709" name="Google Shape;1709;p14"/>
            <p:cNvPicPr preferRelativeResize="0"/>
            <p:nvPr/>
          </p:nvPicPr>
          <p:blipFill rotWithShape="1">
            <a:blip r:embed="rId6">
              <a:alphaModFix/>
            </a:blip>
            <a:srcRect b="0" l="0" r="0" t="0"/>
            <a:stretch/>
          </p:blipFill>
          <p:spPr>
            <a:xfrm>
              <a:off x="3374515" y="4091654"/>
              <a:ext cx="387318" cy="392958"/>
            </a:xfrm>
            <a:prstGeom prst="rect">
              <a:avLst/>
            </a:prstGeom>
            <a:noFill/>
            <a:ln>
              <a:noFill/>
            </a:ln>
          </p:spPr>
        </p:pic>
        <p:sp>
          <p:nvSpPr>
            <p:cNvPr id="1710" name="Google Shape;1710;p14"/>
            <p:cNvSpPr txBox="1"/>
            <p:nvPr/>
          </p:nvSpPr>
          <p:spPr>
            <a:xfrm>
              <a:off x="3822815" y="3627317"/>
              <a:ext cx="6423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endParaRPr sz="1100"/>
            </a:p>
          </p:txBody>
        </p:sp>
        <p:pic>
          <p:nvPicPr>
            <p:cNvPr descr="Image result for netflix logo png" id="1711" name="Google Shape;1711;p14"/>
            <p:cNvPicPr preferRelativeResize="0"/>
            <p:nvPr/>
          </p:nvPicPr>
          <p:blipFill rotWithShape="1">
            <a:blip r:embed="rId7">
              <a:alphaModFix/>
            </a:blip>
            <a:srcRect b="0" l="0" r="0" t="0"/>
            <a:stretch/>
          </p:blipFill>
          <p:spPr>
            <a:xfrm>
              <a:off x="3632599" y="4424842"/>
              <a:ext cx="691469" cy="388951"/>
            </a:xfrm>
            <a:prstGeom prst="rect">
              <a:avLst/>
            </a:prstGeom>
            <a:noFill/>
            <a:ln>
              <a:noFill/>
            </a:ln>
          </p:spPr>
        </p:pic>
      </p:grpSp>
      <p:sp>
        <p:nvSpPr>
          <p:cNvPr id="1712" name="Google Shape;1712;p14"/>
          <p:cNvSpPr/>
          <p:nvPr/>
        </p:nvSpPr>
        <p:spPr>
          <a:xfrm>
            <a:off x="3267439" y="3724250"/>
            <a:ext cx="2345532" cy="112395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1713" name="Google Shape;1713;p14"/>
          <p:cNvSpPr/>
          <p:nvPr/>
        </p:nvSpPr>
        <p:spPr>
          <a:xfrm>
            <a:off x="3708163" y="2006948"/>
            <a:ext cx="1645500" cy="1309500"/>
          </a:xfrm>
          <a:prstGeom prst="rect">
            <a:avLst/>
          </a:prstGeom>
          <a:solidFill>
            <a:schemeClr val="l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1714" name="Google Shape;1714;p14"/>
          <p:cNvCxnSpPr/>
          <p:nvPr/>
        </p:nvCxnSpPr>
        <p:spPr>
          <a:xfrm rot="10800000">
            <a:off x="2403343" y="2246644"/>
            <a:ext cx="0" cy="1876800"/>
          </a:xfrm>
          <a:prstGeom prst="straightConnector1">
            <a:avLst/>
          </a:prstGeom>
          <a:noFill/>
          <a:ln cap="flat" cmpd="sng" w="44450">
            <a:solidFill>
              <a:schemeClr val="accent1"/>
            </a:solidFill>
            <a:prstDash val="solid"/>
            <a:miter lim="800000"/>
            <a:headEnd len="sm" w="sm" type="none"/>
            <a:tailEnd len="med" w="med" type="triangle"/>
          </a:ln>
        </p:spPr>
      </p:cxnSp>
      <p:grpSp>
        <p:nvGrpSpPr>
          <p:cNvPr id="1715" name="Google Shape;1715;p14"/>
          <p:cNvGrpSpPr/>
          <p:nvPr/>
        </p:nvGrpSpPr>
        <p:grpSpPr>
          <a:xfrm>
            <a:off x="3080322" y="4171373"/>
            <a:ext cx="1238567" cy="515204"/>
            <a:chOff x="8349959" y="687487"/>
            <a:chExt cx="1651423" cy="686939"/>
          </a:xfrm>
        </p:grpSpPr>
        <p:sp>
          <p:nvSpPr>
            <p:cNvPr id="1716" name="Google Shape;1716;p14"/>
            <p:cNvSpPr/>
            <p:nvPr/>
          </p:nvSpPr>
          <p:spPr>
            <a:xfrm>
              <a:off x="8369532" y="756182"/>
              <a:ext cx="1631850" cy="266167"/>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17" name="Google Shape;1717;p14"/>
            <p:cNvSpPr txBox="1"/>
            <p:nvPr/>
          </p:nvSpPr>
          <p:spPr>
            <a:xfrm>
              <a:off x="8893175" y="707526"/>
              <a:ext cx="11082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HTTP msg</a:t>
              </a:r>
              <a:endParaRPr sz="1100"/>
            </a:p>
          </p:txBody>
        </p:sp>
        <p:sp>
          <p:nvSpPr>
            <p:cNvPr id="1718" name="Google Shape;1718;p14"/>
            <p:cNvSpPr txBox="1"/>
            <p:nvPr/>
          </p:nvSpPr>
          <p:spPr>
            <a:xfrm>
              <a:off x="8593764" y="690692"/>
              <a:ext cx="380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t</a:t>
              </a:r>
              <a:endParaRPr b="0" baseline="-25000" i="0" sz="1400" u="none" cap="none" strike="noStrike">
                <a:solidFill>
                  <a:srgbClr val="000000"/>
                </a:solidFill>
                <a:latin typeface="Calibri"/>
                <a:ea typeface="Calibri"/>
                <a:cs typeface="Calibri"/>
                <a:sym typeface="Calibri"/>
              </a:endParaRPr>
            </a:p>
          </p:txBody>
        </p:sp>
        <p:sp>
          <p:nvSpPr>
            <p:cNvPr id="1719" name="Google Shape;1719;p14"/>
            <p:cNvSpPr txBox="1"/>
            <p:nvPr/>
          </p:nvSpPr>
          <p:spPr>
            <a:xfrm>
              <a:off x="8349959" y="687487"/>
              <a:ext cx="4092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t>
              </a:r>
              <a:r>
                <a:rPr b="0" baseline="-25000" i="0" lang="en-US" sz="1400" u="none" cap="none" strike="noStrike">
                  <a:solidFill>
                    <a:srgbClr val="000000"/>
                  </a:solidFill>
                  <a:latin typeface="Calibri"/>
                  <a:ea typeface="Calibri"/>
                  <a:cs typeface="Calibri"/>
                  <a:sym typeface="Calibri"/>
                </a:rPr>
                <a:t>n</a:t>
              </a:r>
              <a:endParaRPr b="0" baseline="-25000" i="0" sz="1400" u="none" cap="none" strike="noStrike">
                <a:solidFill>
                  <a:srgbClr val="000000"/>
                </a:solidFill>
                <a:latin typeface="Calibri"/>
                <a:ea typeface="Calibri"/>
                <a:cs typeface="Calibri"/>
                <a:sym typeface="Calibri"/>
              </a:endParaRPr>
            </a:p>
          </p:txBody>
        </p:sp>
      </p:grpSp>
      <p:cxnSp>
        <p:nvCxnSpPr>
          <p:cNvPr id="1720" name="Google Shape;1720;p14"/>
          <p:cNvCxnSpPr/>
          <p:nvPr/>
        </p:nvCxnSpPr>
        <p:spPr>
          <a:xfrm>
            <a:off x="5258548" y="1863104"/>
            <a:ext cx="0" cy="2260200"/>
          </a:xfrm>
          <a:prstGeom prst="straightConnector1">
            <a:avLst/>
          </a:prstGeom>
          <a:noFill/>
          <a:ln cap="flat" cmpd="sng" w="44450">
            <a:solidFill>
              <a:schemeClr val="accent1"/>
            </a:solidFill>
            <a:prstDash val="solid"/>
            <a:miter lim="800000"/>
            <a:headEnd len="sm" w="sm" type="none"/>
            <a:tailEnd len="sm" w="sm" type="none"/>
          </a:ln>
        </p:spPr>
      </p:cxnSp>
      <p:cxnSp>
        <p:nvCxnSpPr>
          <p:cNvPr id="1721" name="Google Shape;1721;p14"/>
          <p:cNvCxnSpPr/>
          <p:nvPr/>
        </p:nvCxnSpPr>
        <p:spPr>
          <a:xfrm>
            <a:off x="2388430" y="4109005"/>
            <a:ext cx="2888700" cy="0"/>
          </a:xfrm>
          <a:prstGeom prst="straightConnector1">
            <a:avLst/>
          </a:prstGeom>
          <a:noFill/>
          <a:ln cap="flat" cmpd="sng" w="44450">
            <a:solidFill>
              <a:schemeClr val="accent1"/>
            </a:solidFill>
            <a:prstDash val="solid"/>
            <a:miter lim="800000"/>
            <a:headEnd len="sm" w="sm" type="none"/>
            <a:tailEnd len="sm" w="sm" type="none"/>
          </a:ln>
        </p:spPr>
      </p:cxnSp>
      <p:cxnSp>
        <p:nvCxnSpPr>
          <p:cNvPr id="1722" name="Google Shape;1722;p14"/>
          <p:cNvCxnSpPr/>
          <p:nvPr/>
        </p:nvCxnSpPr>
        <p:spPr>
          <a:xfrm rot="10800000">
            <a:off x="2776329" y="4330961"/>
            <a:ext cx="225300" cy="0"/>
          </a:xfrm>
          <a:prstGeom prst="straightConnector1">
            <a:avLst/>
          </a:prstGeom>
          <a:noFill/>
          <a:ln cap="flat" cmpd="sng" w="25400">
            <a:solidFill>
              <a:schemeClr val="accent1"/>
            </a:solidFill>
            <a:prstDash val="solid"/>
            <a:miter lim="800000"/>
            <a:headEnd len="sm" w="sm" type="none"/>
            <a:tailEnd len="med" w="med" type="triangle"/>
          </a:ln>
        </p:spPr>
      </p:cxnSp>
      <p:sp>
        <p:nvSpPr>
          <p:cNvPr id="1723" name="Google Shape;1723;p1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5"/>
                                        </p:tgtEl>
                                        <p:attrNameLst>
                                          <p:attrName>style.visibility</p:attrName>
                                        </p:attrNameLst>
                                      </p:cBhvr>
                                      <p:to>
                                        <p:strVal val="visible"/>
                                      </p:to>
                                    </p:set>
                                    <p:animEffect filter="fade" transition="in">
                                      <p:cBhvr>
                                        <p:cTn dur="500"/>
                                        <p:tgtEl>
                                          <p:spTgt spid="17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3" name="Shape 9123"/>
        <p:cNvGrpSpPr/>
        <p:nvPr/>
      </p:nvGrpSpPr>
      <p:grpSpPr>
        <a:xfrm>
          <a:off x="0" y="0"/>
          <a:ext cx="0" cy="0"/>
          <a:chOff x="0" y="0"/>
          <a:chExt cx="0" cy="0"/>
        </a:xfrm>
      </p:grpSpPr>
      <p:sp>
        <p:nvSpPr>
          <p:cNvPr id="9124" name="Google Shape;9124;p140"/>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040"/>
              <a:t>QUIC: ροές: παραλληλισμός, χωρίς HOL μπλοκάρισμα</a:t>
            </a:r>
            <a:endParaRPr b="0" sz="2770"/>
          </a:p>
        </p:txBody>
      </p:sp>
      <p:sp>
        <p:nvSpPr>
          <p:cNvPr id="9125" name="Google Shape;9125;p140"/>
          <p:cNvSpPr txBox="1"/>
          <p:nvPr/>
        </p:nvSpPr>
        <p:spPr>
          <a:xfrm>
            <a:off x="1907983" y="4526837"/>
            <a:ext cx="10860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(a) HTTP 1.1</a:t>
            </a:r>
            <a:endParaRPr sz="1100"/>
          </a:p>
        </p:txBody>
      </p:sp>
      <p:sp>
        <p:nvSpPr>
          <p:cNvPr id="9126" name="Google Shape;9126;p140"/>
          <p:cNvSpPr/>
          <p:nvPr/>
        </p:nvSpPr>
        <p:spPr>
          <a:xfrm>
            <a:off x="790696" y="1183990"/>
            <a:ext cx="1474200" cy="1631400"/>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27" name="Google Shape;9127;p140"/>
          <p:cNvSpPr/>
          <p:nvPr/>
        </p:nvSpPr>
        <p:spPr>
          <a:xfrm>
            <a:off x="777130" y="3014363"/>
            <a:ext cx="1474200" cy="958800"/>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28" name="Google Shape;9128;p140"/>
          <p:cNvSpPr/>
          <p:nvPr/>
        </p:nvSpPr>
        <p:spPr>
          <a:xfrm>
            <a:off x="836718" y="2441663"/>
            <a:ext cx="1372500" cy="336900"/>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29" name="Google Shape;9129;p140"/>
          <p:cNvSpPr txBox="1"/>
          <p:nvPr/>
        </p:nvSpPr>
        <p:spPr>
          <a:xfrm>
            <a:off x="936756" y="2428013"/>
            <a:ext cx="1182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TLS </a:t>
            </a:r>
            <a:r>
              <a:rPr b="0" i="0" lang="en-US" sz="1200" u="none" cap="none" strike="noStrike">
                <a:solidFill>
                  <a:srgbClr val="000000"/>
                </a:solidFill>
                <a:latin typeface="Calibri"/>
                <a:ea typeface="Calibri"/>
                <a:cs typeface="Calibri"/>
                <a:sym typeface="Calibri"/>
              </a:rPr>
              <a:t>encryption</a:t>
            </a:r>
            <a:endParaRPr b="0" i="0" sz="1800" u="none" cap="none" strike="noStrike">
              <a:solidFill>
                <a:srgbClr val="000000"/>
              </a:solidFill>
              <a:latin typeface="Calibri"/>
              <a:ea typeface="Calibri"/>
              <a:cs typeface="Calibri"/>
              <a:sym typeface="Calibri"/>
            </a:endParaRPr>
          </a:p>
        </p:txBody>
      </p:sp>
      <p:grpSp>
        <p:nvGrpSpPr>
          <p:cNvPr id="9130" name="Google Shape;9130;p140"/>
          <p:cNvGrpSpPr/>
          <p:nvPr/>
        </p:nvGrpSpPr>
        <p:grpSpPr>
          <a:xfrm>
            <a:off x="836673" y="3127284"/>
            <a:ext cx="1372403" cy="350510"/>
            <a:chOff x="985206" y="5016160"/>
            <a:chExt cx="1509130" cy="255065"/>
          </a:xfrm>
        </p:grpSpPr>
        <p:sp>
          <p:nvSpPr>
            <p:cNvPr id="9131" name="Google Shape;9131;p140"/>
            <p:cNvSpPr/>
            <p:nvPr/>
          </p:nvSpPr>
          <p:spPr>
            <a:xfrm>
              <a:off x="985206" y="5016160"/>
              <a:ext cx="1509130" cy="245132"/>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32" name="Google Shape;9132;p140"/>
            <p:cNvSpPr txBox="1"/>
            <p:nvPr/>
          </p:nvSpPr>
          <p:spPr>
            <a:xfrm>
              <a:off x="1170162" y="5019266"/>
              <a:ext cx="1016851" cy="25195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RDT</a:t>
              </a:r>
              <a:endParaRPr sz="1100"/>
            </a:p>
          </p:txBody>
        </p:sp>
      </p:grpSp>
      <p:grpSp>
        <p:nvGrpSpPr>
          <p:cNvPr id="9133" name="Google Shape;9133;p140"/>
          <p:cNvGrpSpPr/>
          <p:nvPr/>
        </p:nvGrpSpPr>
        <p:grpSpPr>
          <a:xfrm>
            <a:off x="790651" y="3513399"/>
            <a:ext cx="1443915" cy="350511"/>
            <a:chOff x="948938" y="5006227"/>
            <a:chExt cx="1587767" cy="255065"/>
          </a:xfrm>
        </p:grpSpPr>
        <p:sp>
          <p:nvSpPr>
            <p:cNvPr id="9134" name="Google Shape;9134;p140"/>
            <p:cNvSpPr/>
            <p:nvPr/>
          </p:nvSpPr>
          <p:spPr>
            <a:xfrm>
              <a:off x="985206" y="5016160"/>
              <a:ext cx="1509130" cy="245132"/>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35" name="Google Shape;9135;p140"/>
            <p:cNvSpPr txBox="1"/>
            <p:nvPr/>
          </p:nvSpPr>
          <p:spPr>
            <a:xfrm>
              <a:off x="948938" y="5006227"/>
              <a:ext cx="1587767" cy="25196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a:t>
              </a:r>
              <a:r>
                <a:rPr b="0" i="0" lang="en-US" sz="1400" u="none" cap="none" strike="noStrike">
                  <a:solidFill>
                    <a:srgbClr val="000000"/>
                  </a:solidFill>
                  <a:latin typeface="Calibri"/>
                  <a:ea typeface="Calibri"/>
                  <a:cs typeface="Calibri"/>
                  <a:sym typeface="Calibri"/>
                </a:rPr>
                <a:t>Cong. Contr.</a:t>
              </a:r>
              <a:endParaRPr b="0" i="0" sz="1200" u="none" cap="none" strike="noStrike">
                <a:solidFill>
                  <a:srgbClr val="000000"/>
                </a:solidFill>
                <a:latin typeface="Calibri"/>
                <a:ea typeface="Calibri"/>
                <a:cs typeface="Calibri"/>
                <a:sym typeface="Calibri"/>
              </a:endParaRPr>
            </a:p>
          </p:txBody>
        </p:sp>
      </p:grpSp>
      <p:sp>
        <p:nvSpPr>
          <p:cNvPr id="9136" name="Google Shape;9136;p140"/>
          <p:cNvSpPr/>
          <p:nvPr/>
        </p:nvSpPr>
        <p:spPr>
          <a:xfrm>
            <a:off x="2760587" y="1168231"/>
            <a:ext cx="1474200" cy="1631400"/>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37" name="Google Shape;9137;p140"/>
          <p:cNvSpPr txBox="1"/>
          <p:nvPr/>
        </p:nvSpPr>
        <p:spPr>
          <a:xfrm rot="-5400000">
            <a:off x="-314280" y="3313212"/>
            <a:ext cx="1149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1" lang="en-US" sz="1500" u="none" cap="none" strike="noStrike">
                <a:solidFill>
                  <a:srgbClr val="000000"/>
                </a:solidFill>
                <a:latin typeface="Calibri"/>
                <a:ea typeface="Calibri"/>
                <a:cs typeface="Calibri"/>
                <a:sym typeface="Calibri"/>
              </a:rPr>
              <a:t>transport</a:t>
            </a:r>
            <a:endParaRPr sz="1100"/>
          </a:p>
        </p:txBody>
      </p:sp>
      <p:sp>
        <p:nvSpPr>
          <p:cNvPr id="9138" name="Google Shape;9138;p140"/>
          <p:cNvSpPr txBox="1"/>
          <p:nvPr/>
        </p:nvSpPr>
        <p:spPr>
          <a:xfrm rot="-5400000">
            <a:off x="-346366" y="1849637"/>
            <a:ext cx="13344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1" lang="en-US" sz="1500" u="none" cap="none" strike="noStrike">
                <a:solidFill>
                  <a:srgbClr val="000000"/>
                </a:solidFill>
                <a:latin typeface="Calibri"/>
                <a:ea typeface="Calibri"/>
                <a:cs typeface="Calibri"/>
                <a:sym typeface="Calibri"/>
              </a:rPr>
              <a:t>application</a:t>
            </a:r>
            <a:endParaRPr sz="1100"/>
          </a:p>
        </p:txBody>
      </p:sp>
      <p:cxnSp>
        <p:nvCxnSpPr>
          <p:cNvPr id="9139" name="Google Shape;9139;p140"/>
          <p:cNvCxnSpPr/>
          <p:nvPr/>
        </p:nvCxnSpPr>
        <p:spPr>
          <a:xfrm>
            <a:off x="783221" y="2899951"/>
            <a:ext cx="3376500" cy="0"/>
          </a:xfrm>
          <a:prstGeom prst="straightConnector1">
            <a:avLst/>
          </a:prstGeom>
          <a:noFill/>
          <a:ln cap="flat" cmpd="sng" w="12700">
            <a:solidFill>
              <a:srgbClr val="000000"/>
            </a:solidFill>
            <a:prstDash val="dash"/>
            <a:round/>
            <a:headEnd len="sm" w="sm" type="none"/>
            <a:tailEnd len="sm" w="sm" type="none"/>
          </a:ln>
        </p:spPr>
      </p:cxnSp>
      <p:sp>
        <p:nvSpPr>
          <p:cNvPr id="9140" name="Google Shape;9140;p140"/>
          <p:cNvSpPr txBox="1"/>
          <p:nvPr/>
        </p:nvSpPr>
        <p:spPr>
          <a:xfrm>
            <a:off x="5081566" y="4519133"/>
            <a:ext cx="31815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(b) HTTP/2 with QUIC: no HOL blocking</a:t>
            </a:r>
            <a:endParaRPr sz="1100"/>
          </a:p>
        </p:txBody>
      </p:sp>
      <p:grpSp>
        <p:nvGrpSpPr>
          <p:cNvPr id="9141" name="Google Shape;9141;p140"/>
          <p:cNvGrpSpPr/>
          <p:nvPr/>
        </p:nvGrpSpPr>
        <p:grpSpPr>
          <a:xfrm>
            <a:off x="2740670" y="3016303"/>
            <a:ext cx="1474175" cy="958910"/>
            <a:chOff x="3654226" y="3933249"/>
            <a:chExt cx="1965566" cy="1278547"/>
          </a:xfrm>
        </p:grpSpPr>
        <p:sp>
          <p:nvSpPr>
            <p:cNvPr id="9142" name="Google Shape;9142;p140"/>
            <p:cNvSpPr/>
            <p:nvPr/>
          </p:nvSpPr>
          <p:spPr>
            <a:xfrm>
              <a:off x="3654226" y="3933249"/>
              <a:ext cx="1965566" cy="1278547"/>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grpSp>
          <p:nvGrpSpPr>
            <p:cNvPr id="9143" name="Google Shape;9143;p140"/>
            <p:cNvGrpSpPr/>
            <p:nvPr/>
          </p:nvGrpSpPr>
          <p:grpSpPr>
            <a:xfrm>
              <a:off x="3733679" y="4084005"/>
              <a:ext cx="1829965" cy="467357"/>
              <a:chOff x="985206" y="5016160"/>
              <a:chExt cx="1509130" cy="255065"/>
            </a:xfrm>
          </p:grpSpPr>
          <p:sp>
            <p:nvSpPr>
              <p:cNvPr id="9144" name="Google Shape;9144;p140"/>
              <p:cNvSpPr/>
              <p:nvPr/>
            </p:nvSpPr>
            <p:spPr>
              <a:xfrm>
                <a:off x="985206" y="5016160"/>
                <a:ext cx="1509130" cy="245132"/>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45" name="Google Shape;9145;p140"/>
              <p:cNvSpPr txBox="1"/>
              <p:nvPr/>
            </p:nvSpPr>
            <p:spPr>
              <a:xfrm>
                <a:off x="1170162" y="5019266"/>
                <a:ext cx="1016851" cy="25195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RDT</a:t>
                </a:r>
                <a:endParaRPr sz="1100"/>
              </a:p>
            </p:txBody>
          </p:sp>
        </p:grpSp>
        <p:grpSp>
          <p:nvGrpSpPr>
            <p:cNvPr id="9146" name="Google Shape;9146;p140"/>
            <p:cNvGrpSpPr/>
            <p:nvPr/>
          </p:nvGrpSpPr>
          <p:grpSpPr>
            <a:xfrm>
              <a:off x="3672313" y="4598786"/>
              <a:ext cx="1925319" cy="467355"/>
              <a:chOff x="948938" y="5006227"/>
              <a:chExt cx="1587767" cy="255065"/>
            </a:xfrm>
          </p:grpSpPr>
          <p:sp>
            <p:nvSpPr>
              <p:cNvPr id="9147" name="Google Shape;9147;p140"/>
              <p:cNvSpPr/>
              <p:nvPr/>
            </p:nvSpPr>
            <p:spPr>
              <a:xfrm>
                <a:off x="985206" y="5016160"/>
                <a:ext cx="1509130" cy="245132"/>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48" name="Google Shape;9148;p140"/>
              <p:cNvSpPr txBox="1"/>
              <p:nvPr/>
            </p:nvSpPr>
            <p:spPr>
              <a:xfrm>
                <a:off x="948938" y="5006227"/>
                <a:ext cx="1587767" cy="25196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a:t>
                </a:r>
                <a:r>
                  <a:rPr b="0" i="0" lang="en-US" sz="1400" u="none" cap="none" strike="noStrike">
                    <a:solidFill>
                      <a:srgbClr val="000000"/>
                    </a:solidFill>
                    <a:latin typeface="Calibri"/>
                    <a:ea typeface="Calibri"/>
                    <a:cs typeface="Calibri"/>
                    <a:sym typeface="Calibri"/>
                  </a:rPr>
                  <a:t>Cong. Contr.</a:t>
                </a:r>
                <a:endParaRPr b="0" i="0" sz="1200" u="none" cap="none" strike="noStrike">
                  <a:solidFill>
                    <a:srgbClr val="000000"/>
                  </a:solidFill>
                  <a:latin typeface="Calibri"/>
                  <a:ea typeface="Calibri"/>
                  <a:cs typeface="Calibri"/>
                  <a:sym typeface="Calibri"/>
                </a:endParaRPr>
              </a:p>
            </p:txBody>
          </p:sp>
        </p:grpSp>
      </p:grpSp>
      <p:sp>
        <p:nvSpPr>
          <p:cNvPr id="9149" name="Google Shape;9149;p140"/>
          <p:cNvSpPr/>
          <p:nvPr/>
        </p:nvSpPr>
        <p:spPr>
          <a:xfrm>
            <a:off x="2867113" y="2445930"/>
            <a:ext cx="1372500" cy="336900"/>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50" name="Google Shape;9150;p140"/>
          <p:cNvSpPr txBox="1"/>
          <p:nvPr/>
        </p:nvSpPr>
        <p:spPr>
          <a:xfrm>
            <a:off x="2961620" y="2432280"/>
            <a:ext cx="1182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TLS </a:t>
            </a:r>
            <a:r>
              <a:rPr b="0" i="0" lang="en-US" sz="1200" u="none" cap="none" strike="noStrike">
                <a:solidFill>
                  <a:srgbClr val="000000"/>
                </a:solidFill>
                <a:latin typeface="Calibri"/>
                <a:ea typeface="Calibri"/>
                <a:cs typeface="Calibri"/>
                <a:sym typeface="Calibri"/>
              </a:rPr>
              <a:t>encryption</a:t>
            </a:r>
            <a:endParaRPr b="0" i="0" sz="1800" u="none" cap="none" strike="noStrike">
              <a:solidFill>
                <a:srgbClr val="000000"/>
              </a:solidFill>
              <a:latin typeface="Calibri"/>
              <a:ea typeface="Calibri"/>
              <a:cs typeface="Calibri"/>
              <a:sym typeface="Calibri"/>
            </a:endParaRPr>
          </a:p>
        </p:txBody>
      </p:sp>
      <p:sp>
        <p:nvSpPr>
          <p:cNvPr id="9151" name="Google Shape;9151;p140"/>
          <p:cNvSpPr/>
          <p:nvPr/>
        </p:nvSpPr>
        <p:spPr>
          <a:xfrm>
            <a:off x="1731485" y="1990970"/>
            <a:ext cx="1283110" cy="2118238"/>
          </a:xfrm>
          <a:custGeom>
            <a:rect b="b" l="l" r="r" t="t"/>
            <a:pathLst>
              <a:path extrusionOk="0" h="2824317" w="1710813">
                <a:moveTo>
                  <a:pt x="0" y="376084"/>
                </a:moveTo>
                <a:lnTo>
                  <a:pt x="0" y="2824317"/>
                </a:lnTo>
                <a:lnTo>
                  <a:pt x="95865" y="2824317"/>
                </a:lnTo>
                <a:lnTo>
                  <a:pt x="1710813" y="2824317"/>
                </a:lnTo>
                <a:lnTo>
                  <a:pt x="1710813" y="2676833"/>
                </a:lnTo>
                <a:lnTo>
                  <a:pt x="1710813" y="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52" name="Google Shape;9152;p140"/>
          <p:cNvSpPr/>
          <p:nvPr/>
        </p:nvSpPr>
        <p:spPr>
          <a:xfrm>
            <a:off x="1460713" y="1808143"/>
            <a:ext cx="1749619" cy="2357382"/>
          </a:xfrm>
          <a:custGeom>
            <a:rect b="b" l="l" r="r" t="t"/>
            <a:pathLst>
              <a:path extrusionOk="0" h="2831690" w="2455606">
                <a:moveTo>
                  <a:pt x="0" y="0"/>
                </a:moveTo>
                <a:lnTo>
                  <a:pt x="0" y="2831690"/>
                </a:lnTo>
                <a:lnTo>
                  <a:pt x="88490" y="2831690"/>
                </a:lnTo>
                <a:lnTo>
                  <a:pt x="2455606" y="2831690"/>
                </a:lnTo>
                <a:lnTo>
                  <a:pt x="2455606" y="1755057"/>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53" name="Google Shape;9153;p140"/>
          <p:cNvSpPr/>
          <p:nvPr/>
        </p:nvSpPr>
        <p:spPr>
          <a:xfrm>
            <a:off x="1590097" y="3315104"/>
            <a:ext cx="1714426" cy="818536"/>
          </a:xfrm>
          <a:custGeom>
            <a:rect b="b" l="l" r="r" t="t"/>
            <a:pathLst>
              <a:path extrusionOk="0" h="1091381" w="2558845">
                <a:moveTo>
                  <a:pt x="2558845" y="0"/>
                </a:moveTo>
                <a:lnTo>
                  <a:pt x="2558845" y="1091381"/>
                </a:lnTo>
                <a:lnTo>
                  <a:pt x="2485103" y="1091381"/>
                </a:lnTo>
                <a:lnTo>
                  <a:pt x="0" y="1091381"/>
                </a:lnTo>
                <a:lnTo>
                  <a:pt x="0" y="582562"/>
                </a:lnTo>
                <a:lnTo>
                  <a:pt x="0" y="14749"/>
                </a:lnTo>
              </a:path>
            </a:pathLst>
          </a:custGeom>
          <a:noFill/>
          <a:ln cap="flat" cmpd="sng" w="25400">
            <a:solidFill>
              <a:srgbClr val="31538F"/>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54" name="Google Shape;9154;p140"/>
          <p:cNvSpPr txBox="1"/>
          <p:nvPr/>
        </p:nvSpPr>
        <p:spPr>
          <a:xfrm>
            <a:off x="3014086" y="3197007"/>
            <a:ext cx="478800" cy="238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error!</a:t>
            </a:r>
            <a:endParaRPr b="0" i="0" sz="900" u="none" cap="none" strike="noStrike">
              <a:solidFill>
                <a:srgbClr val="FF0000"/>
              </a:solidFill>
              <a:latin typeface="Calibri"/>
              <a:ea typeface="Calibri"/>
              <a:cs typeface="Calibri"/>
              <a:sym typeface="Calibri"/>
            </a:endParaRPr>
          </a:p>
        </p:txBody>
      </p:sp>
      <p:sp>
        <p:nvSpPr>
          <p:cNvPr id="9155" name="Google Shape;9155;p140"/>
          <p:cNvSpPr/>
          <p:nvPr/>
        </p:nvSpPr>
        <p:spPr>
          <a:xfrm>
            <a:off x="1621974" y="1901705"/>
            <a:ext cx="1756478" cy="2267564"/>
          </a:xfrm>
          <a:custGeom>
            <a:rect b="b" l="l" r="r" t="t"/>
            <a:pathLst>
              <a:path extrusionOk="0" h="3023419" w="2573594">
                <a:moveTo>
                  <a:pt x="0" y="1976284"/>
                </a:moveTo>
                <a:lnTo>
                  <a:pt x="0" y="3023419"/>
                </a:lnTo>
                <a:lnTo>
                  <a:pt x="2573594" y="3023419"/>
                </a:lnTo>
                <a:lnTo>
                  <a:pt x="2573594" y="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56" name="Google Shape;9156;p140"/>
          <p:cNvSpPr/>
          <p:nvPr/>
        </p:nvSpPr>
        <p:spPr>
          <a:xfrm>
            <a:off x="1285875" y="1680210"/>
            <a:ext cx="2391727" cy="2486025"/>
          </a:xfrm>
          <a:custGeom>
            <a:rect b="b" l="l" r="r" t="t"/>
            <a:pathLst>
              <a:path extrusionOk="0" h="3314700" w="3188970">
                <a:moveTo>
                  <a:pt x="0" y="0"/>
                </a:moveTo>
                <a:lnTo>
                  <a:pt x="0" y="3314700"/>
                </a:lnTo>
                <a:lnTo>
                  <a:pt x="3188970" y="3314700"/>
                </a:lnTo>
                <a:lnTo>
                  <a:pt x="3188970" y="11430"/>
                </a:lnTo>
                <a:lnTo>
                  <a:pt x="3188970" y="1143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9157" name="Google Shape;9157;p140"/>
          <p:cNvGrpSpPr/>
          <p:nvPr/>
        </p:nvGrpSpPr>
        <p:grpSpPr>
          <a:xfrm>
            <a:off x="935901" y="1361715"/>
            <a:ext cx="771750" cy="357228"/>
            <a:chOff x="1247868" y="1815620"/>
            <a:chExt cx="1029000" cy="476304"/>
          </a:xfrm>
        </p:grpSpPr>
        <p:sp>
          <p:nvSpPr>
            <p:cNvPr id="9158" name="Google Shape;9158;p140"/>
            <p:cNvSpPr/>
            <p:nvPr/>
          </p:nvSpPr>
          <p:spPr>
            <a:xfrm>
              <a:off x="1428787" y="1815620"/>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59" name="Google Shape;9159;p140"/>
            <p:cNvSpPr txBox="1"/>
            <p:nvPr/>
          </p:nvSpPr>
          <p:spPr>
            <a:xfrm>
              <a:off x="1247868" y="1838324"/>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160" name="Google Shape;9160;p140"/>
          <p:cNvGrpSpPr/>
          <p:nvPr/>
        </p:nvGrpSpPr>
        <p:grpSpPr>
          <a:xfrm>
            <a:off x="1132861" y="1656715"/>
            <a:ext cx="771750" cy="357228"/>
            <a:chOff x="1549462" y="2216434"/>
            <a:chExt cx="1029000" cy="476304"/>
          </a:xfrm>
        </p:grpSpPr>
        <p:sp>
          <p:nvSpPr>
            <p:cNvPr id="9161" name="Google Shape;9161;p140"/>
            <p:cNvSpPr/>
            <p:nvPr/>
          </p:nvSpPr>
          <p:spPr>
            <a:xfrm>
              <a:off x="1709684" y="2216434"/>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162" name="Google Shape;9162;p140"/>
            <p:cNvSpPr txBox="1"/>
            <p:nvPr/>
          </p:nvSpPr>
          <p:spPr>
            <a:xfrm>
              <a:off x="1549462" y="2239138"/>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163" name="Google Shape;9163;p140"/>
          <p:cNvGrpSpPr/>
          <p:nvPr/>
        </p:nvGrpSpPr>
        <p:grpSpPr>
          <a:xfrm>
            <a:off x="4039652" y="1020417"/>
            <a:ext cx="232721" cy="471643"/>
            <a:chOff x="4140" y="429"/>
            <a:chExt cx="1425" cy="2396"/>
          </a:xfrm>
        </p:grpSpPr>
        <p:sp>
          <p:nvSpPr>
            <p:cNvPr id="9164" name="Google Shape;9164;p14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65" name="Google Shape;9165;p140"/>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66" name="Google Shape;9166;p14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67" name="Google Shape;9167;p14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68" name="Google Shape;9168;p140"/>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169" name="Google Shape;9169;p140"/>
            <p:cNvGrpSpPr/>
            <p:nvPr/>
          </p:nvGrpSpPr>
          <p:grpSpPr>
            <a:xfrm>
              <a:off x="4745" y="670"/>
              <a:ext cx="586" cy="146"/>
              <a:chOff x="609" y="2570"/>
              <a:chExt cx="731" cy="140"/>
            </a:xfrm>
          </p:grpSpPr>
          <p:sp>
            <p:nvSpPr>
              <p:cNvPr id="9170" name="Google Shape;9170;p140"/>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71" name="Google Shape;9171;p140"/>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172" name="Google Shape;9172;p140"/>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173" name="Google Shape;9173;p140"/>
            <p:cNvGrpSpPr/>
            <p:nvPr/>
          </p:nvGrpSpPr>
          <p:grpSpPr>
            <a:xfrm>
              <a:off x="4745" y="998"/>
              <a:ext cx="586" cy="129"/>
              <a:chOff x="612" y="2572"/>
              <a:chExt cx="731" cy="134"/>
            </a:xfrm>
          </p:grpSpPr>
          <p:sp>
            <p:nvSpPr>
              <p:cNvPr id="9174" name="Google Shape;9174;p140"/>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75" name="Google Shape;9175;p140"/>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176" name="Google Shape;9176;p140"/>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77" name="Google Shape;9177;p140"/>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178" name="Google Shape;9178;p140"/>
            <p:cNvGrpSpPr/>
            <p:nvPr/>
          </p:nvGrpSpPr>
          <p:grpSpPr>
            <a:xfrm>
              <a:off x="4735" y="1627"/>
              <a:ext cx="586" cy="215"/>
              <a:chOff x="614" y="2568"/>
              <a:chExt cx="730" cy="198"/>
            </a:xfrm>
          </p:grpSpPr>
          <p:sp>
            <p:nvSpPr>
              <p:cNvPr id="9179" name="Google Shape;9179;p140"/>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0" name="Google Shape;9180;p140"/>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181" name="Google Shape;9181;p14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182" name="Google Shape;9182;p140"/>
            <p:cNvGrpSpPr/>
            <p:nvPr/>
          </p:nvGrpSpPr>
          <p:grpSpPr>
            <a:xfrm>
              <a:off x="4735" y="1325"/>
              <a:ext cx="586" cy="138"/>
              <a:chOff x="609" y="2566"/>
              <a:chExt cx="730" cy="138"/>
            </a:xfrm>
          </p:grpSpPr>
          <p:sp>
            <p:nvSpPr>
              <p:cNvPr id="9183" name="Google Shape;9183;p140"/>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4" name="Google Shape;9184;p140"/>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185" name="Google Shape;9185;p140"/>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6" name="Google Shape;9186;p14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7" name="Google Shape;9187;p14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8" name="Google Shape;9188;p140"/>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89" name="Google Shape;9189;p14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90" name="Google Shape;9190;p140"/>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91" name="Google Shape;9191;p140"/>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92" name="Google Shape;9192;p140"/>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93" name="Google Shape;9193;p140"/>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9194" name="Google Shape;9194;p140"/>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195" name="Google Shape;9195;p140"/>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196" name="Google Shape;9196;p140"/>
          <p:cNvGrpSpPr/>
          <p:nvPr/>
        </p:nvGrpSpPr>
        <p:grpSpPr>
          <a:xfrm>
            <a:off x="580081" y="1063819"/>
            <a:ext cx="394097" cy="326231"/>
            <a:chOff x="-44" y="1473"/>
            <a:chExt cx="981" cy="1105"/>
          </a:xfrm>
        </p:grpSpPr>
        <p:pic>
          <p:nvPicPr>
            <p:cNvPr descr="desktop_computer_stylized_medium" id="9197" name="Google Shape;9197;p14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198" name="Google Shape;9198;p14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199" name="Google Shape;9199;p140"/>
          <p:cNvGrpSpPr/>
          <p:nvPr/>
        </p:nvGrpSpPr>
        <p:grpSpPr>
          <a:xfrm>
            <a:off x="1372777" y="1962937"/>
            <a:ext cx="771750" cy="356792"/>
            <a:chOff x="1830370" y="2617249"/>
            <a:chExt cx="1029000" cy="475722"/>
          </a:xfrm>
        </p:grpSpPr>
        <p:sp>
          <p:nvSpPr>
            <p:cNvPr id="9200" name="Google Shape;9200;p140"/>
            <p:cNvSpPr/>
            <p:nvPr/>
          </p:nvSpPr>
          <p:spPr>
            <a:xfrm>
              <a:off x="1990582" y="2617249"/>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201" name="Google Shape;9201;p140"/>
            <p:cNvSpPr txBox="1"/>
            <p:nvPr/>
          </p:nvSpPr>
          <p:spPr>
            <a:xfrm>
              <a:off x="1830370" y="2639371"/>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202" name="Google Shape;9202;p140"/>
          <p:cNvGrpSpPr/>
          <p:nvPr/>
        </p:nvGrpSpPr>
        <p:grpSpPr>
          <a:xfrm>
            <a:off x="4856580" y="1146293"/>
            <a:ext cx="3880376" cy="2850912"/>
            <a:chOff x="6493941" y="1557642"/>
            <a:chExt cx="5173835" cy="3801216"/>
          </a:xfrm>
        </p:grpSpPr>
        <p:sp>
          <p:nvSpPr>
            <p:cNvPr id="9203" name="Google Shape;9203;p140"/>
            <p:cNvSpPr/>
            <p:nvPr/>
          </p:nvSpPr>
          <p:spPr>
            <a:xfrm>
              <a:off x="6573113" y="1557642"/>
              <a:ext cx="2247142" cy="2726404"/>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04" name="Google Shape;9204;p140"/>
            <p:cNvSpPr/>
            <p:nvPr/>
          </p:nvSpPr>
          <p:spPr>
            <a:xfrm>
              <a:off x="6662258" y="3758046"/>
              <a:ext cx="2070591" cy="409168"/>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05" name="Google Shape;9205;p140"/>
            <p:cNvSpPr txBox="1"/>
            <p:nvPr/>
          </p:nvSpPr>
          <p:spPr>
            <a:xfrm>
              <a:off x="6493941" y="3752006"/>
              <a:ext cx="2333805"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QUIC </a:t>
              </a:r>
              <a:r>
                <a:rPr b="0" i="0" lang="en-US" sz="1500" u="none" cap="none" strike="noStrike">
                  <a:solidFill>
                    <a:srgbClr val="000000"/>
                  </a:solidFill>
                  <a:latin typeface="Calibri"/>
                  <a:ea typeface="Calibri"/>
                  <a:cs typeface="Calibri"/>
                  <a:sym typeface="Calibri"/>
                </a:rPr>
                <a:t>Cong. Cont.</a:t>
              </a:r>
              <a:endParaRPr b="0" i="0" sz="1200" u="none" cap="none" strike="noStrike">
                <a:solidFill>
                  <a:srgbClr val="000000"/>
                </a:solidFill>
                <a:latin typeface="Calibri"/>
                <a:ea typeface="Calibri"/>
                <a:cs typeface="Calibri"/>
                <a:sym typeface="Calibri"/>
              </a:endParaRPr>
            </a:p>
          </p:txBody>
        </p:sp>
        <p:grpSp>
          <p:nvGrpSpPr>
            <p:cNvPr id="9206" name="Google Shape;9206;p140"/>
            <p:cNvGrpSpPr/>
            <p:nvPr/>
          </p:nvGrpSpPr>
          <p:grpSpPr>
            <a:xfrm>
              <a:off x="6549806" y="2804023"/>
              <a:ext cx="2146999" cy="1171586"/>
              <a:chOff x="3786573" y="4781422"/>
              <a:chExt cx="1289843" cy="544819"/>
            </a:xfrm>
          </p:grpSpPr>
          <p:grpSp>
            <p:nvGrpSpPr>
              <p:cNvPr id="9207" name="Google Shape;9207;p140"/>
              <p:cNvGrpSpPr/>
              <p:nvPr/>
            </p:nvGrpSpPr>
            <p:grpSpPr>
              <a:xfrm>
                <a:off x="3786573" y="4781422"/>
                <a:ext cx="535500" cy="196500"/>
                <a:chOff x="3638004" y="4844056"/>
                <a:chExt cx="535500" cy="196500"/>
              </a:xfrm>
            </p:grpSpPr>
            <p:sp>
              <p:nvSpPr>
                <p:cNvPr id="9208" name="Google Shape;9208;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09" name="Google Shape;9209;p140"/>
                <p:cNvSpPr txBox="1"/>
                <p:nvPr/>
              </p:nvSpPr>
              <p:spPr>
                <a:xfrm>
                  <a:off x="3638004" y="4844056"/>
                  <a:ext cx="535500" cy="1965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800" u="none" cap="none" strike="noStrike">
                    <a:solidFill>
                      <a:srgbClr val="000000"/>
                    </a:solidFill>
                    <a:latin typeface="Calibri"/>
                    <a:ea typeface="Calibri"/>
                    <a:cs typeface="Calibri"/>
                    <a:sym typeface="Calibri"/>
                  </a:endParaRPr>
                </a:p>
              </p:txBody>
            </p:sp>
          </p:grpSp>
          <p:grpSp>
            <p:nvGrpSpPr>
              <p:cNvPr id="9210" name="Google Shape;9210;p140"/>
              <p:cNvGrpSpPr/>
              <p:nvPr/>
            </p:nvGrpSpPr>
            <p:grpSpPr>
              <a:xfrm>
                <a:off x="3856579" y="4996013"/>
                <a:ext cx="1219837" cy="330228"/>
                <a:chOff x="3856579" y="4996013"/>
                <a:chExt cx="1219837" cy="330228"/>
              </a:xfrm>
            </p:grpSpPr>
            <p:sp>
              <p:nvSpPr>
                <p:cNvPr id="9211" name="Google Shape;9211;p140"/>
                <p:cNvSpPr txBox="1"/>
                <p:nvPr/>
              </p:nvSpPr>
              <p:spPr>
                <a:xfrm>
                  <a:off x="3856579" y="4996392"/>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sp>
              <p:nvSpPr>
                <p:cNvPr id="9212" name="Google Shape;9212;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13" name="Google Shape;9213;p140"/>
                <p:cNvSpPr txBox="1"/>
                <p:nvPr/>
              </p:nvSpPr>
              <p:spPr>
                <a:xfrm>
                  <a:off x="4263655" y="5002841"/>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sp>
              <p:nvSpPr>
                <p:cNvPr id="9214" name="Google Shape;9214;p140"/>
                <p:cNvSpPr txBox="1"/>
                <p:nvPr/>
              </p:nvSpPr>
              <p:spPr>
                <a:xfrm>
                  <a:off x="4674716" y="4996013"/>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grpSp>
        </p:grpSp>
        <p:grpSp>
          <p:nvGrpSpPr>
            <p:cNvPr id="9215" name="Google Shape;9215;p140"/>
            <p:cNvGrpSpPr/>
            <p:nvPr/>
          </p:nvGrpSpPr>
          <p:grpSpPr>
            <a:xfrm>
              <a:off x="7234288" y="2794928"/>
              <a:ext cx="891362" cy="875971"/>
              <a:chOff x="3774433" y="4781422"/>
              <a:chExt cx="535500" cy="407350"/>
            </a:xfrm>
          </p:grpSpPr>
          <p:grpSp>
            <p:nvGrpSpPr>
              <p:cNvPr id="9216" name="Google Shape;9216;p140"/>
              <p:cNvGrpSpPr/>
              <p:nvPr/>
            </p:nvGrpSpPr>
            <p:grpSpPr>
              <a:xfrm>
                <a:off x="3774433" y="4781422"/>
                <a:ext cx="535500" cy="203400"/>
                <a:chOff x="3625864" y="4844056"/>
                <a:chExt cx="535500" cy="203400"/>
              </a:xfrm>
            </p:grpSpPr>
            <p:sp>
              <p:nvSpPr>
                <p:cNvPr id="9217" name="Google Shape;9217;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18" name="Google Shape;9218;p140"/>
                <p:cNvSpPr txBox="1"/>
                <p:nvPr/>
              </p:nvSpPr>
              <p:spPr>
                <a:xfrm>
                  <a:off x="3625864" y="4844056"/>
                  <a:ext cx="535500" cy="20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500" u="none" cap="none" strike="noStrike">
                    <a:solidFill>
                      <a:srgbClr val="000000"/>
                    </a:solidFill>
                    <a:latin typeface="Calibri"/>
                    <a:ea typeface="Calibri"/>
                    <a:cs typeface="Calibri"/>
                    <a:sym typeface="Calibri"/>
                  </a:endParaRPr>
                </a:p>
              </p:txBody>
            </p:sp>
          </p:grpSp>
          <p:sp>
            <p:nvSpPr>
              <p:cNvPr id="9219" name="Google Shape;9219;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grpSp>
          <p:nvGrpSpPr>
            <p:cNvPr id="9220" name="Google Shape;9220;p140"/>
            <p:cNvGrpSpPr/>
            <p:nvPr/>
          </p:nvGrpSpPr>
          <p:grpSpPr>
            <a:xfrm>
              <a:off x="7949081" y="2785831"/>
              <a:ext cx="891362" cy="875971"/>
              <a:chOff x="3780503" y="4781422"/>
              <a:chExt cx="535500" cy="407350"/>
            </a:xfrm>
          </p:grpSpPr>
          <p:grpSp>
            <p:nvGrpSpPr>
              <p:cNvPr id="9221" name="Google Shape;9221;p140"/>
              <p:cNvGrpSpPr/>
              <p:nvPr/>
            </p:nvGrpSpPr>
            <p:grpSpPr>
              <a:xfrm>
                <a:off x="3780503" y="4781422"/>
                <a:ext cx="535500" cy="203400"/>
                <a:chOff x="3631934" y="4844056"/>
                <a:chExt cx="535500" cy="203400"/>
              </a:xfrm>
            </p:grpSpPr>
            <p:sp>
              <p:nvSpPr>
                <p:cNvPr id="9222" name="Google Shape;9222;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23" name="Google Shape;9223;p140"/>
                <p:cNvSpPr txBox="1"/>
                <p:nvPr/>
              </p:nvSpPr>
              <p:spPr>
                <a:xfrm>
                  <a:off x="3631934" y="4844056"/>
                  <a:ext cx="535500" cy="20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500" u="none" cap="none" strike="noStrike">
                    <a:solidFill>
                      <a:srgbClr val="000000"/>
                    </a:solidFill>
                    <a:latin typeface="Calibri"/>
                    <a:ea typeface="Calibri"/>
                    <a:cs typeface="Calibri"/>
                    <a:sym typeface="Calibri"/>
                  </a:endParaRPr>
                </a:p>
              </p:txBody>
            </p:sp>
          </p:grpSp>
          <p:sp>
            <p:nvSpPr>
              <p:cNvPr id="9224" name="Google Shape;9224;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grpSp>
          <p:nvGrpSpPr>
            <p:cNvPr id="9225" name="Google Shape;9225;p140"/>
            <p:cNvGrpSpPr/>
            <p:nvPr/>
          </p:nvGrpSpPr>
          <p:grpSpPr>
            <a:xfrm>
              <a:off x="6584985" y="4775942"/>
              <a:ext cx="2224498" cy="576373"/>
              <a:chOff x="3690830" y="5656622"/>
              <a:chExt cx="1336402" cy="268029"/>
            </a:xfrm>
          </p:grpSpPr>
          <p:sp>
            <p:nvSpPr>
              <p:cNvPr id="9226" name="Google Shape;9226;p140"/>
              <p:cNvSpPr/>
              <p:nvPr/>
            </p:nvSpPr>
            <p:spPr>
              <a:xfrm>
                <a:off x="3690830" y="5656622"/>
                <a:ext cx="1336402" cy="268029"/>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27" name="Google Shape;9227;p140"/>
              <p:cNvSpPr/>
              <p:nvPr/>
            </p:nvSpPr>
            <p:spPr>
              <a:xfrm>
                <a:off x="3728029" y="5692526"/>
                <a:ext cx="1243940" cy="190274"/>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28" name="Google Shape;9228;p140"/>
              <p:cNvSpPr txBox="1"/>
              <p:nvPr/>
            </p:nvSpPr>
            <p:spPr>
              <a:xfrm>
                <a:off x="3722590" y="5683087"/>
                <a:ext cx="1258804" cy="21468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UDP</a:t>
                </a:r>
                <a:endParaRPr b="0" i="0" sz="1200" u="none" cap="none" strike="noStrike">
                  <a:solidFill>
                    <a:srgbClr val="000000"/>
                  </a:solidFill>
                  <a:latin typeface="Calibri"/>
                  <a:ea typeface="Calibri"/>
                  <a:cs typeface="Calibri"/>
                  <a:sym typeface="Calibri"/>
                </a:endParaRPr>
              </a:p>
            </p:txBody>
          </p:sp>
        </p:grpSp>
        <p:grpSp>
          <p:nvGrpSpPr>
            <p:cNvPr id="9229" name="Google Shape;9229;p140"/>
            <p:cNvGrpSpPr/>
            <p:nvPr/>
          </p:nvGrpSpPr>
          <p:grpSpPr>
            <a:xfrm>
              <a:off x="9393371" y="4782485"/>
              <a:ext cx="2224498" cy="576373"/>
              <a:chOff x="3690830" y="5656622"/>
              <a:chExt cx="1336402" cy="268029"/>
            </a:xfrm>
          </p:grpSpPr>
          <p:sp>
            <p:nvSpPr>
              <p:cNvPr id="9230" name="Google Shape;9230;p140"/>
              <p:cNvSpPr/>
              <p:nvPr/>
            </p:nvSpPr>
            <p:spPr>
              <a:xfrm>
                <a:off x="3690830" y="5656622"/>
                <a:ext cx="1336402" cy="268029"/>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31" name="Google Shape;9231;p140"/>
              <p:cNvSpPr/>
              <p:nvPr/>
            </p:nvSpPr>
            <p:spPr>
              <a:xfrm>
                <a:off x="3728029" y="5692526"/>
                <a:ext cx="1243940" cy="190274"/>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32" name="Google Shape;9232;p140"/>
              <p:cNvSpPr txBox="1"/>
              <p:nvPr/>
            </p:nvSpPr>
            <p:spPr>
              <a:xfrm>
                <a:off x="3722590" y="5689783"/>
                <a:ext cx="1258804" cy="21468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UDP</a:t>
                </a:r>
                <a:endParaRPr b="0" i="0" sz="1200" u="none" cap="none" strike="noStrike">
                  <a:solidFill>
                    <a:srgbClr val="000000"/>
                  </a:solidFill>
                  <a:latin typeface="Calibri"/>
                  <a:ea typeface="Calibri"/>
                  <a:cs typeface="Calibri"/>
                  <a:sym typeface="Calibri"/>
                </a:endParaRPr>
              </a:p>
            </p:txBody>
          </p:sp>
        </p:grpSp>
        <p:cxnSp>
          <p:nvCxnSpPr>
            <p:cNvPr id="9233" name="Google Shape;9233;p140"/>
            <p:cNvCxnSpPr/>
            <p:nvPr/>
          </p:nvCxnSpPr>
          <p:spPr>
            <a:xfrm>
              <a:off x="6637851" y="4424382"/>
              <a:ext cx="5029925" cy="0"/>
            </a:xfrm>
            <a:prstGeom prst="straightConnector1">
              <a:avLst/>
            </a:prstGeom>
            <a:noFill/>
            <a:ln cap="flat" cmpd="sng" w="12700">
              <a:solidFill>
                <a:srgbClr val="000000"/>
              </a:solidFill>
              <a:prstDash val="dash"/>
              <a:round/>
              <a:headEnd len="sm" w="sm" type="none"/>
              <a:tailEnd len="sm" w="sm" type="none"/>
            </a:ln>
          </p:spPr>
        </p:cxnSp>
        <p:sp>
          <p:nvSpPr>
            <p:cNvPr id="9234" name="Google Shape;9234;p140"/>
            <p:cNvSpPr/>
            <p:nvPr/>
          </p:nvSpPr>
          <p:spPr>
            <a:xfrm>
              <a:off x="9372262" y="1612419"/>
              <a:ext cx="2247142" cy="2726404"/>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35" name="Google Shape;9235;p140"/>
            <p:cNvSpPr/>
            <p:nvPr/>
          </p:nvSpPr>
          <p:spPr>
            <a:xfrm>
              <a:off x="9461407" y="3812823"/>
              <a:ext cx="2070591" cy="409168"/>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36" name="Google Shape;9236;p140"/>
            <p:cNvSpPr txBox="1"/>
            <p:nvPr/>
          </p:nvSpPr>
          <p:spPr>
            <a:xfrm>
              <a:off x="9293090" y="3806783"/>
              <a:ext cx="2333805"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QUIC </a:t>
              </a:r>
              <a:r>
                <a:rPr b="0" i="0" lang="en-US" sz="1500" u="none" cap="none" strike="noStrike">
                  <a:solidFill>
                    <a:srgbClr val="000000"/>
                  </a:solidFill>
                  <a:latin typeface="Calibri"/>
                  <a:ea typeface="Calibri"/>
                  <a:cs typeface="Calibri"/>
                  <a:sym typeface="Calibri"/>
                </a:rPr>
                <a:t>Cong. Cont.</a:t>
              </a:r>
              <a:endParaRPr b="0" i="0" sz="1200" u="none" cap="none" strike="noStrike">
                <a:solidFill>
                  <a:srgbClr val="000000"/>
                </a:solidFill>
                <a:latin typeface="Calibri"/>
                <a:ea typeface="Calibri"/>
                <a:cs typeface="Calibri"/>
                <a:sym typeface="Calibri"/>
              </a:endParaRPr>
            </a:p>
          </p:txBody>
        </p:sp>
        <p:grpSp>
          <p:nvGrpSpPr>
            <p:cNvPr id="9237" name="Google Shape;9237;p140"/>
            <p:cNvGrpSpPr/>
            <p:nvPr/>
          </p:nvGrpSpPr>
          <p:grpSpPr>
            <a:xfrm>
              <a:off x="9348955" y="2858801"/>
              <a:ext cx="2146999" cy="1171586"/>
              <a:chOff x="3786573" y="4781422"/>
              <a:chExt cx="1289843" cy="544819"/>
            </a:xfrm>
          </p:grpSpPr>
          <p:grpSp>
            <p:nvGrpSpPr>
              <p:cNvPr id="9238" name="Google Shape;9238;p140"/>
              <p:cNvGrpSpPr/>
              <p:nvPr/>
            </p:nvGrpSpPr>
            <p:grpSpPr>
              <a:xfrm>
                <a:off x="3786573" y="4781422"/>
                <a:ext cx="535500" cy="196500"/>
                <a:chOff x="3638004" y="4844056"/>
                <a:chExt cx="535500" cy="196500"/>
              </a:xfrm>
            </p:grpSpPr>
            <p:sp>
              <p:nvSpPr>
                <p:cNvPr id="9239" name="Google Shape;9239;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40" name="Google Shape;9240;p140"/>
                <p:cNvSpPr txBox="1"/>
                <p:nvPr/>
              </p:nvSpPr>
              <p:spPr>
                <a:xfrm>
                  <a:off x="3638004" y="4844056"/>
                  <a:ext cx="535500" cy="1965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800" u="none" cap="none" strike="noStrike">
                    <a:solidFill>
                      <a:srgbClr val="000000"/>
                    </a:solidFill>
                    <a:latin typeface="Calibri"/>
                    <a:ea typeface="Calibri"/>
                    <a:cs typeface="Calibri"/>
                    <a:sym typeface="Calibri"/>
                  </a:endParaRPr>
                </a:p>
              </p:txBody>
            </p:sp>
          </p:grpSp>
          <p:grpSp>
            <p:nvGrpSpPr>
              <p:cNvPr id="9241" name="Google Shape;9241;p140"/>
              <p:cNvGrpSpPr/>
              <p:nvPr/>
            </p:nvGrpSpPr>
            <p:grpSpPr>
              <a:xfrm>
                <a:off x="3856579" y="4996013"/>
                <a:ext cx="1219837" cy="330228"/>
                <a:chOff x="3856579" y="4996013"/>
                <a:chExt cx="1219837" cy="330228"/>
              </a:xfrm>
            </p:grpSpPr>
            <p:sp>
              <p:nvSpPr>
                <p:cNvPr id="9242" name="Google Shape;9242;p140"/>
                <p:cNvSpPr txBox="1"/>
                <p:nvPr/>
              </p:nvSpPr>
              <p:spPr>
                <a:xfrm>
                  <a:off x="3856579" y="4996392"/>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sp>
              <p:nvSpPr>
                <p:cNvPr id="9243" name="Google Shape;9243;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44" name="Google Shape;9244;p140"/>
                <p:cNvSpPr txBox="1"/>
                <p:nvPr/>
              </p:nvSpPr>
              <p:spPr>
                <a:xfrm>
                  <a:off x="4263655" y="5002841"/>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sp>
              <p:nvSpPr>
                <p:cNvPr id="9245" name="Google Shape;9245;p140"/>
                <p:cNvSpPr txBox="1"/>
                <p:nvPr/>
              </p:nvSpPr>
              <p:spPr>
                <a:xfrm>
                  <a:off x="4674716" y="4996013"/>
                  <a:ext cx="401700" cy="32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QUIC</a:t>
                  </a:r>
                  <a:endParaRPr sz="1100"/>
                </a:p>
                <a:p>
                  <a:pPr indent="0" lvl="0" marL="0" marR="0" rtl="0" algn="ctr">
                    <a:lnSpc>
                      <a:spcPct val="7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b="0" i="0" lang="en-US" sz="1100" u="none" cap="none" strike="noStrike">
                      <a:solidFill>
                        <a:srgbClr val="000000"/>
                      </a:solidFill>
                      <a:latin typeface="Calibri"/>
                      <a:ea typeface="Calibri"/>
                      <a:cs typeface="Calibri"/>
                      <a:sym typeface="Calibri"/>
                    </a:rPr>
                    <a:t>RDT</a:t>
                  </a:r>
                  <a:endParaRPr b="0" i="0" sz="1400" u="none" cap="none" strike="noStrike">
                    <a:solidFill>
                      <a:srgbClr val="000000"/>
                    </a:solidFill>
                    <a:latin typeface="Calibri"/>
                    <a:ea typeface="Calibri"/>
                    <a:cs typeface="Calibri"/>
                    <a:sym typeface="Calibri"/>
                  </a:endParaRPr>
                </a:p>
              </p:txBody>
            </p:sp>
          </p:grpSp>
        </p:grpSp>
        <p:grpSp>
          <p:nvGrpSpPr>
            <p:cNvPr id="9246" name="Google Shape;9246;p140"/>
            <p:cNvGrpSpPr/>
            <p:nvPr/>
          </p:nvGrpSpPr>
          <p:grpSpPr>
            <a:xfrm>
              <a:off x="10033437" y="2849705"/>
              <a:ext cx="891362" cy="875971"/>
              <a:chOff x="3774433" y="4781422"/>
              <a:chExt cx="535500" cy="407350"/>
            </a:xfrm>
          </p:grpSpPr>
          <p:grpSp>
            <p:nvGrpSpPr>
              <p:cNvPr id="9247" name="Google Shape;9247;p140"/>
              <p:cNvGrpSpPr/>
              <p:nvPr/>
            </p:nvGrpSpPr>
            <p:grpSpPr>
              <a:xfrm>
                <a:off x="3774433" y="4781422"/>
                <a:ext cx="535500" cy="203400"/>
                <a:chOff x="3625864" y="4844056"/>
                <a:chExt cx="535500" cy="203400"/>
              </a:xfrm>
            </p:grpSpPr>
            <p:sp>
              <p:nvSpPr>
                <p:cNvPr id="9248" name="Google Shape;9248;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49" name="Google Shape;9249;p140"/>
                <p:cNvSpPr txBox="1"/>
                <p:nvPr/>
              </p:nvSpPr>
              <p:spPr>
                <a:xfrm>
                  <a:off x="3625864" y="4844056"/>
                  <a:ext cx="535500" cy="20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500" u="none" cap="none" strike="noStrike">
                    <a:solidFill>
                      <a:srgbClr val="000000"/>
                    </a:solidFill>
                    <a:latin typeface="Calibri"/>
                    <a:ea typeface="Calibri"/>
                    <a:cs typeface="Calibri"/>
                    <a:sym typeface="Calibri"/>
                  </a:endParaRPr>
                </a:p>
              </p:txBody>
            </p:sp>
          </p:grpSp>
          <p:sp>
            <p:nvSpPr>
              <p:cNvPr id="9250" name="Google Shape;9250;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grpSp>
          <p:nvGrpSpPr>
            <p:cNvPr id="9251" name="Google Shape;9251;p140"/>
            <p:cNvGrpSpPr/>
            <p:nvPr/>
          </p:nvGrpSpPr>
          <p:grpSpPr>
            <a:xfrm>
              <a:off x="10748230" y="2840608"/>
              <a:ext cx="891362" cy="875971"/>
              <a:chOff x="3780503" y="4781422"/>
              <a:chExt cx="535500" cy="407350"/>
            </a:xfrm>
          </p:grpSpPr>
          <p:grpSp>
            <p:nvGrpSpPr>
              <p:cNvPr id="9252" name="Google Shape;9252;p140"/>
              <p:cNvGrpSpPr/>
              <p:nvPr/>
            </p:nvGrpSpPr>
            <p:grpSpPr>
              <a:xfrm>
                <a:off x="3780503" y="4781422"/>
                <a:ext cx="535500" cy="203400"/>
                <a:chOff x="3631934" y="4844056"/>
                <a:chExt cx="535500" cy="203400"/>
              </a:xfrm>
            </p:grpSpPr>
            <p:sp>
              <p:nvSpPr>
                <p:cNvPr id="9253" name="Google Shape;9253;p140"/>
                <p:cNvSpPr/>
                <p:nvPr/>
              </p:nvSpPr>
              <p:spPr>
                <a:xfrm>
                  <a:off x="3705561" y="48460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9254" name="Google Shape;9254;p140"/>
                <p:cNvSpPr txBox="1"/>
                <p:nvPr/>
              </p:nvSpPr>
              <p:spPr>
                <a:xfrm>
                  <a:off x="3631934" y="4844056"/>
                  <a:ext cx="535500" cy="203400"/>
                </a:xfrm>
                <a:prstGeom prst="rect">
                  <a:avLst/>
                </a:prstGeom>
                <a:noFill/>
                <a:ln>
                  <a:noFill/>
                </a:ln>
              </p:spPr>
              <p:txBody>
                <a:bodyPr anchorCtr="0" anchor="t" bIns="34275" lIns="68575" spcFirstLastPara="1" rIns="68575" wrap="square" tIns="34275">
                  <a:spAutoFit/>
                </a:bodyPr>
                <a:lstStyle/>
                <a:p>
                  <a:pPr indent="0" lvl="0" marL="0" marR="0" rtl="0" algn="ctr">
                    <a:lnSpc>
                      <a:spcPct val="7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QUIC </a:t>
                  </a:r>
                  <a:endParaRPr sz="1100"/>
                </a:p>
                <a:p>
                  <a:pPr indent="0" lvl="0" marL="0" marR="0" rtl="0" algn="ctr">
                    <a:lnSpc>
                      <a:spcPct val="7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encrypt</a:t>
                  </a:r>
                  <a:endParaRPr b="0" i="0" sz="1500" u="none" cap="none" strike="noStrike">
                    <a:solidFill>
                      <a:srgbClr val="000000"/>
                    </a:solidFill>
                    <a:latin typeface="Calibri"/>
                    <a:ea typeface="Calibri"/>
                    <a:cs typeface="Calibri"/>
                    <a:sym typeface="Calibri"/>
                  </a:endParaRPr>
                </a:p>
              </p:txBody>
            </p:sp>
          </p:grpSp>
          <p:sp>
            <p:nvSpPr>
              <p:cNvPr id="9255" name="Google Shape;9255;p140"/>
              <p:cNvSpPr/>
              <p:nvPr/>
            </p:nvSpPr>
            <p:spPr>
              <a:xfrm>
                <a:off x="3857961" y="4998499"/>
                <a:ext cx="393403" cy="190273"/>
              </a:xfrm>
              <a:prstGeom prst="rect">
                <a:avLst/>
              </a:pr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FFFFFF"/>
                  </a:solidFill>
                  <a:latin typeface="Calibri"/>
                  <a:ea typeface="Calibri"/>
                  <a:cs typeface="Calibri"/>
                  <a:sym typeface="Calibri"/>
                </a:endParaRPr>
              </a:p>
            </p:txBody>
          </p:sp>
        </p:grpSp>
      </p:grpSp>
      <p:sp>
        <p:nvSpPr>
          <p:cNvPr id="9256" name="Google Shape;9256;p140"/>
          <p:cNvSpPr/>
          <p:nvPr/>
        </p:nvSpPr>
        <p:spPr>
          <a:xfrm>
            <a:off x="6261714" y="1627861"/>
            <a:ext cx="1077812" cy="2485399"/>
          </a:xfrm>
          <a:custGeom>
            <a:rect b="b" l="l" r="r" t="t"/>
            <a:pathLst>
              <a:path extrusionOk="0" h="2824317" w="1710813">
                <a:moveTo>
                  <a:pt x="0" y="376084"/>
                </a:moveTo>
                <a:lnTo>
                  <a:pt x="0" y="2824317"/>
                </a:lnTo>
                <a:lnTo>
                  <a:pt x="95865" y="2824317"/>
                </a:lnTo>
                <a:lnTo>
                  <a:pt x="1710813" y="2824317"/>
                </a:lnTo>
                <a:lnTo>
                  <a:pt x="1710813" y="2676833"/>
                </a:lnTo>
                <a:lnTo>
                  <a:pt x="1710813" y="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57" name="Google Shape;9257;p140"/>
          <p:cNvSpPr/>
          <p:nvPr/>
        </p:nvSpPr>
        <p:spPr>
          <a:xfrm>
            <a:off x="5658510" y="1684797"/>
            <a:ext cx="2091499" cy="2357382"/>
          </a:xfrm>
          <a:custGeom>
            <a:rect b="b" l="l" r="r" t="t"/>
            <a:pathLst>
              <a:path extrusionOk="0" h="2831690" w="2460587">
                <a:moveTo>
                  <a:pt x="0" y="0"/>
                </a:moveTo>
                <a:lnTo>
                  <a:pt x="0" y="2831690"/>
                </a:lnTo>
                <a:lnTo>
                  <a:pt x="88490" y="2831690"/>
                </a:lnTo>
                <a:lnTo>
                  <a:pt x="2455606" y="2831690"/>
                </a:lnTo>
                <a:cubicBezTo>
                  <a:pt x="2457266" y="2289473"/>
                  <a:pt x="2458927" y="1747257"/>
                  <a:pt x="2460587" y="1205040"/>
                </a:cubicBezTo>
              </a:path>
            </a:pathLst>
          </a:custGeom>
          <a:noFill/>
          <a:ln cap="flat" cmpd="sng" w="254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58" name="Google Shape;9258;p140"/>
          <p:cNvSpPr/>
          <p:nvPr/>
        </p:nvSpPr>
        <p:spPr>
          <a:xfrm>
            <a:off x="5824733" y="2665311"/>
            <a:ext cx="1963914" cy="1454265"/>
          </a:xfrm>
          <a:custGeom>
            <a:rect b="b" l="l" r="r" t="t"/>
            <a:pathLst>
              <a:path extrusionOk="0" h="1091381" w="2558845">
                <a:moveTo>
                  <a:pt x="2558845" y="0"/>
                </a:moveTo>
                <a:lnTo>
                  <a:pt x="2558845" y="1091381"/>
                </a:lnTo>
                <a:lnTo>
                  <a:pt x="2485103" y="1091381"/>
                </a:lnTo>
                <a:lnTo>
                  <a:pt x="0" y="1091381"/>
                </a:lnTo>
                <a:lnTo>
                  <a:pt x="0" y="582562"/>
                </a:lnTo>
                <a:lnTo>
                  <a:pt x="0" y="14749"/>
                </a:lnTo>
              </a:path>
            </a:pathLst>
          </a:custGeom>
          <a:noFill/>
          <a:ln cap="flat" cmpd="sng" w="25400">
            <a:solidFill>
              <a:srgbClr val="31538F"/>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59" name="Google Shape;9259;p140"/>
          <p:cNvSpPr txBox="1"/>
          <p:nvPr/>
        </p:nvSpPr>
        <p:spPr>
          <a:xfrm>
            <a:off x="7609078" y="2521739"/>
            <a:ext cx="478800" cy="238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error!</a:t>
            </a:r>
            <a:endParaRPr b="0" i="0" sz="900" u="none" cap="none" strike="noStrike">
              <a:solidFill>
                <a:srgbClr val="FF0000"/>
              </a:solidFill>
              <a:latin typeface="Calibri"/>
              <a:ea typeface="Calibri"/>
              <a:cs typeface="Calibri"/>
              <a:sym typeface="Calibri"/>
            </a:endParaRPr>
          </a:p>
        </p:txBody>
      </p:sp>
      <p:sp>
        <p:nvSpPr>
          <p:cNvPr id="9260" name="Google Shape;9260;p140"/>
          <p:cNvSpPr/>
          <p:nvPr/>
        </p:nvSpPr>
        <p:spPr>
          <a:xfrm>
            <a:off x="5737837" y="1609666"/>
            <a:ext cx="1957129" cy="2446650"/>
          </a:xfrm>
          <a:custGeom>
            <a:rect b="b" l="l" r="r" t="t"/>
            <a:pathLst>
              <a:path extrusionOk="0" h="2589048" w="2600836">
                <a:moveTo>
                  <a:pt x="23944" y="1037950"/>
                </a:moveTo>
                <a:lnTo>
                  <a:pt x="0" y="2589048"/>
                </a:lnTo>
                <a:lnTo>
                  <a:pt x="2573594" y="2589048"/>
                </a:lnTo>
                <a:lnTo>
                  <a:pt x="2600836" y="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61" name="Google Shape;9261;p140"/>
          <p:cNvSpPr/>
          <p:nvPr/>
        </p:nvSpPr>
        <p:spPr>
          <a:xfrm>
            <a:off x="5231175" y="1628929"/>
            <a:ext cx="3125191" cy="2486025"/>
          </a:xfrm>
          <a:custGeom>
            <a:rect b="b" l="l" r="r" t="t"/>
            <a:pathLst>
              <a:path extrusionOk="0" h="3314700" w="3188970">
                <a:moveTo>
                  <a:pt x="0" y="0"/>
                </a:moveTo>
                <a:lnTo>
                  <a:pt x="0" y="3314700"/>
                </a:lnTo>
                <a:lnTo>
                  <a:pt x="3188970" y="3314700"/>
                </a:lnTo>
                <a:lnTo>
                  <a:pt x="3188970" y="11430"/>
                </a:lnTo>
                <a:lnTo>
                  <a:pt x="3188970" y="11430"/>
                </a:lnTo>
              </a:path>
            </a:pathLst>
          </a:custGeom>
          <a:noFill/>
          <a:ln cap="flat" cmpd="sng" w="25400">
            <a:solidFill>
              <a:srgbClr val="0000A3"/>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9262" name="Google Shape;9262;p140"/>
          <p:cNvGrpSpPr/>
          <p:nvPr/>
        </p:nvGrpSpPr>
        <p:grpSpPr>
          <a:xfrm>
            <a:off x="4877377" y="1326605"/>
            <a:ext cx="771750" cy="357228"/>
            <a:chOff x="1247868" y="1815620"/>
            <a:chExt cx="1029000" cy="476304"/>
          </a:xfrm>
        </p:grpSpPr>
        <p:sp>
          <p:nvSpPr>
            <p:cNvPr id="9263" name="Google Shape;9263;p140"/>
            <p:cNvSpPr/>
            <p:nvPr/>
          </p:nvSpPr>
          <p:spPr>
            <a:xfrm>
              <a:off x="1428787" y="1815620"/>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264" name="Google Shape;9264;p140"/>
            <p:cNvSpPr txBox="1"/>
            <p:nvPr/>
          </p:nvSpPr>
          <p:spPr>
            <a:xfrm>
              <a:off x="1247868" y="1838324"/>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265" name="Google Shape;9265;p140"/>
          <p:cNvGrpSpPr/>
          <p:nvPr/>
        </p:nvGrpSpPr>
        <p:grpSpPr>
          <a:xfrm>
            <a:off x="5397831" y="1444667"/>
            <a:ext cx="771750" cy="357228"/>
            <a:chOff x="1549462" y="2216434"/>
            <a:chExt cx="1029000" cy="476304"/>
          </a:xfrm>
        </p:grpSpPr>
        <p:sp>
          <p:nvSpPr>
            <p:cNvPr id="9266" name="Google Shape;9266;p140"/>
            <p:cNvSpPr/>
            <p:nvPr/>
          </p:nvSpPr>
          <p:spPr>
            <a:xfrm>
              <a:off x="1709684" y="2216434"/>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267" name="Google Shape;9267;p140"/>
            <p:cNvSpPr txBox="1"/>
            <p:nvPr/>
          </p:nvSpPr>
          <p:spPr>
            <a:xfrm>
              <a:off x="1549462" y="2239138"/>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268" name="Google Shape;9268;p140"/>
          <p:cNvGrpSpPr/>
          <p:nvPr/>
        </p:nvGrpSpPr>
        <p:grpSpPr>
          <a:xfrm>
            <a:off x="5900574" y="1654694"/>
            <a:ext cx="771750" cy="356792"/>
            <a:chOff x="1830370" y="2617249"/>
            <a:chExt cx="1029000" cy="475722"/>
          </a:xfrm>
        </p:grpSpPr>
        <p:sp>
          <p:nvSpPr>
            <p:cNvPr id="9269" name="Google Shape;9269;p140"/>
            <p:cNvSpPr/>
            <p:nvPr/>
          </p:nvSpPr>
          <p:spPr>
            <a:xfrm>
              <a:off x="1990582" y="2617249"/>
              <a:ext cx="686928" cy="439996"/>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9270" name="Google Shape;9270;p140"/>
            <p:cNvSpPr txBox="1"/>
            <p:nvPr/>
          </p:nvSpPr>
          <p:spPr>
            <a:xfrm>
              <a:off x="1830370" y="2639371"/>
              <a:ext cx="1029000" cy="453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HTTP </a:t>
              </a:r>
              <a:endParaRPr sz="1100"/>
            </a:p>
            <a:p>
              <a:pPr indent="0" lvl="0" marL="0" marR="0" rtl="0" algn="ctr">
                <a:lnSpc>
                  <a:spcPct val="8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GET </a:t>
              </a:r>
              <a:endParaRPr sz="1100"/>
            </a:p>
          </p:txBody>
        </p:sp>
      </p:grpSp>
      <p:grpSp>
        <p:nvGrpSpPr>
          <p:cNvPr id="9271" name="Google Shape;9271;p140"/>
          <p:cNvGrpSpPr/>
          <p:nvPr/>
        </p:nvGrpSpPr>
        <p:grpSpPr>
          <a:xfrm>
            <a:off x="8555801" y="978095"/>
            <a:ext cx="232721" cy="471643"/>
            <a:chOff x="4140" y="429"/>
            <a:chExt cx="1425" cy="2396"/>
          </a:xfrm>
        </p:grpSpPr>
        <p:sp>
          <p:nvSpPr>
            <p:cNvPr id="9272" name="Google Shape;9272;p14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73" name="Google Shape;9273;p140"/>
            <p:cNvSpPr/>
            <p:nvPr/>
          </p:nvSpPr>
          <p:spPr>
            <a:xfrm>
              <a:off x="4208" y="429"/>
              <a:ext cx="1044"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74" name="Google Shape;9274;p14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75" name="Google Shape;9275;p14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76" name="Google Shape;9276;p140"/>
            <p:cNvSpPr/>
            <p:nvPr/>
          </p:nvSpPr>
          <p:spPr>
            <a:xfrm>
              <a:off x="4208" y="696"/>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277" name="Google Shape;9277;p140"/>
            <p:cNvGrpSpPr/>
            <p:nvPr/>
          </p:nvGrpSpPr>
          <p:grpSpPr>
            <a:xfrm>
              <a:off x="4745" y="670"/>
              <a:ext cx="586" cy="146"/>
              <a:chOff x="609" y="2570"/>
              <a:chExt cx="731" cy="140"/>
            </a:xfrm>
          </p:grpSpPr>
          <p:sp>
            <p:nvSpPr>
              <p:cNvPr id="9278" name="Google Shape;9278;p140"/>
              <p:cNvSpPr/>
              <p:nvPr/>
            </p:nvSpPr>
            <p:spPr>
              <a:xfrm>
                <a:off x="609" y="2570"/>
                <a:ext cx="731"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79" name="Google Shape;9279;p140"/>
              <p:cNvSpPr/>
              <p:nvPr/>
            </p:nvSpPr>
            <p:spPr>
              <a:xfrm>
                <a:off x="621" y="2587"/>
                <a:ext cx="70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280" name="Google Shape;9280;p140"/>
            <p:cNvSpPr/>
            <p:nvPr/>
          </p:nvSpPr>
          <p:spPr>
            <a:xfrm>
              <a:off x="4228" y="1015"/>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281" name="Google Shape;9281;p140"/>
            <p:cNvGrpSpPr/>
            <p:nvPr/>
          </p:nvGrpSpPr>
          <p:grpSpPr>
            <a:xfrm>
              <a:off x="4745" y="998"/>
              <a:ext cx="586" cy="129"/>
              <a:chOff x="612" y="2572"/>
              <a:chExt cx="731" cy="134"/>
            </a:xfrm>
          </p:grpSpPr>
          <p:sp>
            <p:nvSpPr>
              <p:cNvPr id="9282" name="Google Shape;9282;p140"/>
              <p:cNvSpPr/>
              <p:nvPr/>
            </p:nvSpPr>
            <p:spPr>
              <a:xfrm>
                <a:off x="612" y="2572"/>
                <a:ext cx="731"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83" name="Google Shape;9283;p140"/>
              <p:cNvSpPr/>
              <p:nvPr/>
            </p:nvSpPr>
            <p:spPr>
              <a:xfrm>
                <a:off x="624" y="2590"/>
                <a:ext cx="706" cy="9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284" name="Google Shape;9284;p140"/>
            <p:cNvSpPr/>
            <p:nvPr/>
          </p:nvSpPr>
          <p:spPr>
            <a:xfrm>
              <a:off x="4218" y="1360"/>
              <a:ext cx="595" cy="43"/>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85" name="Google Shape;9285;p140"/>
            <p:cNvSpPr/>
            <p:nvPr/>
          </p:nvSpPr>
          <p:spPr>
            <a:xfrm>
              <a:off x="4228" y="1653"/>
              <a:ext cx="595"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286" name="Google Shape;9286;p140"/>
            <p:cNvGrpSpPr/>
            <p:nvPr/>
          </p:nvGrpSpPr>
          <p:grpSpPr>
            <a:xfrm>
              <a:off x="4735" y="1627"/>
              <a:ext cx="586" cy="215"/>
              <a:chOff x="614" y="2568"/>
              <a:chExt cx="730" cy="198"/>
            </a:xfrm>
          </p:grpSpPr>
          <p:sp>
            <p:nvSpPr>
              <p:cNvPr id="9287" name="Google Shape;9287;p140"/>
              <p:cNvSpPr/>
              <p:nvPr/>
            </p:nvSpPr>
            <p:spPr>
              <a:xfrm>
                <a:off x="614" y="2568"/>
                <a:ext cx="730" cy="19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88" name="Google Shape;9288;p140"/>
              <p:cNvSpPr/>
              <p:nvPr/>
            </p:nvSpPr>
            <p:spPr>
              <a:xfrm>
                <a:off x="627" y="2584"/>
                <a:ext cx="70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289" name="Google Shape;9289;p14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290" name="Google Shape;9290;p140"/>
            <p:cNvGrpSpPr/>
            <p:nvPr/>
          </p:nvGrpSpPr>
          <p:grpSpPr>
            <a:xfrm>
              <a:off x="4735" y="1325"/>
              <a:ext cx="586" cy="138"/>
              <a:chOff x="609" y="2566"/>
              <a:chExt cx="730" cy="138"/>
            </a:xfrm>
          </p:grpSpPr>
          <p:sp>
            <p:nvSpPr>
              <p:cNvPr id="9291" name="Google Shape;9291;p140"/>
              <p:cNvSpPr/>
              <p:nvPr/>
            </p:nvSpPr>
            <p:spPr>
              <a:xfrm>
                <a:off x="609" y="2566"/>
                <a:ext cx="730"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2" name="Google Shape;9292;p140"/>
              <p:cNvSpPr/>
              <p:nvPr/>
            </p:nvSpPr>
            <p:spPr>
              <a:xfrm>
                <a:off x="622" y="2584"/>
                <a:ext cx="705"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293" name="Google Shape;9293;p140"/>
            <p:cNvSpPr/>
            <p:nvPr/>
          </p:nvSpPr>
          <p:spPr>
            <a:xfrm>
              <a:off x="5253" y="429"/>
              <a:ext cx="68" cy="2293"/>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4" name="Google Shape;9294;p14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5" name="Google Shape;9295;p14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6" name="Google Shape;9296;p140"/>
            <p:cNvSpPr/>
            <p:nvPr/>
          </p:nvSpPr>
          <p:spPr>
            <a:xfrm>
              <a:off x="5516" y="2610"/>
              <a:ext cx="49"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7" name="Google Shape;9297;p14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8" name="Google Shape;9298;p140"/>
            <p:cNvSpPr/>
            <p:nvPr/>
          </p:nvSpPr>
          <p:spPr>
            <a:xfrm>
              <a:off x="4140" y="2678"/>
              <a:ext cx="1201" cy="147"/>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299" name="Google Shape;9299;p140"/>
            <p:cNvSpPr/>
            <p:nvPr/>
          </p:nvSpPr>
          <p:spPr>
            <a:xfrm>
              <a:off x="4208" y="2713"/>
              <a:ext cx="1064" cy="78"/>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300" name="Google Shape;9300;p140"/>
            <p:cNvSpPr/>
            <p:nvPr/>
          </p:nvSpPr>
          <p:spPr>
            <a:xfrm>
              <a:off x="4306" y="2385"/>
              <a:ext cx="156"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301" name="Google Shape;9301;p140"/>
            <p:cNvSpPr/>
            <p:nvPr/>
          </p:nvSpPr>
          <p:spPr>
            <a:xfrm>
              <a:off x="4482" y="2385"/>
              <a:ext cx="166" cy="138"/>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9302" name="Google Shape;9302;p140"/>
            <p:cNvSpPr/>
            <p:nvPr/>
          </p:nvSpPr>
          <p:spPr>
            <a:xfrm>
              <a:off x="4657" y="2377"/>
              <a:ext cx="166" cy="147"/>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303" name="Google Shape;9303;p140"/>
            <p:cNvSpPr/>
            <p:nvPr/>
          </p:nvSpPr>
          <p:spPr>
            <a:xfrm>
              <a:off x="5057" y="1834"/>
              <a:ext cx="88"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304" name="Google Shape;9304;p140"/>
          <p:cNvGrpSpPr/>
          <p:nvPr/>
        </p:nvGrpSpPr>
        <p:grpSpPr>
          <a:xfrm>
            <a:off x="4735017" y="972787"/>
            <a:ext cx="394097" cy="326231"/>
            <a:chOff x="-44" y="1473"/>
            <a:chExt cx="981" cy="1105"/>
          </a:xfrm>
        </p:grpSpPr>
        <p:pic>
          <p:nvPicPr>
            <p:cNvPr descr="desktop_computer_stylized_medium" id="9305" name="Google Shape;9305;p14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306" name="Google Shape;9306;p14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307" name="Google Shape;9307;p140"/>
          <p:cNvSpPr/>
          <p:nvPr/>
        </p:nvSpPr>
        <p:spPr>
          <a:xfrm>
            <a:off x="4562475" y="847725"/>
            <a:ext cx="4486200" cy="406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308" name="Google Shape;9308;p14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07"/>
                                        </p:tgtEl>
                                      </p:cBhvr>
                                    </p:animEffect>
                                    <p:set>
                                      <p:cBhvr>
                                        <p:cTn dur="1" fill="hold">
                                          <p:stCondLst>
                                            <p:cond delay="500"/>
                                          </p:stCondLst>
                                        </p:cTn>
                                        <p:tgtEl>
                                          <p:spTgt spid="93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1"/>
                                        </p:tgtEl>
                                        <p:attrNameLst>
                                          <p:attrName>style.visibility</p:attrName>
                                        </p:attrNameLst>
                                      </p:cBhvr>
                                      <p:to>
                                        <p:strVal val="visible"/>
                                      </p:to>
                                    </p:set>
                                    <p:animEffect filter="fade" transition="in">
                                      <p:cBhvr>
                                        <p:cTn dur="500"/>
                                        <p:tgtEl>
                                          <p:spTgt spid="9151"/>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9151"/>
                                        </p:tgtEl>
                                      </p:cBhvr>
                                    </p:animEffect>
                                    <p:set>
                                      <p:cBhvr>
                                        <p:cTn dur="1" fill="hold">
                                          <p:stCondLst>
                                            <p:cond delay="500"/>
                                          </p:stCondLst>
                                        </p:cTn>
                                        <p:tgtEl>
                                          <p:spTgt spid="9151"/>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9199"/>
                                        </p:tgtEl>
                                      </p:cBhvr>
                                    </p:animEffect>
                                    <p:set>
                                      <p:cBhvr>
                                        <p:cTn dur="1" fill="hold">
                                          <p:stCondLst>
                                            <p:cond delay="500"/>
                                          </p:stCondLst>
                                        </p:cTn>
                                        <p:tgtEl>
                                          <p:spTgt spid="9199"/>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9152"/>
                                        </p:tgtEl>
                                        <p:attrNameLst>
                                          <p:attrName>style.visibility</p:attrName>
                                        </p:attrNameLst>
                                      </p:cBhvr>
                                      <p:to>
                                        <p:strVal val="visible"/>
                                      </p:to>
                                    </p:set>
                                    <p:animEffect filter="fade" transition="in">
                                      <p:cBhvr>
                                        <p:cTn dur="500"/>
                                        <p:tgtEl>
                                          <p:spTgt spid="91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154"/>
                                        </p:tgtEl>
                                        <p:attrNameLst>
                                          <p:attrName>style.visibility</p:attrName>
                                        </p:attrNameLst>
                                      </p:cBhvr>
                                      <p:to>
                                        <p:strVal val="visible"/>
                                      </p:to>
                                    </p:set>
                                    <p:animEffect filter="fade" transition="in">
                                      <p:cBhvr>
                                        <p:cTn dur="500"/>
                                        <p:tgtEl>
                                          <p:spTgt spid="9154"/>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9153"/>
                                        </p:tgtEl>
                                        <p:attrNameLst>
                                          <p:attrName>style.visibility</p:attrName>
                                        </p:attrNameLst>
                                      </p:cBhvr>
                                      <p:to>
                                        <p:strVal val="visible"/>
                                      </p:to>
                                    </p:set>
                                    <p:animEffect filter="fade" transition="in">
                                      <p:cBhvr>
                                        <p:cTn dur="500"/>
                                        <p:tgtEl>
                                          <p:spTgt spid="9153"/>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9155"/>
                                        </p:tgtEl>
                                        <p:attrNameLst>
                                          <p:attrName>style.visibility</p:attrName>
                                        </p:attrNameLst>
                                      </p:cBhvr>
                                      <p:to>
                                        <p:strVal val="visible"/>
                                      </p:to>
                                    </p:set>
                                    <p:animEffect filter="fade" transition="in">
                                      <p:cBhvr>
                                        <p:cTn dur="500"/>
                                        <p:tgtEl>
                                          <p:spTgt spid="9155"/>
                                        </p:tgtEl>
                                      </p:cBhvr>
                                    </p:animEffect>
                                  </p:childTnLst>
                                </p:cTn>
                              </p:par>
                            </p:childTnLst>
                          </p:cTn>
                        </p:par>
                        <p:par>
                          <p:cTn fill="hold">
                            <p:stCondLst>
                              <p:cond delay="3500"/>
                            </p:stCondLst>
                            <p:childTnLst>
                              <p:par>
                                <p:cTn fill="hold" nodeType="afterEffect" presetClass="exit" presetID="10" presetSubtype="0">
                                  <p:stCondLst>
                                    <p:cond delay="0"/>
                                  </p:stCondLst>
                                  <p:childTnLst>
                                    <p:animEffect filter="fade" transition="out">
                                      <p:cBhvr>
                                        <p:cTn dur="500"/>
                                        <p:tgtEl>
                                          <p:spTgt spid="9154"/>
                                        </p:tgtEl>
                                      </p:cBhvr>
                                    </p:animEffect>
                                    <p:set>
                                      <p:cBhvr>
                                        <p:cTn dur="1" fill="hold">
                                          <p:stCondLst>
                                            <p:cond delay="500"/>
                                          </p:stCondLst>
                                        </p:cTn>
                                        <p:tgtEl>
                                          <p:spTgt spid="9154"/>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500"/>
                                        <p:tgtEl>
                                          <p:spTgt spid="9153"/>
                                        </p:tgtEl>
                                      </p:cBhvr>
                                    </p:animEffect>
                                    <p:set>
                                      <p:cBhvr>
                                        <p:cTn dur="1" fill="hold">
                                          <p:stCondLst>
                                            <p:cond delay="500"/>
                                          </p:stCondLst>
                                        </p:cTn>
                                        <p:tgtEl>
                                          <p:spTgt spid="91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152"/>
                                        </p:tgtEl>
                                      </p:cBhvr>
                                    </p:animEffect>
                                    <p:set>
                                      <p:cBhvr>
                                        <p:cTn dur="1" fill="hold">
                                          <p:stCondLst>
                                            <p:cond delay="500"/>
                                          </p:stCondLst>
                                        </p:cTn>
                                        <p:tgtEl>
                                          <p:spTgt spid="91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155"/>
                                        </p:tgtEl>
                                      </p:cBhvr>
                                    </p:animEffect>
                                    <p:set>
                                      <p:cBhvr>
                                        <p:cTn dur="1" fill="hold">
                                          <p:stCondLst>
                                            <p:cond delay="500"/>
                                          </p:stCondLst>
                                        </p:cTn>
                                        <p:tgtEl>
                                          <p:spTgt spid="9155"/>
                                        </p:tgtEl>
                                        <p:attrNameLst>
                                          <p:attrName>style.visibility</p:attrName>
                                        </p:attrNameLst>
                                      </p:cBhvr>
                                      <p:to>
                                        <p:strVal val="hidden"/>
                                      </p:to>
                                    </p:se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9160"/>
                                        </p:tgtEl>
                                      </p:cBhvr>
                                    </p:animEffect>
                                    <p:set>
                                      <p:cBhvr>
                                        <p:cTn dur="1" fill="hold">
                                          <p:stCondLst>
                                            <p:cond delay="500"/>
                                          </p:stCondLst>
                                        </p:cTn>
                                        <p:tgtEl>
                                          <p:spTgt spid="9160"/>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1000"/>
                                  </p:stCondLst>
                                  <p:childTnLst>
                                    <p:set>
                                      <p:cBhvr>
                                        <p:cTn dur="1" fill="hold">
                                          <p:stCondLst>
                                            <p:cond delay="0"/>
                                          </p:stCondLst>
                                        </p:cTn>
                                        <p:tgtEl>
                                          <p:spTgt spid="9156"/>
                                        </p:tgtEl>
                                        <p:attrNameLst>
                                          <p:attrName>style.visibility</p:attrName>
                                        </p:attrNameLst>
                                      </p:cBhvr>
                                      <p:to>
                                        <p:strVal val="visible"/>
                                      </p:to>
                                    </p:set>
                                    <p:animEffect filter="fade" transition="in">
                                      <p:cBhvr>
                                        <p:cTn dur="500"/>
                                        <p:tgtEl>
                                          <p:spTgt spid="9156"/>
                                        </p:tgtEl>
                                      </p:cBhvr>
                                    </p:animEffect>
                                  </p:childTnLst>
                                </p:cTn>
                              </p:par>
                            </p:childTnLst>
                          </p:cTn>
                        </p:par>
                        <p:par>
                          <p:cTn fill="hold">
                            <p:stCondLst>
                              <p:cond delay="5500"/>
                            </p:stCondLst>
                            <p:childTnLst>
                              <p:par>
                                <p:cTn fill="hold" nodeType="afterEffect" presetClass="exit" presetID="10" presetSubtype="0">
                                  <p:stCondLst>
                                    <p:cond delay="0"/>
                                  </p:stCondLst>
                                  <p:childTnLst>
                                    <p:animEffect filter="fade" transition="out">
                                      <p:cBhvr>
                                        <p:cTn dur="500"/>
                                        <p:tgtEl>
                                          <p:spTgt spid="9156"/>
                                        </p:tgtEl>
                                      </p:cBhvr>
                                    </p:animEffect>
                                    <p:set>
                                      <p:cBhvr>
                                        <p:cTn dur="1" fill="hold">
                                          <p:stCondLst>
                                            <p:cond delay="500"/>
                                          </p:stCondLst>
                                        </p:cTn>
                                        <p:tgtEl>
                                          <p:spTgt spid="9156"/>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500"/>
                                        <p:tgtEl>
                                          <p:spTgt spid="9157"/>
                                        </p:tgtEl>
                                      </p:cBhvr>
                                    </p:animEffect>
                                    <p:set>
                                      <p:cBhvr>
                                        <p:cTn dur="1" fill="hold">
                                          <p:stCondLst>
                                            <p:cond delay="500"/>
                                          </p:stCondLst>
                                        </p:cTn>
                                        <p:tgtEl>
                                          <p:spTgt spid="9157"/>
                                        </p:tgtEl>
                                        <p:attrNameLst>
                                          <p:attrName>style.visibility</p:attrName>
                                        </p:attrNameLst>
                                      </p:cBhvr>
                                      <p:to>
                                        <p:strVal val="hidden"/>
                                      </p:to>
                                    </p:set>
                                  </p:childTnLst>
                                </p:cTn>
                              </p:par>
                            </p:childTnLst>
                          </p:cTn>
                        </p:par>
                        <p:par>
                          <p:cTn fill="hold">
                            <p:stCondLst>
                              <p:cond delay="6500"/>
                            </p:stCondLst>
                            <p:childTnLst>
                              <p:par>
                                <p:cTn fill="hold" nodeType="afterEffect" presetClass="entr" presetID="10" presetSubtype="0">
                                  <p:stCondLst>
                                    <p:cond delay="1000"/>
                                  </p:stCondLst>
                                  <p:childTnLst>
                                    <p:set>
                                      <p:cBhvr>
                                        <p:cTn dur="1" fill="hold">
                                          <p:stCondLst>
                                            <p:cond delay="0"/>
                                          </p:stCondLst>
                                        </p:cTn>
                                        <p:tgtEl>
                                          <p:spTgt spid="9256"/>
                                        </p:tgtEl>
                                        <p:attrNameLst>
                                          <p:attrName>style.visibility</p:attrName>
                                        </p:attrNameLst>
                                      </p:cBhvr>
                                      <p:to>
                                        <p:strVal val="visible"/>
                                      </p:to>
                                    </p:set>
                                    <p:animEffect filter="fade" transition="in">
                                      <p:cBhvr>
                                        <p:cTn dur="500"/>
                                        <p:tgtEl>
                                          <p:spTgt spid="9256"/>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9256"/>
                                        </p:tgtEl>
                                      </p:cBhvr>
                                    </p:animEffect>
                                    <p:set>
                                      <p:cBhvr>
                                        <p:cTn dur="1" fill="hold">
                                          <p:stCondLst>
                                            <p:cond delay="500"/>
                                          </p:stCondLst>
                                        </p:cTn>
                                        <p:tgtEl>
                                          <p:spTgt spid="9256"/>
                                        </p:tgtEl>
                                        <p:attrNameLst>
                                          <p:attrName>style.visibility</p:attrName>
                                        </p:attrNameLst>
                                      </p:cBhvr>
                                      <p:to>
                                        <p:strVal val="hidden"/>
                                      </p:to>
                                    </p:set>
                                  </p:childTnLst>
                                </p:cTn>
                              </p:par>
                            </p:childTnLst>
                          </p:cTn>
                        </p:par>
                        <p:par>
                          <p:cTn fill="hold">
                            <p:stCondLst>
                              <p:cond delay="7500"/>
                            </p:stCondLst>
                            <p:childTnLst>
                              <p:par>
                                <p:cTn fill="hold" nodeType="afterEffect" presetClass="exit" presetID="10" presetSubtype="0">
                                  <p:stCondLst>
                                    <p:cond delay="0"/>
                                  </p:stCondLst>
                                  <p:childTnLst>
                                    <p:animEffect filter="fade" transition="out">
                                      <p:cBhvr>
                                        <p:cTn dur="500"/>
                                        <p:tgtEl>
                                          <p:spTgt spid="9268"/>
                                        </p:tgtEl>
                                      </p:cBhvr>
                                    </p:animEffect>
                                    <p:set>
                                      <p:cBhvr>
                                        <p:cTn dur="1" fill="hold">
                                          <p:stCondLst>
                                            <p:cond delay="500"/>
                                          </p:stCondLst>
                                        </p:cTn>
                                        <p:tgtEl>
                                          <p:spTgt spid="9268"/>
                                        </p:tgtEl>
                                        <p:attrNameLst>
                                          <p:attrName>style.visibility</p:attrName>
                                        </p:attrNameLst>
                                      </p:cBhvr>
                                      <p:to>
                                        <p:strVal val="hidden"/>
                                      </p:to>
                                    </p:set>
                                  </p:childTnLst>
                                </p:cTn>
                              </p:par>
                            </p:childTnLst>
                          </p:cTn>
                        </p:par>
                        <p:par>
                          <p:cTn fill="hold">
                            <p:stCondLst>
                              <p:cond delay="8000"/>
                            </p:stCondLst>
                            <p:childTnLst>
                              <p:par>
                                <p:cTn fill="hold" nodeType="afterEffect" presetClass="entr" presetID="10" presetSubtype="0">
                                  <p:stCondLst>
                                    <p:cond delay="1000"/>
                                  </p:stCondLst>
                                  <p:childTnLst>
                                    <p:set>
                                      <p:cBhvr>
                                        <p:cTn dur="1" fill="hold">
                                          <p:stCondLst>
                                            <p:cond delay="0"/>
                                          </p:stCondLst>
                                        </p:cTn>
                                        <p:tgtEl>
                                          <p:spTgt spid="9257"/>
                                        </p:tgtEl>
                                        <p:attrNameLst>
                                          <p:attrName>style.visibility</p:attrName>
                                        </p:attrNameLst>
                                      </p:cBhvr>
                                      <p:to>
                                        <p:strVal val="visible"/>
                                      </p:to>
                                    </p:set>
                                    <p:animEffect filter="fade" transition="in">
                                      <p:cBhvr>
                                        <p:cTn dur="500"/>
                                        <p:tgtEl>
                                          <p:spTgt spid="9257"/>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9259"/>
                                        </p:tgtEl>
                                        <p:attrNameLst>
                                          <p:attrName>style.visibility</p:attrName>
                                        </p:attrNameLst>
                                      </p:cBhvr>
                                      <p:to>
                                        <p:strVal val="visible"/>
                                      </p:to>
                                    </p:set>
                                    <p:animEffect filter="fade" transition="in">
                                      <p:cBhvr>
                                        <p:cTn dur="500"/>
                                        <p:tgtEl>
                                          <p:spTgt spid="9259"/>
                                        </p:tgtEl>
                                      </p:cBhvr>
                                    </p:animEffect>
                                  </p:childTnLst>
                                </p:cTn>
                              </p:par>
                            </p:childTnLst>
                          </p:cTn>
                        </p:par>
                        <p:par>
                          <p:cTn fill="hold">
                            <p:stCondLst>
                              <p:cond delay="9000"/>
                            </p:stCondLst>
                            <p:childTnLst>
                              <p:par>
                                <p:cTn fill="hold" nodeType="afterEffect" presetClass="entr" presetID="10" presetSubtype="0">
                                  <p:stCondLst>
                                    <p:cond delay="1000"/>
                                  </p:stCondLst>
                                  <p:childTnLst>
                                    <p:set>
                                      <p:cBhvr>
                                        <p:cTn dur="1" fill="hold">
                                          <p:stCondLst>
                                            <p:cond delay="0"/>
                                          </p:stCondLst>
                                        </p:cTn>
                                        <p:tgtEl>
                                          <p:spTgt spid="9258"/>
                                        </p:tgtEl>
                                        <p:attrNameLst>
                                          <p:attrName>style.visibility</p:attrName>
                                        </p:attrNameLst>
                                      </p:cBhvr>
                                      <p:to>
                                        <p:strVal val="visible"/>
                                      </p:to>
                                    </p:set>
                                    <p:animEffect filter="fade" transition="in">
                                      <p:cBhvr>
                                        <p:cTn dur="500"/>
                                        <p:tgtEl>
                                          <p:spTgt spid="9258"/>
                                        </p:tgtEl>
                                      </p:cBhvr>
                                    </p:animEffect>
                                  </p:childTnLst>
                                </p:cTn>
                              </p:par>
                            </p:childTnLst>
                          </p:cTn>
                        </p:par>
                        <p:par>
                          <p:cTn fill="hold">
                            <p:stCondLst>
                              <p:cond delay="9500"/>
                            </p:stCondLst>
                            <p:childTnLst>
                              <p:par>
                                <p:cTn fill="hold" nodeType="afterEffect" presetClass="exit" presetID="10" presetSubtype="0">
                                  <p:stCondLst>
                                    <p:cond delay="1000"/>
                                  </p:stCondLst>
                                  <p:childTnLst>
                                    <p:animEffect filter="fade" transition="out">
                                      <p:cBhvr>
                                        <p:cTn dur="500"/>
                                        <p:tgtEl>
                                          <p:spTgt spid="9259"/>
                                        </p:tgtEl>
                                      </p:cBhvr>
                                    </p:animEffect>
                                    <p:set>
                                      <p:cBhvr>
                                        <p:cTn dur="1" fill="hold">
                                          <p:stCondLst>
                                            <p:cond delay="500"/>
                                          </p:stCondLst>
                                        </p:cTn>
                                        <p:tgtEl>
                                          <p:spTgt spid="9259"/>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1000"/>
                                  </p:stCondLst>
                                  <p:childTnLst>
                                    <p:set>
                                      <p:cBhvr>
                                        <p:cTn dur="1" fill="hold">
                                          <p:stCondLst>
                                            <p:cond delay="0"/>
                                          </p:stCondLst>
                                        </p:cTn>
                                        <p:tgtEl>
                                          <p:spTgt spid="9261"/>
                                        </p:tgtEl>
                                        <p:attrNameLst>
                                          <p:attrName>style.visibility</p:attrName>
                                        </p:attrNameLst>
                                      </p:cBhvr>
                                      <p:to>
                                        <p:strVal val="visible"/>
                                      </p:to>
                                    </p:set>
                                    <p:animEffect filter="fade" transition="in">
                                      <p:cBhvr>
                                        <p:cTn dur="500"/>
                                        <p:tgtEl>
                                          <p:spTgt spid="9261"/>
                                        </p:tgtEl>
                                      </p:cBhvr>
                                    </p:animEffect>
                                  </p:childTnLst>
                                </p:cTn>
                              </p:par>
                            </p:childTnLst>
                          </p:cTn>
                        </p:par>
                        <p:par>
                          <p:cTn fill="hold">
                            <p:stCondLst>
                              <p:cond delay="10500"/>
                            </p:stCondLst>
                            <p:childTnLst>
                              <p:par>
                                <p:cTn fill="hold" nodeType="afterEffect" presetClass="exit" presetID="10" presetSubtype="0">
                                  <p:stCondLst>
                                    <p:cond delay="0"/>
                                  </p:stCondLst>
                                  <p:childTnLst>
                                    <p:animEffect filter="fade" transition="out">
                                      <p:cBhvr>
                                        <p:cTn dur="500"/>
                                        <p:tgtEl>
                                          <p:spTgt spid="9261"/>
                                        </p:tgtEl>
                                      </p:cBhvr>
                                    </p:animEffect>
                                    <p:set>
                                      <p:cBhvr>
                                        <p:cTn dur="1" fill="hold">
                                          <p:stCondLst>
                                            <p:cond delay="500"/>
                                          </p:stCondLst>
                                        </p:cTn>
                                        <p:tgtEl>
                                          <p:spTgt spid="9261"/>
                                        </p:tgtEl>
                                        <p:attrNameLst>
                                          <p:attrName>style.visibility</p:attrName>
                                        </p:attrNameLst>
                                      </p:cBhvr>
                                      <p:to>
                                        <p:strVal val="hidden"/>
                                      </p:to>
                                    </p:set>
                                  </p:childTnLst>
                                </p:cTn>
                              </p:par>
                            </p:childTnLst>
                          </p:cTn>
                        </p:par>
                        <p:par>
                          <p:cTn fill="hold">
                            <p:stCondLst>
                              <p:cond delay="11000"/>
                            </p:stCondLst>
                            <p:childTnLst>
                              <p:par>
                                <p:cTn fill="hold" nodeType="afterEffect" presetClass="exit" presetID="10" presetSubtype="0">
                                  <p:stCondLst>
                                    <p:cond delay="0"/>
                                  </p:stCondLst>
                                  <p:childTnLst>
                                    <p:animEffect filter="fade" transition="out">
                                      <p:cBhvr>
                                        <p:cTn dur="500"/>
                                        <p:tgtEl>
                                          <p:spTgt spid="9262"/>
                                        </p:tgtEl>
                                      </p:cBhvr>
                                    </p:animEffect>
                                    <p:set>
                                      <p:cBhvr>
                                        <p:cTn dur="1" fill="hold">
                                          <p:stCondLst>
                                            <p:cond delay="500"/>
                                          </p:stCondLst>
                                        </p:cTn>
                                        <p:tgtEl>
                                          <p:spTgt spid="9262"/>
                                        </p:tgtEl>
                                        <p:attrNameLst>
                                          <p:attrName>style.visibility</p:attrName>
                                        </p:attrNameLst>
                                      </p:cBhvr>
                                      <p:to>
                                        <p:strVal val="hidden"/>
                                      </p:to>
                                    </p:set>
                                  </p:childTnLst>
                                </p:cTn>
                              </p:par>
                            </p:childTnLst>
                          </p:cTn>
                        </p:par>
                        <p:par>
                          <p:cTn fill="hold">
                            <p:stCondLst>
                              <p:cond delay="11500"/>
                            </p:stCondLst>
                            <p:childTnLst>
                              <p:par>
                                <p:cTn fill="hold" nodeType="afterEffect" presetClass="entr" presetID="10" presetSubtype="0">
                                  <p:stCondLst>
                                    <p:cond delay="1000"/>
                                  </p:stCondLst>
                                  <p:childTnLst>
                                    <p:set>
                                      <p:cBhvr>
                                        <p:cTn dur="1" fill="hold">
                                          <p:stCondLst>
                                            <p:cond delay="0"/>
                                          </p:stCondLst>
                                        </p:cTn>
                                        <p:tgtEl>
                                          <p:spTgt spid="9260"/>
                                        </p:tgtEl>
                                        <p:attrNameLst>
                                          <p:attrName>style.visibility</p:attrName>
                                        </p:attrNameLst>
                                      </p:cBhvr>
                                      <p:to>
                                        <p:strVal val="visible"/>
                                      </p:to>
                                    </p:set>
                                    <p:animEffect filter="fade" transition="in">
                                      <p:cBhvr>
                                        <p:cTn dur="500"/>
                                        <p:tgtEl>
                                          <p:spTgt spid="9260"/>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9258"/>
                                        </p:tgtEl>
                                      </p:cBhvr>
                                    </p:animEffect>
                                    <p:set>
                                      <p:cBhvr>
                                        <p:cTn dur="1" fill="hold">
                                          <p:stCondLst>
                                            <p:cond delay="500"/>
                                          </p:stCondLst>
                                        </p:cTn>
                                        <p:tgtEl>
                                          <p:spTgt spid="92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257"/>
                                        </p:tgtEl>
                                      </p:cBhvr>
                                    </p:animEffect>
                                    <p:set>
                                      <p:cBhvr>
                                        <p:cTn dur="1" fill="hold">
                                          <p:stCondLst>
                                            <p:cond delay="500"/>
                                          </p:stCondLst>
                                        </p:cTn>
                                        <p:tgtEl>
                                          <p:spTgt spid="92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260"/>
                                        </p:tgtEl>
                                      </p:cBhvr>
                                    </p:animEffect>
                                    <p:set>
                                      <p:cBhvr>
                                        <p:cTn dur="1" fill="hold">
                                          <p:stCondLst>
                                            <p:cond delay="500"/>
                                          </p:stCondLst>
                                        </p:cTn>
                                        <p:tgtEl>
                                          <p:spTgt spid="9260"/>
                                        </p:tgtEl>
                                        <p:attrNameLst>
                                          <p:attrName>style.visibility</p:attrName>
                                        </p:attrNameLst>
                                      </p:cBhvr>
                                      <p:to>
                                        <p:strVal val="hidden"/>
                                      </p:to>
                                    </p:set>
                                  </p:childTnLst>
                                </p:cTn>
                              </p:par>
                            </p:childTnLst>
                          </p:cTn>
                        </p:par>
                        <p:par>
                          <p:cTn fill="hold">
                            <p:stCondLst>
                              <p:cond delay="12500"/>
                            </p:stCondLst>
                            <p:childTnLst>
                              <p:par>
                                <p:cTn fill="hold" nodeType="afterEffect" presetClass="exit" presetID="10" presetSubtype="0">
                                  <p:stCondLst>
                                    <p:cond delay="0"/>
                                  </p:stCondLst>
                                  <p:childTnLst>
                                    <p:animEffect filter="fade" transition="out">
                                      <p:cBhvr>
                                        <p:cTn dur="500"/>
                                        <p:tgtEl>
                                          <p:spTgt spid="9265"/>
                                        </p:tgtEl>
                                      </p:cBhvr>
                                    </p:animEffect>
                                    <p:set>
                                      <p:cBhvr>
                                        <p:cTn dur="1" fill="hold">
                                          <p:stCondLst>
                                            <p:cond delay="500"/>
                                          </p:stCondLst>
                                        </p:cTn>
                                        <p:tgtEl>
                                          <p:spTgt spid="92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3" name="Shape 9313"/>
        <p:cNvGrpSpPr/>
        <p:nvPr/>
      </p:nvGrpSpPr>
      <p:grpSpPr>
        <a:xfrm>
          <a:off x="0" y="0"/>
          <a:ext cx="0" cy="0"/>
          <a:chOff x="0" y="0"/>
          <a:chExt cx="0" cy="0"/>
        </a:xfrm>
      </p:grpSpPr>
      <p:sp>
        <p:nvSpPr>
          <p:cNvPr id="9314" name="Google Shape;9314;p141"/>
          <p:cNvSpPr txBox="1"/>
          <p:nvPr>
            <p:ph type="title"/>
          </p:nvPr>
        </p:nvSpPr>
        <p:spPr>
          <a:xfrm>
            <a:off x="-10158" y="145982"/>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Κεφάλαιο </a:t>
            </a:r>
            <a:r>
              <a:rPr lang="en-US" sz="3600"/>
              <a:t>3: ανακεφαλαίωση</a:t>
            </a:r>
            <a:endParaRPr b="0" sz="3300"/>
          </a:p>
        </p:txBody>
      </p:sp>
      <p:sp>
        <p:nvSpPr>
          <p:cNvPr id="9315" name="Google Shape;9315;p14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
        <p:nvSpPr>
          <p:cNvPr id="9316" name="Google Shape;9316;p141"/>
          <p:cNvSpPr txBox="1"/>
          <p:nvPr/>
        </p:nvSpPr>
        <p:spPr>
          <a:xfrm>
            <a:off x="76625" y="913425"/>
            <a:ext cx="4219500" cy="3918900"/>
          </a:xfrm>
          <a:prstGeom prst="rect">
            <a:avLst/>
          </a:prstGeom>
          <a:noFill/>
          <a:ln>
            <a:noFill/>
          </a:ln>
        </p:spPr>
        <p:txBody>
          <a:bodyPr anchorCtr="0" anchor="t" bIns="34275" lIns="68575" spcFirstLastPara="1" rIns="68575" wrap="square" tIns="34275">
            <a:normAutofit/>
          </a:bodyPr>
          <a:lstStyle/>
          <a:p>
            <a:pPr indent="-177800" lvl="0" marL="292100" marR="0" rtl="0" algn="l">
              <a:lnSpc>
                <a:spcPct val="90000"/>
              </a:lnSpc>
              <a:spcBef>
                <a:spcPts val="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αρχές πίσω από τις υπηρεσίες επιπέδου μεταφοράς</a:t>
            </a:r>
            <a:r>
              <a:rPr b="0" i="0" lang="en-US" sz="2200" u="none" cap="none" strike="noStrike">
                <a:solidFill>
                  <a:schemeClr val="dk1"/>
                </a:solidFill>
                <a:latin typeface="Calibri"/>
                <a:ea typeface="Calibri"/>
                <a:cs typeface="Calibri"/>
                <a:sym typeface="Calibri"/>
              </a:rPr>
              <a:t>:</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πολύπλεξη</a:t>
            </a:r>
            <a:r>
              <a:rPr b="0" i="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αποπολύπλεξη</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αξιόπιστη μεταφορά δεδομένων</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έλεγχος ροής</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έλεγχος συμφόρησης</a:t>
            </a:r>
            <a:endParaRPr sz="2200"/>
          </a:p>
          <a:p>
            <a:pPr indent="-177800" lvl="0" marL="2921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οργάνωση, υλοποίηση στο Διαδίκτυο</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Calibri"/>
                <a:ea typeface="Calibri"/>
                <a:cs typeface="Calibri"/>
                <a:sym typeface="Calibri"/>
              </a:rPr>
              <a:t>UDP</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Calibri"/>
                <a:ea typeface="Calibri"/>
                <a:cs typeface="Calibri"/>
                <a:sym typeface="Calibri"/>
              </a:rPr>
              <a:t>TCP</a:t>
            </a:r>
            <a:endParaRPr sz="2200"/>
          </a:p>
        </p:txBody>
      </p:sp>
      <p:sp>
        <p:nvSpPr>
          <p:cNvPr id="9317" name="Google Shape;9317;p141"/>
          <p:cNvSpPr txBox="1"/>
          <p:nvPr/>
        </p:nvSpPr>
        <p:spPr>
          <a:xfrm>
            <a:off x="4718871" y="894375"/>
            <a:ext cx="3549300" cy="3629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A3"/>
              </a:buClr>
              <a:buSzPts val="2400"/>
              <a:buFont typeface="Noto Sans Symbols"/>
              <a:buNone/>
            </a:pPr>
            <a:r>
              <a:rPr lang="en-US" sz="2200">
                <a:solidFill>
                  <a:srgbClr val="CC0000"/>
                </a:solidFill>
                <a:latin typeface="Calibri"/>
                <a:ea typeface="Calibri"/>
                <a:cs typeface="Calibri"/>
                <a:sym typeface="Calibri"/>
              </a:rPr>
              <a:t>Επόμενο</a:t>
            </a:r>
            <a:r>
              <a:rPr b="0" i="0" lang="en-US" sz="2200" u="none" cap="none" strike="noStrike">
                <a:solidFill>
                  <a:srgbClr val="CC0000"/>
                </a:solidFill>
                <a:latin typeface="Calibri"/>
                <a:ea typeface="Calibri"/>
                <a:cs typeface="Calibri"/>
                <a:sym typeface="Calibri"/>
              </a:rPr>
              <a:t>:</a:t>
            </a:r>
            <a:endParaRPr sz="2200"/>
          </a:p>
          <a:p>
            <a:pPr indent="-177800" lvl="0" marL="2921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αφήνουμε την μεριά του δικτύου</a:t>
            </a:r>
            <a:r>
              <a:rPr b="0" i="0" lang="en-US" sz="2200" u="none" cap="none" strike="noStrike">
                <a:solidFill>
                  <a:schemeClr val="dk1"/>
                </a:solidFill>
                <a:latin typeface="Calibri"/>
                <a:ea typeface="Calibri"/>
                <a:cs typeface="Calibri"/>
                <a:sym typeface="Calibri"/>
              </a:rPr>
              <a:t> (επί</a:t>
            </a:r>
            <a:r>
              <a:rPr lang="en-US" sz="2200">
                <a:solidFill>
                  <a:schemeClr val="dk1"/>
                </a:solidFill>
                <a:latin typeface="Calibri"/>
                <a:ea typeface="Calibri"/>
                <a:cs typeface="Calibri"/>
                <a:sym typeface="Calibri"/>
              </a:rPr>
              <a:t>πεδο εφαρμογής</a:t>
            </a:r>
            <a:r>
              <a:rPr b="0" i="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μεταφοράς</a:t>
            </a:r>
            <a:r>
              <a:rPr b="0" i="0" lang="en-US" sz="2200" u="none" cap="none" strike="noStrike">
                <a:solidFill>
                  <a:schemeClr val="dk1"/>
                </a:solidFill>
                <a:latin typeface="Calibri"/>
                <a:ea typeface="Calibri"/>
                <a:cs typeface="Calibri"/>
                <a:sym typeface="Calibri"/>
              </a:rPr>
              <a:t>)</a:t>
            </a:r>
            <a:endParaRPr sz="2200"/>
          </a:p>
          <a:p>
            <a:pPr indent="-177800" lvl="0" marL="2921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μέσα στον “κορμό” του δικτύου</a:t>
            </a:r>
            <a:endParaRPr sz="2200"/>
          </a:p>
          <a:p>
            <a:pPr indent="-177800" lvl="0" marL="2921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δύο κεφάλαια επιπέδου δικτύου</a:t>
            </a:r>
            <a:r>
              <a:rPr b="0" i="0" lang="en-US" sz="2200" u="none" cap="none" strike="noStrike">
                <a:solidFill>
                  <a:schemeClr val="dk1"/>
                </a:solidFill>
                <a:latin typeface="Calibri"/>
                <a:ea typeface="Calibri"/>
                <a:cs typeface="Calibri"/>
                <a:sym typeface="Calibri"/>
              </a:rPr>
              <a:t>:</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επίπεδο δεδομένων</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latin typeface="Calibri"/>
                <a:ea typeface="Calibri"/>
                <a:cs typeface="Calibri"/>
                <a:sym typeface="Calibri"/>
              </a:rPr>
              <a:t>επίπεδο ελέγχου</a:t>
            </a:r>
            <a:endParaRPr sz="2200"/>
          </a:p>
          <a:p>
            <a:pPr indent="-38100" lvl="0" marL="266700" marR="0" rtl="0" algn="l">
              <a:lnSpc>
                <a:spcPct val="90000"/>
              </a:lnSpc>
              <a:spcBef>
                <a:spcPts val="800"/>
              </a:spcBef>
              <a:spcAft>
                <a:spcPts val="0"/>
              </a:spcAft>
              <a:buClr>
                <a:srgbClr val="0000A3"/>
              </a:buClr>
              <a:buSzPts val="2100"/>
              <a:buFont typeface="Noto Sans Symbols"/>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2" name="Shape 9322"/>
        <p:cNvGrpSpPr/>
        <p:nvPr/>
      </p:nvGrpSpPr>
      <p:grpSpPr>
        <a:xfrm>
          <a:off x="0" y="0"/>
          <a:ext cx="0" cy="0"/>
          <a:chOff x="0" y="0"/>
          <a:chExt cx="0" cy="0"/>
        </a:xfrm>
      </p:grpSpPr>
      <p:sp>
        <p:nvSpPr>
          <p:cNvPr id="9323" name="Google Shape;9323;p142"/>
          <p:cNvSpPr txBox="1"/>
          <p:nvPr>
            <p:ph type="title"/>
          </p:nvPr>
        </p:nvSpPr>
        <p:spPr>
          <a:xfrm>
            <a:off x="628650" y="2236267"/>
            <a:ext cx="7886700" cy="671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00A3"/>
              </a:buClr>
              <a:buSzPts val="3300"/>
              <a:buFont typeface="Calibri"/>
              <a:buNone/>
            </a:pPr>
            <a:r>
              <a:rPr lang="en-US" sz="3600"/>
              <a:t>Επιπλέον slides Κεφαλαίου 3</a:t>
            </a:r>
            <a:endParaRPr sz="3600"/>
          </a:p>
        </p:txBody>
      </p:sp>
      <p:sp>
        <p:nvSpPr>
          <p:cNvPr id="9324" name="Google Shape;9324;p14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9" name="Shape 9329"/>
        <p:cNvGrpSpPr/>
        <p:nvPr/>
      </p:nvGrpSpPr>
      <p:grpSpPr>
        <a:xfrm>
          <a:off x="0" y="0"/>
          <a:ext cx="0" cy="0"/>
          <a:chOff x="0" y="0"/>
          <a:chExt cx="0" cy="0"/>
        </a:xfrm>
      </p:grpSpPr>
      <p:sp>
        <p:nvSpPr>
          <p:cNvPr id="9330" name="Google Shape;9330;p143"/>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Go-Back-N: επέκταση αποστολέα FSM</a:t>
            </a:r>
            <a:endParaRPr sz="3744"/>
          </a:p>
        </p:txBody>
      </p:sp>
      <p:sp>
        <p:nvSpPr>
          <p:cNvPr id="9331" name="Google Shape;9331;p14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Calibri"/>
              <a:buNone/>
            </a:pPr>
            <a:r>
              <a:rPr b="0" i="0" lang="en-US" sz="800" u="none" cap="none" strike="noStrike">
                <a:solidFill>
                  <a:srgbClr val="7F7F7F"/>
                </a:solidFill>
                <a:latin typeface="Calibri"/>
                <a:ea typeface="Calibri"/>
                <a:cs typeface="Calibri"/>
                <a:sym typeface="Calibri"/>
              </a:rPr>
              <a:t>Transport Layer: 3-</a:t>
            </a:r>
            <a:fld id="{00000000-1234-1234-1234-123412341234}" type="slidenum">
              <a:rPr b="0" i="0" lang="en-US" sz="800" u="none" cap="none" strike="noStrike">
                <a:solidFill>
                  <a:srgbClr val="7F7F7F"/>
                </a:solidFill>
                <a:latin typeface="Calibri"/>
                <a:ea typeface="Calibri"/>
                <a:cs typeface="Calibri"/>
                <a:sym typeface="Calibri"/>
              </a:rPr>
              <a:t>‹#›</a:t>
            </a:fld>
            <a:endParaRPr b="0" i="0" sz="800" u="none" cap="none" strike="noStrike">
              <a:solidFill>
                <a:srgbClr val="7F7F7F"/>
              </a:solidFill>
              <a:latin typeface="Calibri"/>
              <a:ea typeface="Calibri"/>
              <a:cs typeface="Calibri"/>
              <a:sym typeface="Calibri"/>
            </a:endParaRPr>
          </a:p>
        </p:txBody>
      </p:sp>
      <p:grpSp>
        <p:nvGrpSpPr>
          <p:cNvPr id="9332" name="Google Shape;9332;p143"/>
          <p:cNvGrpSpPr/>
          <p:nvPr/>
        </p:nvGrpSpPr>
        <p:grpSpPr>
          <a:xfrm>
            <a:off x="3446860" y="2783001"/>
            <a:ext cx="600075" cy="492919"/>
            <a:chOff x="1959" y="2515"/>
            <a:chExt cx="504" cy="414"/>
          </a:xfrm>
        </p:grpSpPr>
        <p:sp>
          <p:nvSpPr>
            <p:cNvPr id="9333" name="Google Shape;9333;p143"/>
            <p:cNvSpPr/>
            <p:nvPr/>
          </p:nvSpPr>
          <p:spPr>
            <a:xfrm>
              <a:off x="2004" y="2515"/>
              <a:ext cx="420" cy="414"/>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9334" name="Google Shape;9334;p143"/>
            <p:cNvSpPr txBox="1"/>
            <p:nvPr/>
          </p:nvSpPr>
          <p:spPr>
            <a:xfrm>
              <a:off x="1959" y="2611"/>
              <a:ext cx="504" cy="243"/>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Wait</a:t>
              </a:r>
              <a:endParaRPr b="0" i="0" sz="1200" u="none" cap="none" strike="noStrike">
                <a:solidFill>
                  <a:srgbClr val="000000"/>
                </a:solidFill>
                <a:latin typeface="Times New Roman"/>
                <a:ea typeface="Times New Roman"/>
                <a:cs typeface="Times New Roman"/>
                <a:sym typeface="Times New Roman"/>
              </a:endParaRPr>
            </a:p>
          </p:txBody>
        </p:sp>
      </p:grpSp>
      <p:cxnSp>
        <p:nvCxnSpPr>
          <p:cNvPr id="9335" name="Google Shape;9335;p143"/>
          <p:cNvCxnSpPr/>
          <p:nvPr/>
        </p:nvCxnSpPr>
        <p:spPr>
          <a:xfrm>
            <a:off x="2293144" y="2098392"/>
            <a:ext cx="1218000" cy="802500"/>
          </a:xfrm>
          <a:prstGeom prst="straightConnector1">
            <a:avLst/>
          </a:prstGeom>
          <a:noFill/>
          <a:ln cap="flat" cmpd="sng" w="28575">
            <a:solidFill>
              <a:srgbClr val="000000"/>
            </a:solidFill>
            <a:prstDash val="dot"/>
            <a:round/>
            <a:headEnd len="med" w="med" type="none"/>
            <a:tailEnd len="med" w="med" type="triangle"/>
          </a:ln>
        </p:spPr>
      </p:cxnSp>
      <p:grpSp>
        <p:nvGrpSpPr>
          <p:cNvPr id="9336" name="Google Shape;9336;p143"/>
          <p:cNvGrpSpPr/>
          <p:nvPr/>
        </p:nvGrpSpPr>
        <p:grpSpPr>
          <a:xfrm>
            <a:off x="4042172" y="2599645"/>
            <a:ext cx="2375296" cy="864394"/>
            <a:chOff x="5389563" y="3466193"/>
            <a:chExt cx="3167062" cy="1152525"/>
          </a:xfrm>
        </p:grpSpPr>
        <p:sp>
          <p:nvSpPr>
            <p:cNvPr id="9337" name="Google Shape;9337;p143"/>
            <p:cNvSpPr txBox="1"/>
            <p:nvPr/>
          </p:nvSpPr>
          <p:spPr>
            <a:xfrm>
              <a:off x="5780088" y="3777343"/>
              <a:ext cx="2776537" cy="828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udt_send(sndpkt[base])</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udt_send(sndpkt[base+1])</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udt_send(sndpkt[nextseqnum-1])</a:t>
              </a:r>
              <a:endParaRPr sz="1100"/>
            </a:p>
            <a:p>
              <a:pPr indent="0" lvl="0" marL="0" marR="0" rtl="0" algn="ctr">
                <a:lnSpc>
                  <a:spcPct val="100000"/>
                </a:lnSpc>
                <a:spcBef>
                  <a:spcPts val="0"/>
                </a:spcBef>
                <a:spcAft>
                  <a:spcPts val="0"/>
                </a:spcAft>
                <a:buClr>
                  <a:schemeClr val="dk1"/>
                </a:buClr>
                <a:buSzPts val="1100"/>
                <a:buFont typeface="Tahoma"/>
                <a:buNone/>
              </a:pPr>
              <a:r>
                <a:t/>
              </a:r>
              <a:endParaRPr b="0" i="0" sz="1100" u="none" cap="none" strike="noStrike">
                <a:solidFill>
                  <a:srgbClr val="000000"/>
                </a:solidFill>
                <a:latin typeface="Times New Roman"/>
                <a:ea typeface="Times New Roman"/>
                <a:cs typeface="Times New Roman"/>
                <a:sym typeface="Times New Roman"/>
              </a:endParaRPr>
            </a:p>
          </p:txBody>
        </p:sp>
        <p:sp>
          <p:nvSpPr>
            <p:cNvPr id="9338" name="Google Shape;9338;p143"/>
            <p:cNvSpPr txBox="1"/>
            <p:nvPr/>
          </p:nvSpPr>
          <p:spPr>
            <a:xfrm>
              <a:off x="5802313" y="3542393"/>
              <a:ext cx="1100137" cy="27463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timeout</a:t>
              </a:r>
              <a:endParaRPr b="0" i="0" sz="11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Tahoma"/>
                <a:buNone/>
              </a:pPr>
              <a:r>
                <a:t/>
              </a:r>
              <a:endParaRPr b="0" i="0" sz="1100" u="none" cap="none" strike="noStrike">
                <a:solidFill>
                  <a:srgbClr val="000000"/>
                </a:solidFill>
                <a:latin typeface="Times New Roman"/>
                <a:ea typeface="Times New Roman"/>
                <a:cs typeface="Times New Roman"/>
                <a:sym typeface="Times New Roman"/>
              </a:endParaRPr>
            </a:p>
          </p:txBody>
        </p:sp>
        <p:cxnSp>
          <p:nvCxnSpPr>
            <p:cNvPr id="9339" name="Google Shape;9339;p143"/>
            <p:cNvCxnSpPr/>
            <p:nvPr/>
          </p:nvCxnSpPr>
          <p:spPr>
            <a:xfrm>
              <a:off x="5886450" y="3818618"/>
              <a:ext cx="1619250" cy="0"/>
            </a:xfrm>
            <a:prstGeom prst="straightConnector1">
              <a:avLst/>
            </a:prstGeom>
            <a:noFill/>
            <a:ln cap="flat" cmpd="sng" w="19050">
              <a:solidFill>
                <a:srgbClr val="000000"/>
              </a:solidFill>
              <a:prstDash val="solid"/>
              <a:round/>
              <a:headEnd len="med" w="med" type="none"/>
              <a:tailEnd len="med" w="med" type="none"/>
            </a:ln>
          </p:spPr>
        </p:cxnSp>
        <p:sp>
          <p:nvSpPr>
            <p:cNvPr id="9340" name="Google Shape;9340;p143"/>
            <p:cNvSpPr/>
            <p:nvPr/>
          </p:nvSpPr>
          <p:spPr>
            <a:xfrm>
              <a:off x="5389563" y="3466193"/>
              <a:ext cx="393700" cy="1152525"/>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341" name="Google Shape;9341;p143"/>
          <p:cNvGrpSpPr/>
          <p:nvPr/>
        </p:nvGrpSpPr>
        <p:grpSpPr>
          <a:xfrm>
            <a:off x="3167063" y="777988"/>
            <a:ext cx="4140994" cy="2009606"/>
            <a:chOff x="4222750" y="1037318"/>
            <a:chExt cx="5521325" cy="2679474"/>
          </a:xfrm>
        </p:grpSpPr>
        <p:sp>
          <p:nvSpPr>
            <p:cNvPr id="9342" name="Google Shape;9342;p143"/>
            <p:cNvSpPr txBox="1"/>
            <p:nvPr/>
          </p:nvSpPr>
          <p:spPr>
            <a:xfrm>
              <a:off x="4222750" y="1037318"/>
              <a:ext cx="2333625" cy="2571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rdt_send(data)</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9343" name="Google Shape;9343;p143"/>
            <p:cNvCxnSpPr/>
            <p:nvPr/>
          </p:nvCxnSpPr>
          <p:spPr>
            <a:xfrm>
              <a:off x="4330700" y="1356406"/>
              <a:ext cx="1914525" cy="0"/>
            </a:xfrm>
            <a:prstGeom prst="straightConnector1">
              <a:avLst/>
            </a:prstGeom>
            <a:noFill/>
            <a:ln cap="flat" cmpd="sng" w="28575">
              <a:solidFill>
                <a:srgbClr val="000000"/>
              </a:solidFill>
              <a:prstDash val="solid"/>
              <a:round/>
              <a:headEnd len="med" w="med" type="none"/>
              <a:tailEnd len="med" w="med" type="none"/>
            </a:ln>
          </p:spPr>
        </p:cxnSp>
        <p:sp>
          <p:nvSpPr>
            <p:cNvPr id="9344" name="Google Shape;9344;p143"/>
            <p:cNvSpPr txBox="1"/>
            <p:nvPr/>
          </p:nvSpPr>
          <p:spPr>
            <a:xfrm>
              <a:off x="4222750" y="1378631"/>
              <a:ext cx="5521325" cy="14668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if (nextseqnum &lt; base+N)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sndpkt[nextseqnum] = make_pkt(nextseqnum,data,chksum)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udt_send(sndpkt[nextseqnum])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if (base == nextseqnum)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start_timer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nextseqnum++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else</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refuse_data(data)</a:t>
              </a:r>
              <a:endParaRPr b="0" i="0" sz="1100" u="none" cap="none" strike="noStrike">
                <a:solidFill>
                  <a:srgbClr val="000000"/>
                </a:solidFill>
                <a:latin typeface="Times New Roman"/>
                <a:ea typeface="Times New Roman"/>
                <a:cs typeface="Times New Roman"/>
                <a:sym typeface="Times New Roman"/>
              </a:endParaRPr>
            </a:p>
          </p:txBody>
        </p:sp>
        <p:sp>
          <p:nvSpPr>
            <p:cNvPr id="9345" name="Google Shape;9345;p143"/>
            <p:cNvSpPr/>
            <p:nvPr/>
          </p:nvSpPr>
          <p:spPr>
            <a:xfrm flipH="1" rot="5142103">
              <a:off x="4816476" y="2901043"/>
              <a:ext cx="393700" cy="1152525"/>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346" name="Google Shape;9346;p143"/>
          <p:cNvGrpSpPr/>
          <p:nvPr/>
        </p:nvGrpSpPr>
        <p:grpSpPr>
          <a:xfrm>
            <a:off x="3278981" y="3310448"/>
            <a:ext cx="2764631" cy="1395413"/>
            <a:chOff x="4371975" y="4413931"/>
            <a:chExt cx="3686175" cy="1860550"/>
          </a:xfrm>
        </p:grpSpPr>
        <p:sp>
          <p:nvSpPr>
            <p:cNvPr id="9347" name="Google Shape;9347;p143"/>
            <p:cNvSpPr txBox="1"/>
            <p:nvPr/>
          </p:nvSpPr>
          <p:spPr>
            <a:xfrm>
              <a:off x="4371975" y="5445806"/>
              <a:ext cx="3686175" cy="828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base = getacknum(rcvpkt)+1</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If (base == nextseqnum)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stop_timer</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else</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start_timer</a:t>
              </a:r>
              <a:endParaRPr b="0" i="0" sz="1100" u="none" cap="none" strike="noStrike">
                <a:solidFill>
                  <a:srgbClr val="000000"/>
                </a:solidFill>
                <a:latin typeface="Times New Roman"/>
                <a:ea typeface="Times New Roman"/>
                <a:cs typeface="Times New Roman"/>
                <a:sym typeface="Times New Roman"/>
              </a:endParaRPr>
            </a:p>
          </p:txBody>
        </p:sp>
        <p:sp>
          <p:nvSpPr>
            <p:cNvPr id="9348" name="Google Shape;9348;p143"/>
            <p:cNvSpPr txBox="1"/>
            <p:nvPr/>
          </p:nvSpPr>
          <p:spPr>
            <a:xfrm>
              <a:off x="4384675" y="4945743"/>
              <a:ext cx="2833688" cy="447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notcorrupt(rcvpkt) </a:t>
              </a:r>
              <a:endParaRPr sz="1100"/>
            </a:p>
            <a:p>
              <a:pPr indent="0" lvl="0" marL="0" marR="0" rtl="0" algn="ctr">
                <a:lnSpc>
                  <a:spcPct val="100000"/>
                </a:lnSpc>
                <a:spcBef>
                  <a:spcPts val="0"/>
                </a:spcBef>
                <a:spcAft>
                  <a:spcPts val="0"/>
                </a:spcAft>
                <a:buClr>
                  <a:schemeClr val="dk1"/>
                </a:buClr>
                <a:buSzPts val="1100"/>
                <a:buFont typeface="Tahoma"/>
                <a:buNone/>
              </a:pPr>
              <a:r>
                <a:t/>
              </a:r>
              <a:endParaRPr b="0" i="0" sz="1100" u="none" cap="none" strike="noStrike">
                <a:solidFill>
                  <a:srgbClr val="000000"/>
                </a:solidFill>
                <a:latin typeface="Times New Roman"/>
                <a:ea typeface="Times New Roman"/>
                <a:cs typeface="Times New Roman"/>
                <a:sym typeface="Times New Roman"/>
              </a:endParaRPr>
            </a:p>
          </p:txBody>
        </p:sp>
        <p:cxnSp>
          <p:nvCxnSpPr>
            <p:cNvPr id="9349" name="Google Shape;9349;p143"/>
            <p:cNvCxnSpPr/>
            <p:nvPr/>
          </p:nvCxnSpPr>
          <p:spPr>
            <a:xfrm>
              <a:off x="4476750" y="5469618"/>
              <a:ext cx="1619250" cy="0"/>
            </a:xfrm>
            <a:prstGeom prst="straightConnector1">
              <a:avLst/>
            </a:prstGeom>
            <a:noFill/>
            <a:ln cap="flat" cmpd="sng" w="28575">
              <a:solidFill>
                <a:srgbClr val="000000"/>
              </a:solidFill>
              <a:prstDash val="solid"/>
              <a:round/>
              <a:headEnd len="med" w="med" type="none"/>
              <a:tailEnd len="med" w="med" type="none"/>
            </a:ln>
          </p:spPr>
        </p:cxnSp>
        <p:sp>
          <p:nvSpPr>
            <p:cNvPr id="9350" name="Google Shape;9350;p143"/>
            <p:cNvSpPr/>
            <p:nvPr/>
          </p:nvSpPr>
          <p:spPr>
            <a:xfrm>
              <a:off x="4533900" y="4413931"/>
              <a:ext cx="1054100" cy="674687"/>
            </a:xfrm>
            <a:custGeom>
              <a:rect b="b" l="l" r="r" t="t"/>
              <a:pathLst>
                <a:path extrusionOk="0" h="425" w="664">
                  <a:moveTo>
                    <a:pt x="241" y="20"/>
                  </a:moveTo>
                  <a:cubicBezTo>
                    <a:pt x="0" y="393"/>
                    <a:pt x="664" y="425"/>
                    <a:pt x="388"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9351" name="Google Shape;9351;p143"/>
          <p:cNvCxnSpPr/>
          <p:nvPr/>
        </p:nvCxnSpPr>
        <p:spPr>
          <a:xfrm>
            <a:off x="1982391" y="2418670"/>
            <a:ext cx="602400" cy="0"/>
          </a:xfrm>
          <a:prstGeom prst="straightConnector1">
            <a:avLst/>
          </a:prstGeom>
          <a:noFill/>
          <a:ln cap="flat" cmpd="sng" w="19050">
            <a:solidFill>
              <a:srgbClr val="000000"/>
            </a:solidFill>
            <a:prstDash val="solid"/>
            <a:round/>
            <a:headEnd len="med" w="med" type="none"/>
            <a:tailEnd len="med" w="med" type="none"/>
          </a:ln>
        </p:spPr>
      </p:cxnSp>
      <p:sp>
        <p:nvSpPr>
          <p:cNvPr id="9352" name="Google Shape;9352;p143"/>
          <p:cNvSpPr txBox="1"/>
          <p:nvPr/>
        </p:nvSpPr>
        <p:spPr>
          <a:xfrm>
            <a:off x="1887141" y="2396048"/>
            <a:ext cx="1114500" cy="37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base=1</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nextseqnum=1</a:t>
            </a:r>
            <a:endParaRPr b="0" i="0" sz="11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grpSp>
        <p:nvGrpSpPr>
          <p:cNvPr id="9353" name="Google Shape;9353;p143"/>
          <p:cNvGrpSpPr/>
          <p:nvPr/>
        </p:nvGrpSpPr>
        <p:grpSpPr>
          <a:xfrm>
            <a:off x="1709738" y="3141379"/>
            <a:ext cx="1757362" cy="478631"/>
            <a:chOff x="2279650" y="4188506"/>
            <a:chExt cx="2343150" cy="638175"/>
          </a:xfrm>
        </p:grpSpPr>
        <p:sp>
          <p:nvSpPr>
            <p:cNvPr id="9354" name="Google Shape;9354;p143"/>
            <p:cNvSpPr txBox="1"/>
            <p:nvPr/>
          </p:nvSpPr>
          <p:spPr>
            <a:xfrm>
              <a:off x="2279650" y="4256768"/>
              <a:ext cx="2047875" cy="447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&amp;&amp; corrupt(rcvpkt)</a:t>
              </a:r>
              <a:r>
                <a:rPr b="0" i="0" lang="en-US" sz="800" u="none" cap="none" strike="noStrike">
                  <a:solidFill>
                    <a:srgbClr val="000000"/>
                  </a:solidFill>
                  <a:latin typeface="Arial"/>
                  <a:ea typeface="Arial"/>
                  <a:cs typeface="Arial"/>
                  <a:sym typeface="Arial"/>
                </a:rPr>
                <a:t> </a:t>
              </a:r>
              <a:endParaRPr sz="1100"/>
            </a:p>
            <a:p>
              <a:pPr indent="0" lvl="0" marL="0" marR="0" rtl="0" algn="ctr">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9355" name="Google Shape;9355;p143"/>
            <p:cNvCxnSpPr/>
            <p:nvPr/>
          </p:nvCxnSpPr>
          <p:spPr>
            <a:xfrm>
              <a:off x="2371725" y="4755243"/>
              <a:ext cx="1520825" cy="0"/>
            </a:xfrm>
            <a:prstGeom prst="straightConnector1">
              <a:avLst/>
            </a:prstGeom>
            <a:noFill/>
            <a:ln cap="flat" cmpd="sng" w="19050">
              <a:solidFill>
                <a:srgbClr val="000000"/>
              </a:solidFill>
              <a:prstDash val="solid"/>
              <a:round/>
              <a:headEnd len="med" w="med" type="none"/>
              <a:tailEnd len="med" w="med" type="none"/>
            </a:ln>
          </p:spPr>
        </p:cxnSp>
        <p:sp>
          <p:nvSpPr>
            <p:cNvPr id="9356" name="Google Shape;9356;p143"/>
            <p:cNvSpPr/>
            <p:nvPr/>
          </p:nvSpPr>
          <p:spPr>
            <a:xfrm>
              <a:off x="3927475" y="4188506"/>
              <a:ext cx="695325" cy="638175"/>
            </a:xfrm>
            <a:custGeom>
              <a:rect b="b" l="l" r="r" t="t"/>
              <a:pathLst>
                <a:path extrusionOk="0" h="1005" w="1095">
                  <a:moveTo>
                    <a:pt x="1005" y="0"/>
                  </a:moveTo>
                  <a:cubicBezTo>
                    <a:pt x="0" y="30"/>
                    <a:pt x="645" y="1005"/>
                    <a:pt x="1095" y="16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357" name="Google Shape;9357;p143"/>
          <p:cNvSpPr txBox="1"/>
          <p:nvPr/>
        </p:nvSpPr>
        <p:spPr>
          <a:xfrm>
            <a:off x="1919288" y="2171020"/>
            <a:ext cx="2430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1"/>
                                        </p:tgtEl>
                                        <p:attrNameLst>
                                          <p:attrName>style.visibility</p:attrName>
                                        </p:attrNameLst>
                                      </p:cBhvr>
                                      <p:to>
                                        <p:strVal val="visible"/>
                                      </p:to>
                                    </p:set>
                                    <p:animEffect filter="fade" transition="in">
                                      <p:cBhvr>
                                        <p:cTn dur="500"/>
                                        <p:tgtEl>
                                          <p:spTgt spid="9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6"/>
                                        </p:tgtEl>
                                        <p:attrNameLst>
                                          <p:attrName>style.visibility</p:attrName>
                                        </p:attrNameLst>
                                      </p:cBhvr>
                                      <p:to>
                                        <p:strVal val="visible"/>
                                      </p:to>
                                    </p:set>
                                    <p:animEffect filter="fade" transition="in">
                                      <p:cBhvr>
                                        <p:cTn dur="500"/>
                                        <p:tgtEl>
                                          <p:spTgt spid="9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6"/>
                                        </p:tgtEl>
                                        <p:attrNameLst>
                                          <p:attrName>style.visibility</p:attrName>
                                        </p:attrNameLst>
                                      </p:cBhvr>
                                      <p:to>
                                        <p:strVal val="visible"/>
                                      </p:to>
                                    </p:set>
                                    <p:animEffect filter="fade" transition="in">
                                      <p:cBhvr>
                                        <p:cTn dur="500"/>
                                        <p:tgtEl>
                                          <p:spTgt spid="9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3"/>
                                        </p:tgtEl>
                                        <p:attrNameLst>
                                          <p:attrName>style.visibility</p:attrName>
                                        </p:attrNameLst>
                                      </p:cBhvr>
                                      <p:to>
                                        <p:strVal val="visible"/>
                                      </p:to>
                                    </p:set>
                                    <p:animEffect filter="fade" transition="in">
                                      <p:cBhvr>
                                        <p:cTn dur="500"/>
                                        <p:tgtEl>
                                          <p:spTgt spid="9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2" name="Shape 9362"/>
        <p:cNvGrpSpPr/>
        <p:nvPr/>
      </p:nvGrpSpPr>
      <p:grpSpPr>
        <a:xfrm>
          <a:off x="0" y="0"/>
          <a:ext cx="0" cy="0"/>
          <a:chOff x="0" y="0"/>
          <a:chExt cx="0" cy="0"/>
        </a:xfrm>
      </p:grpSpPr>
      <p:sp>
        <p:nvSpPr>
          <p:cNvPr id="9363" name="Google Shape;9363;p144"/>
          <p:cNvSpPr txBox="1"/>
          <p:nvPr>
            <p:ph type="title"/>
          </p:nvPr>
        </p:nvSpPr>
        <p:spPr>
          <a:xfrm>
            <a:off x="-35058" y="17454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Go-Back-N: επέκταση παραλήπτη FSM</a:t>
            </a:r>
            <a:endParaRPr sz="3600"/>
          </a:p>
        </p:txBody>
      </p:sp>
      <p:sp>
        <p:nvSpPr>
          <p:cNvPr id="9364" name="Google Shape;9364;p14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Calibri"/>
              <a:buNone/>
            </a:pPr>
            <a:r>
              <a:rPr b="0" i="0" lang="en-US" sz="800" u="none" cap="none" strike="noStrike">
                <a:solidFill>
                  <a:srgbClr val="7F7F7F"/>
                </a:solidFill>
                <a:latin typeface="Calibri"/>
                <a:ea typeface="Calibri"/>
                <a:cs typeface="Calibri"/>
                <a:sym typeface="Calibri"/>
              </a:rPr>
              <a:t>Transport Layer: 3-</a:t>
            </a:r>
            <a:fld id="{00000000-1234-1234-1234-123412341234}" type="slidenum">
              <a:rPr b="0" i="0" lang="en-US" sz="800" u="none" cap="none" strike="noStrike">
                <a:solidFill>
                  <a:srgbClr val="7F7F7F"/>
                </a:solidFill>
                <a:latin typeface="Calibri"/>
                <a:ea typeface="Calibri"/>
                <a:cs typeface="Calibri"/>
                <a:sym typeface="Calibri"/>
              </a:rPr>
              <a:t>‹#›</a:t>
            </a:fld>
            <a:endParaRPr b="0" i="0" sz="800" u="none" cap="none" strike="noStrike">
              <a:solidFill>
                <a:srgbClr val="7F7F7F"/>
              </a:solidFill>
              <a:latin typeface="Calibri"/>
              <a:ea typeface="Calibri"/>
              <a:cs typeface="Calibri"/>
              <a:sym typeface="Calibri"/>
            </a:endParaRPr>
          </a:p>
        </p:txBody>
      </p:sp>
      <p:sp>
        <p:nvSpPr>
          <p:cNvPr id="9365" name="Google Shape;9365;p144"/>
          <p:cNvSpPr/>
          <p:nvPr/>
        </p:nvSpPr>
        <p:spPr>
          <a:xfrm>
            <a:off x="3057883" y="1574419"/>
            <a:ext cx="500100" cy="4929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9366" name="Google Shape;9366;p144"/>
          <p:cNvSpPr txBox="1"/>
          <p:nvPr/>
        </p:nvSpPr>
        <p:spPr>
          <a:xfrm>
            <a:off x="3026758" y="1688378"/>
            <a:ext cx="600000" cy="25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Wait</a:t>
            </a:r>
            <a:endParaRPr b="0" i="0" sz="1500" u="none" cap="none" strike="noStrike">
              <a:solidFill>
                <a:srgbClr val="000000"/>
              </a:solidFill>
              <a:latin typeface="Times New Roman"/>
              <a:ea typeface="Times New Roman"/>
              <a:cs typeface="Times New Roman"/>
              <a:sym typeface="Times New Roman"/>
            </a:endParaRPr>
          </a:p>
        </p:txBody>
      </p:sp>
      <p:cxnSp>
        <p:nvCxnSpPr>
          <p:cNvPr id="9367" name="Google Shape;9367;p144"/>
          <p:cNvCxnSpPr/>
          <p:nvPr/>
        </p:nvCxnSpPr>
        <p:spPr>
          <a:xfrm>
            <a:off x="1321952" y="1454166"/>
            <a:ext cx="1724100" cy="356100"/>
          </a:xfrm>
          <a:prstGeom prst="straightConnector1">
            <a:avLst/>
          </a:prstGeom>
          <a:noFill/>
          <a:ln cap="flat" cmpd="sng" w="28575">
            <a:solidFill>
              <a:srgbClr val="000000"/>
            </a:solidFill>
            <a:prstDash val="dash"/>
            <a:round/>
            <a:headEnd len="med" w="med" type="none"/>
            <a:tailEnd len="med" w="med" type="triangle"/>
          </a:ln>
        </p:spPr>
      </p:cxnSp>
      <p:sp>
        <p:nvSpPr>
          <p:cNvPr id="9368" name="Google Shape;9368;p144"/>
          <p:cNvSpPr/>
          <p:nvPr/>
        </p:nvSpPr>
        <p:spPr>
          <a:xfrm>
            <a:off x="3562708" y="1381538"/>
            <a:ext cx="621507" cy="864394"/>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369" name="Google Shape;9369;p144"/>
          <p:cNvSpPr txBox="1"/>
          <p:nvPr/>
        </p:nvSpPr>
        <p:spPr>
          <a:xfrm>
            <a:off x="3933000" y="1132700"/>
            <a:ext cx="3664800" cy="422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&amp;&amp; notcorrupt(rcvpkt)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&amp;&amp; hasseqnum(rcvpkt,expectedseqnum) </a:t>
            </a:r>
            <a:endParaRPr b="0" i="0" sz="1100" u="none" cap="none" strike="noStrike">
              <a:solidFill>
                <a:srgbClr val="000000"/>
              </a:solidFill>
              <a:latin typeface="Times New Roman"/>
              <a:ea typeface="Times New Roman"/>
              <a:cs typeface="Times New Roman"/>
              <a:sym typeface="Times New Roman"/>
            </a:endParaRPr>
          </a:p>
        </p:txBody>
      </p:sp>
      <p:cxnSp>
        <p:nvCxnSpPr>
          <p:cNvPr id="9370" name="Google Shape;9370;p144"/>
          <p:cNvCxnSpPr/>
          <p:nvPr/>
        </p:nvCxnSpPr>
        <p:spPr>
          <a:xfrm>
            <a:off x="3985380" y="1728010"/>
            <a:ext cx="2381100" cy="1200"/>
          </a:xfrm>
          <a:prstGeom prst="straightConnector1">
            <a:avLst/>
          </a:prstGeom>
          <a:noFill/>
          <a:ln cap="flat" cmpd="sng" w="19050">
            <a:solidFill>
              <a:srgbClr val="000000"/>
            </a:solidFill>
            <a:prstDash val="solid"/>
            <a:round/>
            <a:headEnd len="med" w="med" type="none"/>
            <a:tailEnd len="med" w="med" type="none"/>
          </a:ln>
        </p:spPr>
      </p:cxnSp>
      <p:sp>
        <p:nvSpPr>
          <p:cNvPr id="9371" name="Google Shape;9371;p144"/>
          <p:cNvSpPr txBox="1"/>
          <p:nvPr/>
        </p:nvSpPr>
        <p:spPr>
          <a:xfrm>
            <a:off x="3936576" y="1760150"/>
            <a:ext cx="3501600" cy="64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make_pkt(expectedseqnum,ACK,chksum)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expectedseqnum++</a:t>
            </a:r>
            <a:endParaRPr b="0" i="0" sz="1100" u="none" cap="none" strike="noStrike">
              <a:solidFill>
                <a:srgbClr val="000000"/>
              </a:solidFill>
              <a:latin typeface="Times New Roman"/>
              <a:ea typeface="Times New Roman"/>
              <a:cs typeface="Times New Roman"/>
              <a:sym typeface="Times New Roman"/>
            </a:endParaRPr>
          </a:p>
        </p:txBody>
      </p:sp>
      <p:grpSp>
        <p:nvGrpSpPr>
          <p:cNvPr id="9372" name="Google Shape;9372;p144"/>
          <p:cNvGrpSpPr/>
          <p:nvPr/>
        </p:nvGrpSpPr>
        <p:grpSpPr>
          <a:xfrm>
            <a:off x="2606637" y="937435"/>
            <a:ext cx="1276204" cy="663008"/>
            <a:chOff x="4320949" y="1306513"/>
            <a:chExt cx="1701605" cy="884011"/>
          </a:xfrm>
        </p:grpSpPr>
        <p:sp>
          <p:nvSpPr>
            <p:cNvPr id="9373" name="Google Shape;9373;p144"/>
            <p:cNvSpPr txBox="1"/>
            <p:nvPr/>
          </p:nvSpPr>
          <p:spPr>
            <a:xfrm>
              <a:off x="4320949" y="1582738"/>
              <a:ext cx="1617662" cy="3143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sp>
          <p:nvSpPr>
            <p:cNvPr id="9374" name="Google Shape;9374;p144"/>
            <p:cNvSpPr txBox="1"/>
            <p:nvPr/>
          </p:nvSpPr>
          <p:spPr>
            <a:xfrm>
              <a:off x="4360636" y="1306513"/>
              <a:ext cx="1661918" cy="2476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any other event </a:t>
              </a:r>
              <a:endParaRPr b="0" i="0" sz="1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9375" name="Google Shape;9375;p144"/>
            <p:cNvCxnSpPr/>
            <p:nvPr/>
          </p:nvCxnSpPr>
          <p:spPr>
            <a:xfrm>
              <a:off x="4441599" y="1603375"/>
              <a:ext cx="815975" cy="0"/>
            </a:xfrm>
            <a:prstGeom prst="straightConnector1">
              <a:avLst/>
            </a:prstGeom>
            <a:noFill/>
            <a:ln cap="flat" cmpd="sng" w="28575">
              <a:solidFill>
                <a:srgbClr val="000000"/>
              </a:solidFill>
              <a:prstDash val="solid"/>
              <a:round/>
              <a:headEnd len="med" w="med" type="none"/>
              <a:tailEnd len="med" w="med" type="none"/>
            </a:ln>
          </p:spPr>
        </p:cxnSp>
        <p:sp>
          <p:nvSpPr>
            <p:cNvPr id="9376" name="Google Shape;9376;p144"/>
            <p:cNvSpPr/>
            <p:nvPr/>
          </p:nvSpPr>
          <p:spPr>
            <a:xfrm flipH="1" rot="5142103">
              <a:off x="5068662" y="1374775"/>
              <a:ext cx="393700" cy="1152525"/>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cxnSp>
        <p:nvCxnSpPr>
          <p:cNvPr id="9377" name="Google Shape;9377;p144"/>
          <p:cNvCxnSpPr/>
          <p:nvPr/>
        </p:nvCxnSpPr>
        <p:spPr>
          <a:xfrm>
            <a:off x="1276708" y="1763729"/>
            <a:ext cx="928800" cy="0"/>
          </a:xfrm>
          <a:prstGeom prst="straightConnector1">
            <a:avLst/>
          </a:prstGeom>
          <a:noFill/>
          <a:ln cap="flat" cmpd="sng" w="28575">
            <a:solidFill>
              <a:srgbClr val="000000"/>
            </a:solidFill>
            <a:prstDash val="solid"/>
            <a:round/>
            <a:headEnd len="med" w="med" type="none"/>
            <a:tailEnd len="med" w="med" type="none"/>
          </a:ln>
        </p:spPr>
      </p:cxnSp>
      <p:sp>
        <p:nvSpPr>
          <p:cNvPr id="9378" name="Google Shape;9378;p144"/>
          <p:cNvSpPr txBox="1"/>
          <p:nvPr/>
        </p:nvSpPr>
        <p:spPr>
          <a:xfrm>
            <a:off x="1208843" y="1779206"/>
            <a:ext cx="2731200" cy="73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expectedseqnum=1</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make_pkt(expectedseqnum,ACK,chksum)</a:t>
            </a:r>
            <a:endParaRPr sz="1100"/>
          </a:p>
          <a:p>
            <a:pPr indent="0" lvl="0" marL="0" marR="0" rtl="0" algn="l">
              <a:lnSpc>
                <a:spcPct val="100000"/>
              </a:lnSpc>
              <a:spcBef>
                <a:spcPts val="0"/>
              </a:spcBef>
              <a:spcAft>
                <a:spcPts val="0"/>
              </a:spcAft>
              <a:buClr>
                <a:schemeClr val="dk1"/>
              </a:buClr>
              <a:buSzPts val="1100"/>
              <a:buFont typeface="Tahoma"/>
              <a:buNone/>
            </a:pPr>
            <a:r>
              <a:t/>
            </a:r>
            <a:endParaRPr b="0" i="0" sz="11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9379" name="Google Shape;9379;p144"/>
          <p:cNvSpPr txBox="1"/>
          <p:nvPr/>
        </p:nvSpPr>
        <p:spPr>
          <a:xfrm>
            <a:off x="1236227" y="1536319"/>
            <a:ext cx="2430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sp>
        <p:nvSpPr>
          <p:cNvPr id="9380" name="Google Shape;9380;p144"/>
          <p:cNvSpPr txBox="1"/>
          <p:nvPr/>
        </p:nvSpPr>
        <p:spPr>
          <a:xfrm>
            <a:off x="63717" y="2828147"/>
            <a:ext cx="7738500" cy="21408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latin typeface="Calibri"/>
                <a:ea typeface="Calibri"/>
                <a:cs typeface="Calibri"/>
                <a:sym typeface="Calibri"/>
              </a:rPr>
              <a:t>μόνο </a:t>
            </a:r>
            <a:r>
              <a:rPr b="0" i="0" lang="en-US" sz="1800" u="none" cap="none" strike="noStrike">
                <a:solidFill>
                  <a:srgbClr val="000000"/>
                </a:solidFill>
                <a:latin typeface="Calibri"/>
                <a:ea typeface="Calibri"/>
                <a:cs typeface="Calibri"/>
                <a:sym typeface="Calibri"/>
              </a:rPr>
              <a:t>ACK: </a:t>
            </a:r>
            <a:r>
              <a:rPr lang="en-US" sz="1800">
                <a:latin typeface="Calibri"/>
                <a:ea typeface="Calibri"/>
                <a:cs typeface="Calibri"/>
                <a:sym typeface="Calibri"/>
              </a:rPr>
              <a:t>πάντα στέλνει</a:t>
            </a:r>
            <a:r>
              <a:rPr b="0" i="0" lang="en-US" sz="1800" u="none" cap="none" strike="noStrike">
                <a:solidFill>
                  <a:srgbClr val="000000"/>
                </a:solidFill>
                <a:latin typeface="Calibri"/>
                <a:ea typeface="Calibri"/>
                <a:cs typeface="Calibri"/>
                <a:sym typeface="Calibri"/>
              </a:rPr>
              <a:t> ACK για σωστά ληφθέν πακέτο με τον υψηλότερο </a:t>
            </a:r>
            <a:r>
              <a:rPr i="1" lang="en-US" sz="1800">
                <a:solidFill>
                  <a:srgbClr val="CC0000"/>
                </a:solidFill>
                <a:latin typeface="Calibri"/>
                <a:ea typeface="Calibri"/>
                <a:cs typeface="Calibri"/>
                <a:sym typeface="Calibri"/>
              </a:rPr>
              <a:t>σε σειρά</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αριθμό ακολουθίας</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μπορεί να δημιουργήσει διπλότυπα</a:t>
            </a:r>
            <a:r>
              <a:rPr b="0" i="0" lang="en-US" sz="1800" u="none" cap="none" strike="noStrike">
                <a:solidFill>
                  <a:srgbClr val="000000"/>
                </a:solidFill>
                <a:latin typeface="Calibri"/>
                <a:ea typeface="Calibri"/>
                <a:cs typeface="Calibri"/>
                <a:sym typeface="Calibri"/>
              </a:rPr>
              <a:t> ACKs</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χρειάζεται να θυμάται μόνο το</a:t>
            </a: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ourier New"/>
                <a:ea typeface="Courier New"/>
                <a:cs typeface="Courier New"/>
                <a:sym typeface="Courier New"/>
              </a:rPr>
              <a:t>expectedseqnum</a:t>
            </a:r>
            <a:endParaRPr b="1" i="0" sz="1800" u="none" cap="none" strike="noStrike">
              <a:solidFill>
                <a:srgbClr val="000000"/>
              </a:solidFill>
              <a:latin typeface="Courier New"/>
              <a:ea typeface="Courier New"/>
              <a:cs typeface="Courier New"/>
              <a:sym typeface="Courier New"/>
            </a:endParaRPr>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πακέτο εκτός-σειράς</a:t>
            </a:r>
            <a:r>
              <a:rPr b="0" i="0" lang="en-US" sz="1800" u="none" cap="none" strike="noStrike">
                <a:solidFill>
                  <a:srgbClr val="000000"/>
                </a:solidFill>
                <a:latin typeface="Calibri"/>
                <a:ea typeface="Calibri"/>
                <a:cs typeface="Calibri"/>
                <a:sym typeface="Calibri"/>
              </a:rPr>
              <a:t>: </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απόρριψη</a:t>
            </a:r>
            <a:r>
              <a:rPr b="0" i="0" lang="en-US" sz="1800" u="none" cap="none" strike="noStrike">
                <a:solidFill>
                  <a:srgbClr val="000000"/>
                </a:solidFill>
                <a:latin typeface="Calibri"/>
                <a:ea typeface="Calibri"/>
                <a:cs typeface="Calibri"/>
                <a:sym typeface="Calibri"/>
              </a:rPr>
              <a:t>(</a:t>
            </a:r>
            <a:r>
              <a:rPr lang="en-US" sz="1800">
                <a:latin typeface="Calibri"/>
                <a:ea typeface="Calibri"/>
                <a:cs typeface="Calibri"/>
                <a:sym typeface="Calibri"/>
              </a:rPr>
              <a:t>όχι ενταμίευση</a:t>
            </a:r>
            <a:r>
              <a:rPr b="0" i="0" lang="en-US" sz="1800" u="none" cap="none" strike="noStrike">
                <a:solidFill>
                  <a:srgbClr val="000000"/>
                </a:solidFill>
                <a:latin typeface="Calibri"/>
                <a:ea typeface="Calibri"/>
                <a:cs typeface="Calibri"/>
                <a:sym typeface="Calibri"/>
              </a:rPr>
              <a:t>): </a:t>
            </a:r>
            <a:r>
              <a:rPr i="1" lang="en-US" sz="1800">
                <a:solidFill>
                  <a:srgbClr val="CC0000"/>
                </a:solidFill>
                <a:latin typeface="Calibri"/>
                <a:ea typeface="Calibri"/>
                <a:cs typeface="Calibri"/>
                <a:sym typeface="Calibri"/>
              </a:rPr>
              <a:t>όχι ενταμίευση παραλήπτη</a:t>
            </a:r>
            <a:r>
              <a:rPr b="0" i="1" lang="en-US" sz="1800" u="none" cap="none" strike="noStrike">
                <a:solidFill>
                  <a:srgbClr val="CC0000"/>
                </a:solidFill>
                <a:latin typeface="Calibri"/>
                <a:ea typeface="Calibri"/>
                <a:cs typeface="Calibri"/>
                <a:sym typeface="Calibri"/>
              </a:rPr>
              <a:t>!</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ξανά-</a:t>
            </a:r>
            <a:r>
              <a:rPr b="0" i="0" lang="en-US" sz="1800" u="none" cap="none" strike="noStrike">
                <a:solidFill>
                  <a:srgbClr val="000000"/>
                </a:solidFill>
                <a:latin typeface="Calibri"/>
                <a:ea typeface="Calibri"/>
                <a:cs typeface="Calibri"/>
                <a:sym typeface="Calibri"/>
              </a:rPr>
              <a:t>ACK </a:t>
            </a:r>
            <a:r>
              <a:rPr lang="en-US" sz="1800">
                <a:latin typeface="Calibri"/>
                <a:ea typeface="Calibri"/>
                <a:cs typeface="Calibri"/>
                <a:sym typeface="Calibri"/>
              </a:rPr>
              <a:t>πακέτο με υψηλότερο αριθμό ακολουθίας</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9"/>
                                        </p:tgtEl>
                                        <p:attrNameLst>
                                          <p:attrName>style.visibility</p:attrName>
                                        </p:attrNameLst>
                                      </p:cBhvr>
                                      <p:to>
                                        <p:strVal val="visible"/>
                                      </p:to>
                                    </p:set>
                                    <p:animEffect filter="fade" transition="in">
                                      <p:cBhvr>
                                        <p:cTn dur="500"/>
                                        <p:tgtEl>
                                          <p:spTgt spid="9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1"/>
                                        </p:tgtEl>
                                        <p:attrNameLst>
                                          <p:attrName>style.visibility</p:attrName>
                                        </p:attrNameLst>
                                      </p:cBhvr>
                                      <p:to>
                                        <p:strVal val="visible"/>
                                      </p:to>
                                    </p:set>
                                    <p:animEffect filter="fade" transition="in">
                                      <p:cBhvr>
                                        <p:cTn dur="500"/>
                                        <p:tgtEl>
                                          <p:spTgt spid="9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2"/>
                                        </p:tgtEl>
                                        <p:attrNameLst>
                                          <p:attrName>style.visibility</p:attrName>
                                        </p:attrNameLst>
                                      </p:cBhvr>
                                      <p:to>
                                        <p:strVal val="visible"/>
                                      </p:to>
                                    </p:set>
                                    <p:animEffect filter="fade" transition="in">
                                      <p:cBhvr>
                                        <p:cTn dur="500"/>
                                        <p:tgtEl>
                                          <p:spTgt spid="9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5" name="Shape 9385"/>
        <p:cNvGrpSpPr/>
        <p:nvPr/>
      </p:nvGrpSpPr>
      <p:grpSpPr>
        <a:xfrm>
          <a:off x="0" y="0"/>
          <a:ext cx="0" cy="0"/>
          <a:chOff x="0" y="0"/>
          <a:chExt cx="0" cy="0"/>
        </a:xfrm>
      </p:grpSpPr>
      <p:sp>
        <p:nvSpPr>
          <p:cNvPr id="9386" name="Google Shape;9386;p145"/>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αποστολέας (απλοποιημένος)</a:t>
            </a:r>
            <a:endParaRPr b="0" sz="3600"/>
          </a:p>
        </p:txBody>
      </p:sp>
      <p:sp>
        <p:nvSpPr>
          <p:cNvPr id="9387" name="Google Shape;9387;p14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Calibri"/>
              <a:buNone/>
            </a:pPr>
            <a:r>
              <a:rPr b="0" i="0" lang="en-US" sz="800" u="none" cap="none" strike="noStrike">
                <a:solidFill>
                  <a:srgbClr val="7F7F7F"/>
                </a:solidFill>
                <a:latin typeface="Calibri"/>
                <a:ea typeface="Calibri"/>
                <a:cs typeface="Calibri"/>
                <a:sym typeface="Calibri"/>
              </a:rPr>
              <a:t>Transport Layer: 3-</a:t>
            </a:r>
            <a:fld id="{00000000-1234-1234-1234-123412341234}" type="slidenum">
              <a:rPr b="0" i="0" lang="en-US" sz="800" u="none" cap="none" strike="noStrike">
                <a:solidFill>
                  <a:srgbClr val="7F7F7F"/>
                </a:solidFill>
                <a:latin typeface="Calibri"/>
                <a:ea typeface="Calibri"/>
                <a:cs typeface="Calibri"/>
                <a:sym typeface="Calibri"/>
              </a:rPr>
              <a:t>‹#›</a:t>
            </a:fld>
            <a:endParaRPr b="0" i="0" sz="800" u="none" cap="none" strike="noStrike">
              <a:solidFill>
                <a:srgbClr val="7F7F7F"/>
              </a:solidFill>
              <a:latin typeface="Calibri"/>
              <a:ea typeface="Calibri"/>
              <a:cs typeface="Calibri"/>
              <a:sym typeface="Calibri"/>
            </a:endParaRPr>
          </a:p>
        </p:txBody>
      </p:sp>
      <p:sp>
        <p:nvSpPr>
          <p:cNvPr id="9388" name="Google Shape;9388;p145"/>
          <p:cNvSpPr/>
          <p:nvPr/>
        </p:nvSpPr>
        <p:spPr>
          <a:xfrm>
            <a:off x="3824288" y="1953515"/>
            <a:ext cx="803700" cy="728700"/>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389" name="Google Shape;9389;p145"/>
          <p:cNvSpPr/>
          <p:nvPr/>
        </p:nvSpPr>
        <p:spPr>
          <a:xfrm>
            <a:off x="3768328" y="1989234"/>
            <a:ext cx="803700" cy="7287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390" name="Google Shape;9390;p145"/>
          <p:cNvSpPr txBox="1"/>
          <p:nvPr/>
        </p:nvSpPr>
        <p:spPr>
          <a:xfrm>
            <a:off x="3831422" y="1991615"/>
            <a:ext cx="666900" cy="7341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wait</a:t>
            </a:r>
            <a:endParaRPr sz="1100"/>
          </a:p>
          <a:p>
            <a:pPr indent="0" lvl="0" marL="0" marR="0" rtl="0" algn="ctr">
              <a:lnSpc>
                <a:spcPct val="8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for </a:t>
            </a:r>
            <a:endParaRPr sz="1100"/>
          </a:p>
          <a:p>
            <a:pPr indent="0" lvl="0" marL="0" marR="0" rtl="0" algn="ctr">
              <a:lnSpc>
                <a:spcPct val="8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event</a:t>
            </a:r>
            <a:endParaRPr b="0" i="0" sz="1400" u="none" cap="none" strike="noStrike">
              <a:solidFill>
                <a:srgbClr val="000000"/>
              </a:solidFill>
              <a:latin typeface="Calibri"/>
              <a:ea typeface="Calibri"/>
              <a:cs typeface="Calibri"/>
              <a:sym typeface="Calibri"/>
            </a:endParaRPr>
          </a:p>
        </p:txBody>
      </p:sp>
      <p:cxnSp>
        <p:nvCxnSpPr>
          <p:cNvPr id="9391" name="Google Shape;9391;p145"/>
          <p:cNvCxnSpPr/>
          <p:nvPr/>
        </p:nvCxnSpPr>
        <p:spPr>
          <a:xfrm>
            <a:off x="3043238" y="1591565"/>
            <a:ext cx="803700" cy="516600"/>
          </a:xfrm>
          <a:prstGeom prst="straightConnector1">
            <a:avLst/>
          </a:prstGeom>
          <a:noFill/>
          <a:ln cap="flat" cmpd="sng" w="9525">
            <a:solidFill>
              <a:srgbClr val="000000"/>
            </a:solidFill>
            <a:prstDash val="dash"/>
            <a:round/>
            <a:headEnd len="med" w="med" type="none"/>
            <a:tailEnd len="med" w="med" type="triangle"/>
          </a:ln>
        </p:spPr>
      </p:cxnSp>
      <p:sp>
        <p:nvSpPr>
          <p:cNvPr id="9392" name="Google Shape;9392;p145"/>
          <p:cNvSpPr txBox="1"/>
          <p:nvPr/>
        </p:nvSpPr>
        <p:spPr>
          <a:xfrm>
            <a:off x="1887140" y="2061863"/>
            <a:ext cx="19098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NextSeqNum = InitialSeqNum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SendBase = InitialSeqNum</a:t>
            </a:r>
            <a:endParaRPr sz="1100"/>
          </a:p>
        </p:txBody>
      </p:sp>
      <p:cxnSp>
        <p:nvCxnSpPr>
          <p:cNvPr id="9393" name="Google Shape;9393;p145"/>
          <p:cNvCxnSpPr/>
          <p:nvPr/>
        </p:nvCxnSpPr>
        <p:spPr>
          <a:xfrm>
            <a:off x="1964531" y="2072578"/>
            <a:ext cx="1634700" cy="0"/>
          </a:xfrm>
          <a:prstGeom prst="straightConnector1">
            <a:avLst/>
          </a:prstGeom>
          <a:noFill/>
          <a:ln cap="flat" cmpd="sng" w="9525">
            <a:solidFill>
              <a:srgbClr val="000000"/>
            </a:solidFill>
            <a:prstDash val="solid"/>
            <a:round/>
            <a:headEnd len="med" w="med" type="none"/>
            <a:tailEnd len="med" w="med" type="none"/>
          </a:ln>
        </p:spPr>
      </p:cxnSp>
      <p:sp>
        <p:nvSpPr>
          <p:cNvPr id="9394" name="Google Shape;9394;p145"/>
          <p:cNvSpPr txBox="1"/>
          <p:nvPr/>
        </p:nvSpPr>
        <p:spPr>
          <a:xfrm>
            <a:off x="2616994" y="1834453"/>
            <a:ext cx="255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Noto Sans Symbols"/>
                <a:ea typeface="Noto Sans Symbols"/>
                <a:cs typeface="Noto Sans Symbols"/>
                <a:sym typeface="Noto Sans Symbols"/>
              </a:rPr>
              <a:t>Λ</a:t>
            </a:r>
            <a:endParaRPr sz="1100"/>
          </a:p>
        </p:txBody>
      </p:sp>
      <p:grpSp>
        <p:nvGrpSpPr>
          <p:cNvPr id="9395" name="Google Shape;9395;p145"/>
          <p:cNvGrpSpPr/>
          <p:nvPr/>
        </p:nvGrpSpPr>
        <p:grpSpPr>
          <a:xfrm>
            <a:off x="5255419" y="2460721"/>
            <a:ext cx="2506266" cy="956072"/>
            <a:chOff x="1270" y="3518"/>
            <a:chExt cx="2105" cy="803"/>
          </a:xfrm>
        </p:grpSpPr>
        <p:sp>
          <p:nvSpPr>
            <p:cNvPr id="9396" name="Google Shape;9396;p145"/>
            <p:cNvSpPr txBox="1"/>
            <p:nvPr/>
          </p:nvSpPr>
          <p:spPr>
            <a:xfrm>
              <a:off x="1275" y="3721"/>
              <a:ext cx="2100" cy="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retransmit not-yet-acked segment         	with smallest seq. #</a:t>
              </a:r>
              <a:endParaRPr sz="1100"/>
            </a:p>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start timer</a:t>
              </a:r>
              <a:endParaRPr sz="1100"/>
            </a:p>
          </p:txBody>
        </p:sp>
        <p:sp>
          <p:nvSpPr>
            <p:cNvPr id="9397" name="Google Shape;9397;p145"/>
            <p:cNvSpPr txBox="1"/>
            <p:nvPr/>
          </p:nvSpPr>
          <p:spPr>
            <a:xfrm>
              <a:off x="1270" y="3518"/>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timeout</a:t>
              </a:r>
              <a:endParaRPr sz="1100"/>
            </a:p>
          </p:txBody>
        </p:sp>
        <p:cxnSp>
          <p:nvCxnSpPr>
            <p:cNvPr id="9398" name="Google Shape;9398;p145"/>
            <p:cNvCxnSpPr/>
            <p:nvPr/>
          </p:nvCxnSpPr>
          <p:spPr>
            <a:xfrm>
              <a:off x="1342" y="3741"/>
              <a:ext cx="1881" cy="0"/>
            </a:xfrm>
            <a:prstGeom prst="straightConnector1">
              <a:avLst/>
            </a:prstGeom>
            <a:noFill/>
            <a:ln cap="flat" cmpd="sng" w="9525">
              <a:solidFill>
                <a:srgbClr val="000000"/>
              </a:solidFill>
              <a:prstDash val="solid"/>
              <a:round/>
              <a:headEnd len="med" w="med" type="none"/>
              <a:tailEnd len="med" w="med" type="none"/>
            </a:ln>
          </p:spPr>
        </p:cxnSp>
      </p:grpSp>
      <p:grpSp>
        <p:nvGrpSpPr>
          <p:cNvPr id="9399" name="Google Shape;9399;p145"/>
          <p:cNvGrpSpPr/>
          <p:nvPr/>
        </p:nvGrpSpPr>
        <p:grpSpPr>
          <a:xfrm>
            <a:off x="2365772" y="3290599"/>
            <a:ext cx="3571875" cy="1712107"/>
            <a:chOff x="678" y="2592"/>
            <a:chExt cx="3000" cy="1438"/>
          </a:xfrm>
        </p:grpSpPr>
        <p:sp>
          <p:nvSpPr>
            <p:cNvPr id="9400" name="Google Shape;9400;p145"/>
            <p:cNvSpPr txBox="1"/>
            <p:nvPr/>
          </p:nvSpPr>
          <p:spPr>
            <a:xfrm>
              <a:off x="678" y="2830"/>
              <a:ext cx="3000" cy="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if (y &gt; SendBase) {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SendBase = y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 SendBase–1: last cumulatively ACKed byte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if (there are currently not-yet-acked segments)</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start timer</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else stop timer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 </a:t>
              </a:r>
              <a:endParaRPr sz="1100"/>
            </a:p>
          </p:txBody>
        </p:sp>
        <p:sp>
          <p:nvSpPr>
            <p:cNvPr id="9401" name="Google Shape;9401;p145"/>
            <p:cNvSpPr txBox="1"/>
            <p:nvPr/>
          </p:nvSpPr>
          <p:spPr>
            <a:xfrm>
              <a:off x="705" y="2592"/>
              <a:ext cx="24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 received, with ACK field value y </a:t>
              </a:r>
              <a:endParaRPr sz="1100"/>
            </a:p>
          </p:txBody>
        </p:sp>
        <p:cxnSp>
          <p:nvCxnSpPr>
            <p:cNvPr id="9402" name="Google Shape;9402;p145"/>
            <p:cNvCxnSpPr/>
            <p:nvPr/>
          </p:nvCxnSpPr>
          <p:spPr>
            <a:xfrm>
              <a:off x="748" y="2815"/>
              <a:ext cx="2078" cy="0"/>
            </a:xfrm>
            <a:prstGeom prst="straightConnector1">
              <a:avLst/>
            </a:prstGeom>
            <a:noFill/>
            <a:ln cap="flat" cmpd="sng" w="9525">
              <a:solidFill>
                <a:srgbClr val="000000"/>
              </a:solidFill>
              <a:prstDash val="solid"/>
              <a:round/>
              <a:headEnd len="med" w="med" type="none"/>
              <a:tailEnd len="med" w="med" type="none"/>
            </a:ln>
          </p:spPr>
        </p:cxnSp>
      </p:grpSp>
      <p:grpSp>
        <p:nvGrpSpPr>
          <p:cNvPr id="9403" name="Google Shape;9403;p145"/>
          <p:cNvGrpSpPr/>
          <p:nvPr/>
        </p:nvGrpSpPr>
        <p:grpSpPr>
          <a:xfrm>
            <a:off x="4388644" y="905774"/>
            <a:ext cx="3950494" cy="1301344"/>
            <a:chOff x="5851525" y="1207699"/>
            <a:chExt cx="5267325" cy="1735126"/>
          </a:xfrm>
        </p:grpSpPr>
        <p:grpSp>
          <p:nvGrpSpPr>
            <p:cNvPr id="9404" name="Google Shape;9404;p145"/>
            <p:cNvGrpSpPr/>
            <p:nvPr/>
          </p:nvGrpSpPr>
          <p:grpSpPr>
            <a:xfrm>
              <a:off x="6807200" y="1207699"/>
              <a:ext cx="4311650" cy="1735126"/>
              <a:chOff x="3003" y="1263"/>
              <a:chExt cx="2716" cy="1093"/>
            </a:xfrm>
          </p:grpSpPr>
          <p:sp>
            <p:nvSpPr>
              <p:cNvPr id="9405" name="Google Shape;9405;p145"/>
              <p:cNvSpPr txBox="1"/>
              <p:nvPr/>
            </p:nvSpPr>
            <p:spPr>
              <a:xfrm>
                <a:off x="3019" y="1456"/>
                <a:ext cx="2700" cy="900"/>
              </a:xfrm>
              <a:prstGeom prst="rect">
                <a:avLst/>
              </a:prstGeom>
              <a:noFill/>
              <a:ln>
                <a:noFill/>
              </a:ln>
            </p:spPr>
            <p:txBody>
              <a:bodyPr anchorCtr="0" anchor="t" bIns="34275" lIns="68575" spcFirstLastPara="1" rIns="68575" wrap="square" tIns="34275">
                <a:spAutoFit/>
              </a:bodyPr>
              <a:lstStyle/>
              <a:p>
                <a:pPr indent="0" lvl="0" marL="0" marR="0" rtl="0" algn="l">
                  <a:lnSpc>
                    <a:spcPct val="10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create segment, seq. #: NextSeqNum</a:t>
                </a:r>
                <a:endParaRPr b="0" i="0" sz="1200" u="none" cap="none" strike="noStrike">
                  <a:solidFill>
                    <a:srgbClr val="000000"/>
                  </a:solidFill>
                  <a:latin typeface="Tahoma"/>
                  <a:ea typeface="Tahoma"/>
                  <a:cs typeface="Tahoma"/>
                  <a:sym typeface="Tahoma"/>
                </a:endParaRPr>
              </a:p>
              <a:p>
                <a:pPr indent="0" lvl="0" marL="0" marR="0" rtl="0" algn="l">
                  <a:lnSpc>
                    <a:spcPct val="10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pass segment to IP (i.e., “send”)</a:t>
                </a:r>
                <a:endParaRPr sz="1100"/>
              </a:p>
              <a:p>
                <a:pPr indent="0" lvl="0" marL="0" marR="0" rtl="0" algn="l">
                  <a:lnSpc>
                    <a:spcPct val="10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NextSeqNum = NextSeqNum + length(data) </a:t>
                </a:r>
                <a:endParaRPr sz="1100"/>
              </a:p>
              <a:p>
                <a:pPr indent="0" lvl="0" marL="0" marR="0" rtl="0" algn="l">
                  <a:lnSpc>
                    <a:spcPct val="10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if (timer currently not running)</a:t>
                </a:r>
                <a:endParaRPr sz="1100"/>
              </a:p>
              <a:p>
                <a:pPr indent="0" lvl="0" marL="0" marR="0" rtl="0" algn="l">
                  <a:lnSpc>
                    <a:spcPct val="10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    start timer</a:t>
                </a:r>
                <a:endParaRPr sz="1100"/>
              </a:p>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                 </a:t>
                </a:r>
                <a:endParaRPr sz="1100"/>
              </a:p>
            </p:txBody>
          </p:sp>
          <p:sp>
            <p:nvSpPr>
              <p:cNvPr id="9406" name="Google Shape;9406;p145"/>
              <p:cNvSpPr txBox="1"/>
              <p:nvPr/>
            </p:nvSpPr>
            <p:spPr>
              <a:xfrm>
                <a:off x="3003" y="1263"/>
                <a:ext cx="24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 received from application above</a:t>
                </a:r>
                <a:endParaRPr sz="1100"/>
              </a:p>
            </p:txBody>
          </p:sp>
          <p:cxnSp>
            <p:nvCxnSpPr>
              <p:cNvPr id="9407" name="Google Shape;9407;p145"/>
              <p:cNvCxnSpPr/>
              <p:nvPr/>
            </p:nvCxnSpPr>
            <p:spPr>
              <a:xfrm>
                <a:off x="3081" y="1490"/>
                <a:ext cx="1743" cy="0"/>
              </a:xfrm>
              <a:prstGeom prst="straightConnector1">
                <a:avLst/>
              </a:prstGeom>
              <a:noFill/>
              <a:ln cap="flat" cmpd="sng" w="9525">
                <a:solidFill>
                  <a:srgbClr val="000000"/>
                </a:solidFill>
                <a:prstDash val="solid"/>
                <a:round/>
                <a:headEnd len="med" w="med" type="none"/>
                <a:tailEnd len="med" w="med" type="none"/>
              </a:ln>
            </p:spPr>
          </p:cxnSp>
        </p:grpSp>
        <p:sp>
          <p:nvSpPr>
            <p:cNvPr id="9408" name="Google Shape;9408;p145"/>
            <p:cNvSpPr/>
            <p:nvPr/>
          </p:nvSpPr>
          <p:spPr>
            <a:xfrm>
              <a:off x="5851525" y="1518837"/>
              <a:ext cx="1254125" cy="1258888"/>
            </a:xfrm>
            <a:custGeom>
              <a:rect b="b" l="l" r="r" t="t"/>
              <a:pathLst>
                <a:path extrusionOk="0" h="990" w="1052">
                  <a:moveTo>
                    <a:pt x="26" y="825"/>
                  </a:moveTo>
                  <a:cubicBezTo>
                    <a:pt x="0" y="569"/>
                    <a:pt x="98" y="0"/>
                    <a:pt x="575" y="386"/>
                  </a:cubicBezTo>
                  <a:cubicBezTo>
                    <a:pt x="1052" y="772"/>
                    <a:pt x="404" y="968"/>
                    <a:pt x="208" y="99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09" name="Google Shape;9409;p145"/>
          <p:cNvSpPr/>
          <p:nvPr/>
        </p:nvSpPr>
        <p:spPr>
          <a:xfrm rot="4468136">
            <a:off x="4630937" y="2243434"/>
            <a:ext cx="940593" cy="944165"/>
          </a:xfrm>
          <a:custGeom>
            <a:rect b="b" l="l" r="r" t="t"/>
            <a:pathLst>
              <a:path extrusionOk="0" h="990" w="1052">
                <a:moveTo>
                  <a:pt x="26" y="825"/>
                </a:moveTo>
                <a:cubicBezTo>
                  <a:pt x="0" y="569"/>
                  <a:pt x="98" y="0"/>
                  <a:pt x="575" y="386"/>
                </a:cubicBezTo>
                <a:cubicBezTo>
                  <a:pt x="1052" y="772"/>
                  <a:pt x="404" y="968"/>
                  <a:pt x="208" y="99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10" name="Google Shape;9410;p145"/>
          <p:cNvSpPr/>
          <p:nvPr/>
        </p:nvSpPr>
        <p:spPr>
          <a:xfrm rot="10674503">
            <a:off x="3087290" y="2617884"/>
            <a:ext cx="940594" cy="944166"/>
          </a:xfrm>
          <a:custGeom>
            <a:rect b="b" l="l" r="r" t="t"/>
            <a:pathLst>
              <a:path extrusionOk="0" h="990" w="1052">
                <a:moveTo>
                  <a:pt x="26" y="825"/>
                </a:moveTo>
                <a:cubicBezTo>
                  <a:pt x="0" y="569"/>
                  <a:pt x="98" y="0"/>
                  <a:pt x="575" y="386"/>
                </a:cubicBezTo>
                <a:cubicBezTo>
                  <a:pt x="1052" y="772"/>
                  <a:pt x="404" y="968"/>
                  <a:pt x="208" y="99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3"/>
                                        </p:tgtEl>
                                        <p:attrNameLst>
                                          <p:attrName>style.visibility</p:attrName>
                                        </p:attrNameLst>
                                      </p:cBhvr>
                                      <p:to>
                                        <p:strVal val="visible"/>
                                      </p:to>
                                    </p:set>
                                    <p:animEffect filter="fade" transition="in">
                                      <p:cBhvr>
                                        <p:cTn dur="500"/>
                                        <p:tgtEl>
                                          <p:spTgt spid="9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5"/>
                                        </p:tgtEl>
                                        <p:attrNameLst>
                                          <p:attrName>style.visibility</p:attrName>
                                        </p:attrNameLst>
                                      </p:cBhvr>
                                      <p:to>
                                        <p:strVal val="visible"/>
                                      </p:to>
                                    </p:set>
                                    <p:animEffect filter="fade" transition="in">
                                      <p:cBhvr>
                                        <p:cTn dur="500"/>
                                        <p:tgtEl>
                                          <p:spTgt spid="9395"/>
                                        </p:tgtEl>
                                      </p:cBhvr>
                                    </p:animEffect>
                                  </p:childTnLst>
                                </p:cTn>
                              </p:par>
                              <p:par>
                                <p:cTn fill="hold" nodeType="withEffect" presetClass="entr" presetID="10" presetSubtype="0">
                                  <p:stCondLst>
                                    <p:cond delay="0"/>
                                  </p:stCondLst>
                                  <p:childTnLst>
                                    <p:set>
                                      <p:cBhvr>
                                        <p:cTn dur="1" fill="hold">
                                          <p:stCondLst>
                                            <p:cond delay="0"/>
                                          </p:stCondLst>
                                        </p:cTn>
                                        <p:tgtEl>
                                          <p:spTgt spid="9409"/>
                                        </p:tgtEl>
                                        <p:attrNameLst>
                                          <p:attrName>style.visibility</p:attrName>
                                        </p:attrNameLst>
                                      </p:cBhvr>
                                      <p:to>
                                        <p:strVal val="visible"/>
                                      </p:to>
                                    </p:set>
                                    <p:animEffect filter="fade" transition="in">
                                      <p:cBhvr>
                                        <p:cTn dur="500"/>
                                        <p:tgtEl>
                                          <p:spTgt spid="9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0"/>
                                        </p:tgtEl>
                                        <p:attrNameLst>
                                          <p:attrName>style.visibility</p:attrName>
                                        </p:attrNameLst>
                                      </p:cBhvr>
                                      <p:to>
                                        <p:strVal val="visible"/>
                                      </p:to>
                                    </p:set>
                                    <p:animEffect filter="fade" transition="in">
                                      <p:cBhvr>
                                        <p:cTn dur="500"/>
                                        <p:tgtEl>
                                          <p:spTgt spid="9410"/>
                                        </p:tgtEl>
                                      </p:cBhvr>
                                    </p:animEffect>
                                  </p:childTnLst>
                                </p:cTn>
                              </p:par>
                              <p:par>
                                <p:cTn fill="hold" nodeType="withEffect" presetClass="entr" presetID="10" presetSubtype="0">
                                  <p:stCondLst>
                                    <p:cond delay="0"/>
                                  </p:stCondLst>
                                  <p:childTnLst>
                                    <p:set>
                                      <p:cBhvr>
                                        <p:cTn dur="1" fill="hold">
                                          <p:stCondLst>
                                            <p:cond delay="0"/>
                                          </p:stCondLst>
                                        </p:cTn>
                                        <p:tgtEl>
                                          <p:spTgt spid="9399"/>
                                        </p:tgtEl>
                                        <p:attrNameLst>
                                          <p:attrName>style.visibility</p:attrName>
                                        </p:attrNameLst>
                                      </p:cBhvr>
                                      <p:to>
                                        <p:strVal val="visible"/>
                                      </p:to>
                                    </p:set>
                                    <p:animEffect filter="fade" transition="in">
                                      <p:cBhvr>
                                        <p:cTn dur="500"/>
                                        <p:tgtEl>
                                          <p:spTgt spid="9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5" name="Shape 9415"/>
        <p:cNvGrpSpPr/>
        <p:nvPr/>
      </p:nvGrpSpPr>
      <p:grpSpPr>
        <a:xfrm>
          <a:off x="0" y="0"/>
          <a:ext cx="0" cy="0"/>
          <a:chOff x="0" y="0"/>
          <a:chExt cx="0" cy="0"/>
        </a:xfrm>
      </p:grpSpPr>
      <p:sp>
        <p:nvSpPr>
          <p:cNvPr id="9416" name="Google Shape;9416;p146"/>
          <p:cNvSpPr txBox="1"/>
          <p:nvPr>
            <p:ph type="title"/>
          </p:nvPr>
        </p:nvSpPr>
        <p:spPr>
          <a:xfrm>
            <a:off x="-10508" y="50269"/>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3-way handshake FSM</a:t>
            </a:r>
            <a:endParaRPr b="0" sz="3300"/>
          </a:p>
        </p:txBody>
      </p:sp>
      <p:sp>
        <p:nvSpPr>
          <p:cNvPr id="9417" name="Google Shape;9417;p14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Calibri"/>
              <a:buNone/>
            </a:pPr>
            <a:r>
              <a:rPr b="0" i="0" lang="en-US" sz="800" u="none" cap="none" strike="noStrike">
                <a:solidFill>
                  <a:srgbClr val="7F7F7F"/>
                </a:solidFill>
                <a:latin typeface="Calibri"/>
                <a:ea typeface="Calibri"/>
                <a:cs typeface="Calibri"/>
                <a:sym typeface="Calibri"/>
              </a:rPr>
              <a:t>Transport Layer: 3-</a:t>
            </a:r>
            <a:fld id="{00000000-1234-1234-1234-123412341234}" type="slidenum">
              <a:rPr b="0" i="0" lang="en-US" sz="800" u="none" cap="none" strike="noStrike">
                <a:solidFill>
                  <a:srgbClr val="7F7F7F"/>
                </a:solidFill>
                <a:latin typeface="Calibri"/>
                <a:ea typeface="Calibri"/>
                <a:cs typeface="Calibri"/>
                <a:sym typeface="Calibri"/>
              </a:rPr>
              <a:t>‹#›</a:t>
            </a:fld>
            <a:endParaRPr b="0" i="0" sz="800" u="none" cap="none" strike="noStrike">
              <a:solidFill>
                <a:srgbClr val="7F7F7F"/>
              </a:solidFill>
              <a:latin typeface="Calibri"/>
              <a:ea typeface="Calibri"/>
              <a:cs typeface="Calibri"/>
              <a:sym typeface="Calibri"/>
            </a:endParaRPr>
          </a:p>
        </p:txBody>
      </p:sp>
      <p:grpSp>
        <p:nvGrpSpPr>
          <p:cNvPr id="9418" name="Google Shape;9418;p146"/>
          <p:cNvGrpSpPr/>
          <p:nvPr/>
        </p:nvGrpSpPr>
        <p:grpSpPr>
          <a:xfrm>
            <a:off x="3681902" y="887960"/>
            <a:ext cx="657225" cy="620315"/>
            <a:chOff x="1778" y="1720"/>
            <a:chExt cx="722" cy="642"/>
          </a:xfrm>
        </p:grpSpPr>
        <p:sp>
          <p:nvSpPr>
            <p:cNvPr id="9419" name="Google Shape;9419;p146"/>
            <p:cNvSpPr/>
            <p:nvPr/>
          </p:nvSpPr>
          <p:spPr>
            <a:xfrm>
              <a:off x="1825" y="1720"/>
              <a:ext cx="675" cy="612"/>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20" name="Google Shape;9420;p146"/>
            <p:cNvSpPr/>
            <p:nvPr/>
          </p:nvSpPr>
          <p:spPr>
            <a:xfrm>
              <a:off x="1778" y="1750"/>
              <a:ext cx="675" cy="61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21" name="Google Shape;9421;p146"/>
          <p:cNvSpPr txBox="1"/>
          <p:nvPr/>
        </p:nvSpPr>
        <p:spPr>
          <a:xfrm>
            <a:off x="3678324" y="1053450"/>
            <a:ext cx="710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closed</a:t>
            </a:r>
            <a:endParaRPr sz="1100"/>
          </a:p>
        </p:txBody>
      </p:sp>
      <p:sp>
        <p:nvSpPr>
          <p:cNvPr id="9422" name="Google Shape;9422;p146"/>
          <p:cNvSpPr txBox="1"/>
          <p:nvPr/>
        </p:nvSpPr>
        <p:spPr>
          <a:xfrm>
            <a:off x="3244935" y="1838276"/>
            <a:ext cx="255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Noto Sans Symbols"/>
                <a:ea typeface="Noto Sans Symbols"/>
                <a:cs typeface="Noto Sans Symbols"/>
                <a:sym typeface="Noto Sans Symbols"/>
              </a:rPr>
              <a:t>Λ</a:t>
            </a:r>
            <a:endParaRPr sz="1100"/>
          </a:p>
        </p:txBody>
      </p:sp>
      <p:grpSp>
        <p:nvGrpSpPr>
          <p:cNvPr id="9423" name="Google Shape;9423;p146"/>
          <p:cNvGrpSpPr/>
          <p:nvPr/>
        </p:nvGrpSpPr>
        <p:grpSpPr>
          <a:xfrm>
            <a:off x="3657153" y="2655819"/>
            <a:ext cx="657225" cy="620316"/>
            <a:chOff x="1778" y="1720"/>
            <a:chExt cx="722" cy="642"/>
          </a:xfrm>
        </p:grpSpPr>
        <p:sp>
          <p:nvSpPr>
            <p:cNvPr id="9424" name="Google Shape;9424;p146"/>
            <p:cNvSpPr/>
            <p:nvPr/>
          </p:nvSpPr>
          <p:spPr>
            <a:xfrm>
              <a:off x="1825" y="1720"/>
              <a:ext cx="675" cy="612"/>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25" name="Google Shape;9425;p146"/>
            <p:cNvSpPr/>
            <p:nvPr/>
          </p:nvSpPr>
          <p:spPr>
            <a:xfrm>
              <a:off x="1778" y="1750"/>
              <a:ext cx="675" cy="61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26" name="Google Shape;9426;p146"/>
          <p:cNvSpPr txBox="1"/>
          <p:nvPr/>
        </p:nvSpPr>
        <p:spPr>
          <a:xfrm>
            <a:off x="3624998" y="2821325"/>
            <a:ext cx="710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listen</a:t>
            </a:r>
            <a:endParaRPr sz="1100"/>
          </a:p>
        </p:txBody>
      </p:sp>
      <p:grpSp>
        <p:nvGrpSpPr>
          <p:cNvPr id="9427" name="Google Shape;9427;p146"/>
          <p:cNvGrpSpPr/>
          <p:nvPr/>
        </p:nvGrpSpPr>
        <p:grpSpPr>
          <a:xfrm>
            <a:off x="2085484" y="3214721"/>
            <a:ext cx="657225" cy="620315"/>
            <a:chOff x="1778" y="1720"/>
            <a:chExt cx="722" cy="642"/>
          </a:xfrm>
        </p:grpSpPr>
        <p:sp>
          <p:nvSpPr>
            <p:cNvPr id="9428" name="Google Shape;9428;p146"/>
            <p:cNvSpPr/>
            <p:nvPr/>
          </p:nvSpPr>
          <p:spPr>
            <a:xfrm>
              <a:off x="1825" y="1720"/>
              <a:ext cx="675" cy="612"/>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29" name="Google Shape;9429;p146"/>
            <p:cNvSpPr/>
            <p:nvPr/>
          </p:nvSpPr>
          <p:spPr>
            <a:xfrm>
              <a:off x="1778" y="1750"/>
              <a:ext cx="675" cy="61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30" name="Google Shape;9430;p146"/>
          <p:cNvSpPr txBox="1"/>
          <p:nvPr/>
        </p:nvSpPr>
        <p:spPr>
          <a:xfrm>
            <a:off x="2077150" y="3363550"/>
            <a:ext cx="6573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SYN</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rcvd</a:t>
            </a:r>
            <a:endParaRPr sz="1100"/>
          </a:p>
        </p:txBody>
      </p:sp>
      <p:grpSp>
        <p:nvGrpSpPr>
          <p:cNvPr id="9431" name="Google Shape;9431;p146"/>
          <p:cNvGrpSpPr/>
          <p:nvPr/>
        </p:nvGrpSpPr>
        <p:grpSpPr>
          <a:xfrm>
            <a:off x="4753465" y="3095379"/>
            <a:ext cx="657225" cy="620315"/>
            <a:chOff x="1778" y="1720"/>
            <a:chExt cx="722" cy="642"/>
          </a:xfrm>
        </p:grpSpPr>
        <p:sp>
          <p:nvSpPr>
            <p:cNvPr id="9432" name="Google Shape;9432;p146"/>
            <p:cNvSpPr/>
            <p:nvPr/>
          </p:nvSpPr>
          <p:spPr>
            <a:xfrm>
              <a:off x="1825" y="1720"/>
              <a:ext cx="675" cy="612"/>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33" name="Google Shape;9433;p146"/>
            <p:cNvSpPr/>
            <p:nvPr/>
          </p:nvSpPr>
          <p:spPr>
            <a:xfrm>
              <a:off x="1778" y="1750"/>
              <a:ext cx="675" cy="61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34" name="Google Shape;9434;p146"/>
          <p:cNvSpPr txBox="1"/>
          <p:nvPr/>
        </p:nvSpPr>
        <p:spPr>
          <a:xfrm>
            <a:off x="4745124" y="3244200"/>
            <a:ext cx="5895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SYN</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sent</a:t>
            </a:r>
            <a:endParaRPr sz="1100"/>
          </a:p>
        </p:txBody>
      </p:sp>
      <p:grpSp>
        <p:nvGrpSpPr>
          <p:cNvPr id="9435" name="Google Shape;9435;p146"/>
          <p:cNvGrpSpPr/>
          <p:nvPr/>
        </p:nvGrpSpPr>
        <p:grpSpPr>
          <a:xfrm>
            <a:off x="3678330" y="3749032"/>
            <a:ext cx="657225" cy="620316"/>
            <a:chOff x="1778" y="1720"/>
            <a:chExt cx="722" cy="642"/>
          </a:xfrm>
        </p:grpSpPr>
        <p:sp>
          <p:nvSpPr>
            <p:cNvPr id="9436" name="Google Shape;9436;p146"/>
            <p:cNvSpPr/>
            <p:nvPr/>
          </p:nvSpPr>
          <p:spPr>
            <a:xfrm>
              <a:off x="1825" y="1720"/>
              <a:ext cx="675" cy="612"/>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37" name="Google Shape;9437;p146"/>
            <p:cNvSpPr/>
            <p:nvPr/>
          </p:nvSpPr>
          <p:spPr>
            <a:xfrm>
              <a:off x="1778" y="1750"/>
              <a:ext cx="675" cy="61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438" name="Google Shape;9438;p146"/>
          <p:cNvSpPr txBox="1"/>
          <p:nvPr/>
        </p:nvSpPr>
        <p:spPr>
          <a:xfrm>
            <a:off x="3649755" y="3964535"/>
            <a:ext cx="7002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ESTAB</a:t>
            </a:r>
            <a:endParaRPr sz="1100"/>
          </a:p>
        </p:txBody>
      </p:sp>
      <p:sp>
        <p:nvSpPr>
          <p:cNvPr id="9439" name="Google Shape;9439;p146"/>
          <p:cNvSpPr txBox="1"/>
          <p:nvPr/>
        </p:nvSpPr>
        <p:spPr>
          <a:xfrm>
            <a:off x="5036834" y="1857489"/>
            <a:ext cx="4150500" cy="7158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Socket clientSocket =   </a:t>
            </a:r>
            <a:endParaRPr sz="1100"/>
          </a:p>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  newSocket("hostname","port number");</a:t>
            </a:r>
            <a:endParaRPr sz="1100"/>
          </a:p>
        </p:txBody>
      </p:sp>
      <p:cxnSp>
        <p:nvCxnSpPr>
          <p:cNvPr id="9440" name="Google Shape;9440;p146"/>
          <p:cNvCxnSpPr/>
          <p:nvPr/>
        </p:nvCxnSpPr>
        <p:spPr>
          <a:xfrm>
            <a:off x="5215427" y="2364640"/>
            <a:ext cx="2953800" cy="0"/>
          </a:xfrm>
          <a:prstGeom prst="straightConnector1">
            <a:avLst/>
          </a:prstGeom>
          <a:noFill/>
          <a:ln cap="flat" cmpd="sng" w="9525">
            <a:solidFill>
              <a:srgbClr val="000000"/>
            </a:solidFill>
            <a:prstDash val="solid"/>
            <a:round/>
            <a:headEnd len="med" w="med" type="none"/>
            <a:tailEnd len="med" w="med" type="none"/>
          </a:ln>
        </p:spPr>
      </p:cxnSp>
      <p:sp>
        <p:nvSpPr>
          <p:cNvPr id="9441" name="Google Shape;9441;p146"/>
          <p:cNvSpPr txBox="1"/>
          <p:nvPr/>
        </p:nvSpPr>
        <p:spPr>
          <a:xfrm>
            <a:off x="6050757" y="2403275"/>
            <a:ext cx="1617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SYN(seq=x)</a:t>
            </a:r>
            <a:endParaRPr sz="1100"/>
          </a:p>
        </p:txBody>
      </p:sp>
      <p:sp>
        <p:nvSpPr>
          <p:cNvPr id="9442" name="Google Shape;9442;p146"/>
          <p:cNvSpPr/>
          <p:nvPr/>
        </p:nvSpPr>
        <p:spPr>
          <a:xfrm>
            <a:off x="4351034" y="1248719"/>
            <a:ext cx="685800" cy="1788319"/>
          </a:xfrm>
          <a:custGeom>
            <a:rect b="b" l="l" r="r" t="t"/>
            <a:pathLst>
              <a:path extrusionOk="0" h="1138" w="576">
                <a:moveTo>
                  <a:pt x="0" y="0"/>
                </a:moveTo>
                <a:lnTo>
                  <a:pt x="576" y="0"/>
                </a:lnTo>
                <a:lnTo>
                  <a:pt x="576" y="1138"/>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9443" name="Google Shape;9443;p146"/>
          <p:cNvCxnSpPr/>
          <p:nvPr/>
        </p:nvCxnSpPr>
        <p:spPr>
          <a:xfrm>
            <a:off x="3970034" y="1553519"/>
            <a:ext cx="0" cy="1102200"/>
          </a:xfrm>
          <a:prstGeom prst="straightConnector1">
            <a:avLst/>
          </a:prstGeom>
          <a:noFill/>
          <a:ln cap="flat" cmpd="sng" w="9525">
            <a:solidFill>
              <a:srgbClr val="000000"/>
            </a:solidFill>
            <a:prstDash val="solid"/>
            <a:round/>
            <a:headEnd len="med" w="med" type="none"/>
            <a:tailEnd len="med" w="med" type="triangle"/>
          </a:ln>
        </p:spPr>
      </p:cxnSp>
      <p:sp>
        <p:nvSpPr>
          <p:cNvPr id="9444" name="Google Shape;9444;p146"/>
          <p:cNvSpPr txBox="1"/>
          <p:nvPr/>
        </p:nvSpPr>
        <p:spPr>
          <a:xfrm>
            <a:off x="984296" y="1389049"/>
            <a:ext cx="3144300" cy="5001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Socket connectionSocket = welcomeSocket.accept();</a:t>
            </a:r>
            <a:endParaRPr sz="1100"/>
          </a:p>
        </p:txBody>
      </p:sp>
      <p:cxnSp>
        <p:nvCxnSpPr>
          <p:cNvPr id="9445" name="Google Shape;9445;p146"/>
          <p:cNvCxnSpPr/>
          <p:nvPr/>
        </p:nvCxnSpPr>
        <p:spPr>
          <a:xfrm>
            <a:off x="1181056" y="1857489"/>
            <a:ext cx="2365800" cy="0"/>
          </a:xfrm>
          <a:prstGeom prst="straightConnector1">
            <a:avLst/>
          </a:prstGeom>
          <a:noFill/>
          <a:ln cap="flat" cmpd="sng" w="9525">
            <a:solidFill>
              <a:srgbClr val="000000"/>
            </a:solidFill>
            <a:prstDash val="solid"/>
            <a:round/>
            <a:headEnd len="med" w="med" type="none"/>
            <a:tailEnd len="med" w="med" type="none"/>
          </a:ln>
        </p:spPr>
      </p:cxnSp>
      <p:sp>
        <p:nvSpPr>
          <p:cNvPr id="9446" name="Google Shape;9446;p146"/>
          <p:cNvSpPr/>
          <p:nvPr/>
        </p:nvSpPr>
        <p:spPr>
          <a:xfrm>
            <a:off x="2390575" y="2979424"/>
            <a:ext cx="1184672" cy="212539"/>
          </a:xfrm>
          <a:custGeom>
            <a:rect b="b" l="l" r="r" t="t"/>
            <a:pathLst>
              <a:path extrusionOk="0" h="235" w="1123">
                <a:moveTo>
                  <a:pt x="1123" y="0"/>
                </a:moveTo>
                <a:lnTo>
                  <a:pt x="0" y="0"/>
                </a:lnTo>
                <a:lnTo>
                  <a:pt x="0" y="235"/>
                </a:lnTo>
              </a:path>
            </a:pathLst>
          </a:custGeom>
          <a:noFill/>
          <a:ln cap="flat" cmpd="sng" w="9525">
            <a:solidFill>
              <a:srgbClr val="00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47" name="Google Shape;9447;p146"/>
          <p:cNvSpPr txBox="1"/>
          <p:nvPr/>
        </p:nvSpPr>
        <p:spPr>
          <a:xfrm>
            <a:off x="1976401" y="2179150"/>
            <a:ext cx="926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SYN(x)</a:t>
            </a:r>
            <a:endParaRPr sz="1100"/>
          </a:p>
        </p:txBody>
      </p:sp>
      <p:cxnSp>
        <p:nvCxnSpPr>
          <p:cNvPr id="9448" name="Google Shape;9448;p146"/>
          <p:cNvCxnSpPr/>
          <p:nvPr/>
        </p:nvCxnSpPr>
        <p:spPr>
          <a:xfrm>
            <a:off x="1603506" y="2450805"/>
            <a:ext cx="1473900" cy="0"/>
          </a:xfrm>
          <a:prstGeom prst="straightConnector1">
            <a:avLst/>
          </a:prstGeom>
          <a:noFill/>
          <a:ln cap="flat" cmpd="sng" w="9525">
            <a:solidFill>
              <a:srgbClr val="000000"/>
            </a:solidFill>
            <a:prstDash val="solid"/>
            <a:round/>
            <a:headEnd len="med" w="med" type="none"/>
            <a:tailEnd len="med" w="med" type="none"/>
          </a:ln>
        </p:spPr>
      </p:cxnSp>
      <p:sp>
        <p:nvSpPr>
          <p:cNvPr id="9449" name="Google Shape;9449;p146"/>
          <p:cNvSpPr txBox="1"/>
          <p:nvPr/>
        </p:nvSpPr>
        <p:spPr>
          <a:xfrm>
            <a:off x="908100" y="2298325"/>
            <a:ext cx="2826600" cy="7014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Tahoma"/>
              <a:ea typeface="Tahoma"/>
              <a:cs typeface="Tahoma"/>
              <a:sym typeface="Tahoma"/>
            </a:endParaRPr>
          </a:p>
          <a:p>
            <a:pPr indent="0" lvl="0" marL="0" marR="0" rtl="0" algn="ctr">
              <a:lnSpc>
                <a:spcPct val="90000"/>
              </a:lnSpc>
              <a:spcBef>
                <a:spcPts val="20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SYNACK(seq=y,ACKnum=x+1)</a:t>
            </a:r>
            <a:endParaRPr sz="1100"/>
          </a:p>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create new socket for communication back to client</a:t>
            </a:r>
            <a:endParaRPr sz="1100"/>
          </a:p>
        </p:txBody>
      </p:sp>
      <p:sp>
        <p:nvSpPr>
          <p:cNvPr id="9450" name="Google Shape;9450;p146"/>
          <p:cNvSpPr/>
          <p:nvPr/>
        </p:nvSpPr>
        <p:spPr>
          <a:xfrm flipH="1" rot="10800000">
            <a:off x="2390575" y="3881058"/>
            <a:ext cx="1242512" cy="159676"/>
          </a:xfrm>
          <a:custGeom>
            <a:rect b="b" l="l" r="r" t="t"/>
            <a:pathLst>
              <a:path extrusionOk="0" h="235" w="1123">
                <a:moveTo>
                  <a:pt x="1123" y="0"/>
                </a:moveTo>
                <a:lnTo>
                  <a:pt x="0" y="0"/>
                </a:lnTo>
                <a:lnTo>
                  <a:pt x="0" y="235"/>
                </a:lnTo>
              </a:path>
            </a:pathLst>
          </a:custGeom>
          <a:noFill/>
          <a:ln cap="flat" cmpd="sng" w="9525">
            <a:solidFill>
              <a:srgbClr val="000000"/>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51" name="Google Shape;9451;p146"/>
          <p:cNvSpPr/>
          <p:nvPr/>
        </p:nvSpPr>
        <p:spPr>
          <a:xfrm rot="10800000">
            <a:off x="4373656" y="3774035"/>
            <a:ext cx="710803" cy="279796"/>
          </a:xfrm>
          <a:custGeom>
            <a:rect b="b" l="l" r="r" t="t"/>
            <a:pathLst>
              <a:path extrusionOk="0" h="235" w="1123">
                <a:moveTo>
                  <a:pt x="1123" y="0"/>
                </a:moveTo>
                <a:lnTo>
                  <a:pt x="0" y="0"/>
                </a:lnTo>
                <a:lnTo>
                  <a:pt x="0" y="235"/>
                </a:lnTo>
              </a:path>
            </a:pathLst>
          </a:custGeom>
          <a:noFill/>
          <a:ln cap="flat" cmpd="sng" w="9525">
            <a:solidFill>
              <a:srgbClr val="000000"/>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452" name="Google Shape;9452;p146"/>
          <p:cNvGrpSpPr/>
          <p:nvPr/>
        </p:nvGrpSpPr>
        <p:grpSpPr>
          <a:xfrm>
            <a:off x="5103740" y="3662751"/>
            <a:ext cx="2687274" cy="815261"/>
            <a:chOff x="7127280" y="4908222"/>
            <a:chExt cx="3334500" cy="1087015"/>
          </a:xfrm>
        </p:grpSpPr>
        <p:sp>
          <p:nvSpPr>
            <p:cNvPr id="9453" name="Google Shape;9453;p146"/>
            <p:cNvSpPr txBox="1"/>
            <p:nvPr/>
          </p:nvSpPr>
          <p:spPr>
            <a:xfrm>
              <a:off x="7127280" y="4908222"/>
              <a:ext cx="3334500" cy="7695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a:p>
              <a:pPr indent="0" lvl="0" marL="0" marR="0" rtl="0" algn="ct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SYNACK(seq=y,ACKnum=x+1)</a:t>
              </a:r>
              <a:endParaRPr sz="1100"/>
            </a:p>
            <a:p>
              <a:pPr indent="0" lvl="0" marL="0" marR="0" rtl="0" algn="ctr">
                <a:lnSpc>
                  <a:spcPct val="9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9454" name="Google Shape;9454;p146"/>
            <p:cNvCxnSpPr/>
            <p:nvPr/>
          </p:nvCxnSpPr>
          <p:spPr>
            <a:xfrm>
              <a:off x="7272381" y="5430091"/>
              <a:ext cx="2528888" cy="0"/>
            </a:xfrm>
            <a:prstGeom prst="straightConnector1">
              <a:avLst/>
            </a:prstGeom>
            <a:noFill/>
            <a:ln cap="flat" cmpd="sng" w="9525">
              <a:solidFill>
                <a:srgbClr val="000000"/>
              </a:solidFill>
              <a:prstDash val="solid"/>
              <a:round/>
              <a:headEnd len="med" w="med" type="none"/>
              <a:tailEnd len="med" w="med" type="none"/>
            </a:ln>
          </p:spPr>
        </p:cxnSp>
        <p:sp>
          <p:nvSpPr>
            <p:cNvPr id="9455" name="Google Shape;9455;p146"/>
            <p:cNvSpPr txBox="1"/>
            <p:nvPr/>
          </p:nvSpPr>
          <p:spPr>
            <a:xfrm>
              <a:off x="7144190" y="5225737"/>
              <a:ext cx="2529000" cy="7695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a:p>
              <a:pPr indent="0" lvl="0" marL="0" marR="0" rtl="0" algn="ct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ACK(ACKnum=y+1)</a:t>
              </a:r>
              <a:endParaRPr sz="1100"/>
            </a:p>
            <a:p>
              <a:pPr indent="0" lvl="0" marL="0" marR="0" rtl="0" algn="ctr">
                <a:lnSpc>
                  <a:spcPct val="9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9456" name="Google Shape;9456;p146"/>
          <p:cNvGrpSpPr/>
          <p:nvPr/>
        </p:nvGrpSpPr>
        <p:grpSpPr>
          <a:xfrm>
            <a:off x="1810211" y="3996625"/>
            <a:ext cx="2057470" cy="608475"/>
            <a:chOff x="1893200" y="5293984"/>
            <a:chExt cx="2214000" cy="811300"/>
          </a:xfrm>
        </p:grpSpPr>
        <p:cxnSp>
          <p:nvCxnSpPr>
            <p:cNvPr id="9457" name="Google Shape;9457;p146"/>
            <p:cNvCxnSpPr/>
            <p:nvPr/>
          </p:nvCxnSpPr>
          <p:spPr>
            <a:xfrm>
              <a:off x="2067578" y="5760709"/>
              <a:ext cx="1965325" cy="0"/>
            </a:xfrm>
            <a:prstGeom prst="straightConnector1">
              <a:avLst/>
            </a:prstGeom>
            <a:noFill/>
            <a:ln cap="flat" cmpd="sng" w="9525">
              <a:solidFill>
                <a:srgbClr val="000000"/>
              </a:solidFill>
              <a:prstDash val="solid"/>
              <a:round/>
              <a:headEnd len="med" w="med" type="none"/>
              <a:tailEnd len="med" w="med" type="none"/>
            </a:ln>
          </p:spPr>
        </p:cxnSp>
        <p:sp>
          <p:nvSpPr>
            <p:cNvPr id="9458" name="Google Shape;9458;p146"/>
            <p:cNvSpPr txBox="1"/>
            <p:nvPr/>
          </p:nvSpPr>
          <p:spPr>
            <a:xfrm>
              <a:off x="1893200" y="5293984"/>
              <a:ext cx="2214000" cy="7347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chemeClr val="dk1"/>
                </a:buClr>
                <a:buSzPts val="1100"/>
                <a:buFont typeface="Tahoma"/>
                <a:buNone/>
              </a:pPr>
              <a:r>
                <a:t/>
              </a:r>
              <a:endParaRPr b="0" i="0" sz="1100" u="none" cap="none" strike="noStrike">
                <a:solidFill>
                  <a:srgbClr val="000000"/>
                </a:solidFill>
                <a:latin typeface="Tahoma"/>
                <a:ea typeface="Tahoma"/>
                <a:cs typeface="Tahoma"/>
                <a:sym typeface="Tahoma"/>
              </a:endParaRPr>
            </a:p>
            <a:p>
              <a:pPr indent="0" lvl="0" marL="0" marR="0" rtl="0" algn="ct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ACK(ACKnum=y+1)</a:t>
              </a:r>
              <a:endParaRPr sz="1100"/>
            </a:p>
            <a:p>
              <a:pPr indent="0" lvl="0" marL="0" marR="0" rtl="0" algn="ctr">
                <a:lnSpc>
                  <a:spcPct val="90000"/>
                </a:lnSpc>
                <a:spcBef>
                  <a:spcPts val="0"/>
                </a:spcBef>
                <a:spcAft>
                  <a:spcPts val="0"/>
                </a:spcAft>
                <a:buClr>
                  <a:schemeClr val="dk1"/>
                </a:buClr>
                <a:buSzPts val="1100"/>
                <a:buFont typeface="Tahoma"/>
                <a:buNone/>
              </a:pPr>
              <a:r>
                <a:t/>
              </a:r>
              <a:endParaRPr b="0" i="0" sz="1100" u="none" cap="none" strike="noStrike">
                <a:solidFill>
                  <a:srgbClr val="000000"/>
                </a:solidFill>
                <a:latin typeface="Tahoma"/>
                <a:ea typeface="Tahoma"/>
                <a:cs typeface="Tahoma"/>
                <a:sym typeface="Tahoma"/>
              </a:endParaRPr>
            </a:p>
          </p:txBody>
        </p:sp>
        <p:sp>
          <p:nvSpPr>
            <p:cNvPr id="9459" name="Google Shape;9459;p146"/>
            <p:cNvSpPr txBox="1"/>
            <p:nvPr/>
          </p:nvSpPr>
          <p:spPr>
            <a:xfrm>
              <a:off x="2778778" y="5725784"/>
              <a:ext cx="3414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Noto Sans Symbols"/>
                <a:buNone/>
              </a:pPr>
              <a:r>
                <a:rPr b="0" i="0" lang="en-US" sz="1400" u="none" cap="none" strike="noStrike">
                  <a:solidFill>
                    <a:srgbClr val="000000"/>
                  </a:solidFill>
                  <a:latin typeface="Noto Sans Symbols"/>
                  <a:ea typeface="Noto Sans Symbols"/>
                  <a:cs typeface="Noto Sans Symbols"/>
                  <a:sym typeface="Noto Sans Symbols"/>
                </a:rPr>
                <a:t>Λ</a:t>
              </a:r>
              <a:endParaRPr sz="1100"/>
            </a:p>
          </p:txBody>
        </p:sp>
      </p:gr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4" name="Shape 9464"/>
        <p:cNvGrpSpPr/>
        <p:nvPr/>
      </p:nvGrpSpPr>
      <p:grpSpPr>
        <a:xfrm>
          <a:off x="0" y="0"/>
          <a:ext cx="0" cy="0"/>
          <a:chOff x="0" y="0"/>
          <a:chExt cx="0" cy="0"/>
        </a:xfrm>
      </p:grpSpPr>
      <p:sp>
        <p:nvSpPr>
          <p:cNvPr id="9465" name="Google Shape;9465;p14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
        <p:nvSpPr>
          <p:cNvPr id="9466" name="Google Shape;9466;p147"/>
          <p:cNvSpPr txBox="1"/>
          <p:nvPr>
            <p:ph type="title"/>
          </p:nvPr>
        </p:nvSpPr>
        <p:spPr>
          <a:xfrm>
            <a:off x="-14300" y="637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Κλείσιμο σύνδεσης TCP</a:t>
            </a:r>
            <a:endParaRPr sz="3600"/>
          </a:p>
        </p:txBody>
      </p:sp>
      <p:cxnSp>
        <p:nvCxnSpPr>
          <p:cNvPr id="9467" name="Google Shape;9467;p147"/>
          <p:cNvCxnSpPr/>
          <p:nvPr/>
        </p:nvCxnSpPr>
        <p:spPr>
          <a:xfrm flipH="1">
            <a:off x="4005743" y="1544423"/>
            <a:ext cx="1200" cy="2961000"/>
          </a:xfrm>
          <a:prstGeom prst="straightConnector1">
            <a:avLst/>
          </a:prstGeom>
          <a:noFill/>
          <a:ln cap="flat" cmpd="sng" w="9525">
            <a:solidFill>
              <a:srgbClr val="777777"/>
            </a:solidFill>
            <a:prstDash val="solid"/>
            <a:round/>
            <a:headEnd len="med" w="med" type="none"/>
            <a:tailEnd len="med" w="med" type="none"/>
          </a:ln>
        </p:spPr>
      </p:cxnSp>
      <p:cxnSp>
        <p:nvCxnSpPr>
          <p:cNvPr id="9468" name="Google Shape;9468;p147"/>
          <p:cNvCxnSpPr/>
          <p:nvPr/>
        </p:nvCxnSpPr>
        <p:spPr>
          <a:xfrm flipH="1">
            <a:off x="5947653" y="1596811"/>
            <a:ext cx="1200" cy="2563500"/>
          </a:xfrm>
          <a:prstGeom prst="straightConnector1">
            <a:avLst/>
          </a:prstGeom>
          <a:noFill/>
          <a:ln cap="flat" cmpd="sng" w="9525">
            <a:solidFill>
              <a:srgbClr val="777777"/>
            </a:solidFill>
            <a:prstDash val="solid"/>
            <a:round/>
            <a:headEnd len="med" w="med" type="none"/>
            <a:tailEnd len="med" w="med" type="none"/>
          </a:ln>
        </p:spPr>
      </p:cxnSp>
      <p:grpSp>
        <p:nvGrpSpPr>
          <p:cNvPr id="9469" name="Google Shape;9469;p147"/>
          <p:cNvGrpSpPr/>
          <p:nvPr/>
        </p:nvGrpSpPr>
        <p:grpSpPr>
          <a:xfrm>
            <a:off x="1810241" y="2055201"/>
            <a:ext cx="1071562" cy="745331"/>
            <a:chOff x="343" y="1740"/>
            <a:chExt cx="900" cy="626"/>
          </a:xfrm>
        </p:grpSpPr>
        <p:sp>
          <p:nvSpPr>
            <p:cNvPr id="9470" name="Google Shape;9470;p147"/>
            <p:cNvSpPr txBox="1"/>
            <p:nvPr/>
          </p:nvSpPr>
          <p:spPr>
            <a:xfrm>
              <a:off x="343" y="2066"/>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FIN_WAIT_2</a:t>
              </a:r>
              <a:endParaRPr sz="1100"/>
            </a:p>
          </p:txBody>
        </p:sp>
        <p:cxnSp>
          <p:nvCxnSpPr>
            <p:cNvPr id="9471" name="Google Shape;9471;p147"/>
            <p:cNvCxnSpPr/>
            <p:nvPr/>
          </p:nvCxnSpPr>
          <p:spPr>
            <a:xfrm>
              <a:off x="634" y="1740"/>
              <a:ext cx="0" cy="356"/>
            </a:xfrm>
            <a:prstGeom prst="straightConnector1">
              <a:avLst/>
            </a:prstGeom>
            <a:noFill/>
            <a:ln cap="flat" cmpd="sng" w="9525">
              <a:solidFill>
                <a:srgbClr val="000000"/>
              </a:solidFill>
              <a:prstDash val="solid"/>
              <a:round/>
              <a:headEnd len="med" w="med" type="none"/>
              <a:tailEnd len="med" w="med" type="triangle"/>
            </a:ln>
          </p:spPr>
        </p:cxnSp>
      </p:grpSp>
      <p:grpSp>
        <p:nvGrpSpPr>
          <p:cNvPr id="9472" name="Google Shape;9472;p147"/>
          <p:cNvGrpSpPr/>
          <p:nvPr/>
        </p:nvGrpSpPr>
        <p:grpSpPr>
          <a:xfrm>
            <a:off x="7012081" y="1559901"/>
            <a:ext cx="1071563" cy="825104"/>
            <a:chOff x="4648" y="1324"/>
            <a:chExt cx="900" cy="693"/>
          </a:xfrm>
        </p:grpSpPr>
        <p:sp>
          <p:nvSpPr>
            <p:cNvPr id="9473" name="Google Shape;9473;p147"/>
            <p:cNvSpPr txBox="1"/>
            <p:nvPr/>
          </p:nvSpPr>
          <p:spPr>
            <a:xfrm>
              <a:off x="4648" y="1717"/>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CLOSE_WAIT</a:t>
              </a:r>
              <a:endParaRPr sz="1100"/>
            </a:p>
          </p:txBody>
        </p:sp>
        <p:cxnSp>
          <p:nvCxnSpPr>
            <p:cNvPr id="9474" name="Google Shape;9474;p147"/>
            <p:cNvCxnSpPr/>
            <p:nvPr/>
          </p:nvCxnSpPr>
          <p:spPr>
            <a:xfrm>
              <a:off x="5171" y="1324"/>
              <a:ext cx="0" cy="415"/>
            </a:xfrm>
            <a:prstGeom prst="straightConnector1">
              <a:avLst/>
            </a:prstGeom>
            <a:noFill/>
            <a:ln cap="flat" cmpd="sng" w="9525">
              <a:solidFill>
                <a:srgbClr val="000000"/>
              </a:solidFill>
              <a:prstDash val="solid"/>
              <a:round/>
              <a:headEnd len="med" w="med" type="none"/>
              <a:tailEnd len="med" w="med" type="triangle"/>
            </a:ln>
          </p:spPr>
        </p:cxnSp>
      </p:grpSp>
      <p:grpSp>
        <p:nvGrpSpPr>
          <p:cNvPr id="9475" name="Google Shape;9475;p147"/>
          <p:cNvGrpSpPr/>
          <p:nvPr/>
        </p:nvGrpSpPr>
        <p:grpSpPr>
          <a:xfrm>
            <a:off x="4036709" y="2886257"/>
            <a:ext cx="1871662" cy="504826"/>
            <a:chOff x="2213" y="2438"/>
            <a:chExt cx="1572" cy="424"/>
          </a:xfrm>
        </p:grpSpPr>
        <p:cxnSp>
          <p:nvCxnSpPr>
            <p:cNvPr id="9476" name="Google Shape;9476;p147"/>
            <p:cNvCxnSpPr/>
            <p:nvPr/>
          </p:nvCxnSpPr>
          <p:spPr>
            <a:xfrm flipH="1">
              <a:off x="2213" y="2483"/>
              <a:ext cx="1572" cy="320"/>
            </a:xfrm>
            <a:prstGeom prst="straightConnector1">
              <a:avLst/>
            </a:prstGeom>
            <a:noFill/>
            <a:ln cap="flat" cmpd="sng" w="28575">
              <a:solidFill>
                <a:srgbClr val="000099"/>
              </a:solidFill>
              <a:prstDash val="solid"/>
              <a:round/>
              <a:headEnd len="med" w="med" type="none"/>
              <a:tailEnd len="med" w="med" type="triangle"/>
            </a:ln>
          </p:spPr>
        </p:cxnSp>
        <p:sp>
          <p:nvSpPr>
            <p:cNvPr id="9477" name="Google Shape;9477;p147"/>
            <p:cNvSpPr/>
            <p:nvPr/>
          </p:nvSpPr>
          <p:spPr>
            <a:xfrm>
              <a:off x="2669" y="2438"/>
              <a:ext cx="590" cy="36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78" name="Google Shape;9478;p147"/>
            <p:cNvSpPr txBox="1"/>
            <p:nvPr/>
          </p:nvSpPr>
          <p:spPr>
            <a:xfrm>
              <a:off x="2455" y="2562"/>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FINbit=1, seq=y</a:t>
              </a:r>
              <a:endParaRPr sz="1100"/>
            </a:p>
          </p:txBody>
        </p:sp>
      </p:grpSp>
      <p:grpSp>
        <p:nvGrpSpPr>
          <p:cNvPr id="9479" name="Google Shape;9479;p147"/>
          <p:cNvGrpSpPr/>
          <p:nvPr/>
        </p:nvGrpSpPr>
        <p:grpSpPr>
          <a:xfrm>
            <a:off x="4059331" y="3417276"/>
            <a:ext cx="1881187" cy="445294"/>
            <a:chOff x="2232" y="2884"/>
            <a:chExt cx="1580" cy="374"/>
          </a:xfrm>
        </p:grpSpPr>
        <p:cxnSp>
          <p:nvCxnSpPr>
            <p:cNvPr id="9480" name="Google Shape;9480;p147"/>
            <p:cNvCxnSpPr/>
            <p:nvPr/>
          </p:nvCxnSpPr>
          <p:spPr>
            <a:xfrm>
              <a:off x="2232" y="2884"/>
              <a:ext cx="1580" cy="367"/>
            </a:xfrm>
            <a:prstGeom prst="straightConnector1">
              <a:avLst/>
            </a:prstGeom>
            <a:noFill/>
            <a:ln cap="flat" cmpd="sng" w="28575">
              <a:solidFill>
                <a:srgbClr val="000099"/>
              </a:solidFill>
              <a:prstDash val="solid"/>
              <a:round/>
              <a:headEnd len="med" w="med" type="none"/>
              <a:tailEnd len="med" w="med" type="triangle"/>
            </a:ln>
          </p:spPr>
        </p:cxnSp>
        <p:sp>
          <p:nvSpPr>
            <p:cNvPr id="9481" name="Google Shape;9481;p147"/>
            <p:cNvSpPr/>
            <p:nvPr/>
          </p:nvSpPr>
          <p:spPr>
            <a:xfrm>
              <a:off x="2553" y="2995"/>
              <a:ext cx="896"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82" name="Google Shape;9482;p147"/>
            <p:cNvSpPr txBox="1"/>
            <p:nvPr/>
          </p:nvSpPr>
          <p:spPr>
            <a:xfrm>
              <a:off x="2246" y="2958"/>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ACKbit=1; ACKnum=y+1</a:t>
              </a:r>
              <a:endParaRPr sz="1100"/>
            </a:p>
          </p:txBody>
        </p:sp>
      </p:grpSp>
      <p:grpSp>
        <p:nvGrpSpPr>
          <p:cNvPr id="9483" name="Google Shape;9483;p147"/>
          <p:cNvGrpSpPr/>
          <p:nvPr/>
        </p:nvGrpSpPr>
        <p:grpSpPr>
          <a:xfrm>
            <a:off x="2969909" y="2159976"/>
            <a:ext cx="3696891" cy="640556"/>
            <a:chOff x="1317" y="1828"/>
            <a:chExt cx="3105" cy="538"/>
          </a:xfrm>
        </p:grpSpPr>
        <p:cxnSp>
          <p:nvCxnSpPr>
            <p:cNvPr id="9484" name="Google Shape;9484;p147"/>
            <p:cNvCxnSpPr/>
            <p:nvPr/>
          </p:nvCxnSpPr>
          <p:spPr>
            <a:xfrm flipH="1">
              <a:off x="2186" y="1828"/>
              <a:ext cx="1580" cy="367"/>
            </a:xfrm>
            <a:prstGeom prst="straightConnector1">
              <a:avLst/>
            </a:prstGeom>
            <a:noFill/>
            <a:ln cap="flat" cmpd="sng" w="28575">
              <a:solidFill>
                <a:srgbClr val="000099"/>
              </a:solidFill>
              <a:prstDash val="solid"/>
              <a:round/>
              <a:headEnd len="med" w="med" type="none"/>
              <a:tailEnd len="med" w="med" type="triangle"/>
            </a:ln>
          </p:spPr>
        </p:cxnSp>
        <p:sp>
          <p:nvSpPr>
            <p:cNvPr id="9485" name="Google Shape;9485;p147"/>
            <p:cNvSpPr/>
            <p:nvPr/>
          </p:nvSpPr>
          <p:spPr>
            <a:xfrm>
              <a:off x="2507" y="1912"/>
              <a:ext cx="896"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486" name="Google Shape;9486;p147"/>
            <p:cNvSpPr txBox="1"/>
            <p:nvPr/>
          </p:nvSpPr>
          <p:spPr>
            <a:xfrm>
              <a:off x="2200" y="1875"/>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ACKbit=1; ACKnum=x+1</a:t>
              </a:r>
              <a:endParaRPr sz="1100"/>
            </a:p>
          </p:txBody>
        </p:sp>
        <p:sp>
          <p:nvSpPr>
            <p:cNvPr id="9487" name="Google Shape;9487;p147"/>
            <p:cNvSpPr txBox="1"/>
            <p:nvPr/>
          </p:nvSpPr>
          <p:spPr>
            <a:xfrm>
              <a:off x="1317" y="2066"/>
              <a:ext cx="900" cy="3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wait for server</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close</a:t>
              </a:r>
              <a:endParaRPr sz="1100"/>
            </a:p>
          </p:txBody>
        </p:sp>
        <p:sp>
          <p:nvSpPr>
            <p:cNvPr id="9488" name="Google Shape;9488;p147"/>
            <p:cNvSpPr txBox="1"/>
            <p:nvPr/>
          </p:nvSpPr>
          <p:spPr>
            <a:xfrm>
              <a:off x="3822" y="1979"/>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can still</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data</a:t>
              </a:r>
              <a:endParaRPr sz="1100"/>
            </a:p>
          </p:txBody>
        </p:sp>
      </p:grpSp>
      <p:grpSp>
        <p:nvGrpSpPr>
          <p:cNvPr id="9489" name="Google Shape;9489;p147"/>
          <p:cNvGrpSpPr/>
          <p:nvPr/>
        </p:nvGrpSpPr>
        <p:grpSpPr>
          <a:xfrm>
            <a:off x="5946472" y="2257607"/>
            <a:ext cx="2112166" cy="1301354"/>
            <a:chOff x="3817" y="1910"/>
            <a:chExt cx="1774" cy="1093"/>
          </a:xfrm>
        </p:grpSpPr>
        <p:sp>
          <p:nvSpPr>
            <p:cNvPr id="9490" name="Google Shape;9490;p147"/>
            <p:cNvSpPr txBox="1"/>
            <p:nvPr/>
          </p:nvSpPr>
          <p:spPr>
            <a:xfrm>
              <a:off x="3817" y="2703"/>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can no longer</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data</a:t>
              </a:r>
              <a:endParaRPr sz="1100"/>
            </a:p>
          </p:txBody>
        </p:sp>
        <p:grpSp>
          <p:nvGrpSpPr>
            <p:cNvPr id="9491" name="Google Shape;9491;p147"/>
            <p:cNvGrpSpPr/>
            <p:nvPr/>
          </p:nvGrpSpPr>
          <p:grpSpPr>
            <a:xfrm>
              <a:off x="4691" y="1910"/>
              <a:ext cx="900" cy="811"/>
              <a:chOff x="4691" y="1910"/>
              <a:chExt cx="900" cy="811"/>
            </a:xfrm>
          </p:grpSpPr>
          <p:cxnSp>
            <p:nvCxnSpPr>
              <p:cNvPr id="9492" name="Google Shape;9492;p147"/>
              <p:cNvCxnSpPr/>
              <p:nvPr/>
            </p:nvCxnSpPr>
            <p:spPr>
              <a:xfrm>
                <a:off x="5167" y="1910"/>
                <a:ext cx="0" cy="562"/>
              </a:xfrm>
              <a:prstGeom prst="straightConnector1">
                <a:avLst/>
              </a:prstGeom>
              <a:noFill/>
              <a:ln cap="flat" cmpd="sng" w="9525">
                <a:solidFill>
                  <a:srgbClr val="000000"/>
                </a:solidFill>
                <a:prstDash val="solid"/>
                <a:round/>
                <a:headEnd len="med" w="med" type="none"/>
                <a:tailEnd len="med" w="med" type="triangle"/>
              </a:ln>
            </p:spPr>
          </p:cxnSp>
          <p:sp>
            <p:nvSpPr>
              <p:cNvPr id="9493" name="Google Shape;9493;p147"/>
              <p:cNvSpPr txBox="1"/>
              <p:nvPr/>
            </p:nvSpPr>
            <p:spPr>
              <a:xfrm>
                <a:off x="4691" y="2421"/>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LAST_ACK</a:t>
                </a:r>
                <a:endParaRPr sz="1100"/>
              </a:p>
            </p:txBody>
          </p:sp>
        </p:grpSp>
      </p:grpSp>
      <p:grpSp>
        <p:nvGrpSpPr>
          <p:cNvPr id="9494" name="Google Shape;9494;p147"/>
          <p:cNvGrpSpPr/>
          <p:nvPr/>
        </p:nvGrpSpPr>
        <p:grpSpPr>
          <a:xfrm>
            <a:off x="7133525" y="3143432"/>
            <a:ext cx="714375" cy="1022747"/>
            <a:chOff x="4814" y="2654"/>
            <a:chExt cx="600" cy="859"/>
          </a:xfrm>
        </p:grpSpPr>
        <p:sp>
          <p:nvSpPr>
            <p:cNvPr id="9495" name="Google Shape;9495;p147"/>
            <p:cNvSpPr txBox="1"/>
            <p:nvPr/>
          </p:nvSpPr>
          <p:spPr>
            <a:xfrm>
              <a:off x="4814" y="3213"/>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CLOSED</a:t>
              </a:r>
              <a:endParaRPr sz="1100"/>
            </a:p>
          </p:txBody>
        </p:sp>
        <p:cxnSp>
          <p:nvCxnSpPr>
            <p:cNvPr id="9496" name="Google Shape;9496;p147"/>
            <p:cNvCxnSpPr/>
            <p:nvPr/>
          </p:nvCxnSpPr>
          <p:spPr>
            <a:xfrm>
              <a:off x="5173" y="2654"/>
              <a:ext cx="0" cy="576"/>
            </a:xfrm>
            <a:prstGeom prst="straightConnector1">
              <a:avLst/>
            </a:prstGeom>
            <a:noFill/>
            <a:ln cap="flat" cmpd="sng" w="9525">
              <a:solidFill>
                <a:srgbClr val="000000"/>
              </a:solidFill>
              <a:prstDash val="solid"/>
              <a:round/>
              <a:headEnd len="med" w="med" type="none"/>
              <a:tailEnd len="med" w="med" type="triangle"/>
            </a:ln>
          </p:spPr>
        </p:cxnSp>
      </p:grpSp>
      <p:grpSp>
        <p:nvGrpSpPr>
          <p:cNvPr id="9497" name="Google Shape;9497;p147"/>
          <p:cNvGrpSpPr/>
          <p:nvPr/>
        </p:nvGrpSpPr>
        <p:grpSpPr>
          <a:xfrm>
            <a:off x="1841197" y="2687423"/>
            <a:ext cx="1071563" cy="888206"/>
            <a:chOff x="369" y="2271"/>
            <a:chExt cx="900" cy="746"/>
          </a:xfrm>
        </p:grpSpPr>
        <p:sp>
          <p:nvSpPr>
            <p:cNvPr id="9498" name="Google Shape;9498;p147"/>
            <p:cNvSpPr txBox="1"/>
            <p:nvPr/>
          </p:nvSpPr>
          <p:spPr>
            <a:xfrm>
              <a:off x="369" y="2717"/>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TIMED_WAIT</a:t>
              </a:r>
              <a:endParaRPr sz="1100"/>
            </a:p>
          </p:txBody>
        </p:sp>
        <p:cxnSp>
          <p:nvCxnSpPr>
            <p:cNvPr id="9499" name="Google Shape;9499;p147"/>
            <p:cNvCxnSpPr/>
            <p:nvPr/>
          </p:nvCxnSpPr>
          <p:spPr>
            <a:xfrm>
              <a:off x="638" y="2271"/>
              <a:ext cx="0" cy="483"/>
            </a:xfrm>
            <a:prstGeom prst="straightConnector1">
              <a:avLst/>
            </a:prstGeom>
            <a:noFill/>
            <a:ln cap="flat" cmpd="sng" w="9525">
              <a:solidFill>
                <a:srgbClr val="000000"/>
              </a:solidFill>
              <a:prstDash val="solid"/>
              <a:round/>
              <a:headEnd len="med" w="med" type="none"/>
              <a:tailEnd len="med" w="med" type="triangle"/>
            </a:ln>
          </p:spPr>
        </p:cxnSp>
      </p:grpSp>
      <p:grpSp>
        <p:nvGrpSpPr>
          <p:cNvPr id="9500" name="Google Shape;9500;p147"/>
          <p:cNvGrpSpPr/>
          <p:nvPr/>
        </p:nvGrpSpPr>
        <p:grpSpPr>
          <a:xfrm>
            <a:off x="1907872" y="3348220"/>
            <a:ext cx="2013347" cy="1431131"/>
            <a:chOff x="425" y="2826"/>
            <a:chExt cx="1691" cy="1202"/>
          </a:xfrm>
        </p:grpSpPr>
        <p:cxnSp>
          <p:nvCxnSpPr>
            <p:cNvPr id="9501" name="Google Shape;9501;p147"/>
            <p:cNvCxnSpPr/>
            <p:nvPr/>
          </p:nvCxnSpPr>
          <p:spPr>
            <a:xfrm>
              <a:off x="1820" y="2833"/>
              <a:ext cx="7" cy="1059"/>
            </a:xfrm>
            <a:prstGeom prst="straightConnector1">
              <a:avLst/>
            </a:prstGeom>
            <a:noFill/>
            <a:ln cap="flat" cmpd="sng" w="9525">
              <a:solidFill>
                <a:srgbClr val="000000"/>
              </a:solidFill>
              <a:prstDash val="solid"/>
              <a:round/>
              <a:headEnd len="med" w="med" type="none"/>
              <a:tailEnd len="med" w="med" type="none"/>
            </a:ln>
          </p:spPr>
        </p:cxnSp>
        <p:sp>
          <p:nvSpPr>
            <p:cNvPr id="9502" name="Google Shape;9502;p147"/>
            <p:cNvSpPr txBox="1"/>
            <p:nvPr/>
          </p:nvSpPr>
          <p:spPr>
            <a:xfrm>
              <a:off x="1216" y="3093"/>
              <a:ext cx="900" cy="6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timed wait </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for 2*max </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segment lifetime</a:t>
              </a:r>
              <a:endParaRPr sz="1100"/>
            </a:p>
          </p:txBody>
        </p:sp>
        <p:cxnSp>
          <p:nvCxnSpPr>
            <p:cNvPr id="9503" name="Google Shape;9503;p147"/>
            <p:cNvCxnSpPr/>
            <p:nvPr/>
          </p:nvCxnSpPr>
          <p:spPr>
            <a:xfrm>
              <a:off x="1742" y="2826"/>
              <a:ext cx="142" cy="0"/>
            </a:xfrm>
            <a:prstGeom prst="straightConnector1">
              <a:avLst/>
            </a:prstGeom>
            <a:noFill/>
            <a:ln cap="flat" cmpd="sng" w="9525">
              <a:solidFill>
                <a:srgbClr val="000000"/>
              </a:solidFill>
              <a:prstDash val="solid"/>
              <a:round/>
              <a:headEnd len="med" w="med" type="none"/>
              <a:tailEnd len="med" w="med" type="none"/>
            </a:ln>
          </p:spPr>
        </p:cxnSp>
        <p:cxnSp>
          <p:nvCxnSpPr>
            <p:cNvPr id="9504" name="Google Shape;9504;p147"/>
            <p:cNvCxnSpPr/>
            <p:nvPr/>
          </p:nvCxnSpPr>
          <p:spPr>
            <a:xfrm>
              <a:off x="1759" y="3889"/>
              <a:ext cx="142" cy="0"/>
            </a:xfrm>
            <a:prstGeom prst="straightConnector1">
              <a:avLst/>
            </a:prstGeom>
            <a:noFill/>
            <a:ln cap="flat" cmpd="sng" w="9525">
              <a:solidFill>
                <a:srgbClr val="000000"/>
              </a:solidFill>
              <a:prstDash val="solid"/>
              <a:round/>
              <a:headEnd len="med" w="med" type="none"/>
              <a:tailEnd len="med" w="med" type="none"/>
            </a:ln>
          </p:spPr>
        </p:cxnSp>
        <p:sp>
          <p:nvSpPr>
            <p:cNvPr id="9505" name="Google Shape;9505;p147"/>
            <p:cNvSpPr txBox="1"/>
            <p:nvPr/>
          </p:nvSpPr>
          <p:spPr>
            <a:xfrm>
              <a:off x="425" y="3728"/>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CLOSED</a:t>
              </a:r>
              <a:endParaRPr sz="1100"/>
            </a:p>
          </p:txBody>
        </p:sp>
        <p:cxnSp>
          <p:nvCxnSpPr>
            <p:cNvPr id="9506" name="Google Shape;9506;p147"/>
            <p:cNvCxnSpPr/>
            <p:nvPr/>
          </p:nvCxnSpPr>
          <p:spPr>
            <a:xfrm>
              <a:off x="631" y="2918"/>
              <a:ext cx="0" cy="839"/>
            </a:xfrm>
            <a:prstGeom prst="straightConnector1">
              <a:avLst/>
            </a:prstGeom>
            <a:noFill/>
            <a:ln cap="flat" cmpd="sng" w="9525">
              <a:solidFill>
                <a:srgbClr val="000000"/>
              </a:solidFill>
              <a:prstDash val="solid"/>
              <a:round/>
              <a:headEnd len="med" w="med" type="none"/>
              <a:tailEnd len="med" w="med" type="triangle"/>
            </a:ln>
          </p:spPr>
        </p:cxnSp>
      </p:grpSp>
      <p:grpSp>
        <p:nvGrpSpPr>
          <p:cNvPr id="9507" name="Google Shape;9507;p147"/>
          <p:cNvGrpSpPr/>
          <p:nvPr/>
        </p:nvGrpSpPr>
        <p:grpSpPr>
          <a:xfrm>
            <a:off x="1815003" y="1518230"/>
            <a:ext cx="1071562" cy="629840"/>
            <a:chOff x="347" y="1289"/>
            <a:chExt cx="900" cy="529"/>
          </a:xfrm>
        </p:grpSpPr>
        <p:sp>
          <p:nvSpPr>
            <p:cNvPr id="9508" name="Google Shape;9508;p147"/>
            <p:cNvSpPr txBox="1"/>
            <p:nvPr/>
          </p:nvSpPr>
          <p:spPr>
            <a:xfrm>
              <a:off x="347" y="1518"/>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FIN_WAIT_1</a:t>
              </a:r>
              <a:endParaRPr sz="1100"/>
            </a:p>
          </p:txBody>
        </p:sp>
        <p:cxnSp>
          <p:nvCxnSpPr>
            <p:cNvPr id="9509" name="Google Shape;9509;p147"/>
            <p:cNvCxnSpPr/>
            <p:nvPr/>
          </p:nvCxnSpPr>
          <p:spPr>
            <a:xfrm>
              <a:off x="630" y="1289"/>
              <a:ext cx="0" cy="277"/>
            </a:xfrm>
            <a:prstGeom prst="straightConnector1">
              <a:avLst/>
            </a:prstGeom>
            <a:noFill/>
            <a:ln cap="flat" cmpd="sng" w="9525">
              <a:solidFill>
                <a:srgbClr val="000000"/>
              </a:solidFill>
              <a:prstDash val="solid"/>
              <a:round/>
              <a:headEnd len="med" w="med" type="none"/>
              <a:tailEnd len="med" w="med" type="triangle"/>
            </a:ln>
          </p:spPr>
        </p:cxnSp>
      </p:grpSp>
      <p:grpSp>
        <p:nvGrpSpPr>
          <p:cNvPr id="9510" name="Google Shape;9510;p147"/>
          <p:cNvGrpSpPr/>
          <p:nvPr/>
        </p:nvGrpSpPr>
        <p:grpSpPr>
          <a:xfrm>
            <a:off x="2305540" y="1558711"/>
            <a:ext cx="3581400" cy="616743"/>
            <a:chOff x="759" y="1323"/>
            <a:chExt cx="3008" cy="518"/>
          </a:xfrm>
        </p:grpSpPr>
        <p:cxnSp>
          <p:nvCxnSpPr>
            <p:cNvPr id="9511" name="Google Shape;9511;p147"/>
            <p:cNvCxnSpPr/>
            <p:nvPr/>
          </p:nvCxnSpPr>
          <p:spPr>
            <a:xfrm>
              <a:off x="2195" y="1442"/>
              <a:ext cx="1572" cy="320"/>
            </a:xfrm>
            <a:prstGeom prst="straightConnector1">
              <a:avLst/>
            </a:prstGeom>
            <a:noFill/>
            <a:ln cap="flat" cmpd="sng" w="28575">
              <a:solidFill>
                <a:srgbClr val="000099"/>
              </a:solidFill>
              <a:prstDash val="solid"/>
              <a:round/>
              <a:headEnd len="med" w="med" type="none"/>
              <a:tailEnd len="med" w="med" type="triangle"/>
            </a:ln>
          </p:spPr>
        </p:cxnSp>
        <p:sp>
          <p:nvSpPr>
            <p:cNvPr id="9512" name="Google Shape;9512;p147"/>
            <p:cNvSpPr/>
            <p:nvPr/>
          </p:nvSpPr>
          <p:spPr>
            <a:xfrm>
              <a:off x="2644" y="1369"/>
              <a:ext cx="590" cy="36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13" name="Google Shape;9513;p147"/>
            <p:cNvSpPr txBox="1"/>
            <p:nvPr/>
          </p:nvSpPr>
          <p:spPr>
            <a:xfrm>
              <a:off x="2430" y="1493"/>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FINbit=1, seq=x</a:t>
              </a:r>
              <a:endParaRPr sz="1100"/>
            </a:p>
          </p:txBody>
        </p:sp>
        <p:sp>
          <p:nvSpPr>
            <p:cNvPr id="9514" name="Google Shape;9514;p147"/>
            <p:cNvSpPr txBox="1"/>
            <p:nvPr/>
          </p:nvSpPr>
          <p:spPr>
            <a:xfrm>
              <a:off x="1209" y="1541"/>
              <a:ext cx="900" cy="3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can no longer</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 but can</a:t>
              </a:r>
              <a:endParaRPr sz="1100"/>
            </a:p>
            <a:p>
              <a:pPr indent="0" lvl="0" marL="0" marR="0" rtl="0" algn="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receive data</a:t>
              </a:r>
              <a:endParaRPr sz="1100"/>
            </a:p>
          </p:txBody>
        </p:sp>
        <p:sp>
          <p:nvSpPr>
            <p:cNvPr id="9515" name="Google Shape;9515;p147"/>
            <p:cNvSpPr txBox="1"/>
            <p:nvPr/>
          </p:nvSpPr>
          <p:spPr>
            <a:xfrm>
              <a:off x="759" y="1323"/>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Courier New"/>
                <a:buNone/>
              </a:pPr>
              <a:r>
                <a:rPr b="0" i="0" lang="en-US" sz="1100" u="none" cap="none" strike="noStrike">
                  <a:solidFill>
                    <a:srgbClr val="000000"/>
                  </a:solidFill>
                  <a:latin typeface="Courier New"/>
                  <a:ea typeface="Courier New"/>
                  <a:cs typeface="Courier New"/>
                  <a:sym typeface="Courier New"/>
                </a:rPr>
                <a:t>clientSocket.close()</a:t>
              </a:r>
              <a:endParaRPr sz="1100"/>
            </a:p>
          </p:txBody>
        </p:sp>
      </p:grpSp>
      <p:sp>
        <p:nvSpPr>
          <p:cNvPr id="9516" name="Google Shape;9516;p147"/>
          <p:cNvSpPr txBox="1"/>
          <p:nvPr/>
        </p:nvSpPr>
        <p:spPr>
          <a:xfrm>
            <a:off x="1579373" y="1009832"/>
            <a:ext cx="1066800" cy="484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client state</a:t>
            </a:r>
            <a:endParaRPr sz="1100"/>
          </a:p>
          <a:p>
            <a:pPr indent="0" lvl="0" marL="0" marR="0" rtl="0" algn="r">
              <a:lnSpc>
                <a:spcPct val="100000"/>
              </a:lnSpc>
              <a:spcBef>
                <a:spcPts val="0"/>
              </a:spcBef>
              <a:spcAft>
                <a:spcPts val="0"/>
              </a:spcAft>
              <a:buClr>
                <a:schemeClr val="dk1"/>
              </a:buClr>
              <a:buSzPts val="1200"/>
              <a:buFont typeface="Tahoma"/>
              <a:buNone/>
            </a:pPr>
            <a:r>
              <a:t/>
            </a:r>
            <a:endParaRPr b="0" i="1" sz="1200" u="none" cap="none" strike="noStrike">
              <a:solidFill>
                <a:srgbClr val="000099"/>
              </a:solidFill>
              <a:latin typeface="Tahoma"/>
              <a:ea typeface="Tahoma"/>
              <a:cs typeface="Tahoma"/>
              <a:sym typeface="Tahoma"/>
            </a:endParaRPr>
          </a:p>
        </p:txBody>
      </p:sp>
      <p:sp>
        <p:nvSpPr>
          <p:cNvPr id="9517" name="Google Shape;9517;p147"/>
          <p:cNvSpPr txBox="1"/>
          <p:nvPr/>
        </p:nvSpPr>
        <p:spPr>
          <a:xfrm>
            <a:off x="6706696" y="1022929"/>
            <a:ext cx="1138800" cy="484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server state</a:t>
            </a:r>
            <a:endParaRPr sz="1100"/>
          </a:p>
          <a:p>
            <a:pPr indent="0" lvl="0" marL="0" marR="0" rtl="0" algn="r">
              <a:lnSpc>
                <a:spcPct val="100000"/>
              </a:lnSpc>
              <a:spcBef>
                <a:spcPts val="0"/>
              </a:spcBef>
              <a:spcAft>
                <a:spcPts val="0"/>
              </a:spcAft>
              <a:buClr>
                <a:schemeClr val="dk1"/>
              </a:buClr>
              <a:buSzPts val="1200"/>
              <a:buFont typeface="Tahoma"/>
              <a:buNone/>
            </a:pPr>
            <a:r>
              <a:t/>
            </a:r>
            <a:endParaRPr b="0" i="1" sz="1200" u="none" cap="none" strike="noStrike">
              <a:solidFill>
                <a:srgbClr val="000099"/>
              </a:solidFill>
              <a:latin typeface="Tahoma"/>
              <a:ea typeface="Tahoma"/>
              <a:cs typeface="Tahoma"/>
              <a:sym typeface="Tahoma"/>
            </a:endParaRPr>
          </a:p>
        </p:txBody>
      </p:sp>
      <p:sp>
        <p:nvSpPr>
          <p:cNvPr id="9518" name="Google Shape;9518;p147"/>
          <p:cNvSpPr txBox="1"/>
          <p:nvPr/>
        </p:nvSpPr>
        <p:spPr>
          <a:xfrm>
            <a:off x="7228774" y="1309870"/>
            <a:ext cx="5787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ESTAB</a:t>
            </a:r>
            <a:endParaRPr sz="1100"/>
          </a:p>
        </p:txBody>
      </p:sp>
      <p:sp>
        <p:nvSpPr>
          <p:cNvPr id="9519" name="Google Shape;9519;p147"/>
          <p:cNvSpPr txBox="1"/>
          <p:nvPr/>
        </p:nvSpPr>
        <p:spPr>
          <a:xfrm>
            <a:off x="1801906" y="1296773"/>
            <a:ext cx="5787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ESTAB</a:t>
            </a:r>
            <a:endParaRPr sz="1100"/>
          </a:p>
        </p:txBody>
      </p:sp>
      <p:grpSp>
        <p:nvGrpSpPr>
          <p:cNvPr id="9520" name="Google Shape;9520;p147"/>
          <p:cNvGrpSpPr/>
          <p:nvPr/>
        </p:nvGrpSpPr>
        <p:grpSpPr>
          <a:xfrm>
            <a:off x="3756912" y="1065792"/>
            <a:ext cx="482204" cy="450056"/>
            <a:chOff x="-44" y="1473"/>
            <a:chExt cx="981" cy="1105"/>
          </a:xfrm>
        </p:grpSpPr>
        <p:pic>
          <p:nvPicPr>
            <p:cNvPr descr="desktop_computer_stylized_medium" id="9521" name="Google Shape;9521;p14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522" name="Google Shape;9522;p14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9523" name="Google Shape;9523;p147"/>
          <p:cNvGrpSpPr/>
          <p:nvPr/>
        </p:nvGrpSpPr>
        <p:grpSpPr>
          <a:xfrm>
            <a:off x="5730969" y="1068173"/>
            <a:ext cx="252413" cy="384571"/>
            <a:chOff x="4140" y="429"/>
            <a:chExt cx="1425" cy="2396"/>
          </a:xfrm>
        </p:grpSpPr>
        <p:sp>
          <p:nvSpPr>
            <p:cNvPr id="9524" name="Google Shape;9524;p14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25" name="Google Shape;9525;p147"/>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26" name="Google Shape;9526;p14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27" name="Google Shape;9527;p14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28" name="Google Shape;9528;p147"/>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529" name="Google Shape;9529;p147"/>
            <p:cNvGrpSpPr/>
            <p:nvPr/>
          </p:nvGrpSpPr>
          <p:grpSpPr>
            <a:xfrm>
              <a:off x="4751" y="666"/>
              <a:ext cx="578" cy="148"/>
              <a:chOff x="617" y="2566"/>
              <a:chExt cx="721" cy="142"/>
            </a:xfrm>
          </p:grpSpPr>
          <p:sp>
            <p:nvSpPr>
              <p:cNvPr id="9530" name="Google Shape;9530;p147"/>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31" name="Google Shape;9531;p147"/>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532" name="Google Shape;9532;p147"/>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533" name="Google Shape;9533;p147"/>
            <p:cNvGrpSpPr/>
            <p:nvPr/>
          </p:nvGrpSpPr>
          <p:grpSpPr>
            <a:xfrm>
              <a:off x="4745" y="993"/>
              <a:ext cx="585" cy="134"/>
              <a:chOff x="611" y="2567"/>
              <a:chExt cx="730" cy="139"/>
            </a:xfrm>
          </p:grpSpPr>
          <p:sp>
            <p:nvSpPr>
              <p:cNvPr id="9534" name="Google Shape;9534;p147"/>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35" name="Google Shape;9535;p147"/>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536" name="Google Shape;9536;p147"/>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37" name="Google Shape;9537;p147"/>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538" name="Google Shape;9538;p147"/>
            <p:cNvGrpSpPr/>
            <p:nvPr/>
          </p:nvGrpSpPr>
          <p:grpSpPr>
            <a:xfrm>
              <a:off x="4738" y="1630"/>
              <a:ext cx="578" cy="149"/>
              <a:chOff x="618" y="2571"/>
              <a:chExt cx="720" cy="137"/>
            </a:xfrm>
          </p:grpSpPr>
          <p:sp>
            <p:nvSpPr>
              <p:cNvPr id="9539" name="Google Shape;9539;p147"/>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0" name="Google Shape;9540;p147"/>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541" name="Google Shape;9541;p14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9542" name="Google Shape;9542;p147"/>
            <p:cNvGrpSpPr/>
            <p:nvPr/>
          </p:nvGrpSpPr>
          <p:grpSpPr>
            <a:xfrm>
              <a:off x="4738" y="1327"/>
              <a:ext cx="584" cy="141"/>
              <a:chOff x="613" y="2568"/>
              <a:chExt cx="728" cy="141"/>
            </a:xfrm>
          </p:grpSpPr>
          <p:sp>
            <p:nvSpPr>
              <p:cNvPr id="9543" name="Google Shape;9543;p147"/>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4" name="Google Shape;9544;p147"/>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9545" name="Google Shape;9545;p147"/>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6" name="Google Shape;9546;p14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7" name="Google Shape;9547;p14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8" name="Google Shape;9548;p147"/>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49" name="Google Shape;9549;p14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50" name="Google Shape;9550;p147"/>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51" name="Google Shape;9551;p147"/>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52" name="Google Shape;9552;p147"/>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53" name="Google Shape;9553;p147"/>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9554" name="Google Shape;9554;p147"/>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9555" name="Google Shape;9555;p147"/>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0"/>
                                        </p:tgtEl>
                                        <p:attrNameLst>
                                          <p:attrName>style.visibility</p:attrName>
                                        </p:attrNameLst>
                                      </p:cBhvr>
                                      <p:to>
                                        <p:strVal val="visible"/>
                                      </p:to>
                                    </p:set>
                                    <p:animEffect filter="fade" transition="in">
                                      <p:cBhvr>
                                        <p:cTn dur="500"/>
                                        <p:tgtEl>
                                          <p:spTgt spid="9510"/>
                                        </p:tgtEl>
                                      </p:cBhvr>
                                    </p:animEffect>
                                  </p:childTnLst>
                                </p:cTn>
                              </p:par>
                              <p:par>
                                <p:cTn fill="hold" nodeType="withEffect" presetClass="entr" presetID="10" presetSubtype="0">
                                  <p:stCondLst>
                                    <p:cond delay="0"/>
                                  </p:stCondLst>
                                  <p:childTnLst>
                                    <p:set>
                                      <p:cBhvr>
                                        <p:cTn dur="1" fill="hold">
                                          <p:stCondLst>
                                            <p:cond delay="0"/>
                                          </p:stCondLst>
                                        </p:cTn>
                                        <p:tgtEl>
                                          <p:spTgt spid="9507"/>
                                        </p:tgtEl>
                                        <p:attrNameLst>
                                          <p:attrName>style.visibility</p:attrName>
                                        </p:attrNameLst>
                                      </p:cBhvr>
                                      <p:to>
                                        <p:strVal val="visible"/>
                                      </p:to>
                                    </p:set>
                                    <p:animEffect filter="fade" transition="in">
                                      <p:cBhvr>
                                        <p:cTn dur="500"/>
                                        <p:tgtEl>
                                          <p:spTgt spid="9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83"/>
                                        </p:tgtEl>
                                        <p:attrNameLst>
                                          <p:attrName>style.visibility</p:attrName>
                                        </p:attrNameLst>
                                      </p:cBhvr>
                                      <p:to>
                                        <p:strVal val="visible"/>
                                      </p:to>
                                    </p:set>
                                    <p:animEffect filter="fade" transition="in">
                                      <p:cBhvr>
                                        <p:cTn dur="500"/>
                                        <p:tgtEl>
                                          <p:spTgt spid="9483"/>
                                        </p:tgtEl>
                                      </p:cBhvr>
                                    </p:animEffect>
                                  </p:childTnLst>
                                </p:cTn>
                              </p:par>
                              <p:par>
                                <p:cTn fill="hold" nodeType="withEffect" presetClass="entr" presetID="10" presetSubtype="0">
                                  <p:stCondLst>
                                    <p:cond delay="0"/>
                                  </p:stCondLst>
                                  <p:childTnLst>
                                    <p:set>
                                      <p:cBhvr>
                                        <p:cTn dur="1" fill="hold">
                                          <p:stCondLst>
                                            <p:cond delay="0"/>
                                          </p:stCondLst>
                                        </p:cTn>
                                        <p:tgtEl>
                                          <p:spTgt spid="9472"/>
                                        </p:tgtEl>
                                        <p:attrNameLst>
                                          <p:attrName>style.visibility</p:attrName>
                                        </p:attrNameLst>
                                      </p:cBhvr>
                                      <p:to>
                                        <p:strVal val="visible"/>
                                      </p:to>
                                    </p:set>
                                    <p:animEffect filter="fade" transition="in">
                                      <p:cBhvr>
                                        <p:cTn dur="500"/>
                                        <p:tgtEl>
                                          <p:spTgt spid="9472"/>
                                        </p:tgtEl>
                                      </p:cBhvr>
                                    </p:animEffect>
                                  </p:childTnLst>
                                </p:cTn>
                              </p:par>
                              <p:par>
                                <p:cTn fill="hold" nodeType="withEffect" presetClass="entr" presetID="10" presetSubtype="0">
                                  <p:stCondLst>
                                    <p:cond delay="0"/>
                                  </p:stCondLst>
                                  <p:childTnLst>
                                    <p:set>
                                      <p:cBhvr>
                                        <p:cTn dur="1" fill="hold">
                                          <p:stCondLst>
                                            <p:cond delay="0"/>
                                          </p:stCondLst>
                                        </p:cTn>
                                        <p:tgtEl>
                                          <p:spTgt spid="9469"/>
                                        </p:tgtEl>
                                        <p:attrNameLst>
                                          <p:attrName>style.visibility</p:attrName>
                                        </p:attrNameLst>
                                      </p:cBhvr>
                                      <p:to>
                                        <p:strVal val="visible"/>
                                      </p:to>
                                    </p:set>
                                    <p:animEffect filter="fade" transition="in">
                                      <p:cBhvr>
                                        <p:cTn dur="500"/>
                                        <p:tgtEl>
                                          <p:spTgt spid="9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5"/>
                                        </p:tgtEl>
                                        <p:attrNameLst>
                                          <p:attrName>style.visibility</p:attrName>
                                        </p:attrNameLst>
                                      </p:cBhvr>
                                      <p:to>
                                        <p:strVal val="visible"/>
                                      </p:to>
                                    </p:set>
                                    <p:animEffect filter="fade" transition="in">
                                      <p:cBhvr>
                                        <p:cTn dur="500"/>
                                        <p:tgtEl>
                                          <p:spTgt spid="9475"/>
                                        </p:tgtEl>
                                      </p:cBhvr>
                                    </p:animEffect>
                                  </p:childTnLst>
                                </p:cTn>
                              </p:par>
                              <p:par>
                                <p:cTn fill="hold" nodeType="withEffect" presetClass="entr" presetID="10" presetSubtype="0">
                                  <p:stCondLst>
                                    <p:cond delay="0"/>
                                  </p:stCondLst>
                                  <p:childTnLst>
                                    <p:set>
                                      <p:cBhvr>
                                        <p:cTn dur="1" fill="hold">
                                          <p:stCondLst>
                                            <p:cond delay="0"/>
                                          </p:stCondLst>
                                        </p:cTn>
                                        <p:tgtEl>
                                          <p:spTgt spid="9497"/>
                                        </p:tgtEl>
                                        <p:attrNameLst>
                                          <p:attrName>style.visibility</p:attrName>
                                        </p:attrNameLst>
                                      </p:cBhvr>
                                      <p:to>
                                        <p:strVal val="visible"/>
                                      </p:to>
                                    </p:set>
                                    <p:animEffect filter="fade" transition="in">
                                      <p:cBhvr>
                                        <p:cTn dur="500"/>
                                        <p:tgtEl>
                                          <p:spTgt spid="9497"/>
                                        </p:tgtEl>
                                      </p:cBhvr>
                                    </p:animEffect>
                                  </p:childTnLst>
                                </p:cTn>
                              </p:par>
                              <p:par>
                                <p:cTn fill="hold" nodeType="withEffect" presetClass="entr" presetID="10" presetSubtype="0">
                                  <p:stCondLst>
                                    <p:cond delay="0"/>
                                  </p:stCondLst>
                                  <p:childTnLst>
                                    <p:set>
                                      <p:cBhvr>
                                        <p:cTn dur="1" fill="hold">
                                          <p:stCondLst>
                                            <p:cond delay="0"/>
                                          </p:stCondLst>
                                        </p:cTn>
                                        <p:tgtEl>
                                          <p:spTgt spid="9489"/>
                                        </p:tgtEl>
                                        <p:attrNameLst>
                                          <p:attrName>style.visibility</p:attrName>
                                        </p:attrNameLst>
                                      </p:cBhvr>
                                      <p:to>
                                        <p:strVal val="visible"/>
                                      </p:to>
                                    </p:set>
                                    <p:animEffect filter="fade" transition="in">
                                      <p:cBhvr>
                                        <p:cTn dur="500"/>
                                        <p:tgtEl>
                                          <p:spTgt spid="9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9"/>
                                        </p:tgtEl>
                                        <p:attrNameLst>
                                          <p:attrName>style.visibility</p:attrName>
                                        </p:attrNameLst>
                                      </p:cBhvr>
                                      <p:to>
                                        <p:strVal val="visible"/>
                                      </p:to>
                                    </p:set>
                                    <p:animEffect filter="fade" transition="in">
                                      <p:cBhvr>
                                        <p:cTn dur="500"/>
                                        <p:tgtEl>
                                          <p:spTgt spid="9479"/>
                                        </p:tgtEl>
                                      </p:cBhvr>
                                    </p:animEffect>
                                  </p:childTnLst>
                                </p:cTn>
                              </p:par>
                              <p:par>
                                <p:cTn fill="hold" nodeType="withEffect" presetClass="entr" presetID="10" presetSubtype="0">
                                  <p:stCondLst>
                                    <p:cond delay="0"/>
                                  </p:stCondLst>
                                  <p:childTnLst>
                                    <p:set>
                                      <p:cBhvr>
                                        <p:cTn dur="1" fill="hold">
                                          <p:stCondLst>
                                            <p:cond delay="0"/>
                                          </p:stCondLst>
                                        </p:cTn>
                                        <p:tgtEl>
                                          <p:spTgt spid="9500"/>
                                        </p:tgtEl>
                                        <p:attrNameLst>
                                          <p:attrName>style.visibility</p:attrName>
                                        </p:attrNameLst>
                                      </p:cBhvr>
                                      <p:to>
                                        <p:strVal val="visible"/>
                                      </p:to>
                                    </p:set>
                                    <p:animEffect filter="fade" transition="in">
                                      <p:cBhvr>
                                        <p:cTn dur="500"/>
                                        <p:tgtEl>
                                          <p:spTgt spid="9500"/>
                                        </p:tgtEl>
                                      </p:cBhvr>
                                    </p:animEffect>
                                  </p:childTnLst>
                                </p:cTn>
                              </p:par>
                              <p:par>
                                <p:cTn fill="hold" nodeType="withEffect" presetClass="entr" presetID="10" presetSubtype="0">
                                  <p:stCondLst>
                                    <p:cond delay="0"/>
                                  </p:stCondLst>
                                  <p:childTnLst>
                                    <p:set>
                                      <p:cBhvr>
                                        <p:cTn dur="1" fill="hold">
                                          <p:stCondLst>
                                            <p:cond delay="0"/>
                                          </p:stCondLst>
                                        </p:cTn>
                                        <p:tgtEl>
                                          <p:spTgt spid="9494"/>
                                        </p:tgtEl>
                                        <p:attrNameLst>
                                          <p:attrName>style.visibility</p:attrName>
                                        </p:attrNameLst>
                                      </p:cBhvr>
                                      <p:to>
                                        <p:strVal val="visible"/>
                                      </p:to>
                                    </p:set>
                                    <p:animEffect filter="fade" transition="in">
                                      <p:cBhvr>
                                        <p:cTn dur="500"/>
                                        <p:tgtEl>
                                          <p:spTgt spid="9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0" name="Shape 9560"/>
        <p:cNvGrpSpPr/>
        <p:nvPr/>
      </p:nvGrpSpPr>
      <p:grpSpPr>
        <a:xfrm>
          <a:off x="0" y="0"/>
          <a:ext cx="0" cy="0"/>
          <a:chOff x="0" y="0"/>
          <a:chExt cx="0" cy="0"/>
        </a:xfrm>
      </p:grpSpPr>
      <p:sp>
        <p:nvSpPr>
          <p:cNvPr id="9561" name="Google Shape;9561;p148"/>
          <p:cNvSpPr txBox="1"/>
          <p:nvPr>
            <p:ph type="title"/>
          </p:nvPr>
        </p:nvSpPr>
        <p:spPr>
          <a:xfrm>
            <a:off x="-4658" y="81165"/>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διεκπεραίωση</a:t>
            </a:r>
            <a:endParaRPr b="0" sz="3300"/>
          </a:p>
        </p:txBody>
      </p:sp>
      <p:sp>
        <p:nvSpPr>
          <p:cNvPr id="9562" name="Google Shape;9562;p148"/>
          <p:cNvSpPr txBox="1"/>
          <p:nvPr/>
        </p:nvSpPr>
        <p:spPr>
          <a:xfrm>
            <a:off x="222300" y="752263"/>
            <a:ext cx="8010600" cy="23124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μέση</a:t>
            </a:r>
            <a:r>
              <a:rPr b="0" i="0" lang="en-US" sz="2000" u="none" cap="none" strike="noStrike">
                <a:solidFill>
                  <a:srgbClr val="000000"/>
                </a:solidFill>
                <a:latin typeface="Calibri"/>
                <a:ea typeface="Calibri"/>
                <a:cs typeface="Calibri"/>
                <a:sym typeface="Calibri"/>
              </a:rPr>
              <a:t> TCP </a:t>
            </a:r>
            <a:r>
              <a:rPr lang="en-US" sz="2000">
                <a:latin typeface="Calibri"/>
                <a:ea typeface="Calibri"/>
                <a:cs typeface="Calibri"/>
                <a:sym typeface="Calibri"/>
              </a:rPr>
              <a:t>διεκπεραίωση ως συνάρτηση του </a:t>
            </a:r>
            <a:r>
              <a:rPr lang="en-US" sz="2000">
                <a:latin typeface="Calibri"/>
                <a:ea typeface="Calibri"/>
                <a:cs typeface="Calibri"/>
                <a:sym typeface="Calibri"/>
              </a:rPr>
              <a:t>μεγέθους</a:t>
            </a:r>
            <a:r>
              <a:rPr lang="en-US" sz="2000">
                <a:latin typeface="Calibri"/>
                <a:ea typeface="Calibri"/>
                <a:cs typeface="Calibri"/>
                <a:sym typeface="Calibri"/>
              </a:rPr>
              <a:t> παραθύρου</a:t>
            </a:r>
            <a:r>
              <a:rPr b="0" i="0" lang="en-US" sz="2000" u="none" cap="none" strike="noStrike">
                <a:solidFill>
                  <a:srgbClr val="000000"/>
                </a:solidFill>
                <a:latin typeface="Calibri"/>
                <a:ea typeface="Calibri"/>
                <a:cs typeface="Calibri"/>
                <a:sym typeface="Calibri"/>
              </a:rPr>
              <a:t>, RTT?</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αγνόηση αργής εκκίνησης, υπόθεση ότι πάντα υπάρχουν δεδομένα για να </a:t>
            </a:r>
            <a:r>
              <a:rPr lang="en-US" sz="2000">
                <a:latin typeface="Calibri"/>
                <a:ea typeface="Calibri"/>
                <a:cs typeface="Calibri"/>
                <a:sym typeface="Calibri"/>
              </a:rPr>
              <a:t>σταλούν</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W: </a:t>
            </a:r>
            <a:r>
              <a:rPr lang="en-US" sz="2000">
                <a:latin typeface="Calibri"/>
                <a:ea typeface="Calibri"/>
                <a:cs typeface="Calibri"/>
                <a:sym typeface="Calibri"/>
              </a:rPr>
              <a:t>μέγεθος παραθύρου</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μετρημένο σε</a:t>
            </a:r>
            <a:r>
              <a:rPr b="0" i="0" lang="en-US" sz="2000" u="none" cap="none" strike="noStrike">
                <a:solidFill>
                  <a:srgbClr val="000000"/>
                </a:solidFill>
                <a:latin typeface="Calibri"/>
                <a:ea typeface="Calibri"/>
                <a:cs typeface="Calibri"/>
                <a:sym typeface="Calibri"/>
              </a:rPr>
              <a:t> bytes) </a:t>
            </a:r>
            <a:r>
              <a:rPr lang="en-US" sz="2000">
                <a:latin typeface="Calibri"/>
                <a:ea typeface="Calibri"/>
                <a:cs typeface="Calibri"/>
                <a:sym typeface="Calibri"/>
              </a:rPr>
              <a:t>όπου η απώλεια συμβαίνει</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μέσο μέγεθος παραθύρου</a:t>
            </a: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αριθμός σε διέλευση</a:t>
            </a:r>
            <a:r>
              <a:rPr b="0" i="0" lang="en-US" sz="2000" u="none" cap="none" strike="noStrike">
                <a:solidFill>
                  <a:srgbClr val="000000"/>
                </a:solidFill>
                <a:latin typeface="Calibri"/>
                <a:ea typeface="Calibri"/>
                <a:cs typeface="Calibri"/>
                <a:sym typeface="Calibri"/>
              </a:rPr>
              <a:t> bytes)</a:t>
            </a:r>
            <a:r>
              <a:rPr lang="en-US" sz="2000">
                <a:latin typeface="Calibri"/>
                <a:ea typeface="Calibri"/>
                <a:cs typeface="Calibri"/>
                <a:sym typeface="Calibri"/>
              </a:rPr>
              <a:t> είναι</a:t>
            </a:r>
            <a:r>
              <a:rPr b="0" i="0" lang="en-US" sz="2000" u="none" cap="none" strike="noStrike">
                <a:solidFill>
                  <a:srgbClr val="000000"/>
                </a:solidFill>
                <a:latin typeface="Calibri"/>
                <a:ea typeface="Calibri"/>
                <a:cs typeface="Calibri"/>
                <a:sym typeface="Calibri"/>
              </a:rPr>
              <a:t> ¾ W</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μέση διεκπεραίωση είναι</a:t>
            </a:r>
            <a:r>
              <a:rPr b="0" i="0" lang="en-US" sz="2000" u="none" cap="none" strike="noStrike">
                <a:solidFill>
                  <a:srgbClr val="000000"/>
                </a:solidFill>
                <a:latin typeface="Calibri"/>
                <a:ea typeface="Calibri"/>
                <a:cs typeface="Calibri"/>
                <a:sym typeface="Calibri"/>
              </a:rPr>
              <a:t> 3/4W </a:t>
            </a:r>
            <a:r>
              <a:rPr lang="en-US" sz="2000">
                <a:latin typeface="Calibri"/>
                <a:ea typeface="Calibri"/>
                <a:cs typeface="Calibri"/>
                <a:sym typeface="Calibri"/>
              </a:rPr>
              <a:t>ανά </a:t>
            </a:r>
            <a:r>
              <a:rPr b="0" i="0" lang="en-US" sz="2000" u="none" cap="none" strike="noStrike">
                <a:solidFill>
                  <a:srgbClr val="000000"/>
                </a:solidFill>
                <a:latin typeface="Calibri"/>
                <a:ea typeface="Calibri"/>
                <a:cs typeface="Calibri"/>
                <a:sym typeface="Calibri"/>
              </a:rPr>
              <a:t>RTT</a:t>
            </a:r>
            <a:endParaRPr sz="2000"/>
          </a:p>
        </p:txBody>
      </p:sp>
      <p:grpSp>
        <p:nvGrpSpPr>
          <p:cNvPr id="9563" name="Google Shape;9563;p148"/>
          <p:cNvGrpSpPr/>
          <p:nvPr/>
        </p:nvGrpSpPr>
        <p:grpSpPr>
          <a:xfrm>
            <a:off x="2124066" y="3441291"/>
            <a:ext cx="3655219" cy="1498997"/>
            <a:chOff x="279" y="2432"/>
            <a:chExt cx="3070" cy="1259"/>
          </a:xfrm>
        </p:grpSpPr>
        <p:sp>
          <p:nvSpPr>
            <p:cNvPr id="9564" name="Google Shape;9564;p148"/>
            <p:cNvSpPr/>
            <p:nvPr/>
          </p:nvSpPr>
          <p:spPr>
            <a:xfrm>
              <a:off x="678" y="2556"/>
              <a:ext cx="2481" cy="579"/>
            </a:xfrm>
            <a:custGeom>
              <a:rect b="b" l="l" r="r" t="t"/>
              <a:pathLst>
                <a:path extrusionOk="0" h="579" w="2481">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cap="flat" cmpd="sng" w="2857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9565" name="Google Shape;9565;p148"/>
            <p:cNvCxnSpPr/>
            <p:nvPr/>
          </p:nvCxnSpPr>
          <p:spPr>
            <a:xfrm>
              <a:off x="675" y="3685"/>
              <a:ext cx="2674" cy="0"/>
            </a:xfrm>
            <a:prstGeom prst="straightConnector1">
              <a:avLst/>
            </a:prstGeom>
            <a:noFill/>
            <a:ln cap="flat" cmpd="sng" w="19050">
              <a:solidFill>
                <a:schemeClr val="dk1"/>
              </a:solidFill>
              <a:prstDash val="solid"/>
              <a:round/>
              <a:headEnd len="med" w="med" type="none"/>
              <a:tailEnd len="med" w="med" type="none"/>
            </a:ln>
          </p:spPr>
        </p:cxnSp>
        <p:cxnSp>
          <p:nvCxnSpPr>
            <p:cNvPr id="9566" name="Google Shape;9566;p148"/>
            <p:cNvCxnSpPr/>
            <p:nvPr/>
          </p:nvCxnSpPr>
          <p:spPr>
            <a:xfrm>
              <a:off x="682" y="2432"/>
              <a:ext cx="0" cy="1259"/>
            </a:xfrm>
            <a:prstGeom prst="straightConnector1">
              <a:avLst/>
            </a:prstGeom>
            <a:noFill/>
            <a:ln cap="flat" cmpd="sng" w="19050">
              <a:solidFill>
                <a:schemeClr val="dk1"/>
              </a:solidFill>
              <a:prstDash val="solid"/>
              <a:round/>
              <a:headEnd len="med" w="med" type="none"/>
              <a:tailEnd len="med" w="med" type="none"/>
            </a:ln>
          </p:spPr>
        </p:cxnSp>
        <p:cxnSp>
          <p:nvCxnSpPr>
            <p:cNvPr id="9567" name="Google Shape;9567;p148"/>
            <p:cNvCxnSpPr/>
            <p:nvPr/>
          </p:nvCxnSpPr>
          <p:spPr>
            <a:xfrm>
              <a:off x="606" y="2571"/>
              <a:ext cx="72" cy="0"/>
            </a:xfrm>
            <a:prstGeom prst="straightConnector1">
              <a:avLst/>
            </a:prstGeom>
            <a:noFill/>
            <a:ln cap="flat" cmpd="sng" w="19050">
              <a:solidFill>
                <a:schemeClr val="dk1"/>
              </a:solidFill>
              <a:prstDash val="solid"/>
              <a:round/>
              <a:headEnd len="med" w="med" type="none"/>
              <a:tailEnd len="med" w="med" type="none"/>
            </a:ln>
          </p:spPr>
        </p:cxnSp>
        <p:cxnSp>
          <p:nvCxnSpPr>
            <p:cNvPr id="9568" name="Google Shape;9568;p148"/>
            <p:cNvCxnSpPr/>
            <p:nvPr/>
          </p:nvCxnSpPr>
          <p:spPr>
            <a:xfrm>
              <a:off x="606" y="3117"/>
              <a:ext cx="72" cy="0"/>
            </a:xfrm>
            <a:prstGeom prst="straightConnector1">
              <a:avLst/>
            </a:prstGeom>
            <a:noFill/>
            <a:ln cap="flat" cmpd="sng" w="19050">
              <a:solidFill>
                <a:schemeClr val="dk1"/>
              </a:solidFill>
              <a:prstDash val="solid"/>
              <a:round/>
              <a:headEnd len="med" w="med" type="none"/>
              <a:tailEnd len="med" w="med" type="none"/>
            </a:ln>
          </p:spPr>
        </p:cxnSp>
        <p:sp>
          <p:nvSpPr>
            <p:cNvPr id="9569" name="Google Shape;9569;p148"/>
            <p:cNvSpPr txBox="1"/>
            <p:nvPr/>
          </p:nvSpPr>
          <p:spPr>
            <a:xfrm>
              <a:off x="380" y="2453"/>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W</a:t>
              </a:r>
              <a:endParaRPr sz="1100"/>
            </a:p>
          </p:txBody>
        </p:sp>
        <p:sp>
          <p:nvSpPr>
            <p:cNvPr id="9570" name="Google Shape;9570;p148"/>
            <p:cNvSpPr txBox="1"/>
            <p:nvPr/>
          </p:nvSpPr>
          <p:spPr>
            <a:xfrm>
              <a:off x="279" y="3008"/>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W/2</a:t>
              </a:r>
              <a:endParaRPr sz="1100"/>
            </a:p>
          </p:txBody>
        </p:sp>
      </p:grpSp>
      <p:grpSp>
        <p:nvGrpSpPr>
          <p:cNvPr id="9571" name="Google Shape;9571;p148"/>
          <p:cNvGrpSpPr/>
          <p:nvPr/>
        </p:nvGrpSpPr>
        <p:grpSpPr>
          <a:xfrm>
            <a:off x="2695576" y="3064670"/>
            <a:ext cx="3144453" cy="547687"/>
            <a:chOff x="1722" y="2139"/>
            <a:chExt cx="2641" cy="460"/>
          </a:xfrm>
        </p:grpSpPr>
        <p:sp>
          <p:nvSpPr>
            <p:cNvPr id="9572" name="Google Shape;9572;p148"/>
            <p:cNvSpPr txBox="1"/>
            <p:nvPr/>
          </p:nvSpPr>
          <p:spPr>
            <a:xfrm>
              <a:off x="1722" y="2219"/>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lang="en-US" sz="1400">
                  <a:latin typeface="Tahoma"/>
                  <a:ea typeface="Tahoma"/>
                  <a:cs typeface="Tahoma"/>
                  <a:sym typeface="Tahoma"/>
                </a:rPr>
                <a:t>μέση </a:t>
              </a:r>
              <a:r>
                <a:rPr b="0" i="0" lang="en-US" sz="1400" u="none" cap="none" strike="noStrike">
                  <a:solidFill>
                    <a:srgbClr val="000000"/>
                  </a:solidFill>
                  <a:latin typeface="Tahoma"/>
                  <a:ea typeface="Tahoma"/>
                  <a:cs typeface="Tahoma"/>
                  <a:sym typeface="Tahoma"/>
                </a:rPr>
                <a:t>TCP </a:t>
              </a:r>
              <a:r>
                <a:rPr lang="en-US" sz="1400">
                  <a:latin typeface="Tahoma"/>
                  <a:ea typeface="Tahoma"/>
                  <a:cs typeface="Tahoma"/>
                  <a:sym typeface="Tahoma"/>
                </a:rPr>
                <a:t>διεκπεραίωση</a:t>
              </a:r>
              <a:r>
                <a:rPr b="0" i="0" lang="en-US" sz="1400" u="none" cap="none" strike="noStrike">
                  <a:solidFill>
                    <a:srgbClr val="000000"/>
                  </a:solidFill>
                  <a:latin typeface="Tahoma"/>
                  <a:ea typeface="Tahoma"/>
                  <a:cs typeface="Tahoma"/>
                  <a:sym typeface="Tahoma"/>
                </a:rPr>
                <a:t>= </a:t>
              </a:r>
              <a:endParaRPr sz="1100"/>
            </a:p>
          </p:txBody>
        </p:sp>
        <p:grpSp>
          <p:nvGrpSpPr>
            <p:cNvPr id="9573" name="Google Shape;9573;p148"/>
            <p:cNvGrpSpPr/>
            <p:nvPr/>
          </p:nvGrpSpPr>
          <p:grpSpPr>
            <a:xfrm>
              <a:off x="2986" y="2139"/>
              <a:ext cx="1377" cy="460"/>
              <a:chOff x="3498" y="2153"/>
              <a:chExt cx="1377" cy="460"/>
            </a:xfrm>
          </p:grpSpPr>
          <p:sp>
            <p:nvSpPr>
              <p:cNvPr id="9574" name="Google Shape;9574;p148"/>
              <p:cNvSpPr txBox="1"/>
              <p:nvPr/>
            </p:nvSpPr>
            <p:spPr>
              <a:xfrm>
                <a:off x="3501" y="2153"/>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3</a:t>
                </a:r>
                <a:endParaRPr sz="1100"/>
              </a:p>
            </p:txBody>
          </p:sp>
          <p:sp>
            <p:nvSpPr>
              <p:cNvPr id="9575" name="Google Shape;9575;p148"/>
              <p:cNvSpPr txBox="1"/>
              <p:nvPr/>
            </p:nvSpPr>
            <p:spPr>
              <a:xfrm>
                <a:off x="3498" y="2313"/>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4</a:t>
                </a:r>
                <a:endParaRPr sz="1100"/>
              </a:p>
            </p:txBody>
          </p:sp>
          <p:cxnSp>
            <p:nvCxnSpPr>
              <p:cNvPr id="9576" name="Google Shape;9576;p148"/>
              <p:cNvCxnSpPr/>
              <p:nvPr/>
            </p:nvCxnSpPr>
            <p:spPr>
              <a:xfrm>
                <a:off x="3550" y="2352"/>
                <a:ext cx="88" cy="0"/>
              </a:xfrm>
              <a:prstGeom prst="straightConnector1">
                <a:avLst/>
              </a:prstGeom>
              <a:noFill/>
              <a:ln cap="flat" cmpd="sng" w="19050">
                <a:solidFill>
                  <a:schemeClr val="dk1"/>
                </a:solidFill>
                <a:prstDash val="solid"/>
                <a:round/>
                <a:headEnd len="med" w="med" type="none"/>
                <a:tailEnd len="med" w="med" type="none"/>
              </a:ln>
            </p:spPr>
          </p:cxnSp>
          <p:sp>
            <p:nvSpPr>
              <p:cNvPr id="9577" name="Google Shape;9577;p148"/>
              <p:cNvSpPr txBox="1"/>
              <p:nvPr/>
            </p:nvSpPr>
            <p:spPr>
              <a:xfrm>
                <a:off x="3702" y="2157"/>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W</a:t>
                </a:r>
                <a:endParaRPr sz="1100"/>
              </a:p>
            </p:txBody>
          </p:sp>
          <p:sp>
            <p:nvSpPr>
              <p:cNvPr id="9578" name="Google Shape;9578;p148"/>
              <p:cNvSpPr txBox="1"/>
              <p:nvPr/>
            </p:nvSpPr>
            <p:spPr>
              <a:xfrm>
                <a:off x="3644" y="2306"/>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RTT</a:t>
                </a:r>
                <a:endParaRPr sz="1100"/>
              </a:p>
            </p:txBody>
          </p:sp>
          <p:cxnSp>
            <p:nvCxnSpPr>
              <p:cNvPr id="9579" name="Google Shape;9579;p148"/>
              <p:cNvCxnSpPr/>
              <p:nvPr/>
            </p:nvCxnSpPr>
            <p:spPr>
              <a:xfrm>
                <a:off x="3726" y="2352"/>
                <a:ext cx="210" cy="0"/>
              </a:xfrm>
              <a:prstGeom prst="straightConnector1">
                <a:avLst/>
              </a:prstGeom>
              <a:noFill/>
              <a:ln cap="flat" cmpd="sng" w="19050">
                <a:solidFill>
                  <a:schemeClr val="dk1"/>
                </a:solidFill>
                <a:prstDash val="solid"/>
                <a:round/>
                <a:headEnd len="med" w="med" type="none"/>
                <a:tailEnd len="med" w="med" type="none"/>
              </a:ln>
            </p:spPr>
          </p:cxnSp>
          <p:sp>
            <p:nvSpPr>
              <p:cNvPr id="9580" name="Google Shape;9580;p148"/>
              <p:cNvSpPr txBox="1"/>
              <p:nvPr/>
            </p:nvSpPr>
            <p:spPr>
              <a:xfrm>
                <a:off x="3975" y="2243"/>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bytes/sec</a:t>
                </a:r>
                <a:endParaRPr sz="1100"/>
              </a:p>
            </p:txBody>
          </p:sp>
        </p:grpSp>
      </p:gr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5" name="Shape 9585"/>
        <p:cNvGrpSpPr/>
        <p:nvPr/>
      </p:nvGrpSpPr>
      <p:grpSpPr>
        <a:xfrm>
          <a:off x="0" y="0"/>
          <a:ext cx="0" cy="0"/>
          <a:chOff x="0" y="0"/>
          <a:chExt cx="0" cy="0"/>
        </a:xfrm>
      </p:grpSpPr>
      <p:sp>
        <p:nvSpPr>
          <p:cNvPr id="9586" name="Google Shape;9586;p149"/>
          <p:cNvSpPr txBox="1"/>
          <p:nvPr>
            <p:ph type="title"/>
          </p:nvPr>
        </p:nvSpPr>
        <p:spPr>
          <a:xfrm>
            <a:off x="-10583" y="208906"/>
            <a:ext cx="85449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600"/>
              <a:buFont typeface="Calibri"/>
              <a:buNone/>
            </a:pPr>
            <a:r>
              <a:rPr lang="en-US" sz="3000"/>
              <a:t>TCP πάνω σε “μακριές, μεγάλες σωληνώσεις“</a:t>
            </a:r>
            <a:endParaRPr b="0" sz="3000"/>
          </a:p>
        </p:txBody>
      </p:sp>
      <p:sp>
        <p:nvSpPr>
          <p:cNvPr id="9587" name="Google Shape;9587;p14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
        <p:nvSpPr>
          <p:cNvPr id="9588" name="Google Shape;9588;p149"/>
          <p:cNvSpPr txBox="1"/>
          <p:nvPr/>
        </p:nvSpPr>
        <p:spPr>
          <a:xfrm>
            <a:off x="0" y="975125"/>
            <a:ext cx="9403500" cy="4026600"/>
          </a:xfrm>
          <a:prstGeom prst="rect">
            <a:avLst/>
          </a:prstGeom>
          <a:noFill/>
          <a:ln>
            <a:noFill/>
          </a:ln>
        </p:spPr>
        <p:txBody>
          <a:bodyPr anchorCtr="0" anchor="t" bIns="34275" lIns="68575" spcFirstLastPara="1" rIns="68575" wrap="square" tIns="34275">
            <a:normAutofit/>
          </a:bodyPr>
          <a:lstStyle/>
          <a:p>
            <a:pPr indent="-177800" lvl="0" marL="266700" marR="0" rtl="0" algn="l">
              <a:lnSpc>
                <a:spcPct val="90000"/>
              </a:lnSpc>
              <a:spcBef>
                <a:spcPts val="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παράδειγμα</a:t>
            </a:r>
            <a:r>
              <a:rPr b="0" lang="en-US" sz="2200" u="none" cap="none" strike="noStrike">
                <a:solidFill>
                  <a:schemeClr val="dk1"/>
                </a:solidFill>
                <a:latin typeface="Calibri"/>
                <a:ea typeface="Calibri"/>
                <a:cs typeface="Calibri"/>
                <a:sym typeface="Calibri"/>
              </a:rPr>
              <a:t>: τμήμα</a:t>
            </a:r>
            <a:r>
              <a:rPr lang="en-US" sz="2200">
                <a:solidFill>
                  <a:schemeClr val="dk1"/>
                </a:solidFill>
                <a:latin typeface="Calibri"/>
                <a:ea typeface="Calibri"/>
                <a:cs typeface="Calibri"/>
                <a:sym typeface="Calibri"/>
              </a:rPr>
              <a:t>τα των </a:t>
            </a:r>
            <a:r>
              <a:rPr b="0" lang="en-US" sz="2200" u="none" cap="none" strike="noStrike">
                <a:solidFill>
                  <a:schemeClr val="dk1"/>
                </a:solidFill>
                <a:latin typeface="Calibri"/>
                <a:ea typeface="Calibri"/>
                <a:cs typeface="Calibri"/>
                <a:sym typeface="Calibri"/>
              </a:rPr>
              <a:t>1500 byte, 100ms RTT, </a:t>
            </a:r>
            <a:r>
              <a:rPr lang="en-US" sz="2200">
                <a:solidFill>
                  <a:schemeClr val="dk1"/>
                </a:solidFill>
                <a:latin typeface="Calibri"/>
                <a:ea typeface="Calibri"/>
                <a:cs typeface="Calibri"/>
                <a:sym typeface="Calibri"/>
              </a:rPr>
              <a:t>θέλουν </a:t>
            </a:r>
            <a:r>
              <a:rPr b="0" lang="en-US" sz="2200" u="none" cap="none" strike="noStrike">
                <a:solidFill>
                  <a:schemeClr val="dk1"/>
                </a:solidFill>
                <a:latin typeface="Calibri"/>
                <a:ea typeface="Calibri"/>
                <a:cs typeface="Calibri"/>
                <a:sym typeface="Calibri"/>
              </a:rPr>
              <a:t>10 Gbps </a:t>
            </a:r>
            <a:r>
              <a:rPr lang="en-US" sz="2200">
                <a:solidFill>
                  <a:schemeClr val="dk1"/>
                </a:solidFill>
                <a:latin typeface="Calibri"/>
                <a:ea typeface="Calibri"/>
                <a:cs typeface="Calibri"/>
                <a:sym typeface="Calibri"/>
              </a:rPr>
              <a:t>διεκπεραίωση</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απαιτεί </a:t>
            </a:r>
            <a:r>
              <a:rPr b="0" lang="en-US" sz="2200" u="none" cap="none" strike="noStrike">
                <a:solidFill>
                  <a:schemeClr val="dk1"/>
                </a:solidFill>
                <a:latin typeface="Calibri"/>
                <a:ea typeface="Calibri"/>
                <a:cs typeface="Calibri"/>
                <a:sym typeface="Calibri"/>
              </a:rPr>
              <a:t>W = 83,333 </a:t>
            </a:r>
            <a:r>
              <a:rPr lang="en-US" sz="2200">
                <a:solidFill>
                  <a:schemeClr val="dk1"/>
                </a:solidFill>
                <a:latin typeface="Calibri"/>
                <a:ea typeface="Calibri"/>
                <a:cs typeface="Calibri"/>
                <a:sym typeface="Calibri"/>
              </a:rPr>
              <a:t>σε διέλευση τμήματα</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διεκπεραίωση σε περίπτωση απώλειας τμήματος</a:t>
            </a:r>
            <a:r>
              <a:rPr b="0" lang="en-US" sz="2200" u="none" cap="none" strike="noStrike">
                <a:solidFill>
                  <a:schemeClr val="dk1"/>
                </a:solidFill>
                <a:latin typeface="Calibri"/>
                <a:ea typeface="Calibri"/>
                <a:cs typeface="Calibri"/>
                <a:sym typeface="Calibri"/>
              </a:rPr>
              <a:t>, L [Mathis 1997]:</a:t>
            </a:r>
            <a:br>
              <a:rPr b="0" lang="en-US" sz="2200" u="none" cap="none" strike="noStrike">
                <a:solidFill>
                  <a:schemeClr val="dk1"/>
                </a:solidFill>
                <a:latin typeface="Calibri"/>
                <a:ea typeface="Calibri"/>
                <a:cs typeface="Calibri"/>
                <a:sym typeface="Calibri"/>
              </a:rPr>
            </a:br>
            <a:br>
              <a:rPr b="0" lang="en-US" sz="2200" u="none" cap="none" strike="noStrike">
                <a:solidFill>
                  <a:schemeClr val="dk1"/>
                </a:solidFill>
                <a:latin typeface="Calibri"/>
                <a:ea typeface="Calibri"/>
                <a:cs typeface="Calibri"/>
                <a:sym typeface="Calibri"/>
              </a:rPr>
            </a:br>
            <a:br>
              <a:rPr b="0" lang="en-US" sz="2200" u="none" cap="none" strike="noStrike">
                <a:solidFill>
                  <a:schemeClr val="dk1"/>
                </a:solidFill>
                <a:latin typeface="Calibri"/>
                <a:ea typeface="Calibri"/>
                <a:cs typeface="Calibri"/>
                <a:sym typeface="Calibri"/>
              </a:rPr>
            </a:br>
            <a:endParaRPr b="0" sz="2200" u="none" cap="none" strike="noStrike">
              <a:solidFill>
                <a:schemeClr val="dk1"/>
              </a:solidFill>
              <a:latin typeface="Calibri"/>
              <a:ea typeface="Calibri"/>
              <a:cs typeface="Calibri"/>
              <a:sym typeface="Calibri"/>
            </a:endParaRPr>
          </a:p>
          <a:p>
            <a:pPr indent="-177800" lvl="1" marL="520700" marR="0" rtl="0" algn="l">
              <a:lnSpc>
                <a:spcPct val="90000"/>
              </a:lnSpc>
              <a:spcBef>
                <a:spcPts val="400"/>
              </a:spcBef>
              <a:spcAft>
                <a:spcPts val="0"/>
              </a:spcAft>
              <a:buClr>
                <a:srgbClr val="0000A8"/>
              </a:buClr>
              <a:buSzPts val="1800"/>
              <a:buFont typeface="Noto Sans Symbols"/>
              <a:buNone/>
            </a:pPr>
            <a:r>
              <a:rPr b="0" lang="en-US" sz="2200" u="none" cap="none" strike="noStrike">
                <a:solidFill>
                  <a:schemeClr val="dk1"/>
                </a:solidFill>
                <a:latin typeface="MS Mincho"/>
                <a:ea typeface="MS Mincho"/>
                <a:cs typeface="MS Mincho"/>
                <a:sym typeface="MS Mincho"/>
              </a:rPr>
              <a:t>➜ </a:t>
            </a:r>
            <a:r>
              <a:rPr lang="en-US" sz="2200">
                <a:solidFill>
                  <a:schemeClr val="dk1"/>
                </a:solidFill>
                <a:latin typeface="Calibri"/>
                <a:ea typeface="Calibri"/>
                <a:cs typeface="Calibri"/>
                <a:sym typeface="Calibri"/>
              </a:rPr>
              <a:t>για να πετύχει</a:t>
            </a:r>
            <a:r>
              <a:rPr b="0" lang="en-US" sz="2200" u="none" cap="none" strike="noStrike">
                <a:solidFill>
                  <a:schemeClr val="dk1"/>
                </a:solidFill>
                <a:latin typeface="Calibri"/>
                <a:ea typeface="Calibri"/>
                <a:cs typeface="Calibri"/>
                <a:sym typeface="Calibri"/>
              </a:rPr>
              <a:t> 10 Gbps </a:t>
            </a:r>
            <a:r>
              <a:rPr lang="en-US" sz="2200">
                <a:solidFill>
                  <a:schemeClr val="dk1"/>
                </a:solidFill>
                <a:latin typeface="Calibri"/>
                <a:ea typeface="Calibri"/>
                <a:cs typeface="Calibri"/>
                <a:sym typeface="Calibri"/>
              </a:rPr>
              <a:t>διεκπεραίωση</a:t>
            </a:r>
            <a:r>
              <a:rPr b="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χρειάζεται εύρος απώλειας </a:t>
            </a:r>
            <a:r>
              <a:rPr b="0" lang="en-US" sz="2200" u="none" cap="none" strike="noStrike">
                <a:solidFill>
                  <a:schemeClr val="dk1"/>
                </a:solidFill>
                <a:latin typeface="Calibri"/>
                <a:ea typeface="Calibri"/>
                <a:cs typeface="Calibri"/>
                <a:sym typeface="Calibri"/>
              </a:rPr>
              <a:t>L = 2·10</a:t>
            </a:r>
            <a:r>
              <a:rPr b="0" baseline="30000" lang="en-US" sz="2200" u="none" cap="none" strike="noStrike">
                <a:solidFill>
                  <a:schemeClr val="dk1"/>
                </a:solidFill>
                <a:latin typeface="Calibri"/>
                <a:ea typeface="Calibri"/>
                <a:cs typeface="Calibri"/>
                <a:sym typeface="Calibri"/>
              </a:rPr>
              <a:t>-10  </a:t>
            </a:r>
            <a:r>
              <a:rPr b="0" lang="en-US" sz="2200" u="none" cap="none" strike="noStrike">
                <a:solidFill>
                  <a:srgbClr val="FF0000"/>
                </a:solidFill>
                <a:latin typeface="Calibri"/>
                <a:ea typeface="Calibri"/>
                <a:cs typeface="Calibri"/>
                <a:sym typeface="Calibri"/>
              </a:rPr>
              <a:t> </a:t>
            </a:r>
            <a:r>
              <a:rPr b="0" lang="en-US" sz="2200" u="none" cap="none" strike="noStrike">
                <a:solidFill>
                  <a:srgbClr val="C00000"/>
                </a:solidFill>
                <a:latin typeface="Calibri"/>
                <a:ea typeface="Calibri"/>
                <a:cs typeface="Calibri"/>
                <a:sym typeface="Calibri"/>
              </a:rPr>
              <a:t>– </a:t>
            </a:r>
            <a:r>
              <a:rPr lang="en-US" sz="2200">
                <a:solidFill>
                  <a:srgbClr val="C00000"/>
                </a:solidFill>
                <a:latin typeface="Calibri"/>
                <a:ea typeface="Calibri"/>
                <a:cs typeface="Calibri"/>
                <a:sym typeface="Calibri"/>
              </a:rPr>
              <a:t>ένα πολύ μικρό εύρος απώλειας</a:t>
            </a:r>
            <a:r>
              <a:rPr b="0" lang="en-US" sz="2200" u="none" cap="none" strike="noStrike">
                <a:solidFill>
                  <a:srgbClr val="C00000"/>
                </a:solidFill>
                <a:latin typeface="Calibri"/>
                <a:ea typeface="Calibri"/>
                <a:cs typeface="Calibri"/>
                <a:sym typeface="Calibri"/>
              </a:rPr>
              <a:t>!</a:t>
            </a:r>
            <a:endParaRPr b="0" sz="2200" u="none" cap="none" strike="noStrike">
              <a:solidFill>
                <a:srgbClr val="C00000"/>
              </a:solidFill>
              <a:latin typeface="Calibri"/>
              <a:ea typeface="Calibri"/>
              <a:cs typeface="Calibri"/>
              <a:sym typeface="Calibri"/>
            </a:endParaRPr>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εκδόσεις του</a:t>
            </a:r>
            <a:r>
              <a:rPr b="0" lang="en-US" sz="2200" u="none" cap="none" strike="noStrike">
                <a:solidFill>
                  <a:schemeClr val="dk1"/>
                </a:solidFill>
                <a:latin typeface="Calibri"/>
                <a:ea typeface="Calibri"/>
                <a:cs typeface="Calibri"/>
                <a:sym typeface="Calibri"/>
              </a:rPr>
              <a:t> TCP για μεγά</a:t>
            </a:r>
            <a:r>
              <a:rPr lang="en-US" sz="2200">
                <a:solidFill>
                  <a:schemeClr val="dk1"/>
                </a:solidFill>
                <a:latin typeface="Calibri"/>
                <a:ea typeface="Calibri"/>
                <a:cs typeface="Calibri"/>
                <a:sym typeface="Calibri"/>
              </a:rPr>
              <a:t>λα, γρήγορα σενάρια</a:t>
            </a:r>
            <a:endParaRPr b="0" baseline="30000" sz="2200" u="none" cap="none" strike="noStrike">
              <a:solidFill>
                <a:schemeClr val="dk1"/>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sz="2200" u="none" cap="none" strike="noStrike">
              <a:solidFill>
                <a:schemeClr val="dk1"/>
              </a:solidFill>
              <a:latin typeface="Calibri"/>
              <a:ea typeface="Calibri"/>
              <a:cs typeface="Calibri"/>
              <a:sym typeface="Calibri"/>
            </a:endParaRPr>
          </a:p>
        </p:txBody>
      </p:sp>
      <p:grpSp>
        <p:nvGrpSpPr>
          <p:cNvPr id="9589" name="Google Shape;9589;p149"/>
          <p:cNvGrpSpPr/>
          <p:nvPr/>
        </p:nvGrpSpPr>
        <p:grpSpPr>
          <a:xfrm>
            <a:off x="2429890" y="2439590"/>
            <a:ext cx="3547047" cy="735806"/>
            <a:chOff x="132" y="3400"/>
            <a:chExt cx="2979" cy="618"/>
          </a:xfrm>
        </p:grpSpPr>
        <p:sp>
          <p:nvSpPr>
            <p:cNvPr id="9590" name="Google Shape;9590;p149"/>
            <p:cNvSpPr txBox="1"/>
            <p:nvPr/>
          </p:nvSpPr>
          <p:spPr>
            <a:xfrm>
              <a:off x="132" y="3566"/>
              <a:ext cx="21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TCP </a:t>
              </a:r>
              <a:r>
                <a:rPr lang="en-US" sz="1800">
                  <a:solidFill>
                    <a:schemeClr val="dk1"/>
                  </a:solidFill>
                </a:rPr>
                <a:t>διεκπεραίωση</a:t>
              </a:r>
              <a:r>
                <a:rPr b="0" i="0" lang="en-US" sz="1800" u="none" cap="none" strike="noStrike">
                  <a:solidFill>
                    <a:schemeClr val="dk1"/>
                  </a:solidFill>
                  <a:latin typeface="Arial"/>
                  <a:ea typeface="Arial"/>
                  <a:cs typeface="Arial"/>
                  <a:sym typeface="Arial"/>
                </a:rPr>
                <a:t>= </a:t>
              </a:r>
              <a:endParaRPr sz="1100"/>
            </a:p>
          </p:txBody>
        </p:sp>
        <p:sp>
          <p:nvSpPr>
            <p:cNvPr id="9591" name="Google Shape;9591;p149"/>
            <p:cNvSpPr txBox="1"/>
            <p:nvPr/>
          </p:nvSpPr>
          <p:spPr>
            <a:xfrm>
              <a:off x="2010" y="3470"/>
              <a:ext cx="6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1.22</a:t>
              </a:r>
              <a:endParaRPr sz="1100"/>
            </a:p>
          </p:txBody>
        </p:sp>
        <p:grpSp>
          <p:nvGrpSpPr>
            <p:cNvPr id="9592" name="Google Shape;9592;p149"/>
            <p:cNvGrpSpPr/>
            <p:nvPr/>
          </p:nvGrpSpPr>
          <p:grpSpPr>
            <a:xfrm>
              <a:off x="2092" y="3400"/>
              <a:ext cx="1019" cy="618"/>
              <a:chOff x="2092" y="3400"/>
              <a:chExt cx="1019" cy="618"/>
            </a:xfrm>
          </p:grpSpPr>
          <p:sp>
            <p:nvSpPr>
              <p:cNvPr id="9593" name="Google Shape;9593;p149"/>
              <p:cNvSpPr txBox="1"/>
              <p:nvPr/>
            </p:nvSpPr>
            <p:spPr>
              <a:xfrm>
                <a:off x="2423" y="3400"/>
                <a:ext cx="3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a:t>
                </a:r>
                <a:endParaRPr sz="1100"/>
              </a:p>
            </p:txBody>
          </p:sp>
          <p:sp>
            <p:nvSpPr>
              <p:cNvPr id="9594" name="Google Shape;9594;p149"/>
              <p:cNvSpPr txBox="1"/>
              <p:nvPr/>
            </p:nvSpPr>
            <p:spPr>
              <a:xfrm>
                <a:off x="2511" y="3472"/>
                <a:ext cx="6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MSS</a:t>
                </a:r>
                <a:endParaRPr sz="1100"/>
              </a:p>
            </p:txBody>
          </p:sp>
          <p:cxnSp>
            <p:nvCxnSpPr>
              <p:cNvPr id="9595" name="Google Shape;9595;p149"/>
              <p:cNvCxnSpPr/>
              <p:nvPr/>
            </p:nvCxnSpPr>
            <p:spPr>
              <a:xfrm>
                <a:off x="2092" y="3720"/>
                <a:ext cx="873" cy="0"/>
              </a:xfrm>
              <a:prstGeom prst="straightConnector1">
                <a:avLst/>
              </a:prstGeom>
              <a:noFill/>
              <a:ln cap="flat" cmpd="sng" w="19050">
                <a:solidFill>
                  <a:schemeClr val="dk1"/>
                </a:solidFill>
                <a:prstDash val="solid"/>
                <a:round/>
                <a:headEnd len="med" w="med" type="none"/>
                <a:tailEnd len="med" w="med" type="none"/>
              </a:ln>
            </p:spPr>
          </p:cxnSp>
          <p:sp>
            <p:nvSpPr>
              <p:cNvPr id="9596" name="Google Shape;9596;p149"/>
              <p:cNvSpPr txBox="1"/>
              <p:nvPr/>
            </p:nvSpPr>
            <p:spPr>
              <a:xfrm>
                <a:off x="2133" y="3696"/>
                <a:ext cx="6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RTT</a:t>
                </a:r>
                <a:endParaRPr sz="1100"/>
              </a:p>
            </p:txBody>
          </p:sp>
          <p:sp>
            <p:nvSpPr>
              <p:cNvPr id="9597" name="Google Shape;9597;p149"/>
              <p:cNvSpPr/>
              <p:nvPr/>
            </p:nvSpPr>
            <p:spPr>
              <a:xfrm>
                <a:off x="2607" y="3740"/>
                <a:ext cx="294" cy="220"/>
              </a:xfrm>
              <a:custGeom>
                <a:rect b="b" l="l" r="r" t="t"/>
                <a:pathLst>
                  <a:path extrusionOk="0" h="220" w="294">
                    <a:moveTo>
                      <a:pt x="0" y="158"/>
                    </a:moveTo>
                    <a:lnTo>
                      <a:pt x="32" y="140"/>
                    </a:lnTo>
                    <a:lnTo>
                      <a:pt x="72" y="220"/>
                    </a:lnTo>
                    <a:lnTo>
                      <a:pt x="132" y="0"/>
                    </a:lnTo>
                    <a:lnTo>
                      <a:pt x="294" y="0"/>
                    </a:lnTo>
                  </a:path>
                </a:pathLst>
              </a:custGeom>
              <a:noFill/>
              <a:ln cap="flat" cmpd="sng" w="28575">
                <a:solidFill>
                  <a:schemeClr val="dk1"/>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598" name="Google Shape;9598;p149"/>
              <p:cNvSpPr txBox="1"/>
              <p:nvPr/>
            </p:nvSpPr>
            <p:spPr>
              <a:xfrm>
                <a:off x="2704" y="3718"/>
                <a:ext cx="3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lang="en-US" sz="1800" u="none">
                    <a:solidFill>
                      <a:schemeClr val="dk1"/>
                    </a:solidFill>
                    <a:latin typeface="Arial"/>
                    <a:ea typeface="Arial"/>
                    <a:cs typeface="Arial"/>
                    <a:sym typeface="Arial"/>
                  </a:rPr>
                  <a:t>L</a:t>
                </a:r>
                <a:endParaRPr sz="1100"/>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grpSp>
        <p:nvGrpSpPr>
          <p:cNvPr id="1729" name="Google Shape;1729;p15"/>
          <p:cNvGrpSpPr/>
          <p:nvPr/>
        </p:nvGrpSpPr>
        <p:grpSpPr>
          <a:xfrm>
            <a:off x="106149" y="620588"/>
            <a:ext cx="8931772" cy="3554810"/>
            <a:chOff x="2511281" y="3262667"/>
            <a:chExt cx="7770812" cy="3121540"/>
          </a:xfrm>
        </p:grpSpPr>
        <p:sp>
          <p:nvSpPr>
            <p:cNvPr id="1730" name="Google Shape;1730;p15"/>
            <p:cNvSpPr/>
            <p:nvPr/>
          </p:nvSpPr>
          <p:spPr>
            <a:xfrm>
              <a:off x="5108431" y="3572744"/>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31" name="Google Shape;1731;p15"/>
            <p:cNvSpPr/>
            <p:nvPr/>
          </p:nvSpPr>
          <p:spPr>
            <a:xfrm>
              <a:off x="5656118" y="3623544"/>
              <a:ext cx="1497013"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732" name="Google Shape;1732;p15"/>
            <p:cNvSpPr/>
            <p:nvPr/>
          </p:nvSpPr>
          <p:spPr>
            <a:xfrm>
              <a:off x="5621193" y="3677519"/>
              <a:ext cx="1473200"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733" name="Google Shape;1733;p15"/>
            <p:cNvCxnSpPr/>
            <p:nvPr/>
          </p:nvCxnSpPr>
          <p:spPr>
            <a:xfrm>
              <a:off x="5627543" y="4447457"/>
              <a:ext cx="1460500" cy="3175"/>
            </a:xfrm>
            <a:prstGeom prst="straightConnector1">
              <a:avLst/>
            </a:prstGeom>
            <a:noFill/>
            <a:ln cap="flat" cmpd="sng" w="28575">
              <a:solidFill>
                <a:srgbClr val="000000"/>
              </a:solidFill>
              <a:prstDash val="solid"/>
              <a:round/>
              <a:headEnd len="med" w="med" type="none"/>
              <a:tailEnd len="med" w="med" type="none"/>
            </a:ln>
          </p:spPr>
        </p:cxnSp>
        <p:sp>
          <p:nvSpPr>
            <p:cNvPr id="1734" name="Google Shape;1734;p15"/>
            <p:cNvSpPr txBox="1"/>
            <p:nvPr/>
          </p:nvSpPr>
          <p:spPr>
            <a:xfrm>
              <a:off x="5698981" y="4480178"/>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735" name="Google Shape;1735;p15"/>
            <p:cNvCxnSpPr/>
            <p:nvPr/>
          </p:nvCxnSpPr>
          <p:spPr>
            <a:xfrm>
              <a:off x="5629131" y="4764957"/>
              <a:ext cx="1457325" cy="0"/>
            </a:xfrm>
            <a:prstGeom prst="straightConnector1">
              <a:avLst/>
            </a:prstGeom>
            <a:noFill/>
            <a:ln cap="flat" cmpd="sng" w="28575">
              <a:solidFill>
                <a:srgbClr val="000000"/>
              </a:solidFill>
              <a:prstDash val="solid"/>
              <a:round/>
              <a:headEnd len="med" w="med" type="none"/>
              <a:tailEnd len="med" w="med" type="none"/>
            </a:ln>
          </p:spPr>
        </p:cxnSp>
        <p:sp>
          <p:nvSpPr>
            <p:cNvPr id="1736" name="Google Shape;1736;p15"/>
            <p:cNvSpPr txBox="1"/>
            <p:nvPr/>
          </p:nvSpPr>
          <p:spPr>
            <a:xfrm>
              <a:off x="5692631" y="53778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737" name="Google Shape;1737;p15"/>
            <p:cNvSpPr txBox="1"/>
            <p:nvPr/>
          </p:nvSpPr>
          <p:spPr>
            <a:xfrm>
              <a:off x="5692631" y="5084965"/>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738" name="Google Shape;1738;p15"/>
            <p:cNvSpPr txBox="1"/>
            <p:nvPr/>
          </p:nvSpPr>
          <p:spPr>
            <a:xfrm>
              <a:off x="5692631" y="479368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cxnSp>
          <p:nvCxnSpPr>
            <p:cNvPr id="1739" name="Google Shape;1739;p15"/>
            <p:cNvCxnSpPr/>
            <p:nvPr/>
          </p:nvCxnSpPr>
          <p:spPr>
            <a:xfrm>
              <a:off x="5625956" y="5076107"/>
              <a:ext cx="1457325" cy="0"/>
            </a:xfrm>
            <a:prstGeom prst="straightConnector1">
              <a:avLst/>
            </a:prstGeom>
            <a:noFill/>
            <a:ln cap="flat" cmpd="sng" w="28575">
              <a:solidFill>
                <a:srgbClr val="000000"/>
              </a:solidFill>
              <a:prstDash val="solid"/>
              <a:round/>
              <a:headEnd len="med" w="med" type="none"/>
              <a:tailEnd len="med" w="med" type="none"/>
            </a:ln>
          </p:spPr>
        </p:cxnSp>
        <p:cxnSp>
          <p:nvCxnSpPr>
            <p:cNvPr id="1740" name="Google Shape;1740;p15"/>
            <p:cNvCxnSpPr/>
            <p:nvPr/>
          </p:nvCxnSpPr>
          <p:spPr>
            <a:xfrm>
              <a:off x="5622781" y="5374557"/>
              <a:ext cx="1457325" cy="0"/>
            </a:xfrm>
            <a:prstGeom prst="straightConnector1">
              <a:avLst/>
            </a:prstGeom>
            <a:noFill/>
            <a:ln cap="flat" cmpd="sng" w="28575">
              <a:solidFill>
                <a:srgbClr val="000000"/>
              </a:solidFill>
              <a:prstDash val="solid"/>
              <a:round/>
              <a:headEnd len="med" w="med" type="none"/>
              <a:tailEnd len="med" w="med" type="none"/>
            </a:ln>
          </p:spPr>
        </p:cxnSp>
        <p:sp>
          <p:nvSpPr>
            <p:cNvPr id="1741" name="Google Shape;1741;p15"/>
            <p:cNvSpPr/>
            <p:nvPr/>
          </p:nvSpPr>
          <p:spPr>
            <a:xfrm>
              <a:off x="7918306" y="3993432"/>
              <a:ext cx="1296987"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742" name="Google Shape;1742;p15"/>
            <p:cNvSpPr/>
            <p:nvPr/>
          </p:nvSpPr>
          <p:spPr>
            <a:xfrm>
              <a:off x="7880206" y="4047407"/>
              <a:ext cx="1273175" cy="1979612"/>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743" name="Google Shape;1743;p15"/>
            <p:cNvCxnSpPr/>
            <p:nvPr/>
          </p:nvCxnSpPr>
          <p:spPr>
            <a:xfrm>
              <a:off x="7889731" y="4807819"/>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744" name="Google Shape;1744;p15"/>
            <p:cNvSpPr txBox="1"/>
            <p:nvPr/>
          </p:nvSpPr>
          <p:spPr>
            <a:xfrm>
              <a:off x="7846868" y="483337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745" name="Google Shape;1745;p15"/>
            <p:cNvCxnSpPr/>
            <p:nvPr/>
          </p:nvCxnSpPr>
          <p:spPr>
            <a:xfrm>
              <a:off x="7897668" y="51284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746" name="Google Shape;1746;p15"/>
            <p:cNvCxnSpPr/>
            <p:nvPr/>
          </p:nvCxnSpPr>
          <p:spPr>
            <a:xfrm>
              <a:off x="7883381" y="5438057"/>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747" name="Google Shape;1747;p15"/>
            <p:cNvCxnSpPr/>
            <p:nvPr/>
          </p:nvCxnSpPr>
          <p:spPr>
            <a:xfrm>
              <a:off x="7883381" y="572380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748" name="Google Shape;1748;p15"/>
            <p:cNvSpPr txBox="1"/>
            <p:nvPr/>
          </p:nvSpPr>
          <p:spPr>
            <a:xfrm>
              <a:off x="7881793" y="4037882"/>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749" name="Google Shape;1749;p15"/>
            <p:cNvSpPr txBox="1"/>
            <p:nvPr/>
          </p:nvSpPr>
          <p:spPr>
            <a:xfrm>
              <a:off x="7837343" y="574541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750" name="Google Shape;1750;p15"/>
            <p:cNvSpPr txBox="1"/>
            <p:nvPr/>
          </p:nvSpPr>
          <p:spPr>
            <a:xfrm>
              <a:off x="7849290" y="543815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751" name="Google Shape;1751;p15"/>
            <p:cNvSpPr txBox="1"/>
            <p:nvPr/>
          </p:nvSpPr>
          <p:spPr>
            <a:xfrm>
              <a:off x="7846868" y="5150053"/>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sp>
          <p:nvSpPr>
            <p:cNvPr id="1752" name="Google Shape;1752;p15"/>
            <p:cNvSpPr/>
            <p:nvPr/>
          </p:nvSpPr>
          <p:spPr>
            <a:xfrm>
              <a:off x="9166081" y="4025182"/>
              <a:ext cx="581025" cy="2038350"/>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53" name="Google Shape;1753;p15"/>
            <p:cNvSpPr/>
            <p:nvPr/>
          </p:nvSpPr>
          <p:spPr>
            <a:xfrm>
              <a:off x="2976418" y="4045819"/>
              <a:ext cx="552450" cy="20828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54" name="Google Shape;1754;p15"/>
            <p:cNvSpPr/>
            <p:nvPr/>
          </p:nvSpPr>
          <p:spPr>
            <a:xfrm>
              <a:off x="3573318" y="4001369"/>
              <a:ext cx="1296988" cy="19812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1755" name="Google Shape;1755;p15"/>
            <p:cNvSpPr/>
            <p:nvPr/>
          </p:nvSpPr>
          <p:spPr>
            <a:xfrm>
              <a:off x="3535218" y="4055344"/>
              <a:ext cx="1273175" cy="1979613"/>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1756" name="Google Shape;1756;p15"/>
            <p:cNvCxnSpPr/>
            <p:nvPr/>
          </p:nvCxnSpPr>
          <p:spPr>
            <a:xfrm>
              <a:off x="3544743" y="4815757"/>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757" name="Google Shape;1757;p15"/>
            <p:cNvSpPr txBox="1"/>
            <p:nvPr/>
          </p:nvSpPr>
          <p:spPr>
            <a:xfrm>
              <a:off x="3501881" y="484130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cxnSp>
          <p:nvCxnSpPr>
            <p:cNvPr id="1758" name="Google Shape;1758;p15"/>
            <p:cNvCxnSpPr/>
            <p:nvPr/>
          </p:nvCxnSpPr>
          <p:spPr>
            <a:xfrm>
              <a:off x="3552681" y="5136432"/>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759" name="Google Shape;1759;p15"/>
            <p:cNvCxnSpPr/>
            <p:nvPr/>
          </p:nvCxnSpPr>
          <p:spPr>
            <a:xfrm>
              <a:off x="3538393" y="5445994"/>
              <a:ext cx="1263650" cy="3175"/>
            </a:xfrm>
            <a:prstGeom prst="straightConnector1">
              <a:avLst/>
            </a:prstGeom>
            <a:noFill/>
            <a:ln cap="flat" cmpd="sng" w="28575">
              <a:solidFill>
                <a:srgbClr val="000000"/>
              </a:solidFill>
              <a:prstDash val="solid"/>
              <a:round/>
              <a:headEnd len="med" w="med" type="none"/>
              <a:tailEnd len="med" w="med" type="none"/>
            </a:ln>
          </p:spPr>
        </p:cxnSp>
        <p:cxnSp>
          <p:nvCxnSpPr>
            <p:cNvPr id="1760" name="Google Shape;1760;p15"/>
            <p:cNvCxnSpPr/>
            <p:nvPr/>
          </p:nvCxnSpPr>
          <p:spPr>
            <a:xfrm>
              <a:off x="3538393" y="5731744"/>
              <a:ext cx="1263650" cy="3175"/>
            </a:xfrm>
            <a:prstGeom prst="straightConnector1">
              <a:avLst/>
            </a:prstGeom>
            <a:noFill/>
            <a:ln cap="flat" cmpd="sng" w="28575">
              <a:solidFill>
                <a:srgbClr val="000000"/>
              </a:solidFill>
              <a:prstDash val="solid"/>
              <a:round/>
              <a:headEnd len="med" w="med" type="none"/>
              <a:tailEnd len="med" w="med" type="none"/>
            </a:ln>
          </p:spPr>
        </p:cxnSp>
        <p:sp>
          <p:nvSpPr>
            <p:cNvPr id="1761" name="Google Shape;1761;p15"/>
            <p:cNvSpPr txBox="1"/>
            <p:nvPr/>
          </p:nvSpPr>
          <p:spPr>
            <a:xfrm>
              <a:off x="3536806" y="4045819"/>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sp>
          <p:nvSpPr>
            <p:cNvPr id="1762" name="Google Shape;1762;p15"/>
            <p:cNvSpPr txBox="1"/>
            <p:nvPr/>
          </p:nvSpPr>
          <p:spPr>
            <a:xfrm>
              <a:off x="3492356" y="5746184"/>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1763" name="Google Shape;1763;p15"/>
            <p:cNvSpPr txBox="1"/>
            <p:nvPr/>
          </p:nvSpPr>
          <p:spPr>
            <a:xfrm>
              <a:off x="3511406" y="5453266"/>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1764" name="Google Shape;1764;p15"/>
            <p:cNvSpPr txBox="1"/>
            <p:nvPr/>
          </p:nvSpPr>
          <p:spPr>
            <a:xfrm>
              <a:off x="3501881" y="5157990"/>
              <a:ext cx="1317600" cy="2634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a:t>
              </a:r>
              <a:endParaRPr sz="1100"/>
            </a:p>
          </p:txBody>
        </p:sp>
        <p:grpSp>
          <p:nvGrpSpPr>
            <p:cNvPr id="1765" name="Google Shape;1765;p15"/>
            <p:cNvGrpSpPr/>
            <p:nvPr/>
          </p:nvGrpSpPr>
          <p:grpSpPr>
            <a:xfrm>
              <a:off x="2511281" y="5555532"/>
              <a:ext cx="800100" cy="828675"/>
              <a:chOff x="-44" y="1473"/>
              <a:chExt cx="981" cy="1105"/>
            </a:xfrm>
          </p:grpSpPr>
          <p:pic>
            <p:nvPicPr>
              <p:cNvPr descr="desktop_computer_stylized_medium" id="1766" name="Google Shape;1766;p1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767" name="Google Shape;1767;p1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768" name="Google Shape;1768;p15"/>
            <p:cNvGrpSpPr/>
            <p:nvPr/>
          </p:nvGrpSpPr>
          <p:grpSpPr>
            <a:xfrm flipH="1">
              <a:off x="9493106" y="5469807"/>
              <a:ext cx="788987" cy="782637"/>
              <a:chOff x="-44" y="1473"/>
              <a:chExt cx="981" cy="1105"/>
            </a:xfrm>
          </p:grpSpPr>
          <p:pic>
            <p:nvPicPr>
              <p:cNvPr descr="desktop_computer_stylized_medium" id="1769" name="Google Shape;1769;p15"/>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770" name="Google Shape;1770;p15"/>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1771" name="Google Shape;1771;p15"/>
            <p:cNvGrpSpPr/>
            <p:nvPr/>
          </p:nvGrpSpPr>
          <p:grpSpPr>
            <a:xfrm>
              <a:off x="5083031" y="5055469"/>
              <a:ext cx="358775" cy="704850"/>
              <a:chOff x="4140" y="429"/>
              <a:chExt cx="1425" cy="2396"/>
            </a:xfrm>
          </p:grpSpPr>
          <p:sp>
            <p:nvSpPr>
              <p:cNvPr id="1772" name="Google Shape;1772;p1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73" name="Google Shape;1773;p15"/>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74" name="Google Shape;1774;p1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75" name="Google Shape;1775;p1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76" name="Google Shape;1776;p15"/>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777" name="Google Shape;1777;p15"/>
              <p:cNvGrpSpPr/>
              <p:nvPr/>
            </p:nvGrpSpPr>
            <p:grpSpPr>
              <a:xfrm>
                <a:off x="4751" y="667"/>
                <a:ext cx="580" cy="146"/>
                <a:chOff x="617" y="2567"/>
                <a:chExt cx="724" cy="140"/>
              </a:xfrm>
            </p:grpSpPr>
            <p:sp>
              <p:nvSpPr>
                <p:cNvPr id="1778" name="Google Shape;1778;p15"/>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79" name="Google Shape;1779;p15"/>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780" name="Google Shape;1780;p15"/>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781" name="Google Shape;1781;p15"/>
              <p:cNvGrpSpPr/>
              <p:nvPr/>
            </p:nvGrpSpPr>
            <p:grpSpPr>
              <a:xfrm>
                <a:off x="4745" y="996"/>
                <a:ext cx="580" cy="156"/>
                <a:chOff x="612" y="2570"/>
                <a:chExt cx="724" cy="162"/>
              </a:xfrm>
            </p:grpSpPr>
            <p:sp>
              <p:nvSpPr>
                <p:cNvPr id="1782" name="Google Shape;1782;p15"/>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83" name="Google Shape;1783;p15"/>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784" name="Google Shape;1784;p15"/>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85" name="Google Shape;1785;p15"/>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786" name="Google Shape;1786;p15"/>
              <p:cNvGrpSpPr/>
              <p:nvPr/>
            </p:nvGrpSpPr>
            <p:grpSpPr>
              <a:xfrm>
                <a:off x="4733" y="1627"/>
                <a:ext cx="586" cy="151"/>
                <a:chOff x="611" y="2568"/>
                <a:chExt cx="730" cy="139"/>
              </a:xfrm>
            </p:grpSpPr>
            <p:sp>
              <p:nvSpPr>
                <p:cNvPr id="1787" name="Google Shape;1787;p15"/>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88" name="Google Shape;1788;p15"/>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789" name="Google Shape;1789;p1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1790" name="Google Shape;1790;p15"/>
              <p:cNvGrpSpPr/>
              <p:nvPr/>
            </p:nvGrpSpPr>
            <p:grpSpPr>
              <a:xfrm>
                <a:off x="4739" y="1325"/>
                <a:ext cx="580" cy="140"/>
                <a:chOff x="614" y="2566"/>
                <a:chExt cx="723" cy="140"/>
              </a:xfrm>
            </p:grpSpPr>
            <p:sp>
              <p:nvSpPr>
                <p:cNvPr id="1791" name="Google Shape;1791;p15"/>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2" name="Google Shape;1792;p15"/>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1793" name="Google Shape;1793;p15"/>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4" name="Google Shape;1794;p1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5" name="Google Shape;1795;p1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6" name="Google Shape;1796;p15"/>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7" name="Google Shape;1797;p1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8" name="Google Shape;1798;p15"/>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799" name="Google Shape;1799;p15"/>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800" name="Google Shape;1800;p15"/>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801" name="Google Shape;1801;p15"/>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1802" name="Google Shape;1802;p15"/>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1803" name="Google Shape;1803;p15"/>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pic>
          <p:nvPicPr>
            <p:cNvPr descr="Image result for firefox logo" id="1804" name="Google Shape;1804;p15"/>
            <p:cNvPicPr preferRelativeResize="0"/>
            <p:nvPr/>
          </p:nvPicPr>
          <p:blipFill rotWithShape="1">
            <a:blip r:embed="rId4">
              <a:alphaModFix/>
            </a:blip>
            <a:srcRect b="0" l="0" r="0" t="0"/>
            <a:stretch/>
          </p:blipFill>
          <p:spPr>
            <a:xfrm>
              <a:off x="4326336" y="4363319"/>
              <a:ext cx="387318" cy="362674"/>
            </a:xfrm>
            <a:prstGeom prst="rect">
              <a:avLst/>
            </a:prstGeom>
            <a:noFill/>
            <a:ln>
              <a:noFill/>
            </a:ln>
          </p:spPr>
        </p:pic>
        <p:sp>
          <p:nvSpPr>
            <p:cNvPr id="1805" name="Google Shape;1805;p15"/>
            <p:cNvSpPr txBox="1"/>
            <p:nvPr/>
          </p:nvSpPr>
          <p:spPr>
            <a:xfrm>
              <a:off x="5723493" y="3262667"/>
              <a:ext cx="1265700" cy="34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HTTP server</a:t>
              </a:r>
              <a:endParaRPr sz="1100"/>
            </a:p>
          </p:txBody>
        </p:sp>
        <p:pic>
          <p:nvPicPr>
            <p:cNvPr descr="Image result for apache web server logo" id="1806" name="Google Shape;1806;p15"/>
            <p:cNvPicPr preferRelativeResize="0"/>
            <p:nvPr/>
          </p:nvPicPr>
          <p:blipFill rotWithShape="1">
            <a:blip r:embed="rId5">
              <a:alphaModFix/>
            </a:blip>
            <a:srcRect b="0" l="0" r="0" t="0"/>
            <a:stretch/>
          </p:blipFill>
          <p:spPr>
            <a:xfrm>
              <a:off x="5649399" y="3712220"/>
              <a:ext cx="1425575" cy="629170"/>
            </a:xfrm>
            <a:prstGeom prst="rect">
              <a:avLst/>
            </a:prstGeom>
            <a:noFill/>
            <a:ln>
              <a:noFill/>
            </a:ln>
          </p:spPr>
        </p:pic>
        <p:pic>
          <p:nvPicPr>
            <p:cNvPr descr="Image result for firefox logo" id="1807" name="Google Shape;1807;p15"/>
            <p:cNvPicPr preferRelativeResize="0"/>
            <p:nvPr/>
          </p:nvPicPr>
          <p:blipFill rotWithShape="1">
            <a:blip r:embed="rId4">
              <a:alphaModFix/>
            </a:blip>
            <a:srcRect b="0" l="0" r="0" t="0"/>
            <a:stretch/>
          </p:blipFill>
          <p:spPr>
            <a:xfrm>
              <a:off x="8557699" y="4326644"/>
              <a:ext cx="387318" cy="362674"/>
            </a:xfrm>
            <a:prstGeom prst="rect">
              <a:avLst/>
            </a:prstGeom>
            <a:noFill/>
            <a:ln>
              <a:noFill/>
            </a:ln>
          </p:spPr>
        </p:pic>
        <p:pic>
          <p:nvPicPr>
            <p:cNvPr descr="Image result for skype logo" id="1808" name="Google Shape;1808;p15"/>
            <p:cNvPicPr preferRelativeResize="0"/>
            <p:nvPr/>
          </p:nvPicPr>
          <p:blipFill rotWithShape="1">
            <a:blip r:embed="rId6">
              <a:alphaModFix/>
            </a:blip>
            <a:srcRect b="0" l="0" r="0" t="0"/>
            <a:stretch/>
          </p:blipFill>
          <p:spPr>
            <a:xfrm>
              <a:off x="3374515" y="4091654"/>
              <a:ext cx="387318" cy="392958"/>
            </a:xfrm>
            <a:prstGeom prst="rect">
              <a:avLst/>
            </a:prstGeom>
            <a:noFill/>
            <a:ln>
              <a:noFill/>
            </a:ln>
          </p:spPr>
        </p:pic>
        <p:sp>
          <p:nvSpPr>
            <p:cNvPr id="1809" name="Google Shape;1809;p15"/>
            <p:cNvSpPr txBox="1"/>
            <p:nvPr/>
          </p:nvSpPr>
          <p:spPr>
            <a:xfrm>
              <a:off x="3822815" y="3627317"/>
              <a:ext cx="721857" cy="34459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r>
                <a:rPr b="0" baseline="-25000" i="0" lang="en-US" sz="2100" u="none" cap="none" strike="noStrike">
                  <a:solidFill>
                    <a:srgbClr val="000000"/>
                  </a:solidFill>
                  <a:latin typeface="Calibri"/>
                  <a:ea typeface="Calibri"/>
                  <a:cs typeface="Calibri"/>
                  <a:sym typeface="Calibri"/>
                </a:rPr>
                <a:t>1</a:t>
              </a:r>
              <a:endParaRPr sz="1100"/>
            </a:p>
          </p:txBody>
        </p:sp>
        <p:pic>
          <p:nvPicPr>
            <p:cNvPr descr="Image result for netflix logo png" id="1810" name="Google Shape;1810;p15"/>
            <p:cNvPicPr preferRelativeResize="0"/>
            <p:nvPr/>
          </p:nvPicPr>
          <p:blipFill rotWithShape="1">
            <a:blip r:embed="rId7">
              <a:alphaModFix/>
            </a:blip>
            <a:srcRect b="0" l="0" r="0" t="0"/>
            <a:stretch/>
          </p:blipFill>
          <p:spPr>
            <a:xfrm>
              <a:off x="3632599" y="4424842"/>
              <a:ext cx="691469" cy="388951"/>
            </a:xfrm>
            <a:prstGeom prst="rect">
              <a:avLst/>
            </a:prstGeom>
            <a:noFill/>
            <a:ln>
              <a:noFill/>
            </a:ln>
          </p:spPr>
        </p:pic>
        <p:sp>
          <p:nvSpPr>
            <p:cNvPr id="1811" name="Google Shape;1811;p15"/>
            <p:cNvSpPr txBox="1"/>
            <p:nvPr/>
          </p:nvSpPr>
          <p:spPr>
            <a:xfrm>
              <a:off x="8196770" y="3636485"/>
              <a:ext cx="721857" cy="34459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client</a:t>
              </a:r>
              <a:r>
                <a:rPr b="0" baseline="-25000" i="0" lang="en-US" sz="2100" u="none" cap="none" strike="noStrike">
                  <a:solidFill>
                    <a:srgbClr val="000000"/>
                  </a:solidFill>
                  <a:latin typeface="Calibri"/>
                  <a:ea typeface="Calibri"/>
                  <a:cs typeface="Calibri"/>
                  <a:sym typeface="Calibri"/>
                </a:rPr>
                <a:t>2</a:t>
              </a:r>
              <a:endParaRPr sz="1100"/>
            </a:p>
          </p:txBody>
        </p:sp>
      </p:grpSp>
      <p:sp>
        <p:nvSpPr>
          <p:cNvPr id="1812" name="Google Shape;1812;p15"/>
          <p:cNvSpPr/>
          <p:nvPr/>
        </p:nvSpPr>
        <p:spPr>
          <a:xfrm>
            <a:off x="3267439" y="3724250"/>
            <a:ext cx="2345532" cy="112395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cxnSp>
        <p:nvCxnSpPr>
          <p:cNvPr id="1813" name="Google Shape;1813;p15"/>
          <p:cNvCxnSpPr/>
          <p:nvPr/>
        </p:nvCxnSpPr>
        <p:spPr>
          <a:xfrm>
            <a:off x="7278445" y="2263878"/>
            <a:ext cx="0" cy="1747200"/>
          </a:xfrm>
          <a:prstGeom prst="straightConnector1">
            <a:avLst/>
          </a:prstGeom>
          <a:noFill/>
          <a:ln cap="flat" cmpd="sng" w="44450">
            <a:solidFill>
              <a:schemeClr val="accent1"/>
            </a:solidFill>
            <a:prstDash val="solid"/>
            <a:miter lim="800000"/>
            <a:headEnd len="sm" w="sm" type="none"/>
            <a:tailEnd len="sm" w="sm" type="none"/>
          </a:ln>
        </p:spPr>
      </p:cxnSp>
      <p:cxnSp>
        <p:nvCxnSpPr>
          <p:cNvPr id="1814" name="Google Shape;1814;p15"/>
          <p:cNvCxnSpPr/>
          <p:nvPr/>
        </p:nvCxnSpPr>
        <p:spPr>
          <a:xfrm>
            <a:off x="4609673" y="3997003"/>
            <a:ext cx="2668800" cy="0"/>
          </a:xfrm>
          <a:prstGeom prst="straightConnector1">
            <a:avLst/>
          </a:prstGeom>
          <a:noFill/>
          <a:ln cap="flat" cmpd="sng" w="44450">
            <a:solidFill>
              <a:schemeClr val="accent1"/>
            </a:solidFill>
            <a:prstDash val="solid"/>
            <a:miter lim="800000"/>
            <a:headEnd len="sm" w="sm" type="none"/>
            <a:tailEnd len="sm" w="sm" type="none"/>
          </a:ln>
        </p:spPr>
      </p:cxnSp>
      <p:sp>
        <p:nvSpPr>
          <p:cNvPr id="1815" name="Google Shape;1815;p15"/>
          <p:cNvSpPr/>
          <p:nvPr/>
        </p:nvSpPr>
        <p:spPr>
          <a:xfrm>
            <a:off x="3732892" y="1443117"/>
            <a:ext cx="787200" cy="3981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P-client</a:t>
            </a:r>
            <a:r>
              <a:rPr b="0" baseline="-25000" i="0" lang="en-US" sz="1200" u="none" cap="none" strike="noStrike">
                <a:solidFill>
                  <a:srgbClr val="000000"/>
                </a:solidFill>
                <a:latin typeface="Arial"/>
                <a:ea typeface="Arial"/>
                <a:cs typeface="Arial"/>
                <a:sym typeface="Arial"/>
              </a:rPr>
              <a:t>1</a:t>
            </a:r>
            <a:endParaRPr sz="1100"/>
          </a:p>
        </p:txBody>
      </p:sp>
      <p:sp>
        <p:nvSpPr>
          <p:cNvPr id="1816" name="Google Shape;1816;p15"/>
          <p:cNvSpPr/>
          <p:nvPr/>
        </p:nvSpPr>
        <p:spPr>
          <a:xfrm>
            <a:off x="4570633" y="1463397"/>
            <a:ext cx="787200" cy="3981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P-client</a:t>
            </a:r>
            <a:r>
              <a:rPr b="0" baseline="-25000" i="0" lang="en-US" sz="1200" u="none" cap="none" strike="noStrike">
                <a:solidFill>
                  <a:srgbClr val="000000"/>
                </a:solidFill>
                <a:latin typeface="Arial"/>
                <a:ea typeface="Arial"/>
                <a:cs typeface="Arial"/>
                <a:sym typeface="Arial"/>
              </a:rPr>
              <a:t>2</a:t>
            </a:r>
            <a:endParaRPr sz="1100"/>
          </a:p>
        </p:txBody>
      </p:sp>
      <p:sp>
        <p:nvSpPr>
          <p:cNvPr id="1817" name="Google Shape;1817;p15"/>
          <p:cNvSpPr/>
          <p:nvPr/>
        </p:nvSpPr>
        <p:spPr>
          <a:xfrm>
            <a:off x="4612078" y="1760018"/>
            <a:ext cx="122755" cy="2254685"/>
          </a:xfrm>
          <a:custGeom>
            <a:rect b="b" l="l" r="r" t="t"/>
            <a:pathLst>
              <a:path extrusionOk="0" h="3006247" w="125260">
                <a:moveTo>
                  <a:pt x="0" y="3006247"/>
                </a:moveTo>
                <a:lnTo>
                  <a:pt x="0" y="125260"/>
                </a:lnTo>
                <a:lnTo>
                  <a:pt x="125260" y="0"/>
                </a:lnTo>
              </a:path>
            </a:pathLst>
          </a:custGeom>
          <a:noFill/>
          <a:ln cap="flat" cmpd="sng" w="34925">
            <a:solidFill>
              <a:srgbClr val="0070C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18" name="Google Shape;1818;p15"/>
          <p:cNvSpPr/>
          <p:nvPr/>
        </p:nvSpPr>
        <p:spPr>
          <a:xfrm flipH="1">
            <a:off x="4347798" y="1756673"/>
            <a:ext cx="122755" cy="2322326"/>
          </a:xfrm>
          <a:custGeom>
            <a:rect b="b" l="l" r="r" t="t"/>
            <a:pathLst>
              <a:path extrusionOk="0" h="3006247" w="125260">
                <a:moveTo>
                  <a:pt x="0" y="3006247"/>
                </a:moveTo>
                <a:lnTo>
                  <a:pt x="0" y="125260"/>
                </a:lnTo>
                <a:lnTo>
                  <a:pt x="125260" y="0"/>
                </a:lnTo>
              </a:path>
            </a:pathLst>
          </a:custGeom>
          <a:noFill/>
          <a:ln cap="flat" cmpd="sng" w="38100">
            <a:solidFill>
              <a:srgbClr val="0070C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1819" name="Google Shape;1819;p15"/>
          <p:cNvCxnSpPr/>
          <p:nvPr/>
        </p:nvCxnSpPr>
        <p:spPr>
          <a:xfrm>
            <a:off x="2414197" y="2320730"/>
            <a:ext cx="0" cy="1747200"/>
          </a:xfrm>
          <a:prstGeom prst="straightConnector1">
            <a:avLst/>
          </a:prstGeom>
          <a:noFill/>
          <a:ln cap="flat" cmpd="sng" w="44450">
            <a:solidFill>
              <a:schemeClr val="accent1"/>
            </a:solidFill>
            <a:prstDash val="solid"/>
            <a:miter lim="800000"/>
            <a:headEnd len="sm" w="sm" type="none"/>
            <a:tailEnd len="sm" w="sm" type="none"/>
          </a:ln>
        </p:spPr>
      </p:cxnSp>
      <p:cxnSp>
        <p:nvCxnSpPr>
          <p:cNvPr id="1820" name="Google Shape;1820;p15"/>
          <p:cNvCxnSpPr/>
          <p:nvPr/>
        </p:nvCxnSpPr>
        <p:spPr>
          <a:xfrm>
            <a:off x="2391882" y="4067929"/>
            <a:ext cx="2078700" cy="0"/>
          </a:xfrm>
          <a:prstGeom prst="straightConnector1">
            <a:avLst/>
          </a:prstGeom>
          <a:noFill/>
          <a:ln cap="flat" cmpd="sng" w="44450">
            <a:solidFill>
              <a:schemeClr val="accent1"/>
            </a:solidFill>
            <a:prstDash val="solid"/>
            <a:miter lim="800000"/>
            <a:headEnd len="sm" w="sm" type="none"/>
            <a:tailEnd len="sm" w="sm" type="none"/>
          </a:ln>
        </p:spPr>
      </p:cxnSp>
      <p:pic>
        <p:nvPicPr>
          <p:cNvPr descr="Image result for blue question mark icon" id="1821" name="Google Shape;1821;p15"/>
          <p:cNvPicPr preferRelativeResize="0"/>
          <p:nvPr/>
        </p:nvPicPr>
        <p:blipFill rotWithShape="1">
          <a:blip r:embed="rId8">
            <a:alphaModFix/>
          </a:blip>
          <a:srcRect b="0" l="0" r="0" t="0"/>
          <a:stretch/>
        </p:blipFill>
        <p:spPr>
          <a:xfrm>
            <a:off x="3963941" y="564442"/>
            <a:ext cx="1218281" cy="1218281"/>
          </a:xfrm>
          <a:prstGeom prst="rect">
            <a:avLst/>
          </a:prstGeom>
          <a:noFill/>
          <a:ln>
            <a:noFill/>
          </a:ln>
        </p:spPr>
      </p:pic>
      <p:sp>
        <p:nvSpPr>
          <p:cNvPr id="1822" name="Google Shape;1822;p1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821"/>
                                        </p:tgtEl>
                                        <p:attrNameLst>
                                          <p:attrName>style.visibility</p:attrName>
                                        </p:attrNameLst>
                                      </p:cBhvr>
                                      <p:to>
                                        <p:strVal val="visible"/>
                                      </p:to>
                                    </p:set>
                                    <p:animEffect filter="fade" transition="in">
                                      <p:cBhvr>
                                        <p:cTn dur="1000"/>
                                        <p:tgtEl>
                                          <p:spTgt spid="1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16"/>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Πολύπλεξη/</a:t>
            </a:r>
            <a:r>
              <a:rPr lang="en-US" sz="3600"/>
              <a:t>αποπολύπλεξη</a:t>
            </a:r>
            <a:endParaRPr sz="3600"/>
          </a:p>
        </p:txBody>
      </p:sp>
      <p:sp>
        <p:nvSpPr>
          <p:cNvPr id="1829" name="Google Shape;1829;p16"/>
          <p:cNvSpPr/>
          <p:nvPr/>
        </p:nvSpPr>
        <p:spPr>
          <a:xfrm>
            <a:off x="3831323" y="2679558"/>
            <a:ext cx="414338" cy="15621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30" name="Google Shape;1830;p16"/>
          <p:cNvSpPr txBox="1"/>
          <p:nvPr/>
        </p:nvSpPr>
        <p:spPr>
          <a:xfrm>
            <a:off x="7761576" y="3373693"/>
            <a:ext cx="671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process</a:t>
            </a:r>
            <a:endParaRPr sz="1100"/>
          </a:p>
        </p:txBody>
      </p:sp>
      <p:sp>
        <p:nvSpPr>
          <p:cNvPr id="1831" name="Google Shape;1831;p16"/>
          <p:cNvSpPr txBox="1"/>
          <p:nvPr/>
        </p:nvSpPr>
        <p:spPr>
          <a:xfrm>
            <a:off x="7742526" y="3072464"/>
            <a:ext cx="5667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socket</a:t>
            </a:r>
            <a:endParaRPr sz="1100"/>
          </a:p>
        </p:txBody>
      </p:sp>
      <p:grpSp>
        <p:nvGrpSpPr>
          <p:cNvPr id="1832" name="Google Shape;1832;p16"/>
          <p:cNvGrpSpPr/>
          <p:nvPr/>
        </p:nvGrpSpPr>
        <p:grpSpPr>
          <a:xfrm>
            <a:off x="5071750" y="850650"/>
            <a:ext cx="3661379" cy="1770717"/>
            <a:chOff x="6762333" y="1134200"/>
            <a:chExt cx="4881838" cy="2360956"/>
          </a:xfrm>
        </p:grpSpPr>
        <p:sp>
          <p:nvSpPr>
            <p:cNvPr id="1833" name="Google Shape;1833;p16"/>
            <p:cNvSpPr/>
            <p:nvPr/>
          </p:nvSpPr>
          <p:spPr>
            <a:xfrm>
              <a:off x="6762333" y="1650170"/>
              <a:ext cx="4762500" cy="1724100"/>
            </a:xfrm>
            <a:prstGeom prst="rect">
              <a:avLst/>
            </a:prstGeom>
            <a:solidFill>
              <a:schemeClr val="lt1"/>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1834" name="Google Shape;1834;p16"/>
            <p:cNvGrpSpPr/>
            <p:nvPr/>
          </p:nvGrpSpPr>
          <p:grpSpPr>
            <a:xfrm>
              <a:off x="6881672" y="1134200"/>
              <a:ext cx="4762500" cy="2360956"/>
              <a:chOff x="2716" y="575"/>
              <a:chExt cx="3000" cy="1487"/>
            </a:xfrm>
          </p:grpSpPr>
          <p:sp>
            <p:nvSpPr>
              <p:cNvPr id="1835" name="Google Shape;1835;p16"/>
              <p:cNvSpPr/>
              <p:nvPr/>
            </p:nvSpPr>
            <p:spPr>
              <a:xfrm>
                <a:off x="2716" y="1162"/>
                <a:ext cx="3000" cy="900"/>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rgbClr val="000000"/>
                  </a:buClr>
                  <a:buSzPts val="1800"/>
                  <a:buFont typeface="Calibri"/>
                  <a:buNone/>
                </a:pPr>
                <a:r>
                  <a:rPr lang="en-US" sz="1800">
                    <a:latin typeface="Calibri"/>
                    <a:ea typeface="Calibri"/>
                    <a:cs typeface="Calibri"/>
                    <a:sym typeface="Calibri"/>
                  </a:rPr>
                  <a:t>χρησιμοποιεί τις πληροφορίες του</a:t>
                </a:r>
                <a:r>
                  <a:rPr b="0" i="0" lang="en-US" sz="1800" u="none" cap="none" strike="noStrike">
                    <a:solidFill>
                      <a:srgbClr val="000000"/>
                    </a:solidFill>
                    <a:latin typeface="Calibri"/>
                    <a:ea typeface="Calibri"/>
                    <a:cs typeface="Calibri"/>
                    <a:sym typeface="Calibri"/>
                  </a:rPr>
                  <a:t> header</a:t>
                </a:r>
                <a:r>
                  <a:rPr lang="en-US" sz="1800">
                    <a:latin typeface="Calibri"/>
                    <a:ea typeface="Calibri"/>
                    <a:cs typeface="Calibri"/>
                    <a:sym typeface="Calibri"/>
                  </a:rPr>
                  <a:t> για να παραδώσει τα ληφθέντα τμήματα στο σωστό</a:t>
                </a:r>
                <a:r>
                  <a:rPr b="0" i="0" lang="en-US" sz="1800" u="none" cap="none" strike="noStrike">
                    <a:solidFill>
                      <a:srgbClr val="000000"/>
                    </a:solidFill>
                    <a:latin typeface="Calibri"/>
                    <a:ea typeface="Calibri"/>
                    <a:cs typeface="Calibri"/>
                    <a:sym typeface="Calibri"/>
                  </a:rPr>
                  <a:t> </a:t>
                </a:r>
                <a:endParaRPr sz="1100"/>
              </a:p>
              <a:p>
                <a:pPr indent="0" lvl="0" marL="0" marR="0" rtl="0" algn="l">
                  <a:lnSpc>
                    <a:spcPct val="8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socket</a:t>
                </a:r>
                <a:endParaRPr sz="1100"/>
              </a:p>
            </p:txBody>
          </p:sp>
          <p:grpSp>
            <p:nvGrpSpPr>
              <p:cNvPr id="1836" name="Google Shape;1836;p16"/>
              <p:cNvGrpSpPr/>
              <p:nvPr/>
            </p:nvGrpSpPr>
            <p:grpSpPr>
              <a:xfrm>
                <a:off x="3019" y="575"/>
                <a:ext cx="2243" cy="676"/>
                <a:chOff x="1001" y="3266"/>
                <a:chExt cx="1800" cy="676"/>
              </a:xfrm>
            </p:grpSpPr>
            <p:sp>
              <p:nvSpPr>
                <p:cNvPr id="1837" name="Google Shape;1837;p16"/>
                <p:cNvSpPr/>
                <p:nvPr/>
              </p:nvSpPr>
              <p:spPr>
                <a:xfrm>
                  <a:off x="1422" y="3732"/>
                  <a:ext cx="1002" cy="21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838" name="Google Shape;1838;p16"/>
                <p:cNvSpPr txBox="1"/>
                <p:nvPr/>
              </p:nvSpPr>
              <p:spPr>
                <a:xfrm>
                  <a:off x="1001" y="3266"/>
                  <a:ext cx="1800" cy="6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2100"/>
                    <a:buFont typeface="Calibri"/>
                    <a:buNone/>
                  </a:pPr>
                  <a:r>
                    <a:rPr b="1" i="1" lang="en-US" sz="1800">
                      <a:solidFill>
                        <a:srgbClr val="CC0000"/>
                      </a:solidFill>
                      <a:latin typeface="Calibri"/>
                      <a:ea typeface="Calibri"/>
                      <a:cs typeface="Calibri"/>
                      <a:sym typeface="Calibri"/>
                    </a:rPr>
                    <a:t>αποπολύπλεξη στον παραλήπτη</a:t>
                  </a:r>
                  <a:r>
                    <a:rPr b="1" i="1" lang="en-US" sz="1800" u="none" cap="none" strike="noStrike">
                      <a:solidFill>
                        <a:srgbClr val="CC0000"/>
                      </a:solidFill>
                      <a:latin typeface="Calibri"/>
                      <a:ea typeface="Calibri"/>
                      <a:cs typeface="Calibri"/>
                      <a:sym typeface="Calibri"/>
                    </a:rPr>
                    <a:t>:</a:t>
                  </a:r>
                  <a:endParaRPr b="1" sz="1800"/>
                </a:p>
              </p:txBody>
            </p:sp>
          </p:grpSp>
        </p:grpSp>
      </p:grpSp>
      <p:grpSp>
        <p:nvGrpSpPr>
          <p:cNvPr id="1839" name="Google Shape;1839;p16"/>
          <p:cNvGrpSpPr/>
          <p:nvPr/>
        </p:nvGrpSpPr>
        <p:grpSpPr>
          <a:xfrm>
            <a:off x="7367480" y="3128424"/>
            <a:ext cx="400050" cy="154781"/>
            <a:chOff x="344" y="1846"/>
            <a:chExt cx="336" cy="130"/>
          </a:xfrm>
        </p:grpSpPr>
        <p:sp>
          <p:nvSpPr>
            <p:cNvPr id="1840" name="Google Shape;1840;p16"/>
            <p:cNvSpPr/>
            <p:nvPr/>
          </p:nvSpPr>
          <p:spPr>
            <a:xfrm>
              <a:off x="344" y="184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41" name="Google Shape;1841;p16"/>
            <p:cNvSpPr/>
            <p:nvPr/>
          </p:nvSpPr>
          <p:spPr>
            <a:xfrm>
              <a:off x="454" y="1863"/>
              <a:ext cx="110"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42" name="Google Shape;1842;p16"/>
            <p:cNvSpPr/>
            <p:nvPr/>
          </p:nvSpPr>
          <p:spPr>
            <a:xfrm>
              <a:off x="578" y="192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43" name="Google Shape;1843;p16"/>
            <p:cNvSpPr/>
            <p:nvPr/>
          </p:nvSpPr>
          <p:spPr>
            <a:xfrm>
              <a:off x="407" y="192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844" name="Google Shape;1844;p16"/>
          <p:cNvSpPr/>
          <p:nvPr/>
        </p:nvSpPr>
        <p:spPr>
          <a:xfrm>
            <a:off x="4242088" y="2717658"/>
            <a:ext cx="11229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45" name="Google Shape;1845;p16"/>
          <p:cNvSpPr/>
          <p:nvPr/>
        </p:nvSpPr>
        <p:spPr>
          <a:xfrm>
            <a:off x="4215895" y="2758139"/>
            <a:ext cx="110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1846" name="Google Shape;1846;p16"/>
          <p:cNvCxnSpPr/>
          <p:nvPr/>
        </p:nvCxnSpPr>
        <p:spPr>
          <a:xfrm>
            <a:off x="4220657" y="3335593"/>
            <a:ext cx="1095300" cy="2400"/>
          </a:xfrm>
          <a:prstGeom prst="straightConnector1">
            <a:avLst/>
          </a:prstGeom>
          <a:noFill/>
          <a:ln cap="flat" cmpd="sng" w="28575">
            <a:solidFill>
              <a:srgbClr val="000000"/>
            </a:solidFill>
            <a:prstDash val="solid"/>
            <a:round/>
            <a:headEnd len="med" w="med" type="none"/>
            <a:tailEnd len="med" w="med" type="none"/>
          </a:ln>
        </p:spPr>
      </p:cxnSp>
      <p:sp>
        <p:nvSpPr>
          <p:cNvPr id="1847" name="Google Shape;1847;p16"/>
          <p:cNvSpPr txBox="1"/>
          <p:nvPr/>
        </p:nvSpPr>
        <p:spPr>
          <a:xfrm>
            <a:off x="4274236" y="3322496"/>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1848" name="Google Shape;1848;p16"/>
          <p:cNvCxnSpPr/>
          <p:nvPr/>
        </p:nvCxnSpPr>
        <p:spPr>
          <a:xfrm>
            <a:off x="4221848" y="3573718"/>
            <a:ext cx="1092900" cy="0"/>
          </a:xfrm>
          <a:prstGeom prst="straightConnector1">
            <a:avLst/>
          </a:prstGeom>
          <a:noFill/>
          <a:ln cap="flat" cmpd="sng" w="28575">
            <a:solidFill>
              <a:srgbClr val="000000"/>
            </a:solidFill>
            <a:prstDash val="solid"/>
            <a:round/>
            <a:headEnd len="med" w="med" type="none"/>
            <a:tailEnd len="med" w="med" type="none"/>
          </a:ln>
        </p:spPr>
      </p:cxnSp>
      <p:sp>
        <p:nvSpPr>
          <p:cNvPr id="1849" name="Google Shape;1849;p16"/>
          <p:cNvSpPr txBox="1"/>
          <p:nvPr/>
        </p:nvSpPr>
        <p:spPr>
          <a:xfrm>
            <a:off x="4271854" y="2733137"/>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1850" name="Google Shape;1850;p16"/>
          <p:cNvSpPr txBox="1"/>
          <p:nvPr/>
        </p:nvSpPr>
        <p:spPr>
          <a:xfrm>
            <a:off x="4269473" y="400115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1851" name="Google Shape;1851;p16"/>
          <p:cNvSpPr txBox="1"/>
          <p:nvPr/>
        </p:nvSpPr>
        <p:spPr>
          <a:xfrm>
            <a:off x="4269473" y="3786839"/>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1852" name="Google Shape;1852;p16"/>
          <p:cNvSpPr txBox="1"/>
          <p:nvPr/>
        </p:nvSpPr>
        <p:spPr>
          <a:xfrm>
            <a:off x="4269473" y="356300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1853" name="Google Shape;1853;p16"/>
          <p:cNvSpPr/>
          <p:nvPr/>
        </p:nvSpPr>
        <p:spPr>
          <a:xfrm>
            <a:off x="4794538" y="3014124"/>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P2</a:t>
            </a:r>
            <a:endParaRPr sz="1100"/>
          </a:p>
        </p:txBody>
      </p:sp>
      <p:cxnSp>
        <p:nvCxnSpPr>
          <p:cNvPr id="1854" name="Google Shape;1854;p16"/>
          <p:cNvCxnSpPr/>
          <p:nvPr/>
        </p:nvCxnSpPr>
        <p:spPr>
          <a:xfrm>
            <a:off x="4219467" y="3807080"/>
            <a:ext cx="1092900" cy="0"/>
          </a:xfrm>
          <a:prstGeom prst="straightConnector1">
            <a:avLst/>
          </a:prstGeom>
          <a:noFill/>
          <a:ln cap="flat" cmpd="sng" w="28575">
            <a:solidFill>
              <a:srgbClr val="000000"/>
            </a:solidFill>
            <a:prstDash val="solid"/>
            <a:round/>
            <a:headEnd len="med" w="med" type="none"/>
            <a:tailEnd len="med" w="med" type="none"/>
          </a:ln>
        </p:spPr>
      </p:cxnSp>
      <p:cxnSp>
        <p:nvCxnSpPr>
          <p:cNvPr id="1855" name="Google Shape;1855;p16"/>
          <p:cNvCxnSpPr/>
          <p:nvPr/>
        </p:nvCxnSpPr>
        <p:spPr>
          <a:xfrm>
            <a:off x="4217086" y="4030918"/>
            <a:ext cx="1092900" cy="0"/>
          </a:xfrm>
          <a:prstGeom prst="straightConnector1">
            <a:avLst/>
          </a:prstGeom>
          <a:noFill/>
          <a:ln cap="flat" cmpd="sng" w="28575">
            <a:solidFill>
              <a:srgbClr val="000000"/>
            </a:solidFill>
            <a:prstDash val="solid"/>
            <a:round/>
            <a:headEnd len="med" w="med" type="none"/>
            <a:tailEnd len="med" w="med" type="none"/>
          </a:ln>
        </p:spPr>
      </p:cxnSp>
      <p:sp>
        <p:nvSpPr>
          <p:cNvPr id="1856" name="Google Shape;1856;p16"/>
          <p:cNvSpPr/>
          <p:nvPr/>
        </p:nvSpPr>
        <p:spPr>
          <a:xfrm>
            <a:off x="4265901" y="3014124"/>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P1</a:t>
            </a:r>
            <a:endParaRPr sz="1100"/>
          </a:p>
        </p:txBody>
      </p:sp>
      <p:grpSp>
        <p:nvGrpSpPr>
          <p:cNvPr id="1857" name="Google Shape;1857;p16"/>
          <p:cNvGrpSpPr/>
          <p:nvPr/>
        </p:nvGrpSpPr>
        <p:grpSpPr>
          <a:xfrm>
            <a:off x="4851688" y="3283205"/>
            <a:ext cx="309563" cy="119063"/>
            <a:chOff x="1383" y="2620"/>
            <a:chExt cx="260" cy="100"/>
          </a:xfrm>
        </p:grpSpPr>
        <p:sp>
          <p:nvSpPr>
            <p:cNvPr id="1858" name="Google Shape;1858;p16"/>
            <p:cNvSpPr/>
            <p:nvPr/>
          </p:nvSpPr>
          <p:spPr>
            <a:xfrm>
              <a:off x="1383" y="2620"/>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59" name="Google Shape;1859;p16"/>
            <p:cNvSpPr/>
            <p:nvPr/>
          </p:nvSpPr>
          <p:spPr>
            <a:xfrm>
              <a:off x="1434" y="2633"/>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60" name="Google Shape;1860;p16"/>
            <p:cNvSpPr/>
            <p:nvPr/>
          </p:nvSpPr>
          <p:spPr>
            <a:xfrm>
              <a:off x="1599" y="2678"/>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61" name="Google Shape;1861;p16"/>
            <p:cNvSpPr/>
            <p:nvPr/>
          </p:nvSpPr>
          <p:spPr>
            <a:xfrm>
              <a:off x="1394" y="2679"/>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862" name="Google Shape;1862;p16"/>
          <p:cNvGrpSpPr/>
          <p:nvPr/>
        </p:nvGrpSpPr>
        <p:grpSpPr>
          <a:xfrm>
            <a:off x="4325432" y="3277252"/>
            <a:ext cx="309563" cy="119063"/>
            <a:chOff x="1383" y="2620"/>
            <a:chExt cx="260" cy="100"/>
          </a:xfrm>
        </p:grpSpPr>
        <p:sp>
          <p:nvSpPr>
            <p:cNvPr id="1863" name="Google Shape;1863;p16"/>
            <p:cNvSpPr/>
            <p:nvPr/>
          </p:nvSpPr>
          <p:spPr>
            <a:xfrm>
              <a:off x="1383" y="2620"/>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64" name="Google Shape;1864;p16"/>
            <p:cNvSpPr/>
            <p:nvPr/>
          </p:nvSpPr>
          <p:spPr>
            <a:xfrm>
              <a:off x="1434" y="2633"/>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65" name="Google Shape;1865;p16"/>
            <p:cNvSpPr/>
            <p:nvPr/>
          </p:nvSpPr>
          <p:spPr>
            <a:xfrm>
              <a:off x="1599" y="2678"/>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66" name="Google Shape;1866;p16"/>
            <p:cNvSpPr/>
            <p:nvPr/>
          </p:nvSpPr>
          <p:spPr>
            <a:xfrm>
              <a:off x="1394" y="2679"/>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867" name="Google Shape;1867;p16"/>
          <p:cNvSpPr/>
          <p:nvPr/>
        </p:nvSpPr>
        <p:spPr>
          <a:xfrm>
            <a:off x="5938730" y="2995074"/>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68" name="Google Shape;1868;p16"/>
          <p:cNvSpPr/>
          <p:nvPr/>
        </p:nvSpPr>
        <p:spPr>
          <a:xfrm>
            <a:off x="5910155" y="3035555"/>
            <a:ext cx="95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1869" name="Google Shape;1869;p16"/>
          <p:cNvCxnSpPr/>
          <p:nvPr/>
        </p:nvCxnSpPr>
        <p:spPr>
          <a:xfrm>
            <a:off x="5917298" y="3605864"/>
            <a:ext cx="947700" cy="2400"/>
          </a:xfrm>
          <a:prstGeom prst="straightConnector1">
            <a:avLst/>
          </a:prstGeom>
          <a:noFill/>
          <a:ln cap="flat" cmpd="sng" w="28575">
            <a:solidFill>
              <a:srgbClr val="000000"/>
            </a:solidFill>
            <a:prstDash val="solid"/>
            <a:round/>
            <a:headEnd len="med" w="med" type="none"/>
            <a:tailEnd len="med" w="med" type="none"/>
          </a:ln>
        </p:spPr>
      </p:cxnSp>
      <p:sp>
        <p:nvSpPr>
          <p:cNvPr id="1870" name="Google Shape;1870;p16"/>
          <p:cNvSpPr txBox="1"/>
          <p:nvPr/>
        </p:nvSpPr>
        <p:spPr>
          <a:xfrm>
            <a:off x="5885151" y="359276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1871" name="Google Shape;1871;p16"/>
          <p:cNvCxnSpPr/>
          <p:nvPr/>
        </p:nvCxnSpPr>
        <p:spPr>
          <a:xfrm>
            <a:off x="5923251" y="3846371"/>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1872" name="Google Shape;1872;p16"/>
          <p:cNvCxnSpPr/>
          <p:nvPr/>
        </p:nvCxnSpPr>
        <p:spPr>
          <a:xfrm>
            <a:off x="5912536" y="4078543"/>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1873" name="Google Shape;1873;p16"/>
          <p:cNvCxnSpPr/>
          <p:nvPr/>
        </p:nvCxnSpPr>
        <p:spPr>
          <a:xfrm>
            <a:off x="5912536" y="4292855"/>
            <a:ext cx="947700" cy="2400"/>
          </a:xfrm>
          <a:prstGeom prst="straightConnector1">
            <a:avLst/>
          </a:prstGeom>
          <a:noFill/>
          <a:ln cap="flat" cmpd="sng" w="28575">
            <a:solidFill>
              <a:srgbClr val="000000"/>
            </a:solidFill>
            <a:prstDash val="solid"/>
            <a:round/>
            <a:headEnd len="med" w="med" type="none"/>
            <a:tailEnd len="med" w="med" type="none"/>
          </a:ln>
        </p:spPr>
      </p:cxnSp>
      <p:sp>
        <p:nvSpPr>
          <p:cNvPr id="1874" name="Google Shape;1874;p16"/>
          <p:cNvSpPr txBox="1"/>
          <p:nvPr/>
        </p:nvSpPr>
        <p:spPr>
          <a:xfrm>
            <a:off x="5911345" y="302841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1875" name="Google Shape;1875;p16"/>
          <p:cNvSpPr txBox="1"/>
          <p:nvPr/>
        </p:nvSpPr>
        <p:spPr>
          <a:xfrm>
            <a:off x="5878007" y="427142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1876" name="Google Shape;1876;p16"/>
          <p:cNvSpPr txBox="1"/>
          <p:nvPr/>
        </p:nvSpPr>
        <p:spPr>
          <a:xfrm>
            <a:off x="5892295" y="405711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1877" name="Google Shape;1877;p16"/>
          <p:cNvSpPr txBox="1"/>
          <p:nvPr/>
        </p:nvSpPr>
        <p:spPr>
          <a:xfrm>
            <a:off x="5885151" y="3835655"/>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1878" name="Google Shape;1878;p16"/>
          <p:cNvSpPr/>
          <p:nvPr/>
        </p:nvSpPr>
        <p:spPr>
          <a:xfrm>
            <a:off x="6162567" y="3284396"/>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P4</a:t>
            </a:r>
            <a:endParaRPr sz="1100"/>
          </a:p>
        </p:txBody>
      </p:sp>
      <p:sp>
        <p:nvSpPr>
          <p:cNvPr id="1879" name="Google Shape;1879;p16"/>
          <p:cNvSpPr/>
          <p:nvPr/>
        </p:nvSpPr>
        <p:spPr>
          <a:xfrm>
            <a:off x="6874561" y="3018887"/>
            <a:ext cx="435769" cy="1528763"/>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80" name="Google Shape;1880;p16"/>
          <p:cNvSpPr/>
          <p:nvPr/>
        </p:nvSpPr>
        <p:spPr>
          <a:xfrm>
            <a:off x="2232313" y="3034364"/>
            <a:ext cx="414338" cy="15621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81" name="Google Shape;1881;p16"/>
          <p:cNvSpPr/>
          <p:nvPr/>
        </p:nvSpPr>
        <p:spPr>
          <a:xfrm>
            <a:off x="2679988" y="3001027"/>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82" name="Google Shape;1882;p16"/>
          <p:cNvSpPr/>
          <p:nvPr/>
        </p:nvSpPr>
        <p:spPr>
          <a:xfrm>
            <a:off x="2651413" y="3041508"/>
            <a:ext cx="95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1883" name="Google Shape;1883;p16"/>
          <p:cNvCxnSpPr/>
          <p:nvPr/>
        </p:nvCxnSpPr>
        <p:spPr>
          <a:xfrm>
            <a:off x="2658557" y="3611818"/>
            <a:ext cx="947700" cy="2400"/>
          </a:xfrm>
          <a:prstGeom prst="straightConnector1">
            <a:avLst/>
          </a:prstGeom>
          <a:noFill/>
          <a:ln cap="flat" cmpd="sng" w="28575">
            <a:solidFill>
              <a:srgbClr val="000000"/>
            </a:solidFill>
            <a:prstDash val="solid"/>
            <a:round/>
            <a:headEnd len="med" w="med" type="none"/>
            <a:tailEnd len="med" w="med" type="none"/>
          </a:ln>
        </p:spPr>
      </p:cxnSp>
      <p:sp>
        <p:nvSpPr>
          <p:cNvPr id="1884" name="Google Shape;1884;p16"/>
          <p:cNvSpPr txBox="1"/>
          <p:nvPr/>
        </p:nvSpPr>
        <p:spPr>
          <a:xfrm>
            <a:off x="2626411" y="3598721"/>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1885" name="Google Shape;1885;p16"/>
          <p:cNvCxnSpPr/>
          <p:nvPr/>
        </p:nvCxnSpPr>
        <p:spPr>
          <a:xfrm>
            <a:off x="2664511" y="3852324"/>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1886" name="Google Shape;1886;p16"/>
          <p:cNvCxnSpPr/>
          <p:nvPr/>
        </p:nvCxnSpPr>
        <p:spPr>
          <a:xfrm>
            <a:off x="2653795" y="4084496"/>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1887" name="Google Shape;1887;p16"/>
          <p:cNvCxnSpPr/>
          <p:nvPr/>
        </p:nvCxnSpPr>
        <p:spPr>
          <a:xfrm>
            <a:off x="2653795" y="4298808"/>
            <a:ext cx="947700" cy="2400"/>
          </a:xfrm>
          <a:prstGeom prst="straightConnector1">
            <a:avLst/>
          </a:prstGeom>
          <a:noFill/>
          <a:ln cap="flat" cmpd="sng" w="28575">
            <a:solidFill>
              <a:srgbClr val="000000"/>
            </a:solidFill>
            <a:prstDash val="solid"/>
            <a:round/>
            <a:headEnd len="med" w="med" type="none"/>
            <a:tailEnd len="med" w="med" type="none"/>
          </a:ln>
        </p:spPr>
      </p:cxnSp>
      <p:sp>
        <p:nvSpPr>
          <p:cNvPr id="1888" name="Google Shape;1888;p16"/>
          <p:cNvSpPr txBox="1"/>
          <p:nvPr/>
        </p:nvSpPr>
        <p:spPr>
          <a:xfrm>
            <a:off x="2652604" y="303436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1889" name="Google Shape;1889;p16"/>
          <p:cNvSpPr txBox="1"/>
          <p:nvPr/>
        </p:nvSpPr>
        <p:spPr>
          <a:xfrm>
            <a:off x="2619267" y="4277377"/>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1890" name="Google Shape;1890;p16"/>
          <p:cNvSpPr txBox="1"/>
          <p:nvPr/>
        </p:nvSpPr>
        <p:spPr>
          <a:xfrm>
            <a:off x="2633554" y="406306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1891" name="Google Shape;1891;p16"/>
          <p:cNvSpPr txBox="1"/>
          <p:nvPr/>
        </p:nvSpPr>
        <p:spPr>
          <a:xfrm>
            <a:off x="2626411" y="384160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1892" name="Google Shape;1892;p16"/>
          <p:cNvSpPr/>
          <p:nvPr/>
        </p:nvSpPr>
        <p:spPr>
          <a:xfrm>
            <a:off x="2903826" y="3290349"/>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P3</a:t>
            </a:r>
            <a:endParaRPr sz="1100"/>
          </a:p>
        </p:txBody>
      </p:sp>
      <p:grpSp>
        <p:nvGrpSpPr>
          <p:cNvPr id="1893" name="Google Shape;1893;p16"/>
          <p:cNvGrpSpPr/>
          <p:nvPr/>
        </p:nvGrpSpPr>
        <p:grpSpPr>
          <a:xfrm>
            <a:off x="2971692" y="3543952"/>
            <a:ext cx="309563" cy="119063"/>
            <a:chOff x="1287" y="2524"/>
            <a:chExt cx="260" cy="100"/>
          </a:xfrm>
        </p:grpSpPr>
        <p:sp>
          <p:nvSpPr>
            <p:cNvPr id="1894" name="Google Shape;1894;p16"/>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95" name="Google Shape;1895;p16"/>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96" name="Google Shape;1896;p16"/>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897" name="Google Shape;1897;p16"/>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898" name="Google Shape;1898;p16"/>
          <p:cNvGrpSpPr/>
          <p:nvPr/>
        </p:nvGrpSpPr>
        <p:grpSpPr>
          <a:xfrm>
            <a:off x="6226861" y="3542761"/>
            <a:ext cx="309563" cy="119063"/>
            <a:chOff x="1287" y="2524"/>
            <a:chExt cx="260" cy="100"/>
          </a:xfrm>
        </p:grpSpPr>
        <p:sp>
          <p:nvSpPr>
            <p:cNvPr id="1899" name="Google Shape;1899;p16"/>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0" name="Google Shape;1900;p16"/>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1" name="Google Shape;1901;p16"/>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2" name="Google Shape;1902;p16"/>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03" name="Google Shape;1903;p16"/>
          <p:cNvSpPr/>
          <p:nvPr/>
        </p:nvSpPr>
        <p:spPr>
          <a:xfrm>
            <a:off x="4762392" y="3318924"/>
            <a:ext cx="1629966" cy="1491853"/>
          </a:xfrm>
          <a:custGeom>
            <a:rect b="b" l="l" r="r" t="t"/>
            <a:pathLst>
              <a:path extrusionOk="0" h="1253" w="1369">
                <a:moveTo>
                  <a:pt x="1369" y="216"/>
                </a:moveTo>
                <a:lnTo>
                  <a:pt x="1362" y="1252"/>
                </a:lnTo>
                <a:lnTo>
                  <a:pt x="16" y="1253"/>
                </a:lnTo>
                <a:lnTo>
                  <a:pt x="0" y="121"/>
                </a:lnTo>
                <a:lnTo>
                  <a:pt x="191" y="0"/>
                </a:lnTo>
              </a:path>
            </a:pathLst>
          </a:custGeom>
          <a:noFill/>
          <a:ln cap="flat" cmpd="sng" w="19050">
            <a:solidFill>
              <a:srgbClr val="000099"/>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4" name="Google Shape;1904;p16"/>
          <p:cNvSpPr/>
          <p:nvPr/>
        </p:nvSpPr>
        <p:spPr>
          <a:xfrm>
            <a:off x="4851688" y="3342737"/>
            <a:ext cx="1488281" cy="1407319"/>
          </a:xfrm>
          <a:custGeom>
            <a:rect b="b" l="l" r="r" t="t"/>
            <a:pathLst>
              <a:path extrusionOk="0" h="1182" w="1250">
                <a:moveTo>
                  <a:pt x="1250" y="190"/>
                </a:moveTo>
                <a:lnTo>
                  <a:pt x="1244" y="1182"/>
                </a:lnTo>
                <a:lnTo>
                  <a:pt x="19" y="1181"/>
                </a:lnTo>
                <a:lnTo>
                  <a:pt x="0" y="155"/>
                </a:lnTo>
                <a:lnTo>
                  <a:pt x="171" y="0"/>
                </a:lnTo>
              </a:path>
            </a:pathLst>
          </a:custGeom>
          <a:noFill/>
          <a:ln cap="flat" cmpd="sng" w="19050">
            <a:solidFill>
              <a:srgbClr val="000099"/>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5" name="Google Shape;1905;p16"/>
          <p:cNvSpPr/>
          <p:nvPr/>
        </p:nvSpPr>
        <p:spPr>
          <a:xfrm>
            <a:off x="7356763" y="3402268"/>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omic Sans MS"/>
              <a:ea typeface="Comic Sans MS"/>
              <a:cs typeface="Comic Sans MS"/>
              <a:sym typeface="Comic Sans MS"/>
            </a:endParaRPr>
          </a:p>
        </p:txBody>
      </p:sp>
      <p:grpSp>
        <p:nvGrpSpPr>
          <p:cNvPr id="1906" name="Google Shape;1906;p16"/>
          <p:cNvGrpSpPr/>
          <p:nvPr/>
        </p:nvGrpSpPr>
        <p:grpSpPr>
          <a:xfrm>
            <a:off x="4545698" y="3497498"/>
            <a:ext cx="416499" cy="53633"/>
            <a:chOff x="1420065" y="5012608"/>
            <a:chExt cx="555332" cy="71510"/>
          </a:xfrm>
        </p:grpSpPr>
        <p:sp>
          <p:nvSpPr>
            <p:cNvPr id="1907" name="Google Shape;1907;p16"/>
            <p:cNvSpPr/>
            <p:nvPr/>
          </p:nvSpPr>
          <p:spPr>
            <a:xfrm>
              <a:off x="1420065" y="5012608"/>
              <a:ext cx="196850" cy="69850"/>
            </a:xfrm>
            <a:prstGeom prst="ellipse">
              <a:avLst/>
            </a:pr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08" name="Google Shape;1908;p16"/>
            <p:cNvSpPr/>
            <p:nvPr/>
          </p:nvSpPr>
          <p:spPr>
            <a:xfrm>
              <a:off x="1778547" y="5014268"/>
              <a:ext cx="196850" cy="69850"/>
            </a:xfrm>
            <a:prstGeom prst="ellipse">
              <a:avLst/>
            </a:pr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09" name="Google Shape;1909;p16"/>
          <p:cNvSpPr/>
          <p:nvPr/>
        </p:nvSpPr>
        <p:spPr>
          <a:xfrm>
            <a:off x="3933750" y="2717653"/>
            <a:ext cx="566700" cy="815575"/>
          </a:xfrm>
          <a:custGeom>
            <a:rect b="b" l="l" r="r" t="t"/>
            <a:pathLst>
              <a:path extrusionOk="0" h="904" w="434">
                <a:moveTo>
                  <a:pt x="434" y="904"/>
                </a:moveTo>
                <a:lnTo>
                  <a:pt x="2" y="902"/>
                </a:lnTo>
                <a:lnTo>
                  <a:pt x="0" y="0"/>
                </a:lnTo>
              </a:path>
            </a:pathLst>
          </a:custGeom>
          <a:noFill/>
          <a:ln cap="flat" cmpd="sng" w="19050">
            <a:solidFill>
              <a:srgbClr val="CC0000"/>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10" name="Google Shape;1910;p16"/>
          <p:cNvGrpSpPr/>
          <p:nvPr/>
        </p:nvGrpSpPr>
        <p:grpSpPr>
          <a:xfrm>
            <a:off x="4658812" y="2523262"/>
            <a:ext cx="448875" cy="987356"/>
            <a:chOff x="2432" y="1758"/>
            <a:chExt cx="660" cy="908"/>
          </a:xfrm>
        </p:grpSpPr>
        <p:sp>
          <p:nvSpPr>
            <p:cNvPr id="1911" name="Google Shape;1911;p16"/>
            <p:cNvSpPr/>
            <p:nvPr/>
          </p:nvSpPr>
          <p:spPr>
            <a:xfrm>
              <a:off x="2432" y="2564"/>
              <a:ext cx="144" cy="102"/>
            </a:xfrm>
            <a:prstGeom prst="ellipse">
              <a:avLst/>
            </a:pr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12" name="Google Shape;1912;p16"/>
            <p:cNvSpPr/>
            <p:nvPr/>
          </p:nvSpPr>
          <p:spPr>
            <a:xfrm>
              <a:off x="2506" y="1758"/>
              <a:ext cx="586" cy="810"/>
            </a:xfrm>
            <a:custGeom>
              <a:rect b="b" l="l" r="r" t="t"/>
              <a:pathLst>
                <a:path extrusionOk="0" h="810" w="586">
                  <a:moveTo>
                    <a:pt x="0" y="810"/>
                  </a:moveTo>
                  <a:lnTo>
                    <a:pt x="2" y="808"/>
                  </a:lnTo>
                  <a:lnTo>
                    <a:pt x="2" y="170"/>
                  </a:lnTo>
                  <a:lnTo>
                    <a:pt x="586" y="0"/>
                  </a:lnTo>
                </a:path>
              </a:pathLst>
            </a:custGeom>
            <a:noFill/>
            <a:ln cap="flat" cmpd="sng" w="12700">
              <a:solidFill>
                <a:srgbClr val="CC0000"/>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913" name="Google Shape;1913;p16"/>
          <p:cNvGrpSpPr/>
          <p:nvPr/>
        </p:nvGrpSpPr>
        <p:grpSpPr>
          <a:xfrm>
            <a:off x="1883461" y="4166649"/>
            <a:ext cx="600075" cy="621506"/>
            <a:chOff x="-44" y="1473"/>
            <a:chExt cx="981" cy="1105"/>
          </a:xfrm>
        </p:grpSpPr>
        <p:pic>
          <p:nvPicPr>
            <p:cNvPr descr="desktop_computer_stylized_medium" id="1914" name="Google Shape;1914;p1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915" name="Google Shape;1915;p1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916" name="Google Shape;1916;p16"/>
          <p:cNvGrpSpPr/>
          <p:nvPr/>
        </p:nvGrpSpPr>
        <p:grpSpPr>
          <a:xfrm flipH="1">
            <a:off x="7119830" y="4102355"/>
            <a:ext cx="591740" cy="586978"/>
            <a:chOff x="-44" y="1473"/>
            <a:chExt cx="981" cy="1105"/>
          </a:xfrm>
        </p:grpSpPr>
        <p:pic>
          <p:nvPicPr>
            <p:cNvPr descr="desktop_computer_stylized_medium" id="1917" name="Google Shape;1917;p1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918" name="Google Shape;1918;p1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919" name="Google Shape;1919;p16"/>
          <p:cNvGrpSpPr/>
          <p:nvPr/>
        </p:nvGrpSpPr>
        <p:grpSpPr>
          <a:xfrm>
            <a:off x="3812273" y="3791602"/>
            <a:ext cx="269081" cy="528638"/>
            <a:chOff x="4140" y="429"/>
            <a:chExt cx="1425" cy="2396"/>
          </a:xfrm>
        </p:grpSpPr>
        <p:sp>
          <p:nvSpPr>
            <p:cNvPr id="1920" name="Google Shape;1920;p1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21" name="Google Shape;1921;p16"/>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22" name="Google Shape;1922;p1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23" name="Google Shape;1923;p1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24" name="Google Shape;1924;p16"/>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25" name="Google Shape;1925;p16"/>
            <p:cNvGrpSpPr/>
            <p:nvPr/>
          </p:nvGrpSpPr>
          <p:grpSpPr>
            <a:xfrm>
              <a:off x="4751" y="667"/>
              <a:ext cx="580" cy="146"/>
              <a:chOff x="617" y="2567"/>
              <a:chExt cx="724" cy="140"/>
            </a:xfrm>
          </p:grpSpPr>
          <p:sp>
            <p:nvSpPr>
              <p:cNvPr id="1926" name="Google Shape;1926;p16"/>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27" name="Google Shape;1927;p16"/>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28" name="Google Shape;1928;p16"/>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29" name="Google Shape;1929;p16"/>
            <p:cNvGrpSpPr/>
            <p:nvPr/>
          </p:nvGrpSpPr>
          <p:grpSpPr>
            <a:xfrm>
              <a:off x="4745" y="996"/>
              <a:ext cx="580" cy="156"/>
              <a:chOff x="612" y="2570"/>
              <a:chExt cx="724" cy="162"/>
            </a:xfrm>
          </p:grpSpPr>
          <p:sp>
            <p:nvSpPr>
              <p:cNvPr id="1930" name="Google Shape;1930;p16"/>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31" name="Google Shape;1931;p16"/>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32" name="Google Shape;1932;p16"/>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33" name="Google Shape;1933;p16"/>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34" name="Google Shape;1934;p16"/>
            <p:cNvGrpSpPr/>
            <p:nvPr/>
          </p:nvGrpSpPr>
          <p:grpSpPr>
            <a:xfrm>
              <a:off x="4733" y="1627"/>
              <a:ext cx="586" cy="151"/>
              <a:chOff x="611" y="2568"/>
              <a:chExt cx="730" cy="139"/>
            </a:xfrm>
          </p:grpSpPr>
          <p:sp>
            <p:nvSpPr>
              <p:cNvPr id="1935" name="Google Shape;1935;p16"/>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36" name="Google Shape;1936;p16"/>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37" name="Google Shape;1937;p1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38" name="Google Shape;1938;p16"/>
            <p:cNvGrpSpPr/>
            <p:nvPr/>
          </p:nvGrpSpPr>
          <p:grpSpPr>
            <a:xfrm>
              <a:off x="4739" y="1325"/>
              <a:ext cx="580" cy="140"/>
              <a:chOff x="614" y="2566"/>
              <a:chExt cx="723" cy="140"/>
            </a:xfrm>
          </p:grpSpPr>
          <p:sp>
            <p:nvSpPr>
              <p:cNvPr id="1939" name="Google Shape;1939;p16"/>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0" name="Google Shape;1940;p16"/>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1941" name="Google Shape;1941;p16"/>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2" name="Google Shape;1942;p1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3" name="Google Shape;1943;p1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4" name="Google Shape;1944;p16"/>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5" name="Google Shape;1945;p1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6" name="Google Shape;1946;p16"/>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7" name="Google Shape;1947;p16"/>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8" name="Google Shape;1948;p16"/>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49" name="Google Shape;1949;p16"/>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1950" name="Google Shape;1950;p16"/>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51" name="Google Shape;1951;p16"/>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1952" name="Google Shape;1952;p16"/>
          <p:cNvGrpSpPr/>
          <p:nvPr/>
        </p:nvGrpSpPr>
        <p:grpSpPr>
          <a:xfrm>
            <a:off x="542580" y="985200"/>
            <a:ext cx="3695446" cy="1912546"/>
            <a:chOff x="-224" y="575"/>
            <a:chExt cx="2506" cy="1468"/>
          </a:xfrm>
        </p:grpSpPr>
        <p:sp>
          <p:nvSpPr>
            <p:cNvPr id="1953" name="Google Shape;1953;p16"/>
            <p:cNvSpPr txBox="1"/>
            <p:nvPr/>
          </p:nvSpPr>
          <p:spPr>
            <a:xfrm>
              <a:off x="-117" y="1143"/>
              <a:ext cx="2400" cy="9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800"/>
                <a:buFont typeface="Calibri"/>
                <a:buNone/>
              </a:pPr>
              <a:r>
                <a:rPr lang="en-US" sz="1800">
                  <a:latin typeface="Calibri"/>
                  <a:ea typeface="Calibri"/>
                  <a:cs typeface="Calibri"/>
                  <a:sym typeface="Calibri"/>
                </a:rPr>
                <a:t>διαχειρίζεται δεδομένα από πολλαπλά</a:t>
              </a:r>
              <a:r>
                <a:rPr lang="en-US" sz="1100"/>
                <a:t> </a:t>
              </a:r>
              <a:r>
                <a:rPr b="0" i="0" lang="en-US" sz="1800" u="none" cap="none" strike="noStrike">
                  <a:solidFill>
                    <a:srgbClr val="000000"/>
                  </a:solidFill>
                  <a:latin typeface="Calibri"/>
                  <a:ea typeface="Calibri"/>
                  <a:cs typeface="Calibri"/>
                  <a:sym typeface="Calibri"/>
                </a:rPr>
                <a:t>sockets, </a:t>
              </a:r>
              <a:r>
                <a:rPr lang="en-US" sz="1800">
                  <a:latin typeface="Calibri"/>
                  <a:ea typeface="Calibri"/>
                  <a:cs typeface="Calibri"/>
                  <a:sym typeface="Calibri"/>
                </a:rPr>
                <a:t>προσθέτει </a:t>
              </a:r>
              <a:r>
                <a:rPr b="0" i="0" lang="en-US" sz="1800" u="none" cap="none" strike="noStrike">
                  <a:solidFill>
                    <a:srgbClr val="000000"/>
                  </a:solidFill>
                  <a:latin typeface="Calibri"/>
                  <a:ea typeface="Calibri"/>
                  <a:cs typeface="Calibri"/>
                  <a:sym typeface="Calibri"/>
                </a:rPr>
                <a:t>transport</a:t>
              </a:r>
              <a:r>
                <a:rPr b="0" i="0" lang="en-US" sz="1800" u="none" cap="none" strike="noStrike">
                  <a:solidFill>
                    <a:srgbClr val="000000"/>
                  </a:solidFill>
                  <a:latin typeface="Calibri"/>
                  <a:ea typeface="Calibri"/>
                  <a:cs typeface="Calibri"/>
                  <a:sym typeface="Calibri"/>
                </a:rPr>
                <a:t> header (χρησιμοποιείται αργότερα στ</a:t>
              </a:r>
              <a:r>
                <a:rPr lang="en-US" sz="1800">
                  <a:latin typeface="Calibri"/>
                  <a:ea typeface="Calibri"/>
                  <a:cs typeface="Calibri"/>
                  <a:sym typeface="Calibri"/>
                </a:rPr>
                <a:t>ην αποπολύπλεξη</a:t>
              </a:r>
              <a:r>
                <a:rPr b="0" i="0" lang="en-US" sz="1800" u="none" cap="none" strike="noStrike">
                  <a:solidFill>
                    <a:srgbClr val="000000"/>
                  </a:solidFill>
                  <a:latin typeface="Calibri"/>
                  <a:ea typeface="Calibri"/>
                  <a:cs typeface="Calibri"/>
                  <a:sym typeface="Calibri"/>
                </a:rPr>
                <a:t>)</a:t>
              </a:r>
              <a:endParaRPr sz="1100"/>
            </a:p>
          </p:txBody>
        </p:sp>
        <p:sp>
          <p:nvSpPr>
            <p:cNvPr id="1954" name="Google Shape;1954;p16"/>
            <p:cNvSpPr/>
            <p:nvPr/>
          </p:nvSpPr>
          <p:spPr>
            <a:xfrm>
              <a:off x="-224" y="711"/>
              <a:ext cx="2400" cy="12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nvGrpSpPr>
            <p:cNvPr id="1955" name="Google Shape;1955;p16"/>
            <p:cNvGrpSpPr/>
            <p:nvPr/>
          </p:nvGrpSpPr>
          <p:grpSpPr>
            <a:xfrm>
              <a:off x="267" y="575"/>
              <a:ext cx="1562" cy="600"/>
              <a:chOff x="1038" y="3415"/>
              <a:chExt cx="1500" cy="600"/>
            </a:xfrm>
          </p:grpSpPr>
          <p:sp>
            <p:nvSpPr>
              <p:cNvPr id="1956" name="Google Shape;1956;p16"/>
              <p:cNvSpPr/>
              <p:nvPr/>
            </p:nvSpPr>
            <p:spPr>
              <a:xfrm>
                <a:off x="1422" y="3732"/>
                <a:ext cx="1006" cy="2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1957" name="Google Shape;1957;p16"/>
              <p:cNvSpPr txBox="1"/>
              <p:nvPr/>
            </p:nvSpPr>
            <p:spPr>
              <a:xfrm>
                <a:off x="1038" y="3415"/>
                <a:ext cx="1500" cy="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2100"/>
                  <a:buFont typeface="Calibri"/>
                  <a:buNone/>
                </a:pPr>
                <a:r>
                  <a:rPr b="1" i="1" lang="en-US" sz="1800">
                    <a:solidFill>
                      <a:srgbClr val="CC0000"/>
                    </a:solidFill>
                    <a:latin typeface="Calibri"/>
                    <a:ea typeface="Calibri"/>
                    <a:cs typeface="Calibri"/>
                    <a:sym typeface="Calibri"/>
                  </a:rPr>
                  <a:t>πολύπλεξη στον αποστολέα</a:t>
                </a:r>
                <a:r>
                  <a:rPr b="1" i="1" lang="en-US" sz="1800" u="none" cap="none" strike="noStrike">
                    <a:solidFill>
                      <a:srgbClr val="CC0000"/>
                    </a:solidFill>
                    <a:latin typeface="Calibri"/>
                    <a:ea typeface="Calibri"/>
                    <a:cs typeface="Calibri"/>
                    <a:sym typeface="Calibri"/>
                  </a:rPr>
                  <a:t>:</a:t>
                </a:r>
                <a:endParaRPr b="1" sz="1800"/>
              </a:p>
            </p:txBody>
          </p:sp>
        </p:grpSp>
      </p:grpSp>
      <p:sp>
        <p:nvSpPr>
          <p:cNvPr id="1958" name="Google Shape;1958;p16"/>
          <p:cNvSpPr/>
          <p:nvPr/>
        </p:nvSpPr>
        <p:spPr>
          <a:xfrm>
            <a:off x="3149095" y="3343927"/>
            <a:ext cx="1471613" cy="1422797"/>
          </a:xfrm>
          <a:custGeom>
            <a:rect b="b" l="l" r="r" t="t"/>
            <a:pathLst>
              <a:path extrusionOk="0" h="1195" w="1236">
                <a:moveTo>
                  <a:pt x="0" y="202"/>
                </a:moveTo>
                <a:lnTo>
                  <a:pt x="6" y="1194"/>
                </a:lnTo>
                <a:lnTo>
                  <a:pt x="1236" y="1195"/>
                </a:lnTo>
                <a:lnTo>
                  <a:pt x="1227" y="150"/>
                </a:lnTo>
                <a:lnTo>
                  <a:pt x="1069" y="0"/>
                </a:lnTo>
              </a:path>
            </a:pathLst>
          </a:custGeom>
          <a:noFill/>
          <a:ln cap="flat" cmpd="sng" w="19050">
            <a:solidFill>
              <a:srgbClr val="000099"/>
            </a:solidFill>
            <a:prstDash val="solid"/>
            <a:round/>
            <a:headEnd len="med" w="med" type="triangl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59" name="Google Shape;1959;p16"/>
          <p:cNvSpPr/>
          <p:nvPr/>
        </p:nvSpPr>
        <p:spPr>
          <a:xfrm>
            <a:off x="3101470" y="3324877"/>
            <a:ext cx="1620441" cy="1491853"/>
          </a:xfrm>
          <a:custGeom>
            <a:rect b="b" l="l" r="r" t="t"/>
            <a:pathLst>
              <a:path extrusionOk="0" h="1253" w="1361">
                <a:moveTo>
                  <a:pt x="0" y="216"/>
                </a:moveTo>
                <a:lnTo>
                  <a:pt x="7" y="1252"/>
                </a:lnTo>
                <a:lnTo>
                  <a:pt x="1320" y="1253"/>
                </a:lnTo>
                <a:lnTo>
                  <a:pt x="1361" y="1252"/>
                </a:lnTo>
                <a:lnTo>
                  <a:pt x="1353" y="114"/>
                </a:lnTo>
                <a:lnTo>
                  <a:pt x="1178" y="0"/>
                </a:lnTo>
              </a:path>
            </a:pathLst>
          </a:custGeom>
          <a:noFill/>
          <a:ln cap="flat" cmpd="sng" w="19050">
            <a:solidFill>
              <a:srgbClr val="000099"/>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1960" name="Google Shape;1960;p16"/>
          <p:cNvGrpSpPr/>
          <p:nvPr/>
        </p:nvGrpSpPr>
        <p:grpSpPr>
          <a:xfrm>
            <a:off x="3341507" y="3139907"/>
            <a:ext cx="2805123" cy="288978"/>
            <a:chOff x="4455343" y="4186543"/>
            <a:chExt cx="3740163" cy="385304"/>
          </a:xfrm>
        </p:grpSpPr>
        <p:sp>
          <p:nvSpPr>
            <p:cNvPr id="1961" name="Google Shape;1961;p16"/>
            <p:cNvSpPr/>
            <p:nvPr/>
          </p:nvSpPr>
          <p:spPr>
            <a:xfrm rot="-778188">
              <a:off x="4450940" y="4321755"/>
              <a:ext cx="1216152" cy="99004"/>
            </a:xfrm>
            <a:prstGeom prst="leftRightArrow">
              <a:avLst>
                <a:gd fmla="val 50000" name="adj1"/>
                <a:gd fmla="val 50000" name="adj2"/>
              </a:avLst>
            </a:prstGeom>
            <a:solidFill>
              <a:srgbClr val="000090"/>
            </a:solidFill>
            <a:ln cap="flat" cmpd="sng" w="9525">
              <a:solidFill>
                <a:srgbClr val="00009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62" name="Google Shape;1962;p16"/>
            <p:cNvSpPr/>
            <p:nvPr/>
          </p:nvSpPr>
          <p:spPr>
            <a:xfrm flipH="1" rot="-10021812">
              <a:off x="6983757" y="4337631"/>
              <a:ext cx="1216152" cy="99004"/>
            </a:xfrm>
            <a:prstGeom prst="leftRightArrow">
              <a:avLst>
                <a:gd fmla="val 50000" name="adj1"/>
                <a:gd fmla="val 50000" name="adj2"/>
              </a:avLst>
            </a:prstGeom>
            <a:solidFill>
              <a:srgbClr val="000090"/>
            </a:solidFill>
            <a:ln cap="flat" cmpd="sng" w="9525">
              <a:solidFill>
                <a:srgbClr val="00009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1963" name="Google Shape;1963;p1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0"/>
                                        </p:tgtEl>
                                        <p:attrNameLst>
                                          <p:attrName>style.visibility</p:attrName>
                                        </p:attrNameLst>
                                      </p:cBhvr>
                                      <p:to>
                                        <p:strVal val="visible"/>
                                      </p:to>
                                    </p:set>
                                    <p:animEffect filter="fade" transition="in">
                                      <p:cBhvr>
                                        <p:cTn dur="500"/>
                                        <p:tgtEl>
                                          <p:spTgt spid="19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60"/>
                                        </p:tgtEl>
                                      </p:cBhvr>
                                    </p:animEffect>
                                    <p:set>
                                      <p:cBhvr>
                                        <p:cTn dur="1" fill="hold">
                                          <p:stCondLst>
                                            <p:cond delay="500"/>
                                          </p:stCondLst>
                                        </p:cTn>
                                        <p:tgtEl>
                                          <p:spTgt spid="196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52"/>
                                        </p:tgtEl>
                                        <p:attrNameLst>
                                          <p:attrName>style.visibility</p:attrName>
                                        </p:attrNameLst>
                                      </p:cBhvr>
                                      <p:to>
                                        <p:strVal val="visible"/>
                                      </p:to>
                                    </p:set>
                                    <p:animEffect filter="fade" transition="in">
                                      <p:cBhvr>
                                        <p:cTn dur="500"/>
                                        <p:tgtEl>
                                          <p:spTgt spid="1952"/>
                                        </p:tgtEl>
                                      </p:cBhvr>
                                    </p:animEffect>
                                  </p:childTnLst>
                                </p:cTn>
                              </p:par>
                              <p:par>
                                <p:cTn fill="hold" nodeType="withEffect" presetClass="entr" presetID="10" presetSubtype="0">
                                  <p:stCondLst>
                                    <p:cond delay="0"/>
                                  </p:stCondLst>
                                  <p:childTnLst>
                                    <p:set>
                                      <p:cBhvr>
                                        <p:cTn dur="1" fill="hold">
                                          <p:stCondLst>
                                            <p:cond delay="0"/>
                                          </p:stCondLst>
                                        </p:cTn>
                                        <p:tgtEl>
                                          <p:spTgt spid="1909"/>
                                        </p:tgtEl>
                                        <p:attrNameLst>
                                          <p:attrName>style.visibility</p:attrName>
                                        </p:attrNameLst>
                                      </p:cBhvr>
                                      <p:to>
                                        <p:strVal val="visible"/>
                                      </p:to>
                                    </p:set>
                                    <p:animEffect filter="fade" transition="in">
                                      <p:cBhvr>
                                        <p:cTn dur="500"/>
                                        <p:tgtEl>
                                          <p:spTgt spid="1909"/>
                                        </p:tgtEl>
                                      </p:cBhvr>
                                    </p:animEffect>
                                  </p:childTnLst>
                                </p:cTn>
                              </p:par>
                              <p:par>
                                <p:cTn fill="hold" nodeType="withEffect" presetClass="entr" presetID="10" presetSubtype="0">
                                  <p:stCondLst>
                                    <p:cond delay="0"/>
                                  </p:stCondLst>
                                  <p:childTnLst>
                                    <p:set>
                                      <p:cBhvr>
                                        <p:cTn dur="1" fill="hold">
                                          <p:stCondLst>
                                            <p:cond delay="0"/>
                                          </p:stCondLst>
                                        </p:cTn>
                                        <p:tgtEl>
                                          <p:spTgt spid="1906"/>
                                        </p:tgtEl>
                                        <p:attrNameLst>
                                          <p:attrName>style.visibility</p:attrName>
                                        </p:attrNameLst>
                                      </p:cBhvr>
                                      <p:to>
                                        <p:strVal val="visible"/>
                                      </p:to>
                                    </p:set>
                                    <p:animEffect filter="fade" transition="in">
                                      <p:cBhvr>
                                        <p:cTn dur="500"/>
                                        <p:tgtEl>
                                          <p:spTgt spid="1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832"/>
                                        </p:tgtEl>
                                        <p:attrNameLst>
                                          <p:attrName>style.visibility</p:attrName>
                                        </p:attrNameLst>
                                      </p:cBhvr>
                                      <p:to>
                                        <p:strVal val="visible"/>
                                      </p:to>
                                    </p:set>
                                    <p:animEffect filter="fade" transition="in">
                                      <p:cBhvr>
                                        <p:cTn dur="500"/>
                                        <p:tgtEl>
                                          <p:spTgt spid="1832"/>
                                        </p:tgtEl>
                                      </p:cBhvr>
                                    </p:animEffect>
                                  </p:childTnLst>
                                </p:cTn>
                              </p:par>
                              <p:par>
                                <p:cTn fill="hold" nodeType="withEffect" presetClass="entr" presetID="10" presetSubtype="0">
                                  <p:stCondLst>
                                    <p:cond delay="0"/>
                                  </p:stCondLst>
                                  <p:childTnLst>
                                    <p:set>
                                      <p:cBhvr>
                                        <p:cTn dur="1" fill="hold">
                                          <p:stCondLst>
                                            <p:cond delay="0"/>
                                          </p:stCondLst>
                                        </p:cTn>
                                        <p:tgtEl>
                                          <p:spTgt spid="1959"/>
                                        </p:tgtEl>
                                        <p:attrNameLst>
                                          <p:attrName>style.visibility</p:attrName>
                                        </p:attrNameLst>
                                      </p:cBhvr>
                                      <p:to>
                                        <p:strVal val="visible"/>
                                      </p:to>
                                    </p:set>
                                    <p:animEffect filter="fade" transition="in">
                                      <p:cBhvr>
                                        <p:cTn dur="500"/>
                                        <p:tgtEl>
                                          <p:spTgt spid="1959"/>
                                        </p:tgtEl>
                                      </p:cBhvr>
                                    </p:animEffect>
                                  </p:childTnLst>
                                </p:cTn>
                              </p:par>
                              <p:par>
                                <p:cTn fill="hold" nodeType="withEffect" presetClass="entr" presetID="10" presetSubtype="0">
                                  <p:stCondLst>
                                    <p:cond delay="0"/>
                                  </p:stCondLst>
                                  <p:childTnLst>
                                    <p:set>
                                      <p:cBhvr>
                                        <p:cTn dur="1" fill="hold">
                                          <p:stCondLst>
                                            <p:cond delay="0"/>
                                          </p:stCondLst>
                                        </p:cTn>
                                        <p:tgtEl>
                                          <p:spTgt spid="1903"/>
                                        </p:tgtEl>
                                        <p:attrNameLst>
                                          <p:attrName>style.visibility</p:attrName>
                                        </p:attrNameLst>
                                      </p:cBhvr>
                                      <p:to>
                                        <p:strVal val="visible"/>
                                      </p:to>
                                    </p:set>
                                    <p:animEffect filter="fade" transition="in">
                                      <p:cBhvr>
                                        <p:cTn dur="500"/>
                                        <p:tgtEl>
                                          <p:spTgt spid="1903"/>
                                        </p:tgtEl>
                                      </p:cBhvr>
                                    </p:animEffect>
                                  </p:childTnLst>
                                </p:cTn>
                              </p:par>
                              <p:par>
                                <p:cTn fill="hold" nodeType="withEffect" presetClass="exit" presetID="10" presetSubtype="0">
                                  <p:stCondLst>
                                    <p:cond delay="0"/>
                                  </p:stCondLst>
                                  <p:childTnLst>
                                    <p:animEffect filter="fade" transition="out">
                                      <p:cBhvr>
                                        <p:cTn dur="500"/>
                                        <p:tgtEl>
                                          <p:spTgt spid="1958"/>
                                        </p:tgtEl>
                                      </p:cBhvr>
                                    </p:animEffect>
                                    <p:set>
                                      <p:cBhvr>
                                        <p:cTn dur="1" fill="hold">
                                          <p:stCondLst>
                                            <p:cond delay="500"/>
                                          </p:stCondLst>
                                        </p:cTn>
                                        <p:tgtEl>
                                          <p:spTgt spid="19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06"/>
                                        </p:tgtEl>
                                      </p:cBhvr>
                                    </p:animEffect>
                                    <p:set>
                                      <p:cBhvr>
                                        <p:cTn dur="1" fill="hold">
                                          <p:stCondLst>
                                            <p:cond delay="500"/>
                                          </p:stCondLst>
                                        </p:cTn>
                                        <p:tgtEl>
                                          <p:spTgt spid="19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09"/>
                                        </p:tgtEl>
                                      </p:cBhvr>
                                    </p:animEffect>
                                    <p:set>
                                      <p:cBhvr>
                                        <p:cTn dur="1" fill="hold">
                                          <p:stCondLst>
                                            <p:cond delay="500"/>
                                          </p:stCondLst>
                                        </p:cTn>
                                        <p:tgtEl>
                                          <p:spTgt spid="19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52"/>
                                        </p:tgtEl>
                                      </p:cBhvr>
                                    </p:animEffect>
                                    <p:set>
                                      <p:cBhvr>
                                        <p:cTn dur="1" fill="hold">
                                          <p:stCondLst>
                                            <p:cond delay="500"/>
                                          </p:stCondLst>
                                        </p:cTn>
                                        <p:tgtEl>
                                          <p:spTgt spid="19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04"/>
                                        </p:tgtEl>
                                      </p:cBhvr>
                                    </p:animEffect>
                                    <p:set>
                                      <p:cBhvr>
                                        <p:cTn dur="1" fill="hold">
                                          <p:stCondLst>
                                            <p:cond delay="500"/>
                                          </p:stCondLst>
                                        </p:cTn>
                                        <p:tgtEl>
                                          <p:spTgt spid="19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p17"/>
          <p:cNvSpPr txBox="1"/>
          <p:nvPr>
            <p:ph type="title"/>
          </p:nvPr>
        </p:nvSpPr>
        <p:spPr>
          <a:xfrm>
            <a:off x="29792" y="191919"/>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Πως δουλεύει η αποπολύπλεξη</a:t>
            </a:r>
            <a:endParaRPr sz="3600"/>
          </a:p>
        </p:txBody>
      </p:sp>
      <p:sp>
        <p:nvSpPr>
          <p:cNvPr id="1970" name="Google Shape;1970;p17"/>
          <p:cNvSpPr txBox="1"/>
          <p:nvPr/>
        </p:nvSpPr>
        <p:spPr>
          <a:xfrm>
            <a:off x="29800" y="863029"/>
            <a:ext cx="4277400" cy="3969300"/>
          </a:xfrm>
          <a:prstGeom prst="rect">
            <a:avLst/>
          </a:prstGeom>
          <a:noFill/>
          <a:ln>
            <a:noFill/>
          </a:ln>
        </p:spPr>
        <p:txBody>
          <a:bodyPr anchorCtr="0" anchor="t" bIns="34275" lIns="68575" spcFirstLastPara="1" rIns="68575" wrap="square" tIns="34275">
            <a:noAutofit/>
          </a:bodyPr>
          <a:lstStyle/>
          <a:p>
            <a:pPr indent="-203200" lvl="0" marL="2159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ο υπολογιστής λαμβάνει δεδομενογράμματα </a:t>
            </a:r>
            <a:r>
              <a:rPr b="0" i="0" lang="en-US" sz="2200" u="none" cap="none" strike="noStrike">
                <a:solidFill>
                  <a:srgbClr val="000000"/>
                </a:solidFill>
                <a:latin typeface="Calibri"/>
                <a:ea typeface="Calibri"/>
                <a:cs typeface="Calibri"/>
                <a:sym typeface="Calibri"/>
              </a:rPr>
              <a:t>IP</a:t>
            </a:r>
            <a:endParaRPr sz="2200"/>
          </a:p>
          <a:p>
            <a:pPr indent="-1778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κάθε δεδομενόγραμμα</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έχει διεύθυνση </a:t>
            </a:r>
            <a:r>
              <a:rPr b="0" i="0" lang="en-US" sz="2200" u="none" cap="none" strike="noStrike">
                <a:solidFill>
                  <a:srgbClr val="000000"/>
                </a:solidFill>
                <a:latin typeface="Calibri"/>
                <a:ea typeface="Calibri"/>
                <a:cs typeface="Calibri"/>
                <a:sym typeface="Calibri"/>
              </a:rPr>
              <a:t>IP </a:t>
            </a:r>
            <a:r>
              <a:rPr lang="en-US" sz="2200">
                <a:latin typeface="Calibri"/>
                <a:ea typeface="Calibri"/>
                <a:cs typeface="Calibri"/>
                <a:sym typeface="Calibri"/>
              </a:rPr>
              <a:t>πηγής</a:t>
            </a:r>
            <a:r>
              <a:rPr b="0" i="0" lang="en-US" sz="2200" u="none" cap="none" strike="noStrike">
                <a:solidFill>
                  <a:srgbClr val="000000"/>
                </a:solidFill>
                <a:latin typeface="Calibri"/>
                <a:ea typeface="Calibri"/>
                <a:cs typeface="Calibri"/>
                <a:sym typeface="Calibri"/>
              </a:rPr>
              <a:t>, </a:t>
            </a:r>
            <a:r>
              <a:rPr lang="en-US" sz="2200">
                <a:solidFill>
                  <a:schemeClr val="dk1"/>
                </a:solidFill>
                <a:latin typeface="Calibri"/>
                <a:ea typeface="Calibri"/>
                <a:cs typeface="Calibri"/>
                <a:sym typeface="Calibri"/>
              </a:rPr>
              <a:t>διεύθυνση </a:t>
            </a:r>
            <a:r>
              <a:rPr b="0" i="0" lang="en-US" sz="2200" u="none" cap="none" strike="noStrike">
                <a:solidFill>
                  <a:srgbClr val="000000"/>
                </a:solidFill>
                <a:latin typeface="Calibri"/>
                <a:ea typeface="Calibri"/>
                <a:cs typeface="Calibri"/>
                <a:sym typeface="Calibri"/>
              </a:rPr>
              <a:t>IP </a:t>
            </a:r>
            <a:r>
              <a:rPr lang="en-US" sz="2200">
                <a:latin typeface="Calibri"/>
                <a:ea typeface="Calibri"/>
                <a:cs typeface="Calibri"/>
                <a:sym typeface="Calibri"/>
              </a:rPr>
              <a:t>προορισμού</a:t>
            </a:r>
            <a:endParaRPr sz="2200"/>
          </a:p>
          <a:p>
            <a:pPr indent="-1778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κάθε </a:t>
            </a:r>
            <a:r>
              <a:rPr lang="en-US" sz="2200">
                <a:solidFill>
                  <a:schemeClr val="dk1"/>
                </a:solidFill>
                <a:latin typeface="Calibri"/>
                <a:ea typeface="Calibri"/>
                <a:cs typeface="Calibri"/>
                <a:sym typeface="Calibri"/>
              </a:rPr>
              <a:t>δεδομενόγραμμα </a:t>
            </a:r>
            <a:r>
              <a:rPr lang="en-US" sz="2200">
                <a:latin typeface="Calibri"/>
                <a:ea typeface="Calibri"/>
                <a:cs typeface="Calibri"/>
                <a:sym typeface="Calibri"/>
              </a:rPr>
              <a:t>μεταφέρει ένα τμήμα επιπέδου μεταφοράς</a:t>
            </a:r>
            <a:endParaRPr sz="2200"/>
          </a:p>
          <a:p>
            <a:pPr indent="-1778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κάθε τμήμα έχει </a:t>
            </a:r>
            <a:r>
              <a:rPr b="0" i="0" lang="en-US" sz="2200" u="none" cap="none" strike="noStrike">
                <a:solidFill>
                  <a:srgbClr val="000000"/>
                </a:solidFill>
                <a:latin typeface="Calibri"/>
                <a:ea typeface="Calibri"/>
                <a:cs typeface="Calibri"/>
                <a:sym typeface="Calibri"/>
              </a:rPr>
              <a:t>port number πηγής και προορισμού </a:t>
            </a:r>
            <a:endParaRPr sz="2200"/>
          </a:p>
          <a:p>
            <a:pPr indent="-203200" lvl="0" marL="215900" marR="0" rtl="0" algn="l">
              <a:lnSpc>
                <a:spcPct val="85000"/>
              </a:lnSpc>
              <a:spcBef>
                <a:spcPts val="500"/>
              </a:spcBef>
              <a:spcAft>
                <a:spcPts val="0"/>
              </a:spcAft>
              <a:buClr>
                <a:srgbClr val="000099"/>
              </a:buClr>
              <a:buSzPts val="2200"/>
              <a:buFont typeface="Noto Sans Symbols"/>
              <a:buChar char="▪"/>
            </a:pPr>
            <a:r>
              <a:rPr lang="en-US" sz="2200">
                <a:latin typeface="Calibri"/>
                <a:ea typeface="Calibri"/>
                <a:cs typeface="Calibri"/>
                <a:sym typeface="Calibri"/>
              </a:rPr>
              <a:t>ο υπολογιστής χρησιμοποιεί </a:t>
            </a:r>
            <a:r>
              <a:rPr b="0" i="1" lang="en-US" sz="2200" u="none" cap="none" strike="noStrike">
                <a:solidFill>
                  <a:srgbClr val="CC0000"/>
                </a:solidFill>
                <a:latin typeface="Calibri"/>
                <a:ea typeface="Calibri"/>
                <a:cs typeface="Calibri"/>
                <a:sym typeface="Calibri"/>
              </a:rPr>
              <a:t>διευθύ</a:t>
            </a:r>
            <a:r>
              <a:rPr i="1" lang="en-US" sz="2200">
                <a:solidFill>
                  <a:srgbClr val="CC0000"/>
                </a:solidFill>
                <a:latin typeface="Calibri"/>
                <a:ea typeface="Calibri"/>
                <a:cs typeface="Calibri"/>
                <a:sym typeface="Calibri"/>
              </a:rPr>
              <a:t>νσεις Ι</a:t>
            </a:r>
            <a:r>
              <a:rPr b="0" i="1" lang="en-US" sz="2200" u="none" cap="none" strike="noStrike">
                <a:solidFill>
                  <a:srgbClr val="CC0000"/>
                </a:solidFill>
                <a:latin typeface="Calibri"/>
                <a:ea typeface="Calibri"/>
                <a:cs typeface="Calibri"/>
                <a:sym typeface="Calibri"/>
              </a:rPr>
              <a:t>P &amp; port numbers</a:t>
            </a:r>
            <a:r>
              <a:rPr b="0" i="0" lang="en-US" sz="2200" u="none" cap="none" strike="noStrike">
                <a:solidFill>
                  <a:srgbClr val="000000"/>
                </a:solidFill>
                <a:latin typeface="Calibri"/>
                <a:ea typeface="Calibri"/>
                <a:cs typeface="Calibri"/>
                <a:sym typeface="Calibri"/>
              </a:rPr>
              <a:t> γ</a:t>
            </a:r>
            <a:r>
              <a:rPr lang="en-US" sz="2200">
                <a:latin typeface="Calibri"/>
                <a:ea typeface="Calibri"/>
                <a:cs typeface="Calibri"/>
                <a:sym typeface="Calibri"/>
              </a:rPr>
              <a:t>ια να κατευθύνει το τμήμα στην κατάλληλη</a:t>
            </a:r>
            <a:r>
              <a:rPr b="0" i="0" lang="en-US" sz="2200" u="none" cap="none" strike="noStrike">
                <a:solidFill>
                  <a:srgbClr val="000000"/>
                </a:solidFill>
                <a:latin typeface="Calibri"/>
                <a:ea typeface="Calibri"/>
                <a:cs typeface="Calibri"/>
                <a:sym typeface="Calibri"/>
              </a:rPr>
              <a:t> socket</a:t>
            </a:r>
            <a:endParaRPr sz="2200"/>
          </a:p>
        </p:txBody>
      </p:sp>
      <p:grpSp>
        <p:nvGrpSpPr>
          <p:cNvPr id="1971" name="Google Shape;1971;p17"/>
          <p:cNvGrpSpPr/>
          <p:nvPr/>
        </p:nvGrpSpPr>
        <p:grpSpPr>
          <a:xfrm>
            <a:off x="5428812" y="1278339"/>
            <a:ext cx="2561034" cy="3324206"/>
            <a:chOff x="7543216" y="1704452"/>
            <a:chExt cx="3414712" cy="4432275"/>
          </a:xfrm>
        </p:grpSpPr>
        <p:sp>
          <p:nvSpPr>
            <p:cNvPr id="1972" name="Google Shape;1972;p17"/>
            <p:cNvSpPr/>
            <p:nvPr/>
          </p:nvSpPr>
          <p:spPr>
            <a:xfrm>
              <a:off x="7633703" y="2048939"/>
              <a:ext cx="3324225" cy="32004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73" name="Google Shape;1973;p17"/>
            <p:cNvSpPr/>
            <p:nvPr/>
          </p:nvSpPr>
          <p:spPr>
            <a:xfrm>
              <a:off x="7557503" y="2144189"/>
              <a:ext cx="3324225" cy="32004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1974" name="Google Shape;1974;p17"/>
            <p:cNvSpPr txBox="1"/>
            <p:nvPr/>
          </p:nvSpPr>
          <p:spPr>
            <a:xfrm>
              <a:off x="7597191" y="2156889"/>
              <a:ext cx="15636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source port #</a:t>
              </a:r>
              <a:endParaRPr b="0" i="0" sz="1800" u="none" cap="none" strike="noStrike">
                <a:solidFill>
                  <a:srgbClr val="CC0000"/>
                </a:solidFill>
                <a:latin typeface="Tahoma"/>
                <a:ea typeface="Tahoma"/>
                <a:cs typeface="Tahoma"/>
                <a:sym typeface="Tahoma"/>
              </a:endParaRPr>
            </a:p>
          </p:txBody>
        </p:sp>
        <p:sp>
          <p:nvSpPr>
            <p:cNvPr id="1975" name="Google Shape;1975;p17"/>
            <p:cNvSpPr txBox="1"/>
            <p:nvPr/>
          </p:nvSpPr>
          <p:spPr>
            <a:xfrm>
              <a:off x="9383128" y="2156889"/>
              <a:ext cx="13287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dest port #</a:t>
              </a:r>
              <a:endParaRPr b="0" i="0" sz="1800" u="none" cap="none" strike="noStrike">
                <a:solidFill>
                  <a:srgbClr val="CC0000"/>
                </a:solidFill>
                <a:latin typeface="Tahoma"/>
                <a:ea typeface="Tahoma"/>
                <a:cs typeface="Tahoma"/>
                <a:sym typeface="Tahoma"/>
              </a:endParaRPr>
            </a:p>
          </p:txBody>
        </p:sp>
        <p:cxnSp>
          <p:nvCxnSpPr>
            <p:cNvPr id="1976" name="Google Shape;1976;p17"/>
            <p:cNvCxnSpPr/>
            <p:nvPr/>
          </p:nvCxnSpPr>
          <p:spPr>
            <a:xfrm>
              <a:off x="7547978" y="2544239"/>
              <a:ext cx="3328988" cy="0"/>
            </a:xfrm>
            <a:prstGeom prst="straightConnector1">
              <a:avLst/>
            </a:prstGeom>
            <a:noFill/>
            <a:ln cap="flat" cmpd="sng" w="19050">
              <a:solidFill>
                <a:srgbClr val="000000"/>
              </a:solidFill>
              <a:prstDash val="solid"/>
              <a:round/>
              <a:headEnd len="med" w="med" type="none"/>
              <a:tailEnd len="med" w="med" type="none"/>
            </a:ln>
          </p:spPr>
        </p:cxnSp>
        <p:cxnSp>
          <p:nvCxnSpPr>
            <p:cNvPr id="1977" name="Google Shape;1977;p17"/>
            <p:cNvCxnSpPr/>
            <p:nvPr/>
          </p:nvCxnSpPr>
          <p:spPr>
            <a:xfrm>
              <a:off x="7557503" y="3534839"/>
              <a:ext cx="3324225" cy="0"/>
            </a:xfrm>
            <a:prstGeom prst="straightConnector1">
              <a:avLst/>
            </a:prstGeom>
            <a:noFill/>
            <a:ln cap="flat" cmpd="sng" w="19050">
              <a:solidFill>
                <a:srgbClr val="000000"/>
              </a:solidFill>
              <a:prstDash val="solid"/>
              <a:round/>
              <a:headEnd len="med" w="med" type="none"/>
              <a:tailEnd len="med" w="med" type="none"/>
            </a:ln>
          </p:spPr>
        </p:cxnSp>
        <p:cxnSp>
          <p:nvCxnSpPr>
            <p:cNvPr id="1978" name="Google Shape;1978;p17"/>
            <p:cNvCxnSpPr/>
            <p:nvPr/>
          </p:nvCxnSpPr>
          <p:spPr>
            <a:xfrm rot="10800000">
              <a:off x="9195803" y="2144189"/>
              <a:ext cx="0" cy="395288"/>
            </a:xfrm>
            <a:prstGeom prst="straightConnector1">
              <a:avLst/>
            </a:prstGeom>
            <a:noFill/>
            <a:ln cap="flat" cmpd="sng" w="19050">
              <a:solidFill>
                <a:srgbClr val="000000"/>
              </a:solidFill>
              <a:prstDash val="solid"/>
              <a:round/>
              <a:headEnd len="med" w="med" type="none"/>
              <a:tailEnd len="med" w="med" type="none"/>
            </a:ln>
          </p:spPr>
        </p:cxnSp>
        <p:sp>
          <p:nvSpPr>
            <p:cNvPr id="1979" name="Google Shape;1979;p17"/>
            <p:cNvSpPr txBox="1"/>
            <p:nvPr/>
          </p:nvSpPr>
          <p:spPr>
            <a:xfrm>
              <a:off x="8740191" y="1704452"/>
              <a:ext cx="8637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32 bits</a:t>
              </a:r>
              <a:endParaRPr b="0" i="0" sz="1800" u="none" cap="none" strike="noStrike">
                <a:solidFill>
                  <a:srgbClr val="000000"/>
                </a:solidFill>
                <a:latin typeface="Tahoma"/>
                <a:ea typeface="Tahoma"/>
                <a:cs typeface="Tahoma"/>
                <a:sym typeface="Tahoma"/>
              </a:endParaRPr>
            </a:p>
          </p:txBody>
        </p:sp>
        <p:cxnSp>
          <p:nvCxnSpPr>
            <p:cNvPr id="1980" name="Google Shape;1980;p17"/>
            <p:cNvCxnSpPr/>
            <p:nvPr/>
          </p:nvCxnSpPr>
          <p:spPr>
            <a:xfrm>
              <a:off x="9653003" y="1910827"/>
              <a:ext cx="1200150" cy="4762"/>
            </a:xfrm>
            <a:prstGeom prst="straightConnector1">
              <a:avLst/>
            </a:prstGeom>
            <a:noFill/>
            <a:ln cap="flat" cmpd="sng" w="19050">
              <a:solidFill>
                <a:srgbClr val="000000"/>
              </a:solidFill>
              <a:prstDash val="solid"/>
              <a:round/>
              <a:headEnd len="med" w="med" type="none"/>
              <a:tailEnd len="med" w="med" type="triangle"/>
            </a:ln>
          </p:spPr>
        </p:cxnSp>
        <p:cxnSp>
          <p:nvCxnSpPr>
            <p:cNvPr id="1981" name="Google Shape;1981;p17"/>
            <p:cNvCxnSpPr/>
            <p:nvPr/>
          </p:nvCxnSpPr>
          <p:spPr>
            <a:xfrm rot="10800000">
              <a:off x="7543216" y="1920352"/>
              <a:ext cx="1128712" cy="0"/>
            </a:xfrm>
            <a:prstGeom prst="straightConnector1">
              <a:avLst/>
            </a:prstGeom>
            <a:noFill/>
            <a:ln cap="flat" cmpd="sng" w="19050">
              <a:solidFill>
                <a:srgbClr val="000000"/>
              </a:solidFill>
              <a:prstDash val="solid"/>
              <a:round/>
              <a:headEnd len="med" w="med" type="none"/>
              <a:tailEnd len="med" w="med" type="triangle"/>
            </a:ln>
          </p:spPr>
        </p:cxnSp>
        <p:sp>
          <p:nvSpPr>
            <p:cNvPr id="1982" name="Google Shape;1982;p17"/>
            <p:cNvSpPr txBox="1"/>
            <p:nvPr/>
          </p:nvSpPr>
          <p:spPr>
            <a:xfrm>
              <a:off x="8451266" y="3865039"/>
              <a:ext cx="13890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data </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(payload)</a:t>
              </a:r>
              <a:endParaRPr b="0" i="0" sz="1800" u="none" cap="none" strike="noStrike">
                <a:solidFill>
                  <a:srgbClr val="000000"/>
                </a:solidFill>
                <a:latin typeface="Tahoma"/>
                <a:ea typeface="Tahoma"/>
                <a:cs typeface="Tahoma"/>
                <a:sym typeface="Tahoma"/>
              </a:endParaRPr>
            </a:p>
          </p:txBody>
        </p:sp>
        <p:sp>
          <p:nvSpPr>
            <p:cNvPr id="1983" name="Google Shape;1983;p17"/>
            <p:cNvSpPr txBox="1"/>
            <p:nvPr/>
          </p:nvSpPr>
          <p:spPr>
            <a:xfrm>
              <a:off x="8067091" y="2898252"/>
              <a:ext cx="2290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other header fields</a:t>
              </a:r>
              <a:endParaRPr b="0" i="0" sz="1800" u="none" cap="none" strike="noStrike">
                <a:solidFill>
                  <a:srgbClr val="000000"/>
                </a:solidFill>
                <a:latin typeface="Tahoma"/>
                <a:ea typeface="Tahoma"/>
                <a:cs typeface="Tahoma"/>
                <a:sym typeface="Tahoma"/>
              </a:endParaRPr>
            </a:p>
          </p:txBody>
        </p:sp>
        <p:sp>
          <p:nvSpPr>
            <p:cNvPr id="1984" name="Google Shape;1984;p17"/>
            <p:cNvSpPr txBox="1"/>
            <p:nvPr/>
          </p:nvSpPr>
          <p:spPr>
            <a:xfrm>
              <a:off x="7770228" y="5428727"/>
              <a:ext cx="3060600" cy="7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TCP/UDP segment format</a:t>
              </a:r>
              <a:endParaRPr b="0" i="0" sz="1800" u="none" cap="none" strike="noStrike">
                <a:solidFill>
                  <a:srgbClr val="000000"/>
                </a:solidFill>
                <a:latin typeface="Tahoma"/>
                <a:ea typeface="Tahoma"/>
                <a:cs typeface="Tahoma"/>
                <a:sym typeface="Tahoma"/>
              </a:endParaRPr>
            </a:p>
          </p:txBody>
        </p:sp>
      </p:grpSp>
      <p:sp>
        <p:nvSpPr>
          <p:cNvPr id="1985" name="Google Shape;1985;p17"/>
          <p:cNvSpPr/>
          <p:nvPr/>
        </p:nvSpPr>
        <p:spPr>
          <a:xfrm>
            <a:off x="5246342" y="1482266"/>
            <a:ext cx="1562400" cy="516900"/>
          </a:xfrm>
          <a:prstGeom prst="ellipse">
            <a:avLst/>
          </a:prstGeom>
          <a:noFill/>
          <a:ln cap="flat" cmpd="sng" w="381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86" name="Google Shape;1986;p17"/>
          <p:cNvSpPr/>
          <p:nvPr/>
        </p:nvSpPr>
        <p:spPr>
          <a:xfrm>
            <a:off x="6532446" y="1488755"/>
            <a:ext cx="1562400" cy="516900"/>
          </a:xfrm>
          <a:prstGeom prst="ellipse">
            <a:avLst/>
          </a:prstGeom>
          <a:noFill/>
          <a:ln cap="flat" cmpd="sng" w="381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87" name="Google Shape;1987;p1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1"/>
                                        </p:tgtEl>
                                        <p:attrNameLst>
                                          <p:attrName>style.visibility</p:attrName>
                                        </p:attrNameLst>
                                      </p:cBhvr>
                                      <p:to>
                                        <p:strVal val="visible"/>
                                      </p:to>
                                    </p:set>
                                    <p:animEffect filter="fade" transition="in">
                                      <p:cBhvr>
                                        <p:cTn dur="500"/>
                                        <p:tgtEl>
                                          <p:spTgt spid="19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5"/>
                                        </p:tgtEl>
                                        <p:attrNameLst>
                                          <p:attrName>style.visibility</p:attrName>
                                        </p:attrNameLst>
                                      </p:cBhvr>
                                      <p:to>
                                        <p:strVal val="visible"/>
                                      </p:to>
                                    </p:set>
                                    <p:animEffect filter="fade" transition="in">
                                      <p:cBhvr>
                                        <p:cTn dur="500"/>
                                        <p:tgtEl>
                                          <p:spTgt spid="1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6"/>
                                        </p:tgtEl>
                                        <p:attrNameLst>
                                          <p:attrName>style.visibility</p:attrName>
                                        </p:attrNameLst>
                                      </p:cBhvr>
                                      <p:to>
                                        <p:strVal val="visible"/>
                                      </p:to>
                                    </p:set>
                                    <p:animEffect filter="fade" transition="in">
                                      <p:cBhvr>
                                        <p:cTn dur="500"/>
                                        <p:tgtEl>
                                          <p:spTgt spid="1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1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Ασυνδεσμική αποπολύπλεξη</a:t>
            </a:r>
            <a:endParaRPr sz="3600"/>
          </a:p>
        </p:txBody>
      </p:sp>
      <p:sp>
        <p:nvSpPr>
          <p:cNvPr id="1994" name="Google Shape;1994;p18"/>
          <p:cNvSpPr txBox="1"/>
          <p:nvPr/>
        </p:nvSpPr>
        <p:spPr>
          <a:xfrm>
            <a:off x="159725" y="1078700"/>
            <a:ext cx="3940800" cy="1686300"/>
          </a:xfrm>
          <a:prstGeom prst="rect">
            <a:avLst/>
          </a:prstGeom>
          <a:noFill/>
          <a:ln>
            <a:noFill/>
          </a:ln>
        </p:spPr>
        <p:txBody>
          <a:bodyPr anchorCtr="0" anchor="t" bIns="34275" lIns="68575" spcFirstLastPara="1" rIns="68575" wrap="square" tIns="34275">
            <a:noAutofit/>
          </a:bodyPr>
          <a:lstStyle/>
          <a:p>
            <a:pPr indent="0" lvl="0" marL="38100" marR="0" rtl="0" algn="l">
              <a:lnSpc>
                <a:spcPct val="70000"/>
              </a:lnSpc>
              <a:spcBef>
                <a:spcPts val="0"/>
              </a:spcBef>
              <a:spcAft>
                <a:spcPts val="0"/>
              </a:spcAft>
              <a:buClr>
                <a:srgbClr val="0000A3"/>
              </a:buClr>
              <a:buSzPts val="1820"/>
              <a:buFont typeface="Noto Sans Symbols"/>
              <a:buNone/>
            </a:pPr>
            <a:r>
              <a:rPr lang="en-US" sz="2020">
                <a:latin typeface="Calibri"/>
                <a:ea typeface="Calibri"/>
                <a:cs typeface="Calibri"/>
                <a:sym typeface="Calibri"/>
              </a:rPr>
              <a:t>Ανάκληση</a:t>
            </a:r>
            <a:r>
              <a:rPr b="0" i="1" lang="en-US" sz="2020" u="none" cap="none" strike="noStrike">
                <a:solidFill>
                  <a:srgbClr val="000000"/>
                </a:solidFill>
                <a:latin typeface="Calibri"/>
                <a:ea typeface="Calibri"/>
                <a:cs typeface="Calibri"/>
                <a:sym typeface="Calibri"/>
              </a:rPr>
              <a:t>:</a:t>
            </a:r>
            <a:r>
              <a:rPr b="0" i="0" lang="en-US" sz="2020" u="none" cap="none" strike="noStrike">
                <a:solidFill>
                  <a:srgbClr val="000000"/>
                </a:solidFill>
                <a:latin typeface="Calibri"/>
                <a:ea typeface="Calibri"/>
                <a:cs typeface="Calibri"/>
                <a:sym typeface="Calibri"/>
              </a:rPr>
              <a:t> </a:t>
            </a:r>
            <a:endParaRPr sz="970"/>
          </a:p>
          <a:p>
            <a:pPr indent="-191770" lvl="0" marL="266700" marR="0" rtl="0" algn="l">
              <a:lnSpc>
                <a:spcPct val="70000"/>
              </a:lnSpc>
              <a:spcBef>
                <a:spcPts val="800"/>
              </a:spcBef>
              <a:spcAft>
                <a:spcPts val="0"/>
              </a:spcAft>
              <a:buClr>
                <a:srgbClr val="0000A3"/>
              </a:buClr>
              <a:buSzPts val="2020"/>
              <a:buFont typeface="Noto Sans Symbols"/>
              <a:buChar char="▪"/>
            </a:pPr>
            <a:r>
              <a:rPr lang="en-US" sz="2020">
                <a:latin typeface="Calibri"/>
                <a:ea typeface="Calibri"/>
                <a:cs typeface="Calibri"/>
                <a:sym typeface="Calibri"/>
              </a:rPr>
              <a:t>όταν δημιουργείται </a:t>
            </a:r>
            <a:r>
              <a:rPr b="0" i="0" lang="en-US" sz="2020" u="none" cap="none" strike="noStrike">
                <a:solidFill>
                  <a:srgbClr val="000000"/>
                </a:solidFill>
                <a:latin typeface="Calibri"/>
                <a:ea typeface="Calibri"/>
                <a:cs typeface="Calibri"/>
                <a:sym typeface="Calibri"/>
              </a:rPr>
              <a:t>socket, πρ</a:t>
            </a:r>
            <a:r>
              <a:rPr lang="en-US" sz="2020">
                <a:latin typeface="Calibri"/>
                <a:ea typeface="Calibri"/>
                <a:cs typeface="Calibri"/>
                <a:sym typeface="Calibri"/>
              </a:rPr>
              <a:t>έπει να προσδιοριστεί την θύρα</a:t>
            </a:r>
            <a:r>
              <a:rPr b="0" i="0" lang="en-US" sz="2020" u="none" cap="none" strike="noStrike">
                <a:solidFill>
                  <a:srgbClr val="000000"/>
                </a:solidFill>
                <a:latin typeface="Calibri"/>
                <a:ea typeface="Calibri"/>
                <a:cs typeface="Calibri"/>
                <a:sym typeface="Calibri"/>
              </a:rPr>
              <a:t> </a:t>
            </a:r>
            <a:r>
              <a:rPr b="0" lang="en-US" sz="2020" u="none" cap="none" strike="noStrike">
                <a:solidFill>
                  <a:srgbClr val="CD0004"/>
                </a:solidFill>
                <a:latin typeface="Calibri"/>
                <a:ea typeface="Calibri"/>
                <a:cs typeface="Calibri"/>
                <a:sym typeface="Calibri"/>
              </a:rPr>
              <a:t>host-local </a:t>
            </a:r>
            <a:r>
              <a:rPr b="0" i="0" lang="en-US" sz="2020" u="none" cap="none" strike="noStrike">
                <a:solidFill>
                  <a:srgbClr val="000000"/>
                </a:solidFill>
                <a:latin typeface="Calibri"/>
                <a:ea typeface="Calibri"/>
                <a:cs typeface="Calibri"/>
                <a:sym typeface="Calibri"/>
              </a:rPr>
              <a:t>#:</a:t>
            </a:r>
            <a:endParaRPr sz="970"/>
          </a:p>
          <a:p>
            <a:pPr indent="-228600" lvl="0" marL="266700" marR="0" rtl="0" algn="l">
              <a:lnSpc>
                <a:spcPct val="70000"/>
              </a:lnSpc>
              <a:spcBef>
                <a:spcPts val="800"/>
              </a:spcBef>
              <a:spcAft>
                <a:spcPts val="0"/>
              </a:spcAft>
              <a:buClr>
                <a:srgbClr val="0000A3"/>
              </a:buClr>
              <a:buSzPts val="1260"/>
              <a:buFont typeface="Noto Sans Symbols"/>
              <a:buNone/>
            </a:pPr>
            <a:r>
              <a:rPr b="1" i="0" lang="en-US" sz="1460" u="none" cap="none" strike="noStrike">
                <a:solidFill>
                  <a:srgbClr val="000000"/>
                </a:solidFill>
                <a:latin typeface="Calibri"/>
                <a:ea typeface="Calibri"/>
                <a:cs typeface="Calibri"/>
                <a:sym typeface="Calibri"/>
              </a:rPr>
              <a:t>  </a:t>
            </a:r>
            <a:r>
              <a:rPr b="0" i="0" lang="en-US" sz="1460" u="none" cap="none" strike="noStrike">
                <a:solidFill>
                  <a:srgbClr val="000000"/>
                </a:solidFill>
                <a:latin typeface="Courier"/>
                <a:ea typeface="Courier"/>
                <a:cs typeface="Courier"/>
                <a:sym typeface="Courier"/>
              </a:rPr>
              <a:t>DatagramSocket mySocket1        = new DatagramSocket(</a:t>
            </a:r>
            <a:r>
              <a:rPr b="0" i="0" lang="en-US" sz="1460" u="none" cap="none" strike="noStrike">
                <a:solidFill>
                  <a:srgbClr val="CC0000"/>
                </a:solidFill>
                <a:latin typeface="Courier"/>
                <a:ea typeface="Courier"/>
                <a:cs typeface="Courier"/>
                <a:sym typeface="Courier"/>
              </a:rPr>
              <a:t>12534</a:t>
            </a:r>
            <a:r>
              <a:rPr b="0" i="0" lang="en-US" sz="1460" u="none" cap="none" strike="noStrike">
                <a:solidFill>
                  <a:srgbClr val="000000"/>
                </a:solidFill>
                <a:latin typeface="Courier"/>
                <a:ea typeface="Courier"/>
                <a:cs typeface="Courier"/>
                <a:sym typeface="Courier"/>
              </a:rPr>
              <a:t>);</a:t>
            </a:r>
            <a:endParaRPr sz="970"/>
          </a:p>
          <a:p>
            <a:pPr indent="-228600" lvl="0" marL="266700" marR="0" rtl="0" algn="l">
              <a:lnSpc>
                <a:spcPct val="70000"/>
              </a:lnSpc>
              <a:spcBef>
                <a:spcPts val="800"/>
              </a:spcBef>
              <a:spcAft>
                <a:spcPts val="0"/>
              </a:spcAft>
              <a:buClr>
                <a:srgbClr val="0000A3"/>
              </a:buClr>
              <a:buSzPts val="1260"/>
              <a:buFont typeface="Noto Sans Symbols"/>
              <a:buNone/>
            </a:pPr>
            <a:r>
              <a:t/>
            </a:r>
            <a:endParaRPr b="0" i="0" sz="1460" u="none" cap="none" strike="noStrike">
              <a:solidFill>
                <a:srgbClr val="000000"/>
              </a:solidFill>
              <a:latin typeface="Calibri"/>
              <a:ea typeface="Calibri"/>
              <a:cs typeface="Calibri"/>
              <a:sym typeface="Calibri"/>
            </a:endParaRPr>
          </a:p>
        </p:txBody>
      </p:sp>
      <p:sp>
        <p:nvSpPr>
          <p:cNvPr id="1995" name="Google Shape;1995;p18"/>
          <p:cNvSpPr txBox="1"/>
          <p:nvPr/>
        </p:nvSpPr>
        <p:spPr>
          <a:xfrm>
            <a:off x="4461656" y="888106"/>
            <a:ext cx="3670800" cy="1814700"/>
          </a:xfrm>
          <a:prstGeom prst="rect">
            <a:avLst/>
          </a:prstGeom>
          <a:noFill/>
          <a:ln>
            <a:noFill/>
          </a:ln>
        </p:spPr>
        <p:txBody>
          <a:bodyPr anchorCtr="0" anchor="t" bIns="34275" lIns="68575" spcFirstLastPara="1" rIns="68575" wrap="square" tIns="34275">
            <a:noAutofit/>
          </a:bodyPr>
          <a:lstStyle/>
          <a:p>
            <a:pPr indent="0" lvl="0" marL="101600" marR="0" rtl="0" algn="l">
              <a:lnSpc>
                <a:spcPct val="80000"/>
              </a:lnSpc>
              <a:spcBef>
                <a:spcPts val="0"/>
              </a:spcBef>
              <a:spcAft>
                <a:spcPts val="0"/>
              </a:spcAft>
              <a:buClr>
                <a:srgbClr val="0000A3"/>
              </a:buClr>
              <a:buSzPts val="1860"/>
              <a:buFont typeface="Noto Sans Symbols"/>
              <a:buNone/>
            </a:pPr>
            <a:r>
              <a:rPr lang="en-US" sz="2000">
                <a:latin typeface="Calibri"/>
                <a:ea typeface="Calibri"/>
                <a:cs typeface="Calibri"/>
                <a:sym typeface="Calibri"/>
              </a:rPr>
              <a:t>όταν ο παραλήπτης υπολογιστής λαμβάνει τμήμα </a:t>
            </a:r>
            <a:r>
              <a:rPr b="0" lang="en-US" sz="2000" u="none" cap="none" strike="noStrike">
                <a:solidFill>
                  <a:srgbClr val="000000"/>
                </a:solidFill>
                <a:latin typeface="Calibri"/>
                <a:ea typeface="Calibri"/>
                <a:cs typeface="Calibri"/>
                <a:sym typeface="Calibri"/>
              </a:rPr>
              <a:t>UDP</a:t>
            </a:r>
            <a:r>
              <a:rPr b="0" i="0" lang="en-US" sz="2000" u="none" cap="none" strike="noStrike">
                <a:solidFill>
                  <a:srgbClr val="000000"/>
                </a:solidFill>
                <a:latin typeface="Calibri"/>
                <a:ea typeface="Calibri"/>
                <a:cs typeface="Calibri"/>
                <a:sym typeface="Calibri"/>
              </a:rPr>
              <a:t>:</a:t>
            </a:r>
            <a:endParaRPr sz="2000"/>
          </a:p>
          <a:p>
            <a:pPr indent="-177800" lvl="1" marL="520700" marR="0" rtl="0" algn="l">
              <a:lnSpc>
                <a:spcPct val="80000"/>
              </a:lnSpc>
              <a:spcBef>
                <a:spcPts val="400"/>
              </a:spcBef>
              <a:spcAft>
                <a:spcPts val="0"/>
              </a:spcAft>
              <a:buClr>
                <a:srgbClr val="0000A8"/>
              </a:buClr>
              <a:buSzPts val="2000"/>
              <a:buFont typeface="Arial"/>
              <a:buChar char="•"/>
            </a:pPr>
            <a:r>
              <a:rPr lang="en-US" sz="2000">
                <a:latin typeface="Calibri"/>
                <a:ea typeface="Calibri"/>
                <a:cs typeface="Calibri"/>
                <a:sym typeface="Calibri"/>
              </a:rPr>
              <a:t>ελέγχει την θύρα προορισμού </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στο τμήμα</a:t>
            </a:r>
            <a:endParaRPr sz="2000"/>
          </a:p>
          <a:p>
            <a:pPr indent="-177800" lvl="1" marL="520700" marR="0" rtl="0" algn="l">
              <a:lnSpc>
                <a:spcPct val="80000"/>
              </a:lnSpc>
              <a:spcBef>
                <a:spcPts val="400"/>
              </a:spcBef>
              <a:spcAft>
                <a:spcPts val="0"/>
              </a:spcAft>
              <a:buClr>
                <a:srgbClr val="0000A8"/>
              </a:buClr>
              <a:buSzPts val="2000"/>
              <a:buFont typeface="Arial"/>
              <a:buChar char="•"/>
            </a:pPr>
            <a:r>
              <a:rPr lang="en-US" sz="2000">
                <a:latin typeface="Calibri"/>
                <a:ea typeface="Calibri"/>
                <a:cs typeface="Calibri"/>
                <a:sym typeface="Calibri"/>
              </a:rPr>
              <a:t>κατευθύνει το τμήμα</a:t>
            </a:r>
            <a:r>
              <a:rPr b="0" i="0" lang="en-US" sz="2000" u="none" cap="none" strike="noStrike">
                <a:solidFill>
                  <a:srgbClr val="000000"/>
                </a:solidFill>
                <a:latin typeface="Calibri"/>
                <a:ea typeface="Calibri"/>
                <a:cs typeface="Calibri"/>
                <a:sym typeface="Calibri"/>
              </a:rPr>
              <a:t> UDP στο</a:t>
            </a:r>
            <a:r>
              <a:rPr lang="en-US" sz="2000">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socket </a:t>
            </a:r>
            <a:r>
              <a:rPr lang="en-US" sz="2000">
                <a:latin typeface="Calibri"/>
                <a:ea typeface="Calibri"/>
                <a:cs typeface="Calibri"/>
                <a:sym typeface="Calibri"/>
              </a:rPr>
              <a:t>με αυτήν την θύρα</a:t>
            </a:r>
            <a:r>
              <a:rPr b="0" i="0" lang="en-US" sz="2000" u="none" cap="none" strike="noStrike">
                <a:solidFill>
                  <a:srgbClr val="000000"/>
                </a:solidFill>
                <a:latin typeface="Calibri"/>
                <a:ea typeface="Calibri"/>
                <a:cs typeface="Calibri"/>
                <a:sym typeface="Calibri"/>
              </a:rPr>
              <a:t> #</a:t>
            </a:r>
            <a:endParaRPr sz="2000"/>
          </a:p>
        </p:txBody>
      </p:sp>
      <p:sp>
        <p:nvSpPr>
          <p:cNvPr id="1996" name="Google Shape;1996;p18"/>
          <p:cNvSpPr/>
          <p:nvPr/>
        </p:nvSpPr>
        <p:spPr>
          <a:xfrm>
            <a:off x="53255" y="2496379"/>
            <a:ext cx="3920700" cy="2064000"/>
          </a:xfrm>
          <a:prstGeom prst="rect">
            <a:avLst/>
          </a:prstGeom>
          <a:noFill/>
          <a:ln>
            <a:noFill/>
          </a:ln>
        </p:spPr>
        <p:txBody>
          <a:bodyPr anchorCtr="0" anchor="t" bIns="34275" lIns="68575" spcFirstLastPara="1" rIns="68575" wrap="square" tIns="34275">
            <a:noAutofit/>
          </a:bodyPr>
          <a:lstStyle/>
          <a:p>
            <a:pPr indent="-152400" lvl="0" marL="266700" marR="0" rtl="0" algn="l">
              <a:lnSpc>
                <a:spcPct val="85000"/>
              </a:lnSpc>
              <a:spcBef>
                <a:spcPts val="0"/>
              </a:spcBef>
              <a:spcAft>
                <a:spcPts val="0"/>
              </a:spcAft>
              <a:buClr>
                <a:srgbClr val="000099"/>
              </a:buClr>
              <a:buSzPts val="1200"/>
              <a:buFont typeface="Noto Sans Symbols"/>
              <a:buNone/>
            </a:pPr>
            <a:r>
              <a:t/>
            </a:r>
            <a:endParaRPr b="0" i="0" sz="2000" u="none" cap="none" strike="noStrike">
              <a:solidFill>
                <a:srgbClr val="000000"/>
              </a:solidFill>
              <a:latin typeface="Calibri"/>
              <a:ea typeface="Calibri"/>
              <a:cs typeface="Calibri"/>
              <a:sym typeface="Calibri"/>
            </a:endParaRPr>
          </a:p>
          <a:p>
            <a:pPr indent="-190500" lvl="0" marL="215900" marR="0" rtl="0" algn="l">
              <a:lnSpc>
                <a:spcPct val="85000"/>
              </a:lnSpc>
              <a:spcBef>
                <a:spcPts val="500"/>
              </a:spcBef>
              <a:spcAft>
                <a:spcPts val="0"/>
              </a:spcAft>
              <a:buClr>
                <a:srgbClr val="000099"/>
              </a:buClr>
              <a:buSzPts val="2000"/>
              <a:buFont typeface="Noto Sans Symbols"/>
              <a:buChar char="▪"/>
            </a:pPr>
            <a:r>
              <a:rPr lang="en-US" sz="2000">
                <a:latin typeface="Calibri"/>
                <a:ea typeface="Calibri"/>
                <a:cs typeface="Calibri"/>
                <a:sym typeface="Calibri"/>
              </a:rPr>
              <a:t>όταν δημιουργείται</a:t>
            </a:r>
            <a:r>
              <a:rPr b="0" i="0" lang="en-US" sz="2000" u="none" cap="none" strike="noStrike">
                <a:solidFill>
                  <a:srgbClr val="000000"/>
                </a:solidFill>
                <a:latin typeface="Calibri"/>
                <a:ea typeface="Calibri"/>
                <a:cs typeface="Calibri"/>
                <a:sym typeface="Calibri"/>
              </a:rPr>
              <a:t> </a:t>
            </a:r>
            <a:r>
              <a:rPr lang="en-US" sz="2000">
                <a:solidFill>
                  <a:schemeClr val="dk1"/>
                </a:solidFill>
                <a:latin typeface="Calibri"/>
                <a:ea typeface="Calibri"/>
                <a:cs typeface="Calibri"/>
                <a:sym typeface="Calibri"/>
              </a:rPr>
              <a:t>δεδομενόγραμμα </a:t>
            </a:r>
            <a:r>
              <a:rPr b="0" i="0" lang="en-US" sz="2000" u="none" cap="none" strike="noStrike">
                <a:solidFill>
                  <a:srgbClr val="000000"/>
                </a:solidFill>
                <a:latin typeface="Calibri"/>
                <a:ea typeface="Calibri"/>
                <a:cs typeface="Calibri"/>
                <a:sym typeface="Calibri"/>
              </a:rPr>
              <a:t>για να σταλεί στο UDP socket, </a:t>
            </a:r>
            <a:r>
              <a:rPr lang="en-US" sz="2000">
                <a:latin typeface="Calibri"/>
                <a:ea typeface="Calibri"/>
                <a:cs typeface="Calibri"/>
                <a:sym typeface="Calibri"/>
              </a:rPr>
              <a:t>πρέπει να προσδιοριστούν τα εξής:</a:t>
            </a:r>
            <a:endParaRPr sz="2000"/>
          </a:p>
          <a:p>
            <a:pPr indent="-177800" lvl="1" marL="647700" marR="0" rtl="0" algn="l">
              <a:lnSpc>
                <a:spcPct val="85000"/>
              </a:lnSpc>
              <a:spcBef>
                <a:spcPts val="400"/>
              </a:spcBef>
              <a:spcAft>
                <a:spcPts val="0"/>
              </a:spcAft>
              <a:buClr>
                <a:srgbClr val="000099"/>
              </a:buClr>
              <a:buSzPts val="2000"/>
              <a:buFont typeface="Arial"/>
              <a:buChar char="•"/>
            </a:pPr>
            <a:r>
              <a:rPr lang="en-US" sz="2000">
                <a:latin typeface="Calibri"/>
                <a:ea typeface="Calibri"/>
                <a:cs typeface="Calibri"/>
                <a:sym typeface="Calibri"/>
              </a:rPr>
              <a:t>διεύθυνση </a:t>
            </a:r>
            <a:r>
              <a:rPr b="0" i="0" lang="en-US" sz="2000" u="none" cap="none" strike="noStrike">
                <a:solidFill>
                  <a:srgbClr val="000000"/>
                </a:solidFill>
                <a:latin typeface="Calibri"/>
                <a:ea typeface="Calibri"/>
                <a:cs typeface="Calibri"/>
                <a:sym typeface="Calibri"/>
              </a:rPr>
              <a:t>IP </a:t>
            </a:r>
            <a:r>
              <a:rPr lang="en-US" sz="2000">
                <a:latin typeface="Calibri"/>
                <a:ea typeface="Calibri"/>
                <a:cs typeface="Calibri"/>
                <a:sym typeface="Calibri"/>
              </a:rPr>
              <a:t>προορισμού</a:t>
            </a:r>
            <a:endParaRPr sz="2000"/>
          </a:p>
          <a:p>
            <a:pPr indent="-177800" lvl="1" marL="647700" marR="0" rtl="0" algn="l">
              <a:lnSpc>
                <a:spcPct val="85000"/>
              </a:lnSpc>
              <a:spcBef>
                <a:spcPts val="400"/>
              </a:spcBef>
              <a:spcAft>
                <a:spcPts val="0"/>
              </a:spcAft>
              <a:buClr>
                <a:srgbClr val="000099"/>
              </a:buClr>
              <a:buSzPts val="2000"/>
              <a:buFont typeface="Arial"/>
              <a:buChar char="•"/>
            </a:pPr>
            <a:r>
              <a:rPr lang="en-US" sz="2000">
                <a:latin typeface="Calibri"/>
                <a:ea typeface="Calibri"/>
                <a:cs typeface="Calibri"/>
                <a:sym typeface="Calibri"/>
              </a:rPr>
              <a:t>θύρα (</a:t>
            </a:r>
            <a:r>
              <a:rPr b="0" i="0" lang="en-US" sz="2000" u="none" cap="none" strike="noStrike">
                <a:solidFill>
                  <a:srgbClr val="000000"/>
                </a:solidFill>
                <a:latin typeface="Calibri"/>
                <a:ea typeface="Calibri"/>
                <a:cs typeface="Calibri"/>
                <a:sym typeface="Calibri"/>
              </a:rPr>
              <a:t>port) </a:t>
            </a:r>
            <a:r>
              <a:rPr lang="en-US" sz="2000">
                <a:latin typeface="Calibri"/>
                <a:ea typeface="Calibri"/>
                <a:cs typeface="Calibri"/>
                <a:sym typeface="Calibri"/>
              </a:rPr>
              <a:t>προορισμού</a:t>
            </a:r>
            <a:r>
              <a:rPr b="0" i="0" lang="en-US" sz="2000" u="none" cap="none" strike="noStrike">
                <a:solidFill>
                  <a:srgbClr val="000000"/>
                </a:solidFill>
                <a:latin typeface="Calibri"/>
                <a:ea typeface="Calibri"/>
                <a:cs typeface="Calibri"/>
                <a:sym typeface="Calibri"/>
              </a:rPr>
              <a:t> #</a:t>
            </a:r>
            <a:endParaRPr sz="2000"/>
          </a:p>
        </p:txBody>
      </p:sp>
      <p:sp>
        <p:nvSpPr>
          <p:cNvPr id="1997" name="Google Shape;1997;p18"/>
          <p:cNvSpPr/>
          <p:nvPr/>
        </p:nvSpPr>
        <p:spPr>
          <a:xfrm>
            <a:off x="4152131" y="3249431"/>
            <a:ext cx="3891300" cy="1582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rgbClr val="000099"/>
              </a:buClr>
              <a:buSzPts val="1400"/>
              <a:buFont typeface="Noto Sans Symbols"/>
              <a:buNone/>
            </a:pPr>
            <a:r>
              <a:rPr b="0" i="0" lang="en-US" sz="2000" u="none" cap="none" strike="noStrike">
                <a:solidFill>
                  <a:srgbClr val="000000"/>
                </a:solidFill>
                <a:latin typeface="Calibri"/>
                <a:ea typeface="Calibri"/>
                <a:cs typeface="Calibri"/>
                <a:sym typeface="Calibri"/>
              </a:rPr>
              <a:t>IP/UDP </a:t>
            </a:r>
            <a:r>
              <a:rPr lang="en-US" sz="2000">
                <a:solidFill>
                  <a:schemeClr val="dk1"/>
                </a:solidFill>
                <a:latin typeface="Calibri"/>
                <a:ea typeface="Calibri"/>
                <a:cs typeface="Calibri"/>
                <a:sym typeface="Calibri"/>
              </a:rPr>
              <a:t>δεδομενογράμματα </a:t>
            </a:r>
            <a:r>
              <a:rPr b="0" i="0" lang="en-US" sz="2000" u="none" cap="none" strike="noStrike">
                <a:solidFill>
                  <a:srgbClr val="000000"/>
                </a:solidFill>
                <a:latin typeface="Calibri"/>
                <a:ea typeface="Calibri"/>
                <a:cs typeface="Calibri"/>
                <a:sym typeface="Calibri"/>
              </a:rPr>
              <a:t>με </a:t>
            </a:r>
            <a:r>
              <a:rPr lang="en-US" sz="2000">
                <a:solidFill>
                  <a:srgbClr val="CC0000"/>
                </a:solidFill>
                <a:latin typeface="Calibri"/>
                <a:ea typeface="Calibri"/>
                <a:cs typeface="Calibri"/>
                <a:sym typeface="Calibri"/>
              </a:rPr>
              <a:t>ίδια θύρα προορ.</a:t>
            </a:r>
            <a:r>
              <a:rPr b="0" lang="en-US" sz="2000" u="none" cap="none" strike="noStrike">
                <a:solidFill>
                  <a:srgbClr val="CC0000"/>
                </a:solidFill>
                <a:latin typeface="Calibri"/>
                <a:ea typeface="Calibri"/>
                <a:cs typeface="Calibri"/>
                <a:sym typeface="Calibri"/>
              </a:rPr>
              <a:t> #</a:t>
            </a:r>
            <a:r>
              <a:rPr b="0" i="1" lang="en-US" sz="2000" u="none" cap="none" strike="noStrike">
                <a:solidFill>
                  <a:srgbClr val="CC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αλλά δ</a:t>
            </a:r>
            <a:r>
              <a:rPr lang="en-US" sz="2000">
                <a:latin typeface="Calibri"/>
                <a:ea typeface="Calibri"/>
                <a:cs typeface="Calibri"/>
                <a:sym typeface="Calibri"/>
              </a:rPr>
              <a:t>ιαφορετική διεύθυνση </a:t>
            </a:r>
            <a:r>
              <a:rPr b="0" i="0" lang="en-US" sz="2000" u="none" cap="none" strike="noStrike">
                <a:solidFill>
                  <a:srgbClr val="000000"/>
                </a:solidFill>
                <a:latin typeface="Calibri"/>
                <a:ea typeface="Calibri"/>
                <a:cs typeface="Calibri"/>
                <a:sym typeface="Calibri"/>
              </a:rPr>
              <a:t>IP </a:t>
            </a:r>
            <a:r>
              <a:rPr lang="en-US" sz="2000">
                <a:latin typeface="Calibri"/>
                <a:ea typeface="Calibri"/>
                <a:cs typeface="Calibri"/>
                <a:sym typeface="Calibri"/>
              </a:rPr>
              <a:t>πηγής και/ή</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αριθμό θύρας πηγής θα κατευθυνθούν στο</a:t>
            </a:r>
            <a:r>
              <a:rPr b="0" i="0" lang="en-US" sz="2000" u="none" cap="none" strike="noStrike">
                <a:solidFill>
                  <a:srgbClr val="000000"/>
                </a:solidFill>
                <a:latin typeface="Calibri"/>
                <a:ea typeface="Calibri"/>
                <a:cs typeface="Calibri"/>
                <a:sym typeface="Calibri"/>
              </a:rPr>
              <a:t> </a:t>
            </a:r>
            <a:r>
              <a:rPr b="0" lang="en-US" sz="2000" u="none" cap="none" strike="noStrike">
                <a:solidFill>
                  <a:srgbClr val="CC0000"/>
                </a:solidFill>
                <a:latin typeface="Calibri"/>
                <a:ea typeface="Calibri"/>
                <a:cs typeface="Calibri"/>
                <a:sym typeface="Calibri"/>
              </a:rPr>
              <a:t>ίδιο socket </a:t>
            </a:r>
            <a:r>
              <a:rPr lang="en-US" sz="2000">
                <a:latin typeface="Calibri"/>
                <a:ea typeface="Calibri"/>
                <a:cs typeface="Calibri"/>
                <a:sym typeface="Calibri"/>
              </a:rPr>
              <a:t>στον παραλήπτη υπολογιστή</a:t>
            </a:r>
            <a:endParaRPr sz="2000"/>
          </a:p>
        </p:txBody>
      </p:sp>
      <p:sp>
        <p:nvSpPr>
          <p:cNvPr id="1998" name="Google Shape;1998;p18"/>
          <p:cNvSpPr/>
          <p:nvPr/>
        </p:nvSpPr>
        <p:spPr>
          <a:xfrm rot="5400000">
            <a:off x="5887540" y="2922587"/>
            <a:ext cx="420300" cy="233400"/>
          </a:xfrm>
          <a:prstGeom prst="rightArrow">
            <a:avLst>
              <a:gd fmla="val 50000" name="adj1"/>
              <a:gd fmla="val 45026" name="adj2"/>
            </a:avLst>
          </a:prstGeom>
          <a:solidFill>
            <a:srgbClr val="CC0000"/>
          </a:solidFill>
          <a:ln cap="flat" cmpd="sng" w="9525">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1999" name="Google Shape;1999;p18"/>
          <p:cNvSpPr/>
          <p:nvPr/>
        </p:nvSpPr>
        <p:spPr>
          <a:xfrm>
            <a:off x="2178648" y="2141504"/>
            <a:ext cx="1431900" cy="747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00" name="Google Shape;2000;p1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9"/>
                                        </p:tgtEl>
                                        <p:attrNameLst>
                                          <p:attrName>style.visibility</p:attrName>
                                        </p:attrNameLst>
                                      </p:cBhvr>
                                      <p:to>
                                        <p:strVal val="visible"/>
                                      </p:to>
                                    </p:set>
                                    <p:animEffect filter="fade" transition="in">
                                      <p:cBhvr>
                                        <p:cTn dur="500"/>
                                        <p:tgtEl>
                                          <p:spTgt spid="19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6"/>
                                        </p:tgtEl>
                                        <p:attrNameLst>
                                          <p:attrName>style.visibility</p:attrName>
                                        </p:attrNameLst>
                                      </p:cBhvr>
                                      <p:to>
                                        <p:strVal val="visible"/>
                                      </p:to>
                                    </p:set>
                                    <p:animEffect filter="fade" transition="in">
                                      <p:cBhvr>
                                        <p:cTn dur="500"/>
                                        <p:tgtEl>
                                          <p:spTgt spid="1996"/>
                                        </p:tgtEl>
                                      </p:cBhvr>
                                    </p:animEffect>
                                  </p:childTnLst>
                                </p:cTn>
                              </p:par>
                              <p:par>
                                <p:cTn fill="hold" nodeType="withEffect" presetClass="exit" presetID="10" presetSubtype="0">
                                  <p:stCondLst>
                                    <p:cond delay="0"/>
                                  </p:stCondLst>
                                  <p:childTnLst>
                                    <p:animEffect filter="fade" transition="out">
                                      <p:cBhvr>
                                        <p:cTn dur="500"/>
                                        <p:tgtEl>
                                          <p:spTgt spid="1999"/>
                                        </p:tgtEl>
                                      </p:cBhvr>
                                    </p:animEffect>
                                    <p:set>
                                      <p:cBhvr>
                                        <p:cTn dur="1" fill="hold">
                                          <p:stCondLst>
                                            <p:cond delay="500"/>
                                          </p:stCondLst>
                                        </p:cTn>
                                        <p:tgtEl>
                                          <p:spTgt spid="19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5"/>
                                        </p:tgtEl>
                                        <p:attrNameLst>
                                          <p:attrName>style.visibility</p:attrName>
                                        </p:attrNameLst>
                                      </p:cBhvr>
                                      <p:to>
                                        <p:strVal val="visible"/>
                                      </p:to>
                                    </p:set>
                                    <p:animEffect filter="fade" transition="in">
                                      <p:cBhvr>
                                        <p:cTn dur="500"/>
                                        <p:tgtEl>
                                          <p:spTgt spid="19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7"/>
                                        </p:tgtEl>
                                        <p:attrNameLst>
                                          <p:attrName>style.visibility</p:attrName>
                                        </p:attrNameLst>
                                      </p:cBhvr>
                                      <p:to>
                                        <p:strVal val="visible"/>
                                      </p:to>
                                    </p:set>
                                    <p:animEffect filter="fade" transition="in">
                                      <p:cBhvr>
                                        <p:cTn dur="500"/>
                                        <p:tgtEl>
                                          <p:spTgt spid="1997"/>
                                        </p:tgtEl>
                                      </p:cBhvr>
                                    </p:animEffect>
                                  </p:childTnLst>
                                </p:cTn>
                              </p:par>
                              <p:par>
                                <p:cTn fill="hold" nodeType="withEffect" presetClass="entr" presetID="10" presetSubtype="0">
                                  <p:stCondLst>
                                    <p:cond delay="0"/>
                                  </p:stCondLst>
                                  <p:childTnLst>
                                    <p:set>
                                      <p:cBhvr>
                                        <p:cTn dur="1" fill="hold">
                                          <p:stCondLst>
                                            <p:cond delay="0"/>
                                          </p:stCondLst>
                                        </p:cTn>
                                        <p:tgtEl>
                                          <p:spTgt spid="1998"/>
                                        </p:tgtEl>
                                        <p:attrNameLst>
                                          <p:attrName>style.visibility</p:attrName>
                                        </p:attrNameLst>
                                      </p:cBhvr>
                                      <p:to>
                                        <p:strVal val="visible"/>
                                      </p:to>
                                    </p:set>
                                    <p:animEffect filter="fade" transition="in">
                                      <p:cBhvr>
                                        <p:cTn dur="500"/>
                                        <p:tgtEl>
                                          <p:spTgt spid="1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p19"/>
          <p:cNvSpPr txBox="1"/>
          <p:nvPr>
            <p:ph type="title"/>
          </p:nvPr>
        </p:nvSpPr>
        <p:spPr>
          <a:xfrm>
            <a:off x="-42608" y="22064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Ασυνδεσμική αποπολύπλεξη: Παράδειγμα</a:t>
            </a:r>
            <a:endParaRPr sz="3600"/>
          </a:p>
        </p:txBody>
      </p:sp>
      <p:sp>
        <p:nvSpPr>
          <p:cNvPr id="2007" name="Google Shape;2007;p19"/>
          <p:cNvSpPr txBox="1"/>
          <p:nvPr/>
        </p:nvSpPr>
        <p:spPr>
          <a:xfrm>
            <a:off x="3449240" y="1040360"/>
            <a:ext cx="3163500" cy="544200"/>
          </a:xfrm>
          <a:prstGeom prst="rect">
            <a:avLst/>
          </a:prstGeom>
          <a:noFill/>
          <a:ln>
            <a:noFill/>
          </a:ln>
        </p:spPr>
        <p:txBody>
          <a:bodyPr anchorCtr="0" anchor="t" bIns="34275" lIns="68575" spcFirstLastPara="1" rIns="68575" wrap="square" tIns="34275">
            <a:noAutofit/>
          </a:bodyPr>
          <a:lstStyle/>
          <a:p>
            <a:pPr indent="-127000" lvl="0" marL="127000" marR="0" rtl="0" algn="l">
              <a:lnSpc>
                <a:spcPct val="85000"/>
              </a:lnSpc>
              <a:spcBef>
                <a:spcPts val="0"/>
              </a:spcBef>
              <a:spcAft>
                <a:spcPts val="0"/>
              </a:spcAft>
              <a:buClr>
                <a:srgbClr val="000099"/>
              </a:buClr>
              <a:buSzPts val="1500"/>
              <a:buFont typeface="Noto Sans Symbols"/>
              <a:buNone/>
            </a:pPr>
            <a:r>
              <a:rPr b="1" i="0" lang="en-US" sz="1500" u="none" cap="none" strike="noStrike">
                <a:solidFill>
                  <a:srgbClr val="000000"/>
                </a:solidFill>
                <a:latin typeface="Courier New"/>
                <a:ea typeface="Courier New"/>
                <a:cs typeface="Courier New"/>
                <a:sym typeface="Courier New"/>
              </a:rPr>
              <a:t>DatagramSocket serverSocket = new DatagramSocket</a:t>
            </a:r>
            <a:endParaRPr b="1" i="0" sz="1500" u="none" cap="none" strike="noStrike">
              <a:solidFill>
                <a:srgbClr val="000000"/>
              </a:solidFill>
              <a:latin typeface="Courier New"/>
              <a:ea typeface="Courier New"/>
              <a:cs typeface="Courier New"/>
              <a:sym typeface="Courier New"/>
            </a:endParaRPr>
          </a:p>
          <a:p>
            <a:pPr indent="-127000" lvl="0" marL="127000" marR="0" rtl="0" algn="l">
              <a:lnSpc>
                <a:spcPct val="85000"/>
              </a:lnSpc>
              <a:spcBef>
                <a:spcPts val="300"/>
              </a:spcBef>
              <a:spcAft>
                <a:spcPts val="0"/>
              </a:spcAft>
              <a:buClr>
                <a:srgbClr val="000099"/>
              </a:buClr>
              <a:buSzPts val="1500"/>
              <a:buFont typeface="Noto Sans Symbols"/>
              <a:buNone/>
            </a:pPr>
            <a:r>
              <a:rPr b="1" i="0" lang="en-US" sz="1500" u="none" cap="none" strike="noStrike">
                <a:solidFill>
                  <a:srgbClr val="000000"/>
                </a:solidFill>
                <a:latin typeface="Courier New"/>
                <a:ea typeface="Courier New"/>
                <a:cs typeface="Courier New"/>
                <a:sym typeface="Courier New"/>
              </a:rPr>
              <a:t> (</a:t>
            </a:r>
            <a:r>
              <a:rPr b="1" i="0" lang="en-US" sz="1500" u="none" cap="none" strike="noStrike">
                <a:solidFill>
                  <a:srgbClr val="CC0000"/>
                </a:solidFill>
                <a:latin typeface="Courier New"/>
                <a:ea typeface="Courier New"/>
                <a:cs typeface="Courier New"/>
                <a:sym typeface="Courier New"/>
              </a:rPr>
              <a:t>6428</a:t>
            </a:r>
            <a:r>
              <a:rPr b="1" i="0" lang="en-US" sz="1500" u="none" cap="none" strike="noStrike">
                <a:solidFill>
                  <a:srgbClr val="000000"/>
                </a:solidFill>
                <a:latin typeface="Courier New"/>
                <a:ea typeface="Courier New"/>
                <a:cs typeface="Courier New"/>
                <a:sym typeface="Courier New"/>
              </a:rPr>
              <a:t>)</a:t>
            </a:r>
            <a:r>
              <a:rPr b="1" i="0" lang="en-US" sz="1500" u="none" cap="none" strike="noStrike">
                <a:solidFill>
                  <a:srgbClr val="000000"/>
                </a:solidFill>
                <a:latin typeface="Courier New"/>
                <a:ea typeface="Courier New"/>
                <a:cs typeface="Courier New"/>
                <a:sym typeface="Courier New"/>
              </a:rPr>
              <a:t>;</a:t>
            </a:r>
            <a:endParaRPr sz="1100"/>
          </a:p>
          <a:p>
            <a:pPr indent="0" lvl="0" marL="127000" marR="0" rtl="0" algn="l">
              <a:lnSpc>
                <a:spcPct val="85000"/>
              </a:lnSpc>
              <a:spcBef>
                <a:spcPts val="600"/>
              </a:spcBef>
              <a:spcAft>
                <a:spcPts val="0"/>
              </a:spcAft>
              <a:buClr>
                <a:srgbClr val="000099"/>
              </a:buClr>
              <a:buSzPts val="3000"/>
              <a:buFont typeface="Noto Sans Symbols"/>
              <a:buNone/>
            </a:pPr>
            <a:r>
              <a:t/>
            </a:r>
            <a:endParaRPr b="0" i="0" sz="3000" u="none" cap="none" strike="noStrike">
              <a:solidFill>
                <a:srgbClr val="000000"/>
              </a:solidFill>
              <a:latin typeface="Gill Sans"/>
              <a:ea typeface="Gill Sans"/>
              <a:cs typeface="Gill Sans"/>
              <a:sym typeface="Gill Sans"/>
            </a:endParaRPr>
          </a:p>
        </p:txBody>
      </p:sp>
      <p:sp>
        <p:nvSpPr>
          <p:cNvPr id="2008" name="Google Shape;2008;p19"/>
          <p:cNvSpPr/>
          <p:nvPr/>
        </p:nvSpPr>
        <p:spPr>
          <a:xfrm>
            <a:off x="3599854" y="1877186"/>
            <a:ext cx="414338" cy="15621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09" name="Google Shape;2009;p19"/>
          <p:cNvSpPr/>
          <p:nvPr/>
        </p:nvSpPr>
        <p:spPr>
          <a:xfrm>
            <a:off x="1511498" y="2105786"/>
            <a:ext cx="345281" cy="1645444"/>
          </a:xfrm>
          <a:custGeom>
            <a:rect b="b" l="l" r="r" t="t"/>
            <a:pathLst>
              <a:path extrusionOk="0" h="1382" w="290">
                <a:moveTo>
                  <a:pt x="15" y="1382"/>
                </a:moveTo>
                <a:lnTo>
                  <a:pt x="0" y="1360"/>
                </a:lnTo>
                <a:lnTo>
                  <a:pt x="290" y="0"/>
                </a:lnTo>
                <a:lnTo>
                  <a:pt x="284" y="1258"/>
                </a:lnTo>
                <a:lnTo>
                  <a:pt x="182" y="1382"/>
                </a:lnTo>
                <a:lnTo>
                  <a:pt x="15" y="1382"/>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10" name="Google Shape;2010;p19"/>
          <p:cNvSpPr/>
          <p:nvPr/>
        </p:nvSpPr>
        <p:spPr>
          <a:xfrm>
            <a:off x="1890117" y="2080782"/>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11" name="Google Shape;2011;p19"/>
          <p:cNvSpPr/>
          <p:nvPr/>
        </p:nvSpPr>
        <p:spPr>
          <a:xfrm>
            <a:off x="1861542" y="2121263"/>
            <a:ext cx="95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2012" name="Google Shape;2012;p19"/>
          <p:cNvCxnSpPr/>
          <p:nvPr/>
        </p:nvCxnSpPr>
        <p:spPr>
          <a:xfrm>
            <a:off x="1868686" y="2691573"/>
            <a:ext cx="947700" cy="2400"/>
          </a:xfrm>
          <a:prstGeom prst="straightConnector1">
            <a:avLst/>
          </a:prstGeom>
          <a:noFill/>
          <a:ln cap="flat" cmpd="sng" w="28575">
            <a:solidFill>
              <a:srgbClr val="000000"/>
            </a:solidFill>
            <a:prstDash val="solid"/>
            <a:round/>
            <a:headEnd len="med" w="med" type="none"/>
            <a:tailEnd len="med" w="med" type="none"/>
          </a:ln>
        </p:spPr>
      </p:cxnSp>
      <p:sp>
        <p:nvSpPr>
          <p:cNvPr id="2013" name="Google Shape;2013;p19"/>
          <p:cNvSpPr txBox="1"/>
          <p:nvPr/>
        </p:nvSpPr>
        <p:spPr>
          <a:xfrm>
            <a:off x="1836538" y="2678476"/>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2014" name="Google Shape;2014;p19"/>
          <p:cNvCxnSpPr/>
          <p:nvPr/>
        </p:nvCxnSpPr>
        <p:spPr>
          <a:xfrm>
            <a:off x="1874638" y="2932079"/>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015" name="Google Shape;2015;p19"/>
          <p:cNvCxnSpPr/>
          <p:nvPr/>
        </p:nvCxnSpPr>
        <p:spPr>
          <a:xfrm>
            <a:off x="1863923" y="3164251"/>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016" name="Google Shape;2016;p19"/>
          <p:cNvCxnSpPr/>
          <p:nvPr/>
        </p:nvCxnSpPr>
        <p:spPr>
          <a:xfrm>
            <a:off x="1863923" y="3378563"/>
            <a:ext cx="947700" cy="2400"/>
          </a:xfrm>
          <a:prstGeom prst="straightConnector1">
            <a:avLst/>
          </a:prstGeom>
          <a:noFill/>
          <a:ln cap="flat" cmpd="sng" w="28575">
            <a:solidFill>
              <a:srgbClr val="000000"/>
            </a:solidFill>
            <a:prstDash val="solid"/>
            <a:round/>
            <a:headEnd len="med" w="med" type="none"/>
            <a:tailEnd len="med" w="med" type="none"/>
          </a:ln>
        </p:spPr>
      </p:cxnSp>
      <p:sp>
        <p:nvSpPr>
          <p:cNvPr id="2017" name="Google Shape;2017;p19"/>
          <p:cNvSpPr txBox="1"/>
          <p:nvPr/>
        </p:nvSpPr>
        <p:spPr>
          <a:xfrm>
            <a:off x="1862732" y="2114119"/>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018" name="Google Shape;2018;p19"/>
          <p:cNvSpPr txBox="1"/>
          <p:nvPr/>
        </p:nvSpPr>
        <p:spPr>
          <a:xfrm>
            <a:off x="1829395" y="335713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019" name="Google Shape;2019;p19"/>
          <p:cNvSpPr txBox="1"/>
          <p:nvPr/>
        </p:nvSpPr>
        <p:spPr>
          <a:xfrm>
            <a:off x="1843682" y="3142820"/>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020" name="Google Shape;2020;p19"/>
          <p:cNvSpPr txBox="1"/>
          <p:nvPr/>
        </p:nvSpPr>
        <p:spPr>
          <a:xfrm>
            <a:off x="1836538" y="2921363"/>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2021" name="Google Shape;2021;p19"/>
          <p:cNvSpPr/>
          <p:nvPr/>
        </p:nvSpPr>
        <p:spPr>
          <a:xfrm>
            <a:off x="2113955" y="2328432"/>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P3</a:t>
            </a:r>
            <a:endParaRPr sz="1100"/>
          </a:p>
        </p:txBody>
      </p:sp>
      <p:grpSp>
        <p:nvGrpSpPr>
          <p:cNvPr id="2022" name="Google Shape;2022;p19"/>
          <p:cNvGrpSpPr/>
          <p:nvPr/>
        </p:nvGrpSpPr>
        <p:grpSpPr>
          <a:xfrm>
            <a:off x="2090142" y="2571319"/>
            <a:ext cx="465534" cy="171450"/>
            <a:chOff x="1287" y="2524"/>
            <a:chExt cx="260" cy="100"/>
          </a:xfrm>
        </p:grpSpPr>
        <p:sp>
          <p:nvSpPr>
            <p:cNvPr id="2023" name="Google Shape;2023;p19"/>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24" name="Google Shape;2024;p19"/>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25" name="Google Shape;2025;p19"/>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26" name="Google Shape;2026;p19"/>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027" name="Google Shape;2027;p19"/>
          <p:cNvSpPr/>
          <p:nvPr/>
        </p:nvSpPr>
        <p:spPr>
          <a:xfrm>
            <a:off x="4010620" y="1905761"/>
            <a:ext cx="11229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28" name="Google Shape;2028;p19"/>
          <p:cNvSpPr/>
          <p:nvPr/>
        </p:nvSpPr>
        <p:spPr>
          <a:xfrm>
            <a:off x="3984426" y="1946242"/>
            <a:ext cx="110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2029" name="Google Shape;2029;p19"/>
          <p:cNvCxnSpPr/>
          <p:nvPr/>
        </p:nvCxnSpPr>
        <p:spPr>
          <a:xfrm>
            <a:off x="3989188" y="2523695"/>
            <a:ext cx="1095300" cy="2400"/>
          </a:xfrm>
          <a:prstGeom prst="straightConnector1">
            <a:avLst/>
          </a:prstGeom>
          <a:noFill/>
          <a:ln cap="flat" cmpd="sng" w="28575">
            <a:solidFill>
              <a:srgbClr val="000000"/>
            </a:solidFill>
            <a:prstDash val="solid"/>
            <a:round/>
            <a:headEnd len="med" w="med" type="none"/>
            <a:tailEnd len="med" w="med" type="none"/>
          </a:ln>
        </p:spPr>
      </p:cxnSp>
      <p:sp>
        <p:nvSpPr>
          <p:cNvPr id="2030" name="Google Shape;2030;p19"/>
          <p:cNvSpPr txBox="1"/>
          <p:nvPr/>
        </p:nvSpPr>
        <p:spPr>
          <a:xfrm>
            <a:off x="4042767" y="251059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2031" name="Google Shape;2031;p19"/>
          <p:cNvCxnSpPr/>
          <p:nvPr/>
        </p:nvCxnSpPr>
        <p:spPr>
          <a:xfrm>
            <a:off x="3990379" y="2761820"/>
            <a:ext cx="1092900" cy="0"/>
          </a:xfrm>
          <a:prstGeom prst="straightConnector1">
            <a:avLst/>
          </a:prstGeom>
          <a:noFill/>
          <a:ln cap="flat" cmpd="sng" w="28575">
            <a:solidFill>
              <a:srgbClr val="000000"/>
            </a:solidFill>
            <a:prstDash val="solid"/>
            <a:round/>
            <a:headEnd len="med" w="med" type="none"/>
            <a:tailEnd len="med" w="med" type="none"/>
          </a:ln>
        </p:spPr>
      </p:cxnSp>
      <p:sp>
        <p:nvSpPr>
          <p:cNvPr id="2032" name="Google Shape;2032;p19"/>
          <p:cNvSpPr txBox="1"/>
          <p:nvPr/>
        </p:nvSpPr>
        <p:spPr>
          <a:xfrm>
            <a:off x="4040386" y="192123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033" name="Google Shape;2033;p19"/>
          <p:cNvSpPr txBox="1"/>
          <p:nvPr/>
        </p:nvSpPr>
        <p:spPr>
          <a:xfrm>
            <a:off x="4038004" y="318925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034" name="Google Shape;2034;p19"/>
          <p:cNvSpPr txBox="1"/>
          <p:nvPr/>
        </p:nvSpPr>
        <p:spPr>
          <a:xfrm>
            <a:off x="4038004" y="2974942"/>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035" name="Google Shape;2035;p19"/>
          <p:cNvSpPr txBox="1"/>
          <p:nvPr/>
        </p:nvSpPr>
        <p:spPr>
          <a:xfrm>
            <a:off x="4038004" y="275110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cxnSp>
        <p:nvCxnSpPr>
          <p:cNvPr id="2036" name="Google Shape;2036;p19"/>
          <p:cNvCxnSpPr/>
          <p:nvPr/>
        </p:nvCxnSpPr>
        <p:spPr>
          <a:xfrm>
            <a:off x="3987998" y="2995182"/>
            <a:ext cx="1092900" cy="0"/>
          </a:xfrm>
          <a:prstGeom prst="straightConnector1">
            <a:avLst/>
          </a:prstGeom>
          <a:noFill/>
          <a:ln cap="flat" cmpd="sng" w="28575">
            <a:solidFill>
              <a:srgbClr val="000000"/>
            </a:solidFill>
            <a:prstDash val="solid"/>
            <a:round/>
            <a:headEnd len="med" w="med" type="none"/>
            <a:tailEnd len="med" w="med" type="none"/>
          </a:ln>
        </p:spPr>
      </p:cxnSp>
      <p:cxnSp>
        <p:nvCxnSpPr>
          <p:cNvPr id="2037" name="Google Shape;2037;p19"/>
          <p:cNvCxnSpPr/>
          <p:nvPr/>
        </p:nvCxnSpPr>
        <p:spPr>
          <a:xfrm>
            <a:off x="3985617" y="3219020"/>
            <a:ext cx="1092900" cy="0"/>
          </a:xfrm>
          <a:prstGeom prst="straightConnector1">
            <a:avLst/>
          </a:prstGeom>
          <a:noFill/>
          <a:ln cap="flat" cmpd="sng" w="28575">
            <a:solidFill>
              <a:srgbClr val="000000"/>
            </a:solidFill>
            <a:prstDash val="solid"/>
            <a:round/>
            <a:headEnd len="med" w="med" type="none"/>
            <a:tailEnd len="med" w="med" type="none"/>
          </a:ln>
        </p:spPr>
      </p:cxnSp>
      <p:sp>
        <p:nvSpPr>
          <p:cNvPr id="2038" name="Google Shape;2038;p19"/>
          <p:cNvSpPr/>
          <p:nvPr/>
        </p:nvSpPr>
        <p:spPr>
          <a:xfrm>
            <a:off x="4298751" y="2176032"/>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P1</a:t>
            </a:r>
            <a:endParaRPr sz="1100"/>
          </a:p>
        </p:txBody>
      </p:sp>
      <p:grpSp>
        <p:nvGrpSpPr>
          <p:cNvPr id="2039" name="Google Shape;2039;p19"/>
          <p:cNvGrpSpPr/>
          <p:nvPr/>
        </p:nvGrpSpPr>
        <p:grpSpPr>
          <a:xfrm>
            <a:off x="4202311" y="2412967"/>
            <a:ext cx="665559" cy="171450"/>
            <a:chOff x="1383" y="2620"/>
            <a:chExt cx="260" cy="100"/>
          </a:xfrm>
        </p:grpSpPr>
        <p:sp>
          <p:nvSpPr>
            <p:cNvPr id="2040" name="Google Shape;2040;p19"/>
            <p:cNvSpPr/>
            <p:nvPr/>
          </p:nvSpPr>
          <p:spPr>
            <a:xfrm>
              <a:off x="1383" y="2620"/>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41" name="Google Shape;2041;p19"/>
            <p:cNvSpPr/>
            <p:nvPr/>
          </p:nvSpPr>
          <p:spPr>
            <a:xfrm>
              <a:off x="1434" y="2633"/>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42" name="Google Shape;2042;p19"/>
            <p:cNvSpPr/>
            <p:nvPr/>
          </p:nvSpPr>
          <p:spPr>
            <a:xfrm>
              <a:off x="1599" y="2678"/>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43" name="Google Shape;2043;p19"/>
            <p:cNvSpPr/>
            <p:nvPr/>
          </p:nvSpPr>
          <p:spPr>
            <a:xfrm>
              <a:off x="1394" y="2679"/>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044" name="Google Shape;2044;p19"/>
          <p:cNvSpPr/>
          <p:nvPr/>
        </p:nvSpPr>
        <p:spPr>
          <a:xfrm>
            <a:off x="6265663" y="2074829"/>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045" name="Google Shape;2045;p19"/>
          <p:cNvSpPr/>
          <p:nvPr/>
        </p:nvSpPr>
        <p:spPr>
          <a:xfrm>
            <a:off x="6237088" y="2115311"/>
            <a:ext cx="95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2046" name="Google Shape;2046;p19"/>
          <p:cNvCxnSpPr/>
          <p:nvPr/>
        </p:nvCxnSpPr>
        <p:spPr>
          <a:xfrm>
            <a:off x="6244232" y="2685620"/>
            <a:ext cx="947700" cy="2400"/>
          </a:xfrm>
          <a:prstGeom prst="straightConnector1">
            <a:avLst/>
          </a:prstGeom>
          <a:noFill/>
          <a:ln cap="flat" cmpd="sng" w="28575">
            <a:solidFill>
              <a:srgbClr val="000000"/>
            </a:solidFill>
            <a:prstDash val="solid"/>
            <a:round/>
            <a:headEnd len="med" w="med" type="none"/>
            <a:tailEnd len="med" w="med" type="none"/>
          </a:ln>
        </p:spPr>
      </p:cxnSp>
      <p:sp>
        <p:nvSpPr>
          <p:cNvPr id="2047" name="Google Shape;2047;p19"/>
          <p:cNvSpPr txBox="1"/>
          <p:nvPr/>
        </p:nvSpPr>
        <p:spPr>
          <a:xfrm>
            <a:off x="6212086" y="2672523"/>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2048" name="Google Shape;2048;p19"/>
          <p:cNvCxnSpPr/>
          <p:nvPr/>
        </p:nvCxnSpPr>
        <p:spPr>
          <a:xfrm>
            <a:off x="6250186" y="2926126"/>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049" name="Google Shape;2049;p19"/>
          <p:cNvCxnSpPr/>
          <p:nvPr/>
        </p:nvCxnSpPr>
        <p:spPr>
          <a:xfrm>
            <a:off x="6239470" y="3158298"/>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050" name="Google Shape;2050;p19"/>
          <p:cNvCxnSpPr/>
          <p:nvPr/>
        </p:nvCxnSpPr>
        <p:spPr>
          <a:xfrm>
            <a:off x="6239470" y="3372611"/>
            <a:ext cx="947700" cy="2400"/>
          </a:xfrm>
          <a:prstGeom prst="straightConnector1">
            <a:avLst/>
          </a:prstGeom>
          <a:noFill/>
          <a:ln cap="flat" cmpd="sng" w="28575">
            <a:solidFill>
              <a:srgbClr val="000000"/>
            </a:solidFill>
            <a:prstDash val="solid"/>
            <a:round/>
            <a:headEnd len="med" w="med" type="none"/>
            <a:tailEnd len="med" w="med" type="none"/>
          </a:ln>
        </p:spPr>
      </p:cxnSp>
      <p:sp>
        <p:nvSpPr>
          <p:cNvPr id="2051" name="Google Shape;2051;p19"/>
          <p:cNvSpPr txBox="1"/>
          <p:nvPr/>
        </p:nvSpPr>
        <p:spPr>
          <a:xfrm>
            <a:off x="6238280" y="2108167"/>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052" name="Google Shape;2052;p19"/>
          <p:cNvSpPr txBox="1"/>
          <p:nvPr/>
        </p:nvSpPr>
        <p:spPr>
          <a:xfrm>
            <a:off x="6204942" y="3351179"/>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053" name="Google Shape;2053;p19"/>
          <p:cNvSpPr txBox="1"/>
          <p:nvPr/>
        </p:nvSpPr>
        <p:spPr>
          <a:xfrm>
            <a:off x="6219230" y="3136867"/>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054" name="Google Shape;2054;p19"/>
          <p:cNvSpPr txBox="1"/>
          <p:nvPr/>
        </p:nvSpPr>
        <p:spPr>
          <a:xfrm>
            <a:off x="6212086" y="2915411"/>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2055" name="Google Shape;2055;p19"/>
          <p:cNvSpPr/>
          <p:nvPr/>
        </p:nvSpPr>
        <p:spPr>
          <a:xfrm>
            <a:off x="6489501" y="2339148"/>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P4</a:t>
            </a:r>
            <a:endParaRPr sz="1100"/>
          </a:p>
        </p:txBody>
      </p:sp>
      <p:sp>
        <p:nvSpPr>
          <p:cNvPr id="2056" name="Google Shape;2056;p19"/>
          <p:cNvSpPr/>
          <p:nvPr/>
        </p:nvSpPr>
        <p:spPr>
          <a:xfrm>
            <a:off x="7209830" y="2090307"/>
            <a:ext cx="378619" cy="1600200"/>
          </a:xfrm>
          <a:custGeom>
            <a:rect b="b" l="l" r="r" t="t"/>
            <a:pathLst>
              <a:path extrusionOk="0" h="1344" w="318">
                <a:moveTo>
                  <a:pt x="318" y="1344"/>
                </a:moveTo>
                <a:lnTo>
                  <a:pt x="12" y="0"/>
                </a:lnTo>
                <a:lnTo>
                  <a:pt x="0" y="1224"/>
                </a:lnTo>
                <a:lnTo>
                  <a:pt x="121" y="1344"/>
                </a:lnTo>
                <a:lnTo>
                  <a:pt x="318" y="1344"/>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057" name="Google Shape;2057;p19"/>
          <p:cNvGrpSpPr/>
          <p:nvPr/>
        </p:nvGrpSpPr>
        <p:grpSpPr>
          <a:xfrm>
            <a:off x="6484739" y="2587988"/>
            <a:ext cx="465535" cy="153591"/>
            <a:chOff x="1287" y="2524"/>
            <a:chExt cx="260" cy="100"/>
          </a:xfrm>
        </p:grpSpPr>
        <p:sp>
          <p:nvSpPr>
            <p:cNvPr id="2058" name="Google Shape;2058;p19"/>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59" name="Google Shape;2059;p19"/>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60" name="Google Shape;2060;p19"/>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061" name="Google Shape;2061;p19"/>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062" name="Google Shape;2062;p19"/>
          <p:cNvSpPr/>
          <p:nvPr/>
        </p:nvSpPr>
        <p:spPr>
          <a:xfrm>
            <a:off x="5976600" y="1571072"/>
            <a:ext cx="3142200" cy="491700"/>
          </a:xfrm>
          <a:prstGeom prst="rect">
            <a:avLst/>
          </a:prstGeom>
          <a:noFill/>
          <a:ln>
            <a:noFill/>
          </a:ln>
        </p:spPr>
        <p:txBody>
          <a:bodyPr anchorCtr="0" anchor="t" bIns="34275" lIns="68575" spcFirstLastPara="1" rIns="68575" wrap="square" tIns="34275">
            <a:noAutofit/>
          </a:bodyPr>
          <a:lstStyle/>
          <a:p>
            <a:pPr indent="-88900" lvl="0" marL="88900" marR="0" rtl="0" algn="l">
              <a:lnSpc>
                <a:spcPct val="85000"/>
              </a:lnSpc>
              <a:spcBef>
                <a:spcPts val="0"/>
              </a:spcBef>
              <a:spcAft>
                <a:spcPts val="0"/>
              </a:spcAft>
              <a:buClr>
                <a:srgbClr val="000099"/>
              </a:buClr>
              <a:buSzPts val="900"/>
              <a:buFont typeface="Noto Sans Symbols"/>
              <a:buNone/>
            </a:pPr>
            <a:r>
              <a:rPr b="1" i="0" lang="en-US" sz="1400" u="none" cap="none" strike="noStrike">
                <a:solidFill>
                  <a:srgbClr val="000000"/>
                </a:solidFill>
                <a:latin typeface="Courier New"/>
                <a:ea typeface="Courier New"/>
                <a:cs typeface="Courier New"/>
                <a:sym typeface="Courier New"/>
              </a:rPr>
              <a:t>DatagramSocket mySocket1 = new DatagramSocket (</a:t>
            </a:r>
            <a:r>
              <a:rPr b="1" i="0" lang="en-US" sz="1400" u="none" cap="none" strike="noStrike">
                <a:solidFill>
                  <a:srgbClr val="CC0000"/>
                </a:solidFill>
                <a:latin typeface="Courier New"/>
                <a:ea typeface="Courier New"/>
                <a:cs typeface="Courier New"/>
                <a:sym typeface="Courier New"/>
              </a:rPr>
              <a:t>5775</a:t>
            </a:r>
            <a:r>
              <a:rPr b="1" i="0" lang="en-US" sz="1400" u="none" cap="none" strike="noStrike">
                <a:solidFill>
                  <a:srgbClr val="000000"/>
                </a:solidFill>
                <a:latin typeface="Courier New"/>
                <a:ea typeface="Courier New"/>
                <a:cs typeface="Courier New"/>
                <a:sym typeface="Courier New"/>
              </a:rPr>
              <a:t>);</a:t>
            </a:r>
            <a:endParaRPr sz="1100"/>
          </a:p>
          <a:p>
            <a:pPr indent="-88900" lvl="0" marL="88900" marR="0" rtl="0" algn="l">
              <a:lnSpc>
                <a:spcPct val="85000"/>
              </a:lnSpc>
              <a:spcBef>
                <a:spcPts val="300"/>
              </a:spcBef>
              <a:spcAft>
                <a:spcPts val="0"/>
              </a:spcAft>
              <a:buClr>
                <a:srgbClr val="000099"/>
              </a:buClr>
              <a:buSzPts val="900"/>
              <a:buFont typeface="Noto Sans Symbols"/>
              <a:buNone/>
            </a:pPr>
            <a:r>
              <a:t/>
            </a:r>
            <a:endParaRPr b="0" i="0" sz="1400" u="none" cap="none" strike="noStrike">
              <a:solidFill>
                <a:srgbClr val="000000"/>
              </a:solidFill>
              <a:latin typeface="Courier New"/>
              <a:ea typeface="Courier New"/>
              <a:cs typeface="Courier New"/>
              <a:sym typeface="Courier New"/>
            </a:endParaRPr>
          </a:p>
        </p:txBody>
      </p:sp>
      <p:sp>
        <p:nvSpPr>
          <p:cNvPr id="2063" name="Google Shape;2063;p19"/>
          <p:cNvSpPr/>
          <p:nvPr/>
        </p:nvSpPr>
        <p:spPr>
          <a:xfrm>
            <a:off x="372247" y="1566434"/>
            <a:ext cx="2816400" cy="491700"/>
          </a:xfrm>
          <a:prstGeom prst="rect">
            <a:avLst/>
          </a:prstGeom>
          <a:noFill/>
          <a:ln>
            <a:noFill/>
          </a:ln>
        </p:spPr>
        <p:txBody>
          <a:bodyPr anchorCtr="0" anchor="t" bIns="34275" lIns="68575" spcFirstLastPara="1" rIns="68575" wrap="square" tIns="34275">
            <a:noAutofit/>
          </a:bodyPr>
          <a:lstStyle/>
          <a:p>
            <a:pPr indent="-88900" lvl="0" marL="88900" marR="0" rtl="0" algn="l">
              <a:lnSpc>
                <a:spcPct val="85000"/>
              </a:lnSpc>
              <a:spcBef>
                <a:spcPts val="0"/>
              </a:spcBef>
              <a:spcAft>
                <a:spcPts val="0"/>
              </a:spcAft>
              <a:buClr>
                <a:srgbClr val="000099"/>
              </a:buClr>
              <a:buSzPts val="900"/>
              <a:buFont typeface="Noto Sans Symbols"/>
              <a:buNone/>
            </a:pPr>
            <a:r>
              <a:rPr b="1" i="0" lang="en-US" sz="1400" u="none" cap="none" strike="noStrike">
                <a:solidFill>
                  <a:srgbClr val="000000"/>
                </a:solidFill>
                <a:latin typeface="Courier New"/>
                <a:ea typeface="Courier New"/>
                <a:cs typeface="Courier New"/>
                <a:sym typeface="Courier New"/>
              </a:rPr>
              <a:t>DatagramSocket mySocket2 = new DatagramSocket</a:t>
            </a:r>
            <a:endParaRPr b="1" i="0" sz="1400" u="none" cap="none" strike="noStrike">
              <a:solidFill>
                <a:srgbClr val="000000"/>
              </a:solidFill>
              <a:latin typeface="Courier New"/>
              <a:ea typeface="Courier New"/>
              <a:cs typeface="Courier New"/>
              <a:sym typeface="Courier New"/>
            </a:endParaRPr>
          </a:p>
          <a:p>
            <a:pPr indent="-88900" lvl="0" marL="88900" marR="0" rtl="0" algn="l">
              <a:lnSpc>
                <a:spcPct val="85000"/>
              </a:lnSpc>
              <a:spcBef>
                <a:spcPts val="300"/>
              </a:spcBef>
              <a:spcAft>
                <a:spcPts val="0"/>
              </a:spcAft>
              <a:buClr>
                <a:srgbClr val="000099"/>
              </a:buClr>
              <a:buSzPts val="900"/>
              <a:buFont typeface="Noto Sans Symbols"/>
              <a:buNone/>
            </a:pPr>
            <a:r>
              <a:rPr b="1" i="0" lang="en-US" sz="1400" u="none" cap="none" strike="noStrike">
                <a:solidFill>
                  <a:srgbClr val="000000"/>
                </a:solidFill>
                <a:latin typeface="Courier New"/>
                <a:ea typeface="Courier New"/>
                <a:cs typeface="Courier New"/>
                <a:sym typeface="Courier New"/>
              </a:rPr>
              <a:t> (</a:t>
            </a:r>
            <a:r>
              <a:rPr b="1" i="0" lang="en-US" sz="1400" u="none" cap="none" strike="noStrike">
                <a:solidFill>
                  <a:srgbClr val="CC0000"/>
                </a:solidFill>
                <a:latin typeface="Courier New"/>
                <a:ea typeface="Courier New"/>
                <a:cs typeface="Courier New"/>
                <a:sym typeface="Courier New"/>
              </a:rPr>
              <a:t>9157</a:t>
            </a:r>
            <a:r>
              <a:rPr b="1" i="0" lang="en-US" sz="1400" u="none" cap="none" strike="noStrike">
                <a:solidFill>
                  <a:srgbClr val="000000"/>
                </a:solidFill>
                <a:latin typeface="Courier New"/>
                <a:ea typeface="Courier New"/>
                <a:cs typeface="Courier New"/>
                <a:sym typeface="Courier New"/>
              </a:rPr>
              <a:t>);</a:t>
            </a:r>
            <a:endParaRPr sz="1100"/>
          </a:p>
          <a:p>
            <a:pPr indent="-88900" lvl="0" marL="88900" marR="0" rtl="0" algn="l">
              <a:lnSpc>
                <a:spcPct val="85000"/>
              </a:lnSpc>
              <a:spcBef>
                <a:spcPts val="300"/>
              </a:spcBef>
              <a:spcAft>
                <a:spcPts val="0"/>
              </a:spcAft>
              <a:buClr>
                <a:srgbClr val="000099"/>
              </a:buClr>
              <a:buSzPts val="1000"/>
              <a:buFont typeface="Noto Sans Symbols"/>
              <a:buNone/>
            </a:pPr>
            <a:r>
              <a:t/>
            </a:r>
            <a:endParaRPr b="0" i="0" sz="1500" u="none" cap="none" strike="noStrike">
              <a:solidFill>
                <a:srgbClr val="000000"/>
              </a:solidFill>
              <a:latin typeface="Courier New"/>
              <a:ea typeface="Courier New"/>
              <a:cs typeface="Courier New"/>
              <a:sym typeface="Courier New"/>
            </a:endParaRPr>
          </a:p>
        </p:txBody>
      </p:sp>
      <p:cxnSp>
        <p:nvCxnSpPr>
          <p:cNvPr id="2064" name="Google Shape;2064;p19"/>
          <p:cNvCxnSpPr/>
          <p:nvPr/>
        </p:nvCxnSpPr>
        <p:spPr>
          <a:xfrm>
            <a:off x="2267545" y="2648711"/>
            <a:ext cx="0" cy="1632300"/>
          </a:xfrm>
          <a:prstGeom prst="straightConnector1">
            <a:avLst/>
          </a:prstGeom>
          <a:noFill/>
          <a:ln cap="flat" cmpd="sng" w="19050">
            <a:solidFill>
              <a:srgbClr val="CC0000"/>
            </a:solidFill>
            <a:prstDash val="solid"/>
            <a:round/>
            <a:headEnd len="med" w="med" type="none"/>
            <a:tailEnd len="med" w="med" type="triangle"/>
          </a:ln>
        </p:spPr>
      </p:cxnSp>
      <p:cxnSp>
        <p:nvCxnSpPr>
          <p:cNvPr id="2065" name="Google Shape;2065;p19"/>
          <p:cNvCxnSpPr/>
          <p:nvPr/>
        </p:nvCxnSpPr>
        <p:spPr>
          <a:xfrm>
            <a:off x="4465438" y="2467736"/>
            <a:ext cx="9600" cy="1806300"/>
          </a:xfrm>
          <a:prstGeom prst="straightConnector1">
            <a:avLst/>
          </a:prstGeom>
          <a:noFill/>
          <a:ln cap="flat" cmpd="sng" w="19050">
            <a:solidFill>
              <a:srgbClr val="CC0000"/>
            </a:solidFill>
            <a:prstDash val="solid"/>
            <a:round/>
            <a:headEnd len="med" w="med" type="triangle"/>
            <a:tailEnd len="med" w="med" type="none"/>
          </a:ln>
        </p:spPr>
      </p:cxnSp>
      <p:cxnSp>
        <p:nvCxnSpPr>
          <p:cNvPr id="2066" name="Google Shape;2066;p19"/>
          <p:cNvCxnSpPr/>
          <p:nvPr/>
        </p:nvCxnSpPr>
        <p:spPr>
          <a:xfrm>
            <a:off x="2267545" y="4267961"/>
            <a:ext cx="2202600" cy="0"/>
          </a:xfrm>
          <a:prstGeom prst="straightConnector1">
            <a:avLst/>
          </a:prstGeom>
          <a:noFill/>
          <a:ln cap="flat" cmpd="sng" w="19050">
            <a:solidFill>
              <a:srgbClr val="CC0000"/>
            </a:solidFill>
            <a:prstDash val="solid"/>
            <a:round/>
            <a:headEnd len="med" w="med" type="none"/>
            <a:tailEnd len="med" w="med" type="triangle"/>
          </a:ln>
        </p:spPr>
      </p:cxnSp>
      <p:cxnSp>
        <p:nvCxnSpPr>
          <p:cNvPr id="2067" name="Google Shape;2067;p19"/>
          <p:cNvCxnSpPr/>
          <p:nvPr/>
        </p:nvCxnSpPr>
        <p:spPr>
          <a:xfrm>
            <a:off x="4372570" y="2477261"/>
            <a:ext cx="0" cy="1684800"/>
          </a:xfrm>
          <a:prstGeom prst="straightConnector1">
            <a:avLst/>
          </a:prstGeom>
          <a:noFill/>
          <a:ln cap="flat" cmpd="sng" w="19050">
            <a:solidFill>
              <a:srgbClr val="CC0000"/>
            </a:solidFill>
            <a:prstDash val="solid"/>
            <a:round/>
            <a:headEnd len="med" w="med" type="none"/>
            <a:tailEnd len="med" w="med" type="triangle"/>
          </a:ln>
        </p:spPr>
      </p:cxnSp>
      <p:cxnSp>
        <p:nvCxnSpPr>
          <p:cNvPr id="2068" name="Google Shape;2068;p19"/>
          <p:cNvCxnSpPr/>
          <p:nvPr/>
        </p:nvCxnSpPr>
        <p:spPr>
          <a:xfrm>
            <a:off x="2348507" y="4148898"/>
            <a:ext cx="2055000" cy="0"/>
          </a:xfrm>
          <a:prstGeom prst="straightConnector1">
            <a:avLst/>
          </a:prstGeom>
          <a:noFill/>
          <a:ln cap="flat" cmpd="sng" w="19050">
            <a:solidFill>
              <a:srgbClr val="CC0000"/>
            </a:solidFill>
            <a:prstDash val="solid"/>
            <a:round/>
            <a:headEnd len="med" w="med" type="triangle"/>
            <a:tailEnd len="med" w="med" type="none"/>
          </a:ln>
        </p:spPr>
      </p:cxnSp>
      <p:cxnSp>
        <p:nvCxnSpPr>
          <p:cNvPr id="2069" name="Google Shape;2069;p19"/>
          <p:cNvCxnSpPr/>
          <p:nvPr/>
        </p:nvCxnSpPr>
        <p:spPr>
          <a:xfrm>
            <a:off x="2343745" y="2639186"/>
            <a:ext cx="9600" cy="1513200"/>
          </a:xfrm>
          <a:prstGeom prst="straightConnector1">
            <a:avLst/>
          </a:prstGeom>
          <a:noFill/>
          <a:ln cap="flat" cmpd="sng" w="19050">
            <a:solidFill>
              <a:srgbClr val="CC0000"/>
            </a:solidFill>
            <a:prstDash val="solid"/>
            <a:round/>
            <a:headEnd len="med" w="med" type="triangle"/>
            <a:tailEnd len="med" w="med" type="none"/>
          </a:ln>
        </p:spPr>
      </p:cxnSp>
      <p:cxnSp>
        <p:nvCxnSpPr>
          <p:cNvPr id="2070" name="Google Shape;2070;p19"/>
          <p:cNvCxnSpPr/>
          <p:nvPr/>
        </p:nvCxnSpPr>
        <p:spPr>
          <a:xfrm>
            <a:off x="6775251" y="2677286"/>
            <a:ext cx="0" cy="1632300"/>
          </a:xfrm>
          <a:prstGeom prst="straightConnector1">
            <a:avLst/>
          </a:prstGeom>
          <a:noFill/>
          <a:ln cap="flat" cmpd="sng" w="19050">
            <a:solidFill>
              <a:srgbClr val="CC0000"/>
            </a:solidFill>
            <a:prstDash val="solid"/>
            <a:round/>
            <a:headEnd len="med" w="med" type="none"/>
            <a:tailEnd len="med" w="med" type="triangle"/>
          </a:ln>
        </p:spPr>
      </p:cxnSp>
      <p:cxnSp>
        <p:nvCxnSpPr>
          <p:cNvPr id="2071" name="Google Shape;2071;p19"/>
          <p:cNvCxnSpPr/>
          <p:nvPr/>
        </p:nvCxnSpPr>
        <p:spPr>
          <a:xfrm>
            <a:off x="6687145" y="2653473"/>
            <a:ext cx="9600" cy="1513200"/>
          </a:xfrm>
          <a:prstGeom prst="straightConnector1">
            <a:avLst/>
          </a:prstGeom>
          <a:noFill/>
          <a:ln cap="flat" cmpd="sng" w="19050">
            <a:solidFill>
              <a:srgbClr val="CC0000"/>
            </a:solidFill>
            <a:prstDash val="solid"/>
            <a:round/>
            <a:headEnd len="med" w="med" type="triangle"/>
            <a:tailEnd len="med" w="med" type="none"/>
          </a:ln>
        </p:spPr>
      </p:cxnSp>
      <p:cxnSp>
        <p:nvCxnSpPr>
          <p:cNvPr id="2072" name="Google Shape;2072;p19"/>
          <p:cNvCxnSpPr/>
          <p:nvPr/>
        </p:nvCxnSpPr>
        <p:spPr>
          <a:xfrm>
            <a:off x="4572595" y="2482023"/>
            <a:ext cx="9600" cy="1806300"/>
          </a:xfrm>
          <a:prstGeom prst="straightConnector1">
            <a:avLst/>
          </a:prstGeom>
          <a:noFill/>
          <a:ln cap="flat" cmpd="sng" w="19050">
            <a:solidFill>
              <a:srgbClr val="CC0000"/>
            </a:solidFill>
            <a:prstDash val="solid"/>
            <a:round/>
            <a:headEnd len="med" w="med" type="triangle"/>
            <a:tailEnd len="med" w="med" type="none"/>
          </a:ln>
        </p:spPr>
      </p:cxnSp>
      <p:cxnSp>
        <p:nvCxnSpPr>
          <p:cNvPr id="2073" name="Google Shape;2073;p19"/>
          <p:cNvCxnSpPr/>
          <p:nvPr/>
        </p:nvCxnSpPr>
        <p:spPr>
          <a:xfrm>
            <a:off x="4672607" y="2491548"/>
            <a:ext cx="0" cy="1684800"/>
          </a:xfrm>
          <a:prstGeom prst="straightConnector1">
            <a:avLst/>
          </a:prstGeom>
          <a:noFill/>
          <a:ln cap="flat" cmpd="sng" w="19050">
            <a:solidFill>
              <a:srgbClr val="CC0000"/>
            </a:solidFill>
            <a:prstDash val="solid"/>
            <a:round/>
            <a:headEnd len="med" w="med" type="none"/>
            <a:tailEnd len="med" w="med" type="triangle"/>
          </a:ln>
        </p:spPr>
      </p:cxnSp>
      <p:cxnSp>
        <p:nvCxnSpPr>
          <p:cNvPr id="2074" name="Google Shape;2074;p19"/>
          <p:cNvCxnSpPr/>
          <p:nvPr/>
        </p:nvCxnSpPr>
        <p:spPr>
          <a:xfrm>
            <a:off x="4589263" y="4282248"/>
            <a:ext cx="2202600" cy="0"/>
          </a:xfrm>
          <a:prstGeom prst="straightConnector1">
            <a:avLst/>
          </a:prstGeom>
          <a:noFill/>
          <a:ln cap="flat" cmpd="sng" w="19050">
            <a:solidFill>
              <a:srgbClr val="CC0000"/>
            </a:solidFill>
            <a:prstDash val="solid"/>
            <a:round/>
            <a:headEnd len="med" w="med" type="triangle"/>
            <a:tailEnd len="med" w="med" type="none"/>
          </a:ln>
        </p:spPr>
      </p:cxnSp>
      <p:cxnSp>
        <p:nvCxnSpPr>
          <p:cNvPr id="2075" name="Google Shape;2075;p19"/>
          <p:cNvCxnSpPr/>
          <p:nvPr/>
        </p:nvCxnSpPr>
        <p:spPr>
          <a:xfrm>
            <a:off x="4653557" y="4156042"/>
            <a:ext cx="2055000" cy="0"/>
          </a:xfrm>
          <a:prstGeom prst="straightConnector1">
            <a:avLst/>
          </a:prstGeom>
          <a:noFill/>
          <a:ln cap="flat" cmpd="sng" w="19050">
            <a:solidFill>
              <a:srgbClr val="CC0000"/>
            </a:solidFill>
            <a:prstDash val="solid"/>
            <a:round/>
            <a:headEnd len="med" w="med" type="none"/>
            <a:tailEnd len="med" w="med" type="triangle"/>
          </a:ln>
        </p:spPr>
      </p:cxnSp>
      <p:grpSp>
        <p:nvGrpSpPr>
          <p:cNvPr id="2076" name="Google Shape;2076;p19"/>
          <p:cNvGrpSpPr/>
          <p:nvPr/>
        </p:nvGrpSpPr>
        <p:grpSpPr>
          <a:xfrm>
            <a:off x="2055614" y="4342970"/>
            <a:ext cx="1233488" cy="506016"/>
            <a:chOff x="1318" y="3697"/>
            <a:chExt cx="1036" cy="425"/>
          </a:xfrm>
        </p:grpSpPr>
        <p:sp>
          <p:nvSpPr>
            <p:cNvPr id="2077" name="Google Shape;2077;p19"/>
            <p:cNvSpPr/>
            <p:nvPr/>
          </p:nvSpPr>
          <p:spPr>
            <a:xfrm>
              <a:off x="1553" y="3697"/>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078" name="Google Shape;2078;p19"/>
            <p:cNvCxnSpPr/>
            <p:nvPr/>
          </p:nvCxnSpPr>
          <p:spPr>
            <a:xfrm>
              <a:off x="2179" y="3770"/>
              <a:ext cx="175" cy="0"/>
            </a:xfrm>
            <a:prstGeom prst="straightConnector1">
              <a:avLst/>
            </a:prstGeom>
            <a:noFill/>
            <a:ln cap="flat" cmpd="sng" w="38100">
              <a:solidFill>
                <a:srgbClr val="CC0000"/>
              </a:solidFill>
              <a:prstDash val="solid"/>
              <a:round/>
              <a:headEnd len="med" w="med" type="none"/>
              <a:tailEnd len="med" w="med" type="triangle"/>
            </a:ln>
          </p:spPr>
        </p:cxnSp>
        <p:sp>
          <p:nvSpPr>
            <p:cNvPr id="2079" name="Google Shape;2079;p19"/>
            <p:cNvSpPr txBox="1"/>
            <p:nvPr/>
          </p:nvSpPr>
          <p:spPr>
            <a:xfrm>
              <a:off x="1318" y="3822"/>
              <a:ext cx="900" cy="3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port: 9157</a:t>
              </a:r>
              <a:endParaRPr sz="1100"/>
            </a:p>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port: 6428</a:t>
              </a:r>
              <a:endParaRPr sz="1100"/>
            </a:p>
          </p:txBody>
        </p:sp>
      </p:grpSp>
      <p:grpSp>
        <p:nvGrpSpPr>
          <p:cNvPr id="2080" name="Google Shape;2080;p19"/>
          <p:cNvGrpSpPr/>
          <p:nvPr/>
        </p:nvGrpSpPr>
        <p:grpSpPr>
          <a:xfrm>
            <a:off x="3029545" y="3685744"/>
            <a:ext cx="1157288" cy="506016"/>
            <a:chOff x="2741" y="3750"/>
            <a:chExt cx="972" cy="425"/>
          </a:xfrm>
        </p:grpSpPr>
        <p:sp>
          <p:nvSpPr>
            <p:cNvPr id="2081" name="Google Shape;2081;p19"/>
            <p:cNvSpPr/>
            <p:nvPr/>
          </p:nvSpPr>
          <p:spPr>
            <a:xfrm>
              <a:off x="2859" y="3750"/>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082" name="Google Shape;2082;p19"/>
            <p:cNvCxnSpPr/>
            <p:nvPr/>
          </p:nvCxnSpPr>
          <p:spPr>
            <a:xfrm>
              <a:off x="2741" y="3837"/>
              <a:ext cx="175" cy="0"/>
            </a:xfrm>
            <a:prstGeom prst="straightConnector1">
              <a:avLst/>
            </a:prstGeom>
            <a:noFill/>
            <a:ln cap="flat" cmpd="sng" w="38100">
              <a:solidFill>
                <a:srgbClr val="CC0000"/>
              </a:solidFill>
              <a:prstDash val="solid"/>
              <a:round/>
              <a:headEnd len="med" w="med" type="triangle"/>
              <a:tailEnd len="med" w="med" type="none"/>
            </a:ln>
          </p:spPr>
        </p:cxnSp>
        <p:sp>
          <p:nvSpPr>
            <p:cNvPr id="2083" name="Google Shape;2083;p19"/>
            <p:cNvSpPr txBox="1"/>
            <p:nvPr/>
          </p:nvSpPr>
          <p:spPr>
            <a:xfrm>
              <a:off x="2813" y="3875"/>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port: 6428</a:t>
              </a:r>
              <a:endParaRPr sz="1100"/>
            </a:p>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port: 9157</a:t>
              </a:r>
              <a:endParaRPr sz="1100"/>
            </a:p>
          </p:txBody>
        </p:sp>
      </p:grpSp>
      <p:grpSp>
        <p:nvGrpSpPr>
          <p:cNvPr id="2084" name="Google Shape;2084;p19"/>
          <p:cNvGrpSpPr/>
          <p:nvPr/>
        </p:nvGrpSpPr>
        <p:grpSpPr>
          <a:xfrm>
            <a:off x="5297686" y="3685745"/>
            <a:ext cx="1071562" cy="506016"/>
            <a:chOff x="1509" y="3697"/>
            <a:chExt cx="900" cy="425"/>
          </a:xfrm>
        </p:grpSpPr>
        <p:sp>
          <p:nvSpPr>
            <p:cNvPr id="2085" name="Google Shape;2085;p19"/>
            <p:cNvSpPr/>
            <p:nvPr/>
          </p:nvSpPr>
          <p:spPr>
            <a:xfrm>
              <a:off x="1553" y="3697"/>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086" name="Google Shape;2086;p19"/>
            <p:cNvCxnSpPr/>
            <p:nvPr/>
          </p:nvCxnSpPr>
          <p:spPr>
            <a:xfrm>
              <a:off x="2179" y="3770"/>
              <a:ext cx="175" cy="0"/>
            </a:xfrm>
            <a:prstGeom prst="straightConnector1">
              <a:avLst/>
            </a:prstGeom>
            <a:noFill/>
            <a:ln cap="flat" cmpd="sng" w="38100">
              <a:solidFill>
                <a:srgbClr val="CC0000"/>
              </a:solidFill>
              <a:prstDash val="solid"/>
              <a:round/>
              <a:headEnd len="med" w="med" type="none"/>
              <a:tailEnd len="med" w="med" type="triangle"/>
            </a:ln>
          </p:spPr>
        </p:cxnSp>
        <p:sp>
          <p:nvSpPr>
            <p:cNvPr id="2087" name="Google Shape;2087;p19"/>
            <p:cNvSpPr txBox="1"/>
            <p:nvPr/>
          </p:nvSpPr>
          <p:spPr>
            <a:xfrm>
              <a:off x="1509" y="3822"/>
              <a:ext cx="900" cy="3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port: ?</a:t>
              </a:r>
              <a:endParaRPr sz="1100"/>
            </a:p>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port: ?</a:t>
              </a:r>
              <a:endParaRPr sz="1100"/>
            </a:p>
          </p:txBody>
        </p:sp>
      </p:grpSp>
      <p:grpSp>
        <p:nvGrpSpPr>
          <p:cNvPr id="2088" name="Google Shape;2088;p19"/>
          <p:cNvGrpSpPr/>
          <p:nvPr/>
        </p:nvGrpSpPr>
        <p:grpSpPr>
          <a:xfrm>
            <a:off x="4728567" y="4326301"/>
            <a:ext cx="1157287" cy="506016"/>
            <a:chOff x="2741" y="3750"/>
            <a:chExt cx="972" cy="425"/>
          </a:xfrm>
        </p:grpSpPr>
        <p:sp>
          <p:nvSpPr>
            <p:cNvPr id="2089" name="Google Shape;2089;p19"/>
            <p:cNvSpPr/>
            <p:nvPr/>
          </p:nvSpPr>
          <p:spPr>
            <a:xfrm>
              <a:off x="2859" y="3750"/>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090" name="Google Shape;2090;p19"/>
            <p:cNvCxnSpPr/>
            <p:nvPr/>
          </p:nvCxnSpPr>
          <p:spPr>
            <a:xfrm>
              <a:off x="2741" y="3837"/>
              <a:ext cx="175" cy="0"/>
            </a:xfrm>
            <a:prstGeom prst="straightConnector1">
              <a:avLst/>
            </a:prstGeom>
            <a:noFill/>
            <a:ln cap="flat" cmpd="sng" w="38100">
              <a:solidFill>
                <a:srgbClr val="CC0000"/>
              </a:solidFill>
              <a:prstDash val="solid"/>
              <a:round/>
              <a:headEnd len="med" w="med" type="triangle"/>
              <a:tailEnd len="med" w="med" type="none"/>
            </a:ln>
          </p:spPr>
        </p:cxnSp>
        <p:sp>
          <p:nvSpPr>
            <p:cNvPr id="2091" name="Google Shape;2091;p19"/>
            <p:cNvSpPr txBox="1"/>
            <p:nvPr/>
          </p:nvSpPr>
          <p:spPr>
            <a:xfrm>
              <a:off x="2813" y="3875"/>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port: ?</a:t>
              </a:r>
              <a:endParaRPr sz="1100"/>
            </a:p>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port: ?</a:t>
              </a:r>
              <a:endParaRPr sz="1100"/>
            </a:p>
          </p:txBody>
        </p:sp>
      </p:grpSp>
      <p:grpSp>
        <p:nvGrpSpPr>
          <p:cNvPr id="2092" name="Google Shape;2092;p19"/>
          <p:cNvGrpSpPr/>
          <p:nvPr/>
        </p:nvGrpSpPr>
        <p:grpSpPr>
          <a:xfrm>
            <a:off x="1207888" y="3304745"/>
            <a:ext cx="533400" cy="502444"/>
            <a:chOff x="-44" y="1473"/>
            <a:chExt cx="981" cy="1105"/>
          </a:xfrm>
        </p:grpSpPr>
        <p:pic>
          <p:nvPicPr>
            <p:cNvPr descr="desktop_computer_stylized_medium" id="2093" name="Google Shape;2093;p1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094" name="Google Shape;2094;p1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095" name="Google Shape;2095;p19"/>
          <p:cNvGrpSpPr/>
          <p:nvPr/>
        </p:nvGrpSpPr>
        <p:grpSpPr>
          <a:xfrm flipH="1">
            <a:off x="7409854" y="3397613"/>
            <a:ext cx="533400" cy="502444"/>
            <a:chOff x="-44" y="1473"/>
            <a:chExt cx="981" cy="1105"/>
          </a:xfrm>
        </p:grpSpPr>
        <p:pic>
          <p:nvPicPr>
            <p:cNvPr descr="desktop_computer_stylized_medium" id="2096" name="Google Shape;2096;p1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097" name="Google Shape;2097;p1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098" name="Google Shape;2098;p19"/>
          <p:cNvGrpSpPr/>
          <p:nvPr/>
        </p:nvGrpSpPr>
        <p:grpSpPr>
          <a:xfrm>
            <a:off x="3527226" y="2946367"/>
            <a:ext cx="269081" cy="528638"/>
            <a:chOff x="4140" y="429"/>
            <a:chExt cx="1425" cy="2396"/>
          </a:xfrm>
        </p:grpSpPr>
        <p:sp>
          <p:nvSpPr>
            <p:cNvPr id="2099" name="Google Shape;2099;p1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00" name="Google Shape;2100;p19"/>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01" name="Google Shape;2101;p1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02" name="Google Shape;2102;p1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03" name="Google Shape;2103;p19"/>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104" name="Google Shape;2104;p19"/>
            <p:cNvGrpSpPr/>
            <p:nvPr/>
          </p:nvGrpSpPr>
          <p:grpSpPr>
            <a:xfrm>
              <a:off x="4751" y="667"/>
              <a:ext cx="580" cy="146"/>
              <a:chOff x="617" y="2567"/>
              <a:chExt cx="724" cy="140"/>
            </a:xfrm>
          </p:grpSpPr>
          <p:sp>
            <p:nvSpPr>
              <p:cNvPr id="2105" name="Google Shape;2105;p19"/>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06" name="Google Shape;2106;p19"/>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07" name="Google Shape;2107;p19"/>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108" name="Google Shape;2108;p19"/>
            <p:cNvGrpSpPr/>
            <p:nvPr/>
          </p:nvGrpSpPr>
          <p:grpSpPr>
            <a:xfrm>
              <a:off x="4745" y="996"/>
              <a:ext cx="580" cy="156"/>
              <a:chOff x="612" y="2570"/>
              <a:chExt cx="724" cy="162"/>
            </a:xfrm>
          </p:grpSpPr>
          <p:sp>
            <p:nvSpPr>
              <p:cNvPr id="2109" name="Google Shape;2109;p19"/>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10" name="Google Shape;2110;p19"/>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11" name="Google Shape;2111;p19"/>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12" name="Google Shape;2112;p19"/>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113" name="Google Shape;2113;p19"/>
            <p:cNvGrpSpPr/>
            <p:nvPr/>
          </p:nvGrpSpPr>
          <p:grpSpPr>
            <a:xfrm>
              <a:off x="4733" y="1627"/>
              <a:ext cx="586" cy="151"/>
              <a:chOff x="611" y="2568"/>
              <a:chExt cx="730" cy="139"/>
            </a:xfrm>
          </p:grpSpPr>
          <p:sp>
            <p:nvSpPr>
              <p:cNvPr id="2114" name="Google Shape;2114;p19"/>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15" name="Google Shape;2115;p19"/>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16" name="Google Shape;2116;p1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117" name="Google Shape;2117;p19"/>
            <p:cNvGrpSpPr/>
            <p:nvPr/>
          </p:nvGrpSpPr>
          <p:grpSpPr>
            <a:xfrm>
              <a:off x="4739" y="1325"/>
              <a:ext cx="580" cy="140"/>
              <a:chOff x="614" y="2566"/>
              <a:chExt cx="723" cy="140"/>
            </a:xfrm>
          </p:grpSpPr>
          <p:sp>
            <p:nvSpPr>
              <p:cNvPr id="2118" name="Google Shape;2118;p19"/>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19" name="Google Shape;2119;p19"/>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20" name="Google Shape;2120;p19"/>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1" name="Google Shape;2121;p1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2" name="Google Shape;2122;p1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3" name="Google Shape;2123;p19"/>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4" name="Google Shape;2124;p1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5" name="Google Shape;2125;p19"/>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6" name="Google Shape;2126;p19"/>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7" name="Google Shape;2127;p19"/>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28" name="Google Shape;2128;p19"/>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2129" name="Google Shape;2129;p19"/>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30" name="Google Shape;2130;p19"/>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31" name="Google Shape;2131;p1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2"/>
                                        </p:tgtEl>
                                        <p:attrNameLst>
                                          <p:attrName>style.visibility</p:attrName>
                                        </p:attrNameLst>
                                      </p:cBhvr>
                                      <p:to>
                                        <p:strVal val="visible"/>
                                      </p:to>
                                    </p:set>
                                    <p:animEffect filter="fade" transition="in">
                                      <p:cBhvr>
                                        <p:cTn dur="500"/>
                                        <p:tgtEl>
                                          <p:spTgt spid="2022"/>
                                        </p:tgtEl>
                                      </p:cBhvr>
                                    </p:animEffect>
                                  </p:childTnLst>
                                </p:cTn>
                              </p:par>
                              <p:par>
                                <p:cTn fill="hold" nodeType="withEffect" presetClass="entr" presetID="10" presetSubtype="0">
                                  <p:stCondLst>
                                    <p:cond delay="0"/>
                                  </p:stCondLst>
                                  <p:childTnLst>
                                    <p:set>
                                      <p:cBhvr>
                                        <p:cTn dur="1" fill="hold">
                                          <p:stCondLst>
                                            <p:cond delay="0"/>
                                          </p:stCondLst>
                                        </p:cTn>
                                        <p:tgtEl>
                                          <p:spTgt spid="2063"/>
                                        </p:tgtEl>
                                        <p:attrNameLst>
                                          <p:attrName>style.visibility</p:attrName>
                                        </p:attrNameLst>
                                      </p:cBhvr>
                                      <p:to>
                                        <p:strVal val="visible"/>
                                      </p:to>
                                    </p:set>
                                    <p:animEffect filter="fade" transition="in">
                                      <p:cBhvr>
                                        <p:cTn dur="500"/>
                                        <p:tgtEl>
                                          <p:spTgt spid="20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7"/>
                                        </p:tgtEl>
                                        <p:attrNameLst>
                                          <p:attrName>style.visibility</p:attrName>
                                        </p:attrNameLst>
                                      </p:cBhvr>
                                      <p:to>
                                        <p:strVal val="visible"/>
                                      </p:to>
                                    </p:set>
                                    <p:animEffect filter="fade" transition="in">
                                      <p:cBhvr>
                                        <p:cTn dur="500"/>
                                        <p:tgtEl>
                                          <p:spTgt spid="2057"/>
                                        </p:tgtEl>
                                      </p:cBhvr>
                                    </p:animEffect>
                                  </p:childTnLst>
                                </p:cTn>
                              </p:par>
                              <p:par>
                                <p:cTn fill="hold" nodeType="withEffect" presetClass="entr" presetID="10" presetSubtype="0">
                                  <p:stCondLst>
                                    <p:cond delay="0"/>
                                  </p:stCondLst>
                                  <p:childTnLst>
                                    <p:set>
                                      <p:cBhvr>
                                        <p:cTn dur="1" fill="hold">
                                          <p:stCondLst>
                                            <p:cond delay="0"/>
                                          </p:stCondLst>
                                        </p:cTn>
                                        <p:tgtEl>
                                          <p:spTgt spid="2062">
                                            <p:txEl>
                                              <p:pRg end="0" st="0"/>
                                            </p:txEl>
                                          </p:spTgt>
                                        </p:tgtEl>
                                        <p:attrNameLst>
                                          <p:attrName>style.visibility</p:attrName>
                                        </p:attrNameLst>
                                      </p:cBhvr>
                                      <p:to>
                                        <p:strVal val="visible"/>
                                      </p:to>
                                    </p:set>
                                    <p:animEffect filter="fade" transition="in">
                                      <p:cBhvr>
                                        <p:cTn dur="500"/>
                                        <p:tgtEl>
                                          <p:spTgt spid="206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2">
                                            <p:txEl>
                                              <p:pRg end="1" st="1"/>
                                            </p:txEl>
                                          </p:spTgt>
                                        </p:tgtEl>
                                        <p:attrNameLst>
                                          <p:attrName>style.visibility</p:attrName>
                                        </p:attrNameLst>
                                      </p:cBhvr>
                                      <p:to>
                                        <p:strVal val="visible"/>
                                      </p:to>
                                    </p:set>
                                    <p:animEffect filter="fade" transition="in">
                                      <p:cBhvr>
                                        <p:cTn dur="500"/>
                                        <p:tgtEl>
                                          <p:spTgt spid="20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9"/>
                                        </p:tgtEl>
                                        <p:attrNameLst>
                                          <p:attrName>style.visibility</p:attrName>
                                        </p:attrNameLst>
                                      </p:cBhvr>
                                      <p:to>
                                        <p:strVal val="visible"/>
                                      </p:to>
                                    </p:set>
                                    <p:animEffect filter="fade" transition="in">
                                      <p:cBhvr>
                                        <p:cTn dur="500"/>
                                        <p:tgtEl>
                                          <p:spTgt spid="2039"/>
                                        </p:tgtEl>
                                      </p:cBhvr>
                                    </p:animEffect>
                                  </p:childTnLst>
                                </p:cTn>
                              </p:par>
                              <p:par>
                                <p:cTn fill="hold" nodeType="withEffect" presetClass="entr" presetID="1" presetSubtype="0">
                                  <p:stCondLst>
                                    <p:cond delay="0"/>
                                  </p:stCondLst>
                                  <p:childTnLst>
                                    <p:set>
                                      <p:cBhvr>
                                        <p:cTn dur="1" fill="hold">
                                          <p:stCondLst>
                                            <p:cond delay="0"/>
                                          </p:stCondLst>
                                        </p:cTn>
                                        <p:tgtEl>
                                          <p:spTgt spid="200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4"/>
                                        </p:tgtEl>
                                        <p:attrNameLst>
                                          <p:attrName>style.visibility</p:attrName>
                                        </p:attrNameLst>
                                      </p:cBhvr>
                                      <p:to>
                                        <p:strVal val="visible"/>
                                      </p:to>
                                    </p:set>
                                    <p:animEffect filter="fade" transition="in">
                                      <p:cBhvr>
                                        <p:cTn dur="500"/>
                                        <p:tgtEl>
                                          <p:spTgt spid="20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66"/>
                                        </p:tgtEl>
                                        <p:attrNameLst>
                                          <p:attrName>style.visibility</p:attrName>
                                        </p:attrNameLst>
                                      </p:cBhvr>
                                      <p:to>
                                        <p:strVal val="visible"/>
                                      </p:to>
                                    </p:set>
                                    <p:animEffect filter="fade" transition="in">
                                      <p:cBhvr>
                                        <p:cTn dur="500"/>
                                        <p:tgtEl>
                                          <p:spTgt spid="2066"/>
                                        </p:tgtEl>
                                      </p:cBhvr>
                                    </p:animEffect>
                                  </p:childTnLst>
                                </p:cTn>
                              </p:par>
                              <p:par>
                                <p:cTn fill="hold" nodeType="withEffect" presetClass="entr" presetID="10" presetSubtype="0">
                                  <p:stCondLst>
                                    <p:cond delay="0"/>
                                  </p:stCondLst>
                                  <p:childTnLst>
                                    <p:set>
                                      <p:cBhvr>
                                        <p:cTn dur="1" fill="hold">
                                          <p:stCondLst>
                                            <p:cond delay="0"/>
                                          </p:stCondLst>
                                        </p:cTn>
                                        <p:tgtEl>
                                          <p:spTgt spid="2076"/>
                                        </p:tgtEl>
                                        <p:attrNameLst>
                                          <p:attrName>style.visibility</p:attrName>
                                        </p:attrNameLst>
                                      </p:cBhvr>
                                      <p:to>
                                        <p:strVal val="visible"/>
                                      </p:to>
                                    </p:set>
                                    <p:animEffect filter="fade" transition="in">
                                      <p:cBhvr>
                                        <p:cTn dur="500"/>
                                        <p:tgtEl>
                                          <p:spTgt spid="20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5"/>
                                        </p:tgtEl>
                                        <p:attrNameLst>
                                          <p:attrName>style.visibility</p:attrName>
                                        </p:attrNameLst>
                                      </p:cBhvr>
                                      <p:to>
                                        <p:strVal val="visible"/>
                                      </p:to>
                                    </p:set>
                                    <p:animEffect filter="fade" transition="in">
                                      <p:cBhvr>
                                        <p:cTn dur="500"/>
                                        <p:tgtEl>
                                          <p:spTgt spid="20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7"/>
                                        </p:tgtEl>
                                        <p:attrNameLst>
                                          <p:attrName>style.visibility</p:attrName>
                                        </p:attrNameLst>
                                      </p:cBhvr>
                                      <p:to>
                                        <p:strVal val="visible"/>
                                      </p:to>
                                    </p:set>
                                    <p:animEffect filter="fade" transition="in">
                                      <p:cBhvr>
                                        <p:cTn dur="500"/>
                                        <p:tgtEl>
                                          <p:spTgt spid="20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68"/>
                                        </p:tgtEl>
                                        <p:attrNameLst>
                                          <p:attrName>style.visibility</p:attrName>
                                        </p:attrNameLst>
                                      </p:cBhvr>
                                      <p:to>
                                        <p:strVal val="visible"/>
                                      </p:to>
                                    </p:set>
                                    <p:animEffect filter="fade" transition="in">
                                      <p:cBhvr>
                                        <p:cTn dur="500"/>
                                        <p:tgtEl>
                                          <p:spTgt spid="2068"/>
                                        </p:tgtEl>
                                      </p:cBhvr>
                                    </p:animEffect>
                                  </p:childTnLst>
                                </p:cTn>
                              </p:par>
                              <p:par>
                                <p:cTn fill="hold" nodeType="withEffect" presetClass="entr" presetID="10" presetSubtype="0">
                                  <p:stCondLst>
                                    <p:cond delay="0"/>
                                  </p:stCondLst>
                                  <p:childTnLst>
                                    <p:set>
                                      <p:cBhvr>
                                        <p:cTn dur="1" fill="hold">
                                          <p:stCondLst>
                                            <p:cond delay="0"/>
                                          </p:stCondLst>
                                        </p:cTn>
                                        <p:tgtEl>
                                          <p:spTgt spid="2080"/>
                                        </p:tgtEl>
                                        <p:attrNameLst>
                                          <p:attrName>style.visibility</p:attrName>
                                        </p:attrNameLst>
                                      </p:cBhvr>
                                      <p:to>
                                        <p:strVal val="visible"/>
                                      </p:to>
                                    </p:set>
                                    <p:animEffect filter="fade" transition="in">
                                      <p:cBhvr>
                                        <p:cTn dur="500"/>
                                        <p:tgtEl>
                                          <p:spTgt spid="20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9"/>
                                        </p:tgtEl>
                                        <p:attrNameLst>
                                          <p:attrName>style.visibility</p:attrName>
                                        </p:attrNameLst>
                                      </p:cBhvr>
                                      <p:to>
                                        <p:strVal val="visible"/>
                                      </p:to>
                                    </p:set>
                                    <p:animEffect filter="fade" transition="in">
                                      <p:cBhvr>
                                        <p:cTn dur="500"/>
                                        <p:tgtEl>
                                          <p:spTgt spid="20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3"/>
                                        </p:tgtEl>
                                        <p:attrNameLst>
                                          <p:attrName>style.visibility</p:attrName>
                                        </p:attrNameLst>
                                      </p:cBhvr>
                                      <p:to>
                                        <p:strVal val="visible"/>
                                      </p:to>
                                    </p:set>
                                    <p:animEffect filter="fade" transition="in">
                                      <p:cBhvr>
                                        <p:cTn dur="500"/>
                                        <p:tgtEl>
                                          <p:spTgt spid="20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75"/>
                                        </p:tgtEl>
                                        <p:attrNameLst>
                                          <p:attrName>style.visibility</p:attrName>
                                        </p:attrNameLst>
                                      </p:cBhvr>
                                      <p:to>
                                        <p:strVal val="visible"/>
                                      </p:to>
                                    </p:set>
                                    <p:animEffect filter="fade" transition="in">
                                      <p:cBhvr>
                                        <p:cTn dur="500"/>
                                        <p:tgtEl>
                                          <p:spTgt spid="2075"/>
                                        </p:tgtEl>
                                      </p:cBhvr>
                                    </p:animEffect>
                                  </p:childTnLst>
                                </p:cTn>
                              </p:par>
                              <p:par>
                                <p:cTn fill="hold" nodeType="withEffect" presetClass="entr" presetID="10" presetSubtype="0">
                                  <p:stCondLst>
                                    <p:cond delay="0"/>
                                  </p:stCondLst>
                                  <p:childTnLst>
                                    <p:set>
                                      <p:cBhvr>
                                        <p:cTn dur="1" fill="hold">
                                          <p:stCondLst>
                                            <p:cond delay="0"/>
                                          </p:stCondLst>
                                        </p:cTn>
                                        <p:tgtEl>
                                          <p:spTgt spid="2084"/>
                                        </p:tgtEl>
                                        <p:attrNameLst>
                                          <p:attrName>style.visibility</p:attrName>
                                        </p:attrNameLst>
                                      </p:cBhvr>
                                      <p:to>
                                        <p:strVal val="visible"/>
                                      </p:to>
                                    </p:set>
                                    <p:animEffect filter="fade" transition="in">
                                      <p:cBhvr>
                                        <p:cTn dur="500"/>
                                        <p:tgtEl>
                                          <p:spTgt spid="20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1"/>
                                        </p:tgtEl>
                                        <p:attrNameLst>
                                          <p:attrName>style.visibility</p:attrName>
                                        </p:attrNameLst>
                                      </p:cBhvr>
                                      <p:to>
                                        <p:strVal val="visible"/>
                                      </p:to>
                                    </p:set>
                                    <p:animEffect filter="fade" transition="in">
                                      <p:cBhvr>
                                        <p:cTn dur="500"/>
                                        <p:tgtEl>
                                          <p:spTgt spid="20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70"/>
                                        </p:tgtEl>
                                        <p:attrNameLst>
                                          <p:attrName>style.visibility</p:attrName>
                                        </p:attrNameLst>
                                      </p:cBhvr>
                                      <p:to>
                                        <p:strVal val="visible"/>
                                      </p:to>
                                    </p:set>
                                    <p:animEffect filter="fade" transition="in">
                                      <p:cBhvr>
                                        <p:cTn dur="500"/>
                                        <p:tgtEl>
                                          <p:spTgt spid="20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74"/>
                                        </p:tgtEl>
                                        <p:attrNameLst>
                                          <p:attrName>style.visibility</p:attrName>
                                        </p:attrNameLst>
                                      </p:cBhvr>
                                      <p:to>
                                        <p:strVal val="visible"/>
                                      </p:to>
                                    </p:set>
                                    <p:animEffect filter="fade" transition="in">
                                      <p:cBhvr>
                                        <p:cTn dur="500"/>
                                        <p:tgtEl>
                                          <p:spTgt spid="2074"/>
                                        </p:tgtEl>
                                      </p:cBhvr>
                                    </p:animEffect>
                                  </p:childTnLst>
                                </p:cTn>
                              </p:par>
                              <p:par>
                                <p:cTn fill="hold" nodeType="withEffect" presetClass="entr" presetID="10" presetSubtype="0">
                                  <p:stCondLst>
                                    <p:cond delay="0"/>
                                  </p:stCondLst>
                                  <p:childTnLst>
                                    <p:set>
                                      <p:cBhvr>
                                        <p:cTn dur="1" fill="hold">
                                          <p:stCondLst>
                                            <p:cond delay="0"/>
                                          </p:stCondLst>
                                        </p:cTn>
                                        <p:tgtEl>
                                          <p:spTgt spid="2088"/>
                                        </p:tgtEl>
                                        <p:attrNameLst>
                                          <p:attrName>style.visibility</p:attrName>
                                        </p:attrNameLst>
                                      </p:cBhvr>
                                      <p:to>
                                        <p:strVal val="visible"/>
                                      </p:to>
                                    </p:set>
                                    <p:animEffect filter="fade" transition="in">
                                      <p:cBhvr>
                                        <p:cTn dur="500"/>
                                        <p:tgtEl>
                                          <p:spTgt spid="208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072"/>
                                        </p:tgtEl>
                                        <p:attrNameLst>
                                          <p:attrName>style.visibility</p:attrName>
                                        </p:attrNameLst>
                                      </p:cBhvr>
                                      <p:to>
                                        <p:strVal val="visible"/>
                                      </p:to>
                                    </p:set>
                                    <p:animEffect filter="fade" transition="in">
                                      <p:cBhvr>
                                        <p:cTn dur="500"/>
                                        <p:tgtEl>
                                          <p:spTgt spid="20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2"/>
          <p:cNvSpPr txBox="1"/>
          <p:nvPr>
            <p:ph type="title"/>
          </p:nvPr>
        </p:nvSpPr>
        <p:spPr>
          <a:xfrm>
            <a:off x="383293" y="20605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Επίπεδο Μεταφοράς: </a:t>
            </a:r>
            <a:r>
              <a:rPr lang="en-US" sz="3600"/>
              <a:t>περίληψη</a:t>
            </a:r>
            <a:endParaRPr sz="3600"/>
          </a:p>
        </p:txBody>
      </p:sp>
      <p:sp>
        <p:nvSpPr>
          <p:cNvPr id="46" name="Google Shape;46;p2"/>
          <p:cNvSpPr txBox="1"/>
          <p:nvPr>
            <p:ph idx="1" type="body"/>
          </p:nvPr>
        </p:nvSpPr>
        <p:spPr>
          <a:xfrm>
            <a:off x="383297" y="929111"/>
            <a:ext cx="3631500" cy="3263400"/>
          </a:xfrm>
          <a:prstGeom prst="rect">
            <a:avLst/>
          </a:prstGeom>
          <a:noFill/>
          <a:ln>
            <a:noFill/>
          </a:ln>
        </p:spPr>
        <p:txBody>
          <a:bodyPr anchorCtr="0" anchor="t" bIns="34275" lIns="68575" spcFirstLastPara="1" rIns="68575" wrap="square" tIns="34275">
            <a:noAutofit/>
          </a:bodyPr>
          <a:lstStyle/>
          <a:p>
            <a:pPr indent="0" lvl="0" marL="12700" rtl="0" algn="l">
              <a:lnSpc>
                <a:spcPct val="90000"/>
              </a:lnSpc>
              <a:spcBef>
                <a:spcPts val="0"/>
              </a:spcBef>
              <a:spcAft>
                <a:spcPts val="0"/>
              </a:spcAft>
              <a:buSzPts val="2400"/>
              <a:buNone/>
            </a:pPr>
            <a:r>
              <a:rPr i="1" lang="en-US" sz="2200">
                <a:solidFill>
                  <a:srgbClr val="CC0000"/>
                </a:solidFill>
              </a:rPr>
              <a:t>Στόχος μας</a:t>
            </a:r>
            <a:r>
              <a:rPr i="1" lang="en-US" sz="2200">
                <a:solidFill>
                  <a:srgbClr val="CC0000"/>
                </a:solidFill>
                <a:latin typeface="Calibri"/>
                <a:ea typeface="Calibri"/>
                <a:cs typeface="Calibri"/>
                <a:sym typeface="Calibri"/>
              </a:rPr>
              <a:t>:</a:t>
            </a:r>
            <a:r>
              <a:rPr i="1" lang="en-US" sz="2200">
                <a:latin typeface="Calibri"/>
                <a:ea typeface="Calibri"/>
                <a:cs typeface="Calibri"/>
                <a:sym typeface="Calibri"/>
              </a:rPr>
              <a:t> </a:t>
            </a:r>
            <a:endParaRPr sz="2200"/>
          </a:p>
          <a:p>
            <a:pPr indent="-203200" lvl="0" marL="304800" rtl="0" algn="l">
              <a:lnSpc>
                <a:spcPct val="90000"/>
              </a:lnSpc>
              <a:spcBef>
                <a:spcPts val="800"/>
              </a:spcBef>
              <a:spcAft>
                <a:spcPts val="0"/>
              </a:spcAft>
              <a:buSzPts val="2200"/>
              <a:buFont typeface="Noto Sans Symbols"/>
              <a:buChar char="▪"/>
            </a:pPr>
            <a:r>
              <a:rPr lang="en-US" sz="2200"/>
              <a:t>να καταλάβουμε τις αρχές πίσω από τις υπηρεσίες του </a:t>
            </a:r>
            <a:r>
              <a:rPr lang="en-US" sz="2200"/>
              <a:t>transport laye</a:t>
            </a:r>
            <a:r>
              <a:rPr lang="en-US" sz="2200"/>
              <a:t>r</a:t>
            </a:r>
            <a:r>
              <a:rPr lang="en-US" sz="2200"/>
              <a:t>:</a:t>
            </a:r>
            <a:endParaRPr sz="2200"/>
          </a:p>
          <a:p>
            <a:pPr indent="-177800" lvl="1" marL="520700" rtl="0" algn="l">
              <a:lnSpc>
                <a:spcPct val="90000"/>
              </a:lnSpc>
              <a:spcBef>
                <a:spcPts val="400"/>
              </a:spcBef>
              <a:spcAft>
                <a:spcPts val="0"/>
              </a:spcAft>
              <a:buSzPts val="2200"/>
              <a:buFont typeface="Arial"/>
              <a:buChar char="•"/>
            </a:pPr>
            <a:r>
              <a:rPr lang="en-US" sz="2200"/>
              <a:t>πολύπλεξη</a:t>
            </a:r>
            <a:r>
              <a:rPr lang="en-US" sz="2200"/>
              <a:t>, αποπολύπλεξη</a:t>
            </a:r>
            <a:endParaRPr sz="2200"/>
          </a:p>
          <a:p>
            <a:pPr indent="-177800" lvl="1" marL="520700" rtl="0" algn="l">
              <a:lnSpc>
                <a:spcPct val="90000"/>
              </a:lnSpc>
              <a:spcBef>
                <a:spcPts val="400"/>
              </a:spcBef>
              <a:spcAft>
                <a:spcPts val="0"/>
              </a:spcAft>
              <a:buSzPts val="2200"/>
              <a:buFont typeface="Arial"/>
              <a:buChar char="•"/>
            </a:pPr>
            <a:r>
              <a:rPr lang="en-US" sz="2200"/>
              <a:t>αξιόπιστη μεταφορά δεδομένων</a:t>
            </a:r>
            <a:endParaRPr sz="2200"/>
          </a:p>
          <a:p>
            <a:pPr indent="-177800" lvl="1" marL="520700" rtl="0" algn="l">
              <a:lnSpc>
                <a:spcPct val="90000"/>
              </a:lnSpc>
              <a:spcBef>
                <a:spcPts val="400"/>
              </a:spcBef>
              <a:spcAft>
                <a:spcPts val="0"/>
              </a:spcAft>
              <a:buSzPts val="2200"/>
              <a:buFont typeface="Arial"/>
              <a:buChar char="•"/>
            </a:pPr>
            <a:r>
              <a:rPr lang="en-US" sz="2200"/>
              <a:t>flow control</a:t>
            </a:r>
            <a:endParaRPr sz="2200"/>
          </a:p>
          <a:p>
            <a:pPr indent="-177800" lvl="1" marL="520700" rtl="0" algn="l">
              <a:lnSpc>
                <a:spcPct val="90000"/>
              </a:lnSpc>
              <a:spcBef>
                <a:spcPts val="400"/>
              </a:spcBef>
              <a:spcAft>
                <a:spcPts val="0"/>
              </a:spcAft>
              <a:buSzPts val="2200"/>
              <a:buFont typeface="Arial"/>
              <a:buChar char="•"/>
            </a:pPr>
            <a:r>
              <a:rPr lang="en-US" sz="2200"/>
              <a:t>έλεγχος συμφόρησης (</a:t>
            </a:r>
            <a:r>
              <a:rPr lang="en-US" sz="2200"/>
              <a:t>congestion control)</a:t>
            </a:r>
            <a:endParaRPr sz="2200"/>
          </a:p>
          <a:p>
            <a:pPr indent="-38100" lvl="0" marL="266700" rtl="0" algn="l">
              <a:lnSpc>
                <a:spcPct val="90000"/>
              </a:lnSpc>
              <a:spcBef>
                <a:spcPts val="800"/>
              </a:spcBef>
              <a:spcAft>
                <a:spcPts val="0"/>
              </a:spcAft>
              <a:buSzPts val="2100"/>
              <a:buNone/>
            </a:pPr>
            <a:r>
              <a:t/>
            </a:r>
            <a:endParaRPr sz="2200"/>
          </a:p>
        </p:txBody>
      </p:sp>
      <p:sp>
        <p:nvSpPr>
          <p:cNvPr id="47" name="Google Shape;47;p2"/>
          <p:cNvSpPr txBox="1"/>
          <p:nvPr>
            <p:ph idx="2" type="body"/>
          </p:nvPr>
        </p:nvSpPr>
        <p:spPr>
          <a:xfrm>
            <a:off x="4002106" y="1338040"/>
            <a:ext cx="4495800" cy="3599400"/>
          </a:xfrm>
          <a:prstGeom prst="rect">
            <a:avLst/>
          </a:prstGeom>
          <a:noFill/>
          <a:ln>
            <a:noFill/>
          </a:ln>
        </p:spPr>
        <p:txBody>
          <a:bodyPr anchorCtr="0" anchor="t" bIns="34275" lIns="68575" spcFirstLastPara="1" rIns="68575" wrap="square" tIns="34275">
            <a:noAutofit/>
          </a:bodyPr>
          <a:lstStyle/>
          <a:p>
            <a:pPr indent="-203200" lvl="0" marL="342900" rtl="0" algn="l">
              <a:lnSpc>
                <a:spcPct val="90000"/>
              </a:lnSpc>
              <a:spcBef>
                <a:spcPts val="0"/>
              </a:spcBef>
              <a:spcAft>
                <a:spcPts val="0"/>
              </a:spcAft>
              <a:buSzPts val="2200"/>
              <a:buFont typeface="Noto Sans Symbols"/>
              <a:buChar char="▪"/>
            </a:pPr>
            <a:r>
              <a:rPr lang="en-US" sz="2200"/>
              <a:t>να μάθουμε για τα πρωτόκολλα Διαδικτύου του </a:t>
            </a:r>
            <a:r>
              <a:rPr lang="en-US" sz="2200"/>
              <a:t>transport layer:</a:t>
            </a:r>
            <a:endParaRPr sz="2200"/>
          </a:p>
          <a:p>
            <a:pPr indent="-177800" lvl="1" marL="520700" rtl="0" algn="l">
              <a:lnSpc>
                <a:spcPct val="90000"/>
              </a:lnSpc>
              <a:spcBef>
                <a:spcPts val="400"/>
              </a:spcBef>
              <a:spcAft>
                <a:spcPts val="0"/>
              </a:spcAft>
              <a:buSzPts val="2200"/>
              <a:buFont typeface="Arial"/>
              <a:buChar char="•"/>
            </a:pPr>
            <a:r>
              <a:rPr lang="en-US" sz="2200"/>
              <a:t>UDP: ασυνδεσμική (connectionless) μεταφορά</a:t>
            </a:r>
            <a:endParaRPr sz="2200"/>
          </a:p>
          <a:p>
            <a:pPr indent="-177800" lvl="1" marL="520700" rtl="0" algn="l">
              <a:lnSpc>
                <a:spcPct val="90000"/>
              </a:lnSpc>
              <a:spcBef>
                <a:spcPts val="400"/>
              </a:spcBef>
              <a:spcAft>
                <a:spcPts val="0"/>
              </a:spcAft>
              <a:buSzPts val="2200"/>
              <a:buFont typeface="Arial"/>
              <a:buChar char="•"/>
            </a:pPr>
            <a:r>
              <a:rPr lang="en-US" sz="2200"/>
              <a:t>TCP: συνδεσμική (connection-oriented) αξιόπιστη μεταφορά</a:t>
            </a:r>
            <a:endParaRPr sz="2200"/>
          </a:p>
          <a:p>
            <a:pPr indent="-177800" lvl="1" marL="520700" rtl="0" algn="l">
              <a:lnSpc>
                <a:spcPct val="90000"/>
              </a:lnSpc>
              <a:spcBef>
                <a:spcPts val="400"/>
              </a:spcBef>
              <a:spcAft>
                <a:spcPts val="0"/>
              </a:spcAft>
              <a:buSzPts val="2200"/>
              <a:buFont typeface="Arial"/>
              <a:buChar char="•"/>
            </a:pPr>
            <a:r>
              <a:rPr lang="en-US" sz="2200"/>
              <a:t>TCP congestion control</a:t>
            </a:r>
            <a:endParaRPr sz="2200"/>
          </a:p>
          <a:p>
            <a:pPr indent="-165100" lvl="0" marL="266700" rtl="0" algn="l">
              <a:lnSpc>
                <a:spcPct val="90000"/>
              </a:lnSpc>
              <a:spcBef>
                <a:spcPts val="800"/>
              </a:spcBef>
              <a:spcAft>
                <a:spcPts val="0"/>
              </a:spcAft>
              <a:buSzPts val="1800"/>
              <a:buFont typeface="Noto Sans Symbols"/>
              <a:buNone/>
            </a:pPr>
            <a:r>
              <a:t/>
            </a:r>
            <a:endParaRPr sz="2200"/>
          </a:p>
        </p:txBody>
      </p:sp>
      <p:sp>
        <p:nvSpPr>
          <p:cNvPr id="48" name="Google Shape;48;p2"/>
          <p:cNvSpPr txBox="1"/>
          <p:nvPr>
            <p:ph idx="12" type="sldNum"/>
          </p:nvPr>
        </p:nvSpPr>
        <p:spPr>
          <a:xfrm>
            <a:off x="6914712" y="4840998"/>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6" name="Shape 2136"/>
        <p:cNvGrpSpPr/>
        <p:nvPr/>
      </p:nvGrpSpPr>
      <p:grpSpPr>
        <a:xfrm>
          <a:off x="0" y="0"/>
          <a:ext cx="0" cy="0"/>
          <a:chOff x="0" y="0"/>
          <a:chExt cx="0" cy="0"/>
        </a:xfrm>
      </p:grpSpPr>
      <p:sp>
        <p:nvSpPr>
          <p:cNvPr id="2137" name="Google Shape;2137;p20"/>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Συνδεσμική αποπολύπλεξη</a:t>
            </a:r>
            <a:endParaRPr sz="3600"/>
          </a:p>
        </p:txBody>
      </p:sp>
      <p:sp>
        <p:nvSpPr>
          <p:cNvPr id="2138" name="Google Shape;2138;p20"/>
          <p:cNvSpPr txBox="1"/>
          <p:nvPr/>
        </p:nvSpPr>
        <p:spPr>
          <a:xfrm>
            <a:off x="-10583" y="1121826"/>
            <a:ext cx="3578100" cy="2207100"/>
          </a:xfrm>
          <a:prstGeom prst="rect">
            <a:avLst/>
          </a:prstGeom>
          <a:noFill/>
          <a:ln>
            <a:noFill/>
          </a:ln>
        </p:spPr>
        <p:txBody>
          <a:bodyPr anchorCtr="0" anchor="t" bIns="34275" lIns="68575" spcFirstLastPara="1" rIns="68575" wrap="square" tIns="34275">
            <a:normAutofit/>
          </a:bodyPr>
          <a:lstStyle/>
          <a:p>
            <a:pPr indent="-190500" lvl="0" marL="304800" marR="0" rtl="0" algn="l">
              <a:lnSpc>
                <a:spcPct val="9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TCP socket </a:t>
            </a:r>
            <a:r>
              <a:rPr lang="en-US" sz="2000">
                <a:latin typeface="Calibri"/>
                <a:ea typeface="Calibri"/>
                <a:cs typeface="Calibri"/>
                <a:sym typeface="Calibri"/>
              </a:rPr>
              <a:t>ταυτοποιείται από μια</a:t>
            </a:r>
            <a:r>
              <a:rPr b="0" i="0" lang="en-US" sz="2000" u="none" cap="none" strike="noStrike">
                <a:solidFill>
                  <a:srgbClr val="000000"/>
                </a:solidFill>
                <a:latin typeface="Calibri"/>
                <a:ea typeface="Calibri"/>
                <a:cs typeface="Calibri"/>
                <a:sym typeface="Calibri"/>
              </a:rPr>
              <a:t> </a:t>
            </a:r>
            <a:r>
              <a:rPr b="0" i="0" lang="en-US" sz="2000" u="none" cap="none" strike="noStrike">
                <a:solidFill>
                  <a:srgbClr val="C00000"/>
                </a:solidFill>
                <a:latin typeface="Calibri"/>
                <a:ea typeface="Calibri"/>
                <a:cs typeface="Calibri"/>
                <a:sym typeface="Calibri"/>
              </a:rPr>
              <a:t>4-</a:t>
            </a:r>
            <a:r>
              <a:rPr lang="en-US" sz="2000">
                <a:latin typeface="Calibri"/>
                <a:ea typeface="Calibri"/>
                <a:cs typeface="Calibri"/>
                <a:sym typeface="Calibri"/>
              </a:rPr>
              <a:t>άδα</a:t>
            </a:r>
            <a:r>
              <a:rPr b="0" i="0" lang="en-US" sz="2000" u="none" cap="none" strike="noStrike">
                <a:solidFill>
                  <a:srgbClr val="000000"/>
                </a:solidFill>
                <a:latin typeface="Calibri"/>
                <a:ea typeface="Calibri"/>
                <a:cs typeface="Calibri"/>
                <a:sym typeface="Calibri"/>
              </a:rPr>
              <a:t>: </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διεύθυνση </a:t>
            </a:r>
            <a:r>
              <a:rPr b="0" i="0" lang="en-US" sz="2000" u="none" cap="none" strike="noStrike">
                <a:solidFill>
                  <a:srgbClr val="000000"/>
                </a:solidFill>
                <a:latin typeface="Calibri"/>
                <a:ea typeface="Calibri"/>
                <a:cs typeface="Calibri"/>
                <a:sym typeface="Calibri"/>
              </a:rPr>
              <a:t>IP </a:t>
            </a:r>
            <a:r>
              <a:rPr lang="en-US" sz="2000">
                <a:latin typeface="Calibri"/>
                <a:ea typeface="Calibri"/>
                <a:cs typeface="Calibri"/>
                <a:sym typeface="Calibri"/>
              </a:rPr>
              <a:t>πηγής</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αριθμός θύρας πηγής</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latin typeface="Calibri"/>
                <a:ea typeface="Calibri"/>
                <a:cs typeface="Calibri"/>
                <a:sym typeface="Calibri"/>
              </a:rPr>
              <a:t>διεύθυνση </a:t>
            </a:r>
            <a:r>
              <a:rPr b="0" i="0" lang="en-US" sz="2000" u="none" cap="none" strike="noStrike">
                <a:solidFill>
                  <a:srgbClr val="000000"/>
                </a:solidFill>
                <a:latin typeface="Calibri"/>
                <a:ea typeface="Calibri"/>
                <a:cs typeface="Calibri"/>
                <a:sym typeface="Calibri"/>
              </a:rPr>
              <a:t>IP </a:t>
            </a:r>
            <a:r>
              <a:rPr lang="en-US" sz="2000">
                <a:latin typeface="Calibri"/>
                <a:ea typeface="Calibri"/>
                <a:cs typeface="Calibri"/>
                <a:sym typeface="Calibri"/>
              </a:rPr>
              <a:t>προορισμού</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latin typeface="Calibri"/>
                <a:ea typeface="Calibri"/>
                <a:cs typeface="Calibri"/>
                <a:sym typeface="Calibri"/>
              </a:rPr>
              <a:t>αριθμός θύρας προορισμού</a:t>
            </a:r>
            <a:endParaRPr sz="2000"/>
          </a:p>
        </p:txBody>
      </p:sp>
      <p:sp>
        <p:nvSpPr>
          <p:cNvPr id="2139" name="Google Shape;2139;p20"/>
          <p:cNvSpPr txBox="1"/>
          <p:nvPr/>
        </p:nvSpPr>
        <p:spPr>
          <a:xfrm>
            <a:off x="4247711" y="1133081"/>
            <a:ext cx="3777600" cy="3731100"/>
          </a:xfrm>
          <a:prstGeom prst="rect">
            <a:avLst/>
          </a:prstGeom>
          <a:noFill/>
          <a:ln>
            <a:noFill/>
          </a:ln>
        </p:spPr>
        <p:txBody>
          <a:bodyPr anchorCtr="0" anchor="t" bIns="34275" lIns="68575" spcFirstLastPara="1" rIns="68575" wrap="square" tIns="34275">
            <a:normAutofit/>
          </a:bodyPr>
          <a:lstStyle/>
          <a:p>
            <a:pPr indent="-190500" lvl="0" marL="355600" marR="0" rtl="0" algn="l">
              <a:lnSpc>
                <a:spcPct val="9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ο υπολογιστής εξυπηρετητής μπορεί να υποστηρίζει πολλαπλές ταυτόχρονες</a:t>
            </a:r>
            <a:r>
              <a:rPr b="0" i="0" lang="en-US" sz="2000" u="none" cap="none" strike="noStrike">
                <a:solidFill>
                  <a:srgbClr val="000000"/>
                </a:solidFill>
                <a:latin typeface="Calibri"/>
                <a:ea typeface="Calibri"/>
                <a:cs typeface="Calibri"/>
                <a:sym typeface="Calibri"/>
              </a:rPr>
              <a:t> TCP sockets:</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κάθε </a:t>
            </a:r>
            <a:r>
              <a:rPr b="0" i="0" lang="en-US" sz="2000" u="none" cap="none" strike="noStrike">
                <a:solidFill>
                  <a:srgbClr val="000000"/>
                </a:solidFill>
                <a:latin typeface="Calibri"/>
                <a:ea typeface="Calibri"/>
                <a:cs typeface="Calibri"/>
                <a:sym typeface="Calibri"/>
              </a:rPr>
              <a:t>socket να ταυτοποιείται από την δική της </a:t>
            </a:r>
            <a:r>
              <a:rPr lang="en-US" sz="2000">
                <a:latin typeface="Calibri"/>
                <a:ea typeface="Calibri"/>
                <a:cs typeface="Calibri"/>
                <a:sym typeface="Calibri"/>
              </a:rPr>
              <a:t>4-άδα τιμών</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κάθε </a:t>
            </a:r>
            <a:r>
              <a:rPr b="0" i="0" lang="en-US" sz="2000" u="none" cap="none" strike="noStrike">
                <a:solidFill>
                  <a:srgbClr val="000000"/>
                </a:solidFill>
                <a:latin typeface="Calibri"/>
                <a:ea typeface="Calibri"/>
                <a:cs typeface="Calibri"/>
                <a:sym typeface="Calibri"/>
              </a:rPr>
              <a:t>socket είναι συσχετισμένο με διαφορετικό connecting </a:t>
            </a:r>
            <a:r>
              <a:rPr lang="en-US" sz="2000">
                <a:latin typeface="Calibri"/>
                <a:ea typeface="Calibri"/>
                <a:cs typeface="Calibri"/>
                <a:sym typeface="Calibri"/>
              </a:rPr>
              <a:t>πελάτη</a:t>
            </a:r>
            <a:endParaRPr sz="2000"/>
          </a:p>
        </p:txBody>
      </p:sp>
      <p:sp>
        <p:nvSpPr>
          <p:cNvPr id="2140" name="Google Shape;2140;p20"/>
          <p:cNvSpPr txBox="1"/>
          <p:nvPr/>
        </p:nvSpPr>
        <p:spPr>
          <a:xfrm>
            <a:off x="-21357" y="3213332"/>
            <a:ext cx="3578100" cy="1671300"/>
          </a:xfrm>
          <a:prstGeom prst="rect">
            <a:avLst/>
          </a:prstGeom>
          <a:noFill/>
          <a:ln>
            <a:noFill/>
          </a:ln>
        </p:spPr>
        <p:txBody>
          <a:bodyPr anchorCtr="0" anchor="t" bIns="34275" lIns="68575" spcFirstLastPara="1" rIns="68575" wrap="square" tIns="34275">
            <a:normAutofit/>
          </a:bodyPr>
          <a:lstStyle/>
          <a:p>
            <a:pPr indent="-177800" lvl="0" marL="304800" marR="0" rtl="0" algn="l">
              <a:lnSpc>
                <a:spcPct val="9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demux: ο παραλήπτης χρ</a:t>
            </a:r>
            <a:r>
              <a:rPr lang="en-US" sz="2000">
                <a:latin typeface="Calibri"/>
                <a:ea typeface="Calibri"/>
                <a:cs typeface="Calibri"/>
                <a:sym typeface="Calibri"/>
              </a:rPr>
              <a:t>ησι</a:t>
            </a:r>
            <a:r>
              <a:rPr b="0" i="0" lang="en-US" sz="2000" u="none" cap="none" strike="noStrike">
                <a:solidFill>
                  <a:srgbClr val="000000"/>
                </a:solidFill>
                <a:latin typeface="Calibri"/>
                <a:ea typeface="Calibri"/>
                <a:cs typeface="Calibri"/>
                <a:sym typeface="Calibri"/>
              </a:rPr>
              <a:t>μοποιε</a:t>
            </a:r>
            <a:r>
              <a:rPr lang="en-US" sz="2000">
                <a:latin typeface="Calibri"/>
                <a:ea typeface="Calibri"/>
                <a:cs typeface="Calibri"/>
                <a:sym typeface="Calibri"/>
              </a:rPr>
              <a:t>ί</a:t>
            </a:r>
            <a:r>
              <a:rPr b="0" i="0" lang="en-US" sz="2000" u="none" cap="none" strike="noStrike">
                <a:solidFill>
                  <a:srgbClr val="000000"/>
                </a:solidFill>
                <a:latin typeface="Calibri"/>
                <a:ea typeface="Calibri"/>
                <a:cs typeface="Calibri"/>
                <a:sym typeface="Calibri"/>
              </a:rPr>
              <a:t> </a:t>
            </a:r>
            <a:r>
              <a:rPr i="1" lang="en-US" sz="2000">
                <a:solidFill>
                  <a:srgbClr val="C00000"/>
                </a:solidFill>
                <a:latin typeface="Calibri"/>
                <a:ea typeface="Calibri"/>
                <a:cs typeface="Calibri"/>
                <a:sym typeface="Calibri"/>
              </a:rPr>
              <a:t>και τις 4 τιμές</a:t>
            </a:r>
            <a:r>
              <a:rPr b="0" i="1" lang="en-US" sz="2000" u="none" cap="none" strike="noStrike">
                <a:solidFill>
                  <a:srgbClr val="C00000"/>
                </a:solidFill>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για να κατευθύνει το τμήμα στ</a:t>
            </a:r>
            <a:r>
              <a:rPr lang="en-US" sz="2000">
                <a:latin typeface="Calibri"/>
                <a:ea typeface="Calibri"/>
                <a:cs typeface="Calibri"/>
                <a:sym typeface="Calibri"/>
              </a:rPr>
              <a:t>ην κατάλληλη </a:t>
            </a:r>
            <a:r>
              <a:rPr b="0" i="0" lang="en-US" sz="2000" u="none" cap="none" strike="noStrike">
                <a:solidFill>
                  <a:srgbClr val="000000"/>
                </a:solidFill>
                <a:latin typeface="Calibri"/>
                <a:ea typeface="Calibri"/>
                <a:cs typeface="Calibri"/>
                <a:sym typeface="Calibri"/>
              </a:rPr>
              <a:t>socket</a:t>
            </a:r>
            <a:endParaRPr sz="2000"/>
          </a:p>
        </p:txBody>
      </p:sp>
      <p:sp>
        <p:nvSpPr>
          <p:cNvPr id="2141" name="Google Shape;2141;p2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0"/>
                                        </p:tgtEl>
                                        <p:attrNameLst>
                                          <p:attrName>style.visibility</p:attrName>
                                        </p:attrNameLst>
                                      </p:cBhvr>
                                      <p:to>
                                        <p:strVal val="visible"/>
                                      </p:to>
                                    </p:set>
                                    <p:animEffect filter="fade" transition="in">
                                      <p:cBhvr>
                                        <p:cTn dur="500"/>
                                        <p:tgtEl>
                                          <p:spTgt spid="2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9"/>
                                        </p:tgtEl>
                                        <p:attrNameLst>
                                          <p:attrName>style.visibility</p:attrName>
                                        </p:attrNameLst>
                                      </p:cBhvr>
                                      <p:to>
                                        <p:strVal val="visible"/>
                                      </p:to>
                                    </p:set>
                                    <p:animEffect filter="fade" transition="in">
                                      <p:cBhvr>
                                        <p:cTn dur="500"/>
                                        <p:tgtEl>
                                          <p:spTgt spid="2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2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Συνδεσμική αποπολύπλεξη: Παράδειγμα</a:t>
            </a:r>
            <a:endParaRPr sz="3600"/>
          </a:p>
        </p:txBody>
      </p:sp>
      <p:sp>
        <p:nvSpPr>
          <p:cNvPr id="2148" name="Google Shape;2148;p21"/>
          <p:cNvSpPr/>
          <p:nvPr/>
        </p:nvSpPr>
        <p:spPr>
          <a:xfrm>
            <a:off x="3340677" y="1108513"/>
            <a:ext cx="414338" cy="156210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49" name="Google Shape;2149;p21"/>
          <p:cNvSpPr/>
          <p:nvPr/>
        </p:nvSpPr>
        <p:spPr>
          <a:xfrm>
            <a:off x="1539262" y="1243054"/>
            <a:ext cx="345281" cy="1645444"/>
          </a:xfrm>
          <a:custGeom>
            <a:rect b="b" l="l" r="r" t="t"/>
            <a:pathLst>
              <a:path extrusionOk="0" h="1382" w="290">
                <a:moveTo>
                  <a:pt x="15" y="1382"/>
                </a:moveTo>
                <a:lnTo>
                  <a:pt x="0" y="1360"/>
                </a:lnTo>
                <a:lnTo>
                  <a:pt x="290" y="0"/>
                </a:lnTo>
                <a:lnTo>
                  <a:pt x="284" y="1258"/>
                </a:lnTo>
                <a:lnTo>
                  <a:pt x="182" y="1382"/>
                </a:lnTo>
                <a:lnTo>
                  <a:pt x="15" y="1382"/>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50" name="Google Shape;2150;p21"/>
          <p:cNvSpPr/>
          <p:nvPr/>
        </p:nvSpPr>
        <p:spPr>
          <a:xfrm>
            <a:off x="1926214" y="1218050"/>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51" name="Google Shape;2151;p21"/>
          <p:cNvSpPr/>
          <p:nvPr/>
        </p:nvSpPr>
        <p:spPr>
          <a:xfrm>
            <a:off x="1897639" y="1258531"/>
            <a:ext cx="9549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cxnSp>
        <p:nvCxnSpPr>
          <p:cNvPr id="2152" name="Google Shape;2152;p21"/>
          <p:cNvCxnSpPr/>
          <p:nvPr/>
        </p:nvCxnSpPr>
        <p:spPr>
          <a:xfrm>
            <a:off x="1904783" y="1828841"/>
            <a:ext cx="947700" cy="2400"/>
          </a:xfrm>
          <a:prstGeom prst="straightConnector1">
            <a:avLst/>
          </a:prstGeom>
          <a:noFill/>
          <a:ln cap="flat" cmpd="sng" w="28575">
            <a:solidFill>
              <a:srgbClr val="000000"/>
            </a:solidFill>
            <a:prstDash val="solid"/>
            <a:round/>
            <a:headEnd len="med" w="med" type="none"/>
            <a:tailEnd len="med" w="med" type="none"/>
          </a:ln>
        </p:spPr>
      </p:cxnSp>
      <p:sp>
        <p:nvSpPr>
          <p:cNvPr id="2153" name="Google Shape;2153;p21"/>
          <p:cNvSpPr txBox="1"/>
          <p:nvPr/>
        </p:nvSpPr>
        <p:spPr>
          <a:xfrm>
            <a:off x="1872637" y="1815744"/>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cxnSp>
        <p:nvCxnSpPr>
          <p:cNvPr id="2154" name="Google Shape;2154;p21"/>
          <p:cNvCxnSpPr/>
          <p:nvPr/>
        </p:nvCxnSpPr>
        <p:spPr>
          <a:xfrm>
            <a:off x="1910737" y="2069348"/>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155" name="Google Shape;2155;p21"/>
          <p:cNvCxnSpPr/>
          <p:nvPr/>
        </p:nvCxnSpPr>
        <p:spPr>
          <a:xfrm>
            <a:off x="1900021" y="2301519"/>
            <a:ext cx="947700" cy="2400"/>
          </a:xfrm>
          <a:prstGeom prst="straightConnector1">
            <a:avLst/>
          </a:prstGeom>
          <a:noFill/>
          <a:ln cap="flat" cmpd="sng" w="28575">
            <a:solidFill>
              <a:srgbClr val="000000"/>
            </a:solidFill>
            <a:prstDash val="solid"/>
            <a:round/>
            <a:headEnd len="med" w="med" type="none"/>
            <a:tailEnd len="med" w="med" type="none"/>
          </a:ln>
        </p:spPr>
      </p:cxnSp>
      <p:cxnSp>
        <p:nvCxnSpPr>
          <p:cNvPr id="2156" name="Google Shape;2156;p21"/>
          <p:cNvCxnSpPr/>
          <p:nvPr/>
        </p:nvCxnSpPr>
        <p:spPr>
          <a:xfrm>
            <a:off x="1900021" y="2515832"/>
            <a:ext cx="947700" cy="2400"/>
          </a:xfrm>
          <a:prstGeom prst="straightConnector1">
            <a:avLst/>
          </a:prstGeom>
          <a:noFill/>
          <a:ln cap="flat" cmpd="sng" w="28575">
            <a:solidFill>
              <a:srgbClr val="000000"/>
            </a:solidFill>
            <a:prstDash val="solid"/>
            <a:round/>
            <a:headEnd len="med" w="med" type="none"/>
            <a:tailEnd len="med" w="med" type="none"/>
          </a:ln>
        </p:spPr>
      </p:cxnSp>
      <p:sp>
        <p:nvSpPr>
          <p:cNvPr id="2157" name="Google Shape;2157;p21"/>
          <p:cNvSpPr txBox="1"/>
          <p:nvPr/>
        </p:nvSpPr>
        <p:spPr>
          <a:xfrm>
            <a:off x="1898831" y="125138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158" name="Google Shape;2158;p21"/>
          <p:cNvSpPr txBox="1"/>
          <p:nvPr/>
        </p:nvSpPr>
        <p:spPr>
          <a:xfrm>
            <a:off x="1865493" y="2494400"/>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159" name="Google Shape;2159;p21"/>
          <p:cNvSpPr txBox="1"/>
          <p:nvPr/>
        </p:nvSpPr>
        <p:spPr>
          <a:xfrm>
            <a:off x="1879781" y="228008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160" name="Google Shape;2160;p21"/>
          <p:cNvSpPr txBox="1"/>
          <p:nvPr/>
        </p:nvSpPr>
        <p:spPr>
          <a:xfrm>
            <a:off x="1872637" y="2058631"/>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2161" name="Google Shape;2161;p21"/>
          <p:cNvSpPr/>
          <p:nvPr/>
        </p:nvSpPr>
        <p:spPr>
          <a:xfrm>
            <a:off x="2150052" y="1465700"/>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P1</a:t>
            </a:r>
            <a:endParaRPr b="0" i="0" sz="1200" u="none" cap="none" strike="noStrike">
              <a:solidFill>
                <a:srgbClr val="000000"/>
              </a:solidFill>
              <a:latin typeface="Arial"/>
              <a:ea typeface="Arial"/>
              <a:cs typeface="Arial"/>
              <a:sym typeface="Arial"/>
            </a:endParaRPr>
          </a:p>
        </p:txBody>
      </p:sp>
      <p:grpSp>
        <p:nvGrpSpPr>
          <p:cNvPr id="2162" name="Google Shape;2162;p21"/>
          <p:cNvGrpSpPr/>
          <p:nvPr/>
        </p:nvGrpSpPr>
        <p:grpSpPr>
          <a:xfrm>
            <a:off x="2126240" y="1708588"/>
            <a:ext cx="465535" cy="171450"/>
            <a:chOff x="1287" y="2524"/>
            <a:chExt cx="260" cy="100"/>
          </a:xfrm>
        </p:grpSpPr>
        <p:sp>
          <p:nvSpPr>
            <p:cNvPr id="2163" name="Google Shape;2163;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64" name="Google Shape;2164;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65" name="Google Shape;2165;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66" name="Google Shape;2166;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67" name="Google Shape;2167;p21"/>
          <p:cNvSpPr/>
          <p:nvPr/>
        </p:nvSpPr>
        <p:spPr>
          <a:xfrm>
            <a:off x="3800258" y="1043029"/>
            <a:ext cx="16908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68" name="Google Shape;2168;p21"/>
          <p:cNvSpPr/>
          <p:nvPr/>
        </p:nvSpPr>
        <p:spPr>
          <a:xfrm>
            <a:off x="3759777" y="1101369"/>
            <a:ext cx="16692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69" name="Google Shape;2169;p21"/>
          <p:cNvSpPr txBox="1"/>
          <p:nvPr/>
        </p:nvSpPr>
        <p:spPr>
          <a:xfrm>
            <a:off x="4078864" y="1647866"/>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sp>
        <p:nvSpPr>
          <p:cNvPr id="2170" name="Google Shape;2170;p21"/>
          <p:cNvSpPr txBox="1"/>
          <p:nvPr/>
        </p:nvSpPr>
        <p:spPr>
          <a:xfrm>
            <a:off x="4119346" y="1065650"/>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171" name="Google Shape;2171;p21"/>
          <p:cNvSpPr txBox="1"/>
          <p:nvPr/>
        </p:nvSpPr>
        <p:spPr>
          <a:xfrm>
            <a:off x="4074102" y="2326523"/>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172" name="Google Shape;2172;p21"/>
          <p:cNvSpPr txBox="1"/>
          <p:nvPr/>
        </p:nvSpPr>
        <p:spPr>
          <a:xfrm>
            <a:off x="4074102" y="2112210"/>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173" name="Google Shape;2173;p21"/>
          <p:cNvSpPr/>
          <p:nvPr/>
        </p:nvSpPr>
        <p:spPr>
          <a:xfrm>
            <a:off x="3849074" y="1295441"/>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P4</a:t>
            </a:r>
            <a:endParaRPr sz="1100"/>
          </a:p>
        </p:txBody>
      </p:sp>
      <p:sp>
        <p:nvSpPr>
          <p:cNvPr id="2174" name="Google Shape;2174;p21"/>
          <p:cNvSpPr/>
          <p:nvPr/>
        </p:nvSpPr>
        <p:spPr>
          <a:xfrm>
            <a:off x="6151743" y="1212097"/>
            <a:ext cx="972600" cy="14859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75" name="Google Shape;2175;p21"/>
          <p:cNvSpPr/>
          <p:nvPr/>
        </p:nvSpPr>
        <p:spPr>
          <a:xfrm>
            <a:off x="6004106" y="1243054"/>
            <a:ext cx="1224000" cy="14847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176" name="Google Shape;2176;p21"/>
          <p:cNvSpPr txBox="1"/>
          <p:nvPr/>
        </p:nvSpPr>
        <p:spPr>
          <a:xfrm>
            <a:off x="6098164" y="1809791"/>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transport</a:t>
            </a:r>
            <a:endParaRPr sz="1100"/>
          </a:p>
        </p:txBody>
      </p:sp>
      <p:sp>
        <p:nvSpPr>
          <p:cNvPr id="2177" name="Google Shape;2177;p21"/>
          <p:cNvSpPr txBox="1"/>
          <p:nvPr/>
        </p:nvSpPr>
        <p:spPr>
          <a:xfrm>
            <a:off x="6124358" y="1245435"/>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application</a:t>
            </a:r>
            <a:endParaRPr sz="1100"/>
          </a:p>
        </p:txBody>
      </p:sp>
      <p:sp>
        <p:nvSpPr>
          <p:cNvPr id="2178" name="Google Shape;2178;p21"/>
          <p:cNvSpPr txBox="1"/>
          <p:nvPr/>
        </p:nvSpPr>
        <p:spPr>
          <a:xfrm>
            <a:off x="6130312" y="2488448"/>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physical</a:t>
            </a:r>
            <a:endParaRPr sz="1100"/>
          </a:p>
        </p:txBody>
      </p:sp>
      <p:sp>
        <p:nvSpPr>
          <p:cNvPr id="2179" name="Google Shape;2179;p21"/>
          <p:cNvSpPr txBox="1"/>
          <p:nvPr/>
        </p:nvSpPr>
        <p:spPr>
          <a:xfrm>
            <a:off x="6105308" y="2274135"/>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link</a:t>
            </a:r>
            <a:endParaRPr sz="1100"/>
          </a:p>
        </p:txBody>
      </p:sp>
      <p:sp>
        <p:nvSpPr>
          <p:cNvPr id="2180" name="Google Shape;2180;p21"/>
          <p:cNvSpPr txBox="1"/>
          <p:nvPr/>
        </p:nvSpPr>
        <p:spPr>
          <a:xfrm>
            <a:off x="6098164" y="2052679"/>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sp>
        <p:nvSpPr>
          <p:cNvPr id="2181" name="Google Shape;2181;p21"/>
          <p:cNvSpPr/>
          <p:nvPr/>
        </p:nvSpPr>
        <p:spPr>
          <a:xfrm>
            <a:off x="6064827" y="1465700"/>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P2</a:t>
            </a:r>
            <a:endParaRPr sz="1100"/>
          </a:p>
        </p:txBody>
      </p:sp>
      <p:sp>
        <p:nvSpPr>
          <p:cNvPr id="2182" name="Google Shape;2182;p21"/>
          <p:cNvSpPr/>
          <p:nvPr/>
        </p:nvSpPr>
        <p:spPr>
          <a:xfrm>
            <a:off x="7245927" y="1227575"/>
            <a:ext cx="378619" cy="1600200"/>
          </a:xfrm>
          <a:custGeom>
            <a:rect b="b" l="l" r="r" t="t"/>
            <a:pathLst>
              <a:path extrusionOk="0" h="1344" w="318">
                <a:moveTo>
                  <a:pt x="318" y="1344"/>
                </a:moveTo>
                <a:lnTo>
                  <a:pt x="12" y="0"/>
                </a:lnTo>
                <a:lnTo>
                  <a:pt x="0" y="1224"/>
                </a:lnTo>
                <a:lnTo>
                  <a:pt x="121" y="1344"/>
                </a:lnTo>
                <a:lnTo>
                  <a:pt x="318" y="1344"/>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83" name="Google Shape;2183;p21"/>
          <p:cNvSpPr txBox="1"/>
          <p:nvPr/>
        </p:nvSpPr>
        <p:spPr>
          <a:xfrm flipH="1">
            <a:off x="1292924" y="3313550"/>
            <a:ext cx="8607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Gill Sans"/>
              <a:buNone/>
            </a:pPr>
            <a:r>
              <a:rPr b="0" i="0" lang="en-US" sz="1400" u="none" cap="none" strike="noStrike">
                <a:solidFill>
                  <a:srgbClr val="000000"/>
                </a:solidFill>
                <a:latin typeface="Gill Sans"/>
                <a:ea typeface="Gill Sans"/>
                <a:cs typeface="Gill Sans"/>
                <a:sym typeface="Gill Sans"/>
              </a:rPr>
              <a:t>host: IP address A</a:t>
            </a:r>
            <a:endParaRPr sz="1100"/>
          </a:p>
        </p:txBody>
      </p:sp>
      <p:sp>
        <p:nvSpPr>
          <p:cNvPr id="2184" name="Google Shape;2184;p21"/>
          <p:cNvSpPr txBox="1"/>
          <p:nvPr/>
        </p:nvSpPr>
        <p:spPr>
          <a:xfrm flipH="1">
            <a:off x="7110318" y="3236160"/>
            <a:ext cx="8607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Gill Sans"/>
              <a:buNone/>
            </a:pPr>
            <a:r>
              <a:rPr b="0" i="0" lang="en-US" sz="1400" u="none" cap="none" strike="noStrike">
                <a:solidFill>
                  <a:srgbClr val="000000"/>
                </a:solidFill>
                <a:latin typeface="Gill Sans"/>
                <a:ea typeface="Gill Sans"/>
                <a:cs typeface="Gill Sans"/>
                <a:sym typeface="Gill Sans"/>
              </a:rPr>
              <a:t>host: IP address C</a:t>
            </a:r>
            <a:endParaRPr sz="1100"/>
          </a:p>
        </p:txBody>
      </p:sp>
      <p:cxnSp>
        <p:nvCxnSpPr>
          <p:cNvPr id="2185" name="Google Shape;2185;p21"/>
          <p:cNvCxnSpPr/>
          <p:nvPr/>
        </p:nvCxnSpPr>
        <p:spPr>
          <a:xfrm>
            <a:off x="3741918" y="2358669"/>
            <a:ext cx="1675200" cy="0"/>
          </a:xfrm>
          <a:prstGeom prst="straightConnector1">
            <a:avLst/>
          </a:prstGeom>
          <a:noFill/>
          <a:ln cap="flat" cmpd="sng" w="19050">
            <a:solidFill>
              <a:srgbClr val="000000"/>
            </a:solidFill>
            <a:prstDash val="solid"/>
            <a:round/>
            <a:headEnd len="med" w="med" type="none"/>
            <a:tailEnd len="med" w="med" type="none"/>
          </a:ln>
        </p:spPr>
      </p:cxnSp>
      <p:cxnSp>
        <p:nvCxnSpPr>
          <p:cNvPr id="2186" name="Google Shape;2186;p21"/>
          <p:cNvCxnSpPr/>
          <p:nvPr/>
        </p:nvCxnSpPr>
        <p:spPr>
          <a:xfrm>
            <a:off x="3753824" y="2132450"/>
            <a:ext cx="1675200" cy="0"/>
          </a:xfrm>
          <a:prstGeom prst="straightConnector1">
            <a:avLst/>
          </a:prstGeom>
          <a:noFill/>
          <a:ln cap="flat" cmpd="sng" w="19050">
            <a:solidFill>
              <a:srgbClr val="000000"/>
            </a:solidFill>
            <a:prstDash val="solid"/>
            <a:round/>
            <a:headEnd len="med" w="med" type="none"/>
            <a:tailEnd len="med" w="med" type="none"/>
          </a:ln>
        </p:spPr>
      </p:cxnSp>
      <p:sp>
        <p:nvSpPr>
          <p:cNvPr id="2187" name="Google Shape;2187;p21"/>
          <p:cNvSpPr txBox="1"/>
          <p:nvPr/>
        </p:nvSpPr>
        <p:spPr>
          <a:xfrm>
            <a:off x="4044337" y="1881229"/>
            <a:ext cx="988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network</a:t>
            </a:r>
            <a:endParaRPr sz="1100"/>
          </a:p>
        </p:txBody>
      </p:sp>
      <p:cxnSp>
        <p:nvCxnSpPr>
          <p:cNvPr id="2188" name="Google Shape;2188;p21"/>
          <p:cNvCxnSpPr/>
          <p:nvPr/>
        </p:nvCxnSpPr>
        <p:spPr>
          <a:xfrm>
            <a:off x="3756205" y="1890754"/>
            <a:ext cx="1675200" cy="0"/>
          </a:xfrm>
          <a:prstGeom prst="straightConnector1">
            <a:avLst/>
          </a:prstGeom>
          <a:noFill/>
          <a:ln cap="flat" cmpd="sng" w="19050">
            <a:solidFill>
              <a:srgbClr val="000000"/>
            </a:solidFill>
            <a:prstDash val="solid"/>
            <a:round/>
            <a:headEnd len="med" w="med" type="none"/>
            <a:tailEnd len="med" w="med" type="none"/>
          </a:ln>
        </p:spPr>
      </p:cxnSp>
      <p:cxnSp>
        <p:nvCxnSpPr>
          <p:cNvPr id="2189" name="Google Shape;2189;p21"/>
          <p:cNvCxnSpPr/>
          <p:nvPr/>
        </p:nvCxnSpPr>
        <p:spPr>
          <a:xfrm>
            <a:off x="3758587" y="1649056"/>
            <a:ext cx="1675200" cy="0"/>
          </a:xfrm>
          <a:prstGeom prst="straightConnector1">
            <a:avLst/>
          </a:prstGeom>
          <a:noFill/>
          <a:ln cap="flat" cmpd="sng" w="19050">
            <a:solidFill>
              <a:srgbClr val="000000"/>
            </a:solidFill>
            <a:prstDash val="solid"/>
            <a:round/>
            <a:headEnd len="med" w="med" type="none"/>
            <a:tailEnd len="med" w="med" type="none"/>
          </a:ln>
        </p:spPr>
      </p:cxnSp>
      <p:grpSp>
        <p:nvGrpSpPr>
          <p:cNvPr id="2190" name="Google Shape;2190;p21"/>
          <p:cNvGrpSpPr/>
          <p:nvPr/>
        </p:nvGrpSpPr>
        <p:grpSpPr>
          <a:xfrm>
            <a:off x="3890746" y="1545472"/>
            <a:ext cx="354806" cy="171450"/>
            <a:chOff x="1287" y="2524"/>
            <a:chExt cx="260" cy="100"/>
          </a:xfrm>
        </p:grpSpPr>
        <p:sp>
          <p:nvSpPr>
            <p:cNvPr id="2191" name="Google Shape;2191;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92" name="Google Shape;2192;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93" name="Google Shape;2193;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94" name="Google Shape;2194;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195" name="Google Shape;2195;p21"/>
          <p:cNvSpPr/>
          <p:nvPr/>
        </p:nvSpPr>
        <p:spPr>
          <a:xfrm>
            <a:off x="4874202" y="1299013"/>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P6</a:t>
            </a:r>
            <a:endParaRPr sz="1100"/>
          </a:p>
        </p:txBody>
      </p:sp>
      <p:sp>
        <p:nvSpPr>
          <p:cNvPr id="2196" name="Google Shape;2196;p21"/>
          <p:cNvSpPr/>
          <p:nvPr/>
        </p:nvSpPr>
        <p:spPr>
          <a:xfrm>
            <a:off x="4370568" y="1297823"/>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P5</a:t>
            </a:r>
            <a:endParaRPr sz="1100"/>
          </a:p>
        </p:txBody>
      </p:sp>
      <p:grpSp>
        <p:nvGrpSpPr>
          <p:cNvPr id="2197" name="Google Shape;2197;p21"/>
          <p:cNvGrpSpPr/>
          <p:nvPr/>
        </p:nvGrpSpPr>
        <p:grpSpPr>
          <a:xfrm>
            <a:off x="4419383" y="1549044"/>
            <a:ext cx="354806" cy="171450"/>
            <a:chOff x="1287" y="2524"/>
            <a:chExt cx="260" cy="100"/>
          </a:xfrm>
        </p:grpSpPr>
        <p:sp>
          <p:nvSpPr>
            <p:cNvPr id="2198" name="Google Shape;2198;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199" name="Google Shape;2199;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00" name="Google Shape;2200;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01" name="Google Shape;2201;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202" name="Google Shape;2202;p21"/>
          <p:cNvGrpSpPr/>
          <p:nvPr/>
        </p:nvGrpSpPr>
        <p:grpSpPr>
          <a:xfrm>
            <a:off x="4923018" y="1552616"/>
            <a:ext cx="354806" cy="171450"/>
            <a:chOff x="1287" y="2524"/>
            <a:chExt cx="260" cy="100"/>
          </a:xfrm>
        </p:grpSpPr>
        <p:sp>
          <p:nvSpPr>
            <p:cNvPr id="2203" name="Google Shape;2203;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04" name="Google Shape;2204;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05" name="Google Shape;2205;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06" name="Google Shape;2206;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2207" name="Google Shape;2207;p21"/>
          <p:cNvCxnSpPr/>
          <p:nvPr/>
        </p:nvCxnSpPr>
        <p:spPr>
          <a:xfrm>
            <a:off x="5998152" y="2520594"/>
            <a:ext cx="1228800" cy="0"/>
          </a:xfrm>
          <a:prstGeom prst="straightConnector1">
            <a:avLst/>
          </a:prstGeom>
          <a:noFill/>
          <a:ln cap="flat" cmpd="sng" w="19050">
            <a:solidFill>
              <a:srgbClr val="000000"/>
            </a:solidFill>
            <a:prstDash val="solid"/>
            <a:round/>
            <a:headEnd len="med" w="med" type="none"/>
            <a:tailEnd len="med" w="med" type="none"/>
          </a:ln>
        </p:spPr>
      </p:cxnSp>
      <p:cxnSp>
        <p:nvCxnSpPr>
          <p:cNvPr id="2208" name="Google Shape;2208;p21"/>
          <p:cNvCxnSpPr/>
          <p:nvPr/>
        </p:nvCxnSpPr>
        <p:spPr>
          <a:xfrm>
            <a:off x="5991008" y="2299138"/>
            <a:ext cx="1228800" cy="0"/>
          </a:xfrm>
          <a:prstGeom prst="straightConnector1">
            <a:avLst/>
          </a:prstGeom>
          <a:noFill/>
          <a:ln cap="flat" cmpd="sng" w="19050">
            <a:solidFill>
              <a:srgbClr val="000000"/>
            </a:solidFill>
            <a:prstDash val="solid"/>
            <a:round/>
            <a:headEnd len="med" w="med" type="none"/>
            <a:tailEnd len="med" w="med" type="none"/>
          </a:ln>
        </p:spPr>
      </p:cxnSp>
      <p:cxnSp>
        <p:nvCxnSpPr>
          <p:cNvPr id="2209" name="Google Shape;2209;p21"/>
          <p:cNvCxnSpPr/>
          <p:nvPr/>
        </p:nvCxnSpPr>
        <p:spPr>
          <a:xfrm>
            <a:off x="5991008" y="2077681"/>
            <a:ext cx="1228800" cy="0"/>
          </a:xfrm>
          <a:prstGeom prst="straightConnector1">
            <a:avLst/>
          </a:prstGeom>
          <a:noFill/>
          <a:ln cap="flat" cmpd="sng" w="19050">
            <a:solidFill>
              <a:srgbClr val="000000"/>
            </a:solidFill>
            <a:prstDash val="solid"/>
            <a:round/>
            <a:headEnd len="med" w="med" type="none"/>
            <a:tailEnd len="med" w="med" type="none"/>
          </a:ln>
        </p:spPr>
      </p:cxnSp>
      <p:cxnSp>
        <p:nvCxnSpPr>
          <p:cNvPr id="2210" name="Google Shape;2210;p21"/>
          <p:cNvCxnSpPr/>
          <p:nvPr/>
        </p:nvCxnSpPr>
        <p:spPr>
          <a:xfrm>
            <a:off x="5991008" y="1849081"/>
            <a:ext cx="1228800" cy="0"/>
          </a:xfrm>
          <a:prstGeom prst="straightConnector1">
            <a:avLst/>
          </a:prstGeom>
          <a:noFill/>
          <a:ln cap="flat" cmpd="sng" w="19050">
            <a:solidFill>
              <a:srgbClr val="000000"/>
            </a:solidFill>
            <a:prstDash val="solid"/>
            <a:round/>
            <a:headEnd len="med" w="med" type="none"/>
            <a:tailEnd len="med" w="med" type="none"/>
          </a:ln>
        </p:spPr>
      </p:cxnSp>
      <p:grpSp>
        <p:nvGrpSpPr>
          <p:cNvPr id="2211" name="Google Shape;2211;p21"/>
          <p:cNvGrpSpPr/>
          <p:nvPr/>
        </p:nvGrpSpPr>
        <p:grpSpPr>
          <a:xfrm>
            <a:off x="6105308" y="1719304"/>
            <a:ext cx="354806" cy="171450"/>
            <a:chOff x="1287" y="2524"/>
            <a:chExt cx="260" cy="100"/>
          </a:xfrm>
        </p:grpSpPr>
        <p:sp>
          <p:nvSpPr>
            <p:cNvPr id="2212" name="Google Shape;2212;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13" name="Google Shape;2213;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14" name="Google Shape;2214;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15" name="Google Shape;2215;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216" name="Google Shape;2216;p21"/>
          <p:cNvGrpSpPr/>
          <p:nvPr/>
        </p:nvGrpSpPr>
        <p:grpSpPr>
          <a:xfrm>
            <a:off x="6701812" y="1712160"/>
            <a:ext cx="354806" cy="171450"/>
            <a:chOff x="1287" y="2524"/>
            <a:chExt cx="260" cy="100"/>
          </a:xfrm>
        </p:grpSpPr>
        <p:sp>
          <p:nvSpPr>
            <p:cNvPr id="2217" name="Google Shape;2217;p21"/>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18" name="Google Shape;2218;p21"/>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19" name="Google Shape;2219;p21"/>
            <p:cNvSpPr/>
            <p:nvPr/>
          </p:nvSpPr>
          <p:spPr>
            <a:xfrm>
              <a:off x="1503" y="2582"/>
              <a:ext cx="27" cy="26"/>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20" name="Google Shape;2220;p21"/>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21" name="Google Shape;2221;p21"/>
          <p:cNvSpPr/>
          <p:nvPr/>
        </p:nvSpPr>
        <p:spPr>
          <a:xfrm>
            <a:off x="6657758" y="1462129"/>
            <a:ext cx="448800" cy="228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P3</a:t>
            </a:r>
            <a:endParaRPr sz="1100"/>
          </a:p>
        </p:txBody>
      </p:sp>
      <p:grpSp>
        <p:nvGrpSpPr>
          <p:cNvPr id="2222" name="Google Shape;2222;p21"/>
          <p:cNvGrpSpPr/>
          <p:nvPr/>
        </p:nvGrpSpPr>
        <p:grpSpPr>
          <a:xfrm>
            <a:off x="2346506" y="1614529"/>
            <a:ext cx="2021681" cy="2553890"/>
            <a:chOff x="3128674" y="2152705"/>
            <a:chExt cx="2695575" cy="3405187"/>
          </a:xfrm>
        </p:grpSpPr>
        <p:grpSp>
          <p:nvGrpSpPr>
            <p:cNvPr id="2223" name="Google Shape;2223;p21"/>
            <p:cNvGrpSpPr/>
            <p:nvPr/>
          </p:nvGrpSpPr>
          <p:grpSpPr>
            <a:xfrm>
              <a:off x="3301711" y="4192642"/>
              <a:ext cx="2173288" cy="1365250"/>
              <a:chOff x="3301711" y="4192642"/>
              <a:chExt cx="2173288" cy="1365250"/>
            </a:xfrm>
          </p:grpSpPr>
          <p:grpSp>
            <p:nvGrpSpPr>
              <p:cNvPr id="2224" name="Google Shape;2224;p21"/>
              <p:cNvGrpSpPr/>
              <p:nvPr/>
            </p:nvGrpSpPr>
            <p:grpSpPr>
              <a:xfrm>
                <a:off x="3450936" y="4883205"/>
                <a:ext cx="2024063" cy="674687"/>
                <a:chOff x="1079" y="3697"/>
                <a:chExt cx="1275" cy="425"/>
              </a:xfrm>
            </p:grpSpPr>
            <p:sp>
              <p:nvSpPr>
                <p:cNvPr id="2225" name="Google Shape;2225;p21"/>
                <p:cNvSpPr/>
                <p:nvPr/>
              </p:nvSpPr>
              <p:spPr>
                <a:xfrm>
                  <a:off x="1553" y="3697"/>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226" name="Google Shape;2226;p21"/>
                <p:cNvCxnSpPr/>
                <p:nvPr/>
              </p:nvCxnSpPr>
              <p:spPr>
                <a:xfrm>
                  <a:off x="2179" y="3770"/>
                  <a:ext cx="175" cy="0"/>
                </a:xfrm>
                <a:prstGeom prst="straightConnector1">
                  <a:avLst/>
                </a:prstGeom>
                <a:noFill/>
                <a:ln cap="flat" cmpd="sng" w="38100">
                  <a:solidFill>
                    <a:srgbClr val="CC0000"/>
                  </a:solidFill>
                  <a:prstDash val="solid"/>
                  <a:round/>
                  <a:headEnd len="med" w="med" type="none"/>
                  <a:tailEnd len="med" w="med" type="triangle"/>
                </a:ln>
              </p:spPr>
            </p:cxnSp>
            <p:sp>
              <p:nvSpPr>
                <p:cNvPr id="2227" name="Google Shape;2227;p21"/>
                <p:cNvSpPr txBox="1"/>
                <p:nvPr/>
              </p:nvSpPr>
              <p:spPr>
                <a:xfrm>
                  <a:off x="1079" y="3822"/>
                  <a:ext cx="1200" cy="3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IP,port: A,9157</a:t>
                  </a:r>
                  <a:endParaRPr sz="1100"/>
                </a:p>
                <a:p>
                  <a:pPr indent="0" lvl="0" marL="0" marR="0" rtl="0" algn="r">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IP, port: B,80</a:t>
                  </a:r>
                  <a:endParaRPr sz="1100"/>
                </a:p>
              </p:txBody>
            </p:sp>
          </p:grpSp>
          <p:grpSp>
            <p:nvGrpSpPr>
              <p:cNvPr id="2228" name="Google Shape;2228;p21"/>
              <p:cNvGrpSpPr/>
              <p:nvPr/>
            </p:nvGrpSpPr>
            <p:grpSpPr>
              <a:xfrm>
                <a:off x="3301711" y="4192642"/>
                <a:ext cx="2019300" cy="1150938"/>
                <a:chOff x="2741" y="3750"/>
                <a:chExt cx="1272" cy="725"/>
              </a:xfrm>
            </p:grpSpPr>
            <p:sp>
              <p:nvSpPr>
                <p:cNvPr id="2229" name="Google Shape;2229;p21"/>
                <p:cNvSpPr/>
                <p:nvPr/>
              </p:nvSpPr>
              <p:spPr>
                <a:xfrm>
                  <a:off x="2859" y="3750"/>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230" name="Google Shape;2230;p21"/>
                <p:cNvCxnSpPr/>
                <p:nvPr/>
              </p:nvCxnSpPr>
              <p:spPr>
                <a:xfrm>
                  <a:off x="2741" y="3837"/>
                  <a:ext cx="175" cy="0"/>
                </a:xfrm>
                <a:prstGeom prst="straightConnector1">
                  <a:avLst/>
                </a:prstGeom>
                <a:noFill/>
                <a:ln cap="flat" cmpd="sng" w="38100">
                  <a:solidFill>
                    <a:srgbClr val="CC0000"/>
                  </a:solidFill>
                  <a:prstDash val="solid"/>
                  <a:round/>
                  <a:headEnd len="med" w="med" type="triangle"/>
                  <a:tailEnd len="med" w="med" type="none"/>
                </a:ln>
              </p:spPr>
            </p:cxnSp>
            <p:sp>
              <p:nvSpPr>
                <p:cNvPr id="2231" name="Google Shape;2231;p21"/>
                <p:cNvSpPr txBox="1"/>
                <p:nvPr/>
              </p:nvSpPr>
              <p:spPr>
                <a:xfrm>
                  <a:off x="2813" y="3875"/>
                  <a:ext cx="1200" cy="6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IP,port: B,80</a:t>
                  </a:r>
                  <a:endParaRPr sz="1100"/>
                </a:p>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IP,port: A,9157</a:t>
                  </a:r>
                  <a:endParaRPr sz="1100"/>
                </a:p>
              </p:txBody>
            </p:sp>
          </p:grpSp>
        </p:grpSp>
        <p:sp>
          <p:nvSpPr>
            <p:cNvPr id="2232" name="Google Shape;2232;p21"/>
            <p:cNvSpPr/>
            <p:nvPr/>
          </p:nvSpPr>
          <p:spPr>
            <a:xfrm>
              <a:off x="3128674" y="2152705"/>
              <a:ext cx="2695575" cy="2695575"/>
            </a:xfrm>
            <a:custGeom>
              <a:rect b="b" l="l" r="r" t="t"/>
              <a:pathLst>
                <a:path extrusionOk="0" h="1698" w="1698">
                  <a:moveTo>
                    <a:pt x="0" y="131"/>
                  </a:moveTo>
                  <a:lnTo>
                    <a:pt x="0" y="1698"/>
                  </a:lnTo>
                  <a:lnTo>
                    <a:pt x="1698" y="1690"/>
                  </a:lnTo>
                  <a:lnTo>
                    <a:pt x="1691" y="148"/>
                  </a:lnTo>
                  <a:lnTo>
                    <a:pt x="1443" y="0"/>
                  </a:lnTo>
                </a:path>
              </a:pathLst>
            </a:custGeom>
            <a:noFill/>
            <a:ln cap="flat" cmpd="sng" w="28575">
              <a:solidFill>
                <a:srgbClr val="CC0000"/>
              </a:solidFill>
              <a:prstDash val="solid"/>
              <a:round/>
              <a:headEnd len="med" w="med" type="triangl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33" name="Google Shape;2233;p21"/>
          <p:cNvSpPr/>
          <p:nvPr/>
        </p:nvSpPr>
        <p:spPr>
          <a:xfrm>
            <a:off x="4586071" y="1638341"/>
            <a:ext cx="2316956" cy="2439590"/>
          </a:xfrm>
          <a:custGeom>
            <a:rect b="b" l="l" r="r" t="t"/>
            <a:pathLst>
              <a:path extrusionOk="0" h="1801" w="1946">
                <a:moveTo>
                  <a:pt x="0" y="0"/>
                </a:moveTo>
                <a:lnTo>
                  <a:pt x="0" y="1801"/>
                </a:lnTo>
                <a:lnTo>
                  <a:pt x="1946" y="1794"/>
                </a:lnTo>
                <a:lnTo>
                  <a:pt x="1925" y="132"/>
                </a:lnTo>
              </a:path>
            </a:pathLst>
          </a:custGeom>
          <a:noFill/>
          <a:ln cap="flat" cmpd="sng" w="28575">
            <a:solidFill>
              <a:srgbClr val="CC0000"/>
            </a:solidFill>
            <a:prstDash val="solid"/>
            <a:round/>
            <a:headEnd len="med" w="med" type="triangl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34" name="Google Shape;2234;p21"/>
          <p:cNvGrpSpPr/>
          <p:nvPr/>
        </p:nvGrpSpPr>
        <p:grpSpPr>
          <a:xfrm>
            <a:off x="5080181" y="1630006"/>
            <a:ext cx="1588293" cy="2174081"/>
            <a:chOff x="6773574" y="2173342"/>
            <a:chExt cx="2117724" cy="2898775"/>
          </a:xfrm>
        </p:grpSpPr>
        <p:sp>
          <p:nvSpPr>
            <p:cNvPr id="2235" name="Google Shape;2235;p21"/>
            <p:cNvSpPr/>
            <p:nvPr/>
          </p:nvSpPr>
          <p:spPr>
            <a:xfrm>
              <a:off x="6773574" y="2173342"/>
              <a:ext cx="1609725" cy="2465388"/>
            </a:xfrm>
            <a:custGeom>
              <a:rect b="b" l="l" r="r" t="t"/>
              <a:pathLst>
                <a:path extrusionOk="0" h="1480" w="1014">
                  <a:moveTo>
                    <a:pt x="0" y="0"/>
                  </a:moveTo>
                  <a:lnTo>
                    <a:pt x="0" y="1480"/>
                  </a:lnTo>
                  <a:lnTo>
                    <a:pt x="1014" y="1480"/>
                  </a:lnTo>
                  <a:lnTo>
                    <a:pt x="1014" y="146"/>
                  </a:lnTo>
                </a:path>
              </a:pathLst>
            </a:custGeom>
            <a:noFill/>
            <a:ln cap="flat" cmpd="sng" w="28575">
              <a:solidFill>
                <a:srgbClr val="CC0000"/>
              </a:solidFill>
              <a:prstDash val="solid"/>
              <a:round/>
              <a:headEnd len="med" w="med" type="triangl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36" name="Google Shape;2236;p21"/>
            <p:cNvGrpSpPr/>
            <p:nvPr/>
          </p:nvGrpSpPr>
          <p:grpSpPr>
            <a:xfrm>
              <a:off x="6871999" y="4397430"/>
              <a:ext cx="2019300" cy="674687"/>
              <a:chOff x="2741" y="3750"/>
              <a:chExt cx="1272" cy="425"/>
            </a:xfrm>
          </p:grpSpPr>
          <p:sp>
            <p:nvSpPr>
              <p:cNvPr id="2237" name="Google Shape;2237;p21"/>
              <p:cNvSpPr/>
              <p:nvPr/>
            </p:nvSpPr>
            <p:spPr>
              <a:xfrm>
                <a:off x="2859" y="3750"/>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238" name="Google Shape;2238;p21"/>
              <p:cNvCxnSpPr/>
              <p:nvPr/>
            </p:nvCxnSpPr>
            <p:spPr>
              <a:xfrm>
                <a:off x="2741" y="3837"/>
                <a:ext cx="175" cy="0"/>
              </a:xfrm>
              <a:prstGeom prst="straightConnector1">
                <a:avLst/>
              </a:prstGeom>
              <a:noFill/>
              <a:ln cap="flat" cmpd="sng" w="38100">
                <a:solidFill>
                  <a:srgbClr val="CC0000"/>
                </a:solidFill>
                <a:prstDash val="solid"/>
                <a:round/>
                <a:headEnd len="med" w="med" type="triangle"/>
                <a:tailEnd len="med" w="med" type="none"/>
              </a:ln>
            </p:spPr>
          </p:cxnSp>
          <p:sp>
            <p:nvSpPr>
              <p:cNvPr id="2239" name="Google Shape;2239;p21"/>
              <p:cNvSpPr txBox="1"/>
              <p:nvPr/>
            </p:nvSpPr>
            <p:spPr>
              <a:xfrm>
                <a:off x="2813" y="3875"/>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IP,port: C,5775</a:t>
                </a:r>
                <a:endParaRPr sz="1100"/>
              </a:p>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IP,port: B,80</a:t>
                </a:r>
                <a:endParaRPr sz="1100"/>
              </a:p>
            </p:txBody>
          </p:sp>
        </p:grpSp>
      </p:grpSp>
      <p:grpSp>
        <p:nvGrpSpPr>
          <p:cNvPr id="2240" name="Google Shape;2240;p21"/>
          <p:cNvGrpSpPr/>
          <p:nvPr/>
        </p:nvGrpSpPr>
        <p:grpSpPr>
          <a:xfrm>
            <a:off x="5206387" y="3889813"/>
            <a:ext cx="1514475" cy="506016"/>
            <a:chOff x="2741" y="3750"/>
            <a:chExt cx="1272" cy="425"/>
          </a:xfrm>
        </p:grpSpPr>
        <p:sp>
          <p:nvSpPr>
            <p:cNvPr id="2241" name="Google Shape;2241;p21"/>
            <p:cNvSpPr/>
            <p:nvPr/>
          </p:nvSpPr>
          <p:spPr>
            <a:xfrm>
              <a:off x="2859" y="3750"/>
              <a:ext cx="678" cy="138"/>
            </a:xfrm>
            <a:prstGeom prst="rect">
              <a:avLst/>
            </a:prstGeom>
            <a:solidFill>
              <a:srgbClr val="3C6CD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2242" name="Google Shape;2242;p21"/>
            <p:cNvCxnSpPr/>
            <p:nvPr/>
          </p:nvCxnSpPr>
          <p:spPr>
            <a:xfrm>
              <a:off x="2741" y="3837"/>
              <a:ext cx="175" cy="0"/>
            </a:xfrm>
            <a:prstGeom prst="straightConnector1">
              <a:avLst/>
            </a:prstGeom>
            <a:noFill/>
            <a:ln cap="flat" cmpd="sng" w="38100">
              <a:solidFill>
                <a:srgbClr val="CC0000"/>
              </a:solidFill>
              <a:prstDash val="solid"/>
              <a:round/>
              <a:headEnd len="med" w="med" type="triangle"/>
              <a:tailEnd len="med" w="med" type="none"/>
            </a:ln>
          </p:spPr>
        </p:cxnSp>
        <p:sp>
          <p:nvSpPr>
            <p:cNvPr id="2243" name="Google Shape;2243;p21"/>
            <p:cNvSpPr txBox="1"/>
            <p:nvPr/>
          </p:nvSpPr>
          <p:spPr>
            <a:xfrm>
              <a:off x="2813" y="3875"/>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source IP,port: C,9157</a:t>
              </a:r>
              <a:endParaRPr sz="1100"/>
            </a:p>
            <a:p>
              <a:pPr indent="0" lvl="0" marL="0" marR="0" rtl="0" algn="l">
                <a:lnSpc>
                  <a:spcPct val="85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dest IP,port: B,80</a:t>
              </a:r>
              <a:endParaRPr sz="1100"/>
            </a:p>
          </p:txBody>
        </p:sp>
      </p:grpSp>
      <p:sp>
        <p:nvSpPr>
          <p:cNvPr id="2244" name="Google Shape;2244;p21"/>
          <p:cNvSpPr txBox="1"/>
          <p:nvPr/>
        </p:nvSpPr>
        <p:spPr>
          <a:xfrm flipH="1">
            <a:off x="5011246" y="2561075"/>
            <a:ext cx="860700" cy="414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Gill Sans"/>
              <a:buNone/>
            </a:pPr>
            <a:r>
              <a:rPr b="0" i="0" lang="en-US" sz="1400" u="none" cap="none" strike="noStrike">
                <a:solidFill>
                  <a:srgbClr val="000000"/>
                </a:solidFill>
                <a:latin typeface="Gill Sans"/>
                <a:ea typeface="Gill Sans"/>
                <a:cs typeface="Gill Sans"/>
                <a:sym typeface="Gill Sans"/>
              </a:rPr>
              <a:t>server: IP address B</a:t>
            </a:r>
            <a:endParaRPr sz="1100"/>
          </a:p>
        </p:txBody>
      </p:sp>
      <p:grpSp>
        <p:nvGrpSpPr>
          <p:cNvPr id="2245" name="Google Shape;2245;p21"/>
          <p:cNvGrpSpPr/>
          <p:nvPr/>
        </p:nvGrpSpPr>
        <p:grpSpPr>
          <a:xfrm>
            <a:off x="3341868" y="2178885"/>
            <a:ext cx="269081" cy="528638"/>
            <a:chOff x="4140" y="429"/>
            <a:chExt cx="1425" cy="2396"/>
          </a:xfrm>
        </p:grpSpPr>
        <p:sp>
          <p:nvSpPr>
            <p:cNvPr id="2246" name="Google Shape;2246;p2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47" name="Google Shape;2247;p21"/>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48" name="Google Shape;2248;p2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49" name="Google Shape;2249;p2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50" name="Google Shape;2250;p21"/>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51" name="Google Shape;2251;p21"/>
            <p:cNvGrpSpPr/>
            <p:nvPr/>
          </p:nvGrpSpPr>
          <p:grpSpPr>
            <a:xfrm>
              <a:off x="4751" y="667"/>
              <a:ext cx="580" cy="146"/>
              <a:chOff x="617" y="2567"/>
              <a:chExt cx="724" cy="140"/>
            </a:xfrm>
          </p:grpSpPr>
          <p:sp>
            <p:nvSpPr>
              <p:cNvPr id="2252" name="Google Shape;2252;p21"/>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53" name="Google Shape;2253;p21"/>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54" name="Google Shape;2254;p21"/>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55" name="Google Shape;2255;p21"/>
            <p:cNvGrpSpPr/>
            <p:nvPr/>
          </p:nvGrpSpPr>
          <p:grpSpPr>
            <a:xfrm>
              <a:off x="4745" y="996"/>
              <a:ext cx="580" cy="156"/>
              <a:chOff x="612" y="2570"/>
              <a:chExt cx="724" cy="162"/>
            </a:xfrm>
          </p:grpSpPr>
          <p:sp>
            <p:nvSpPr>
              <p:cNvPr id="2256" name="Google Shape;2256;p21"/>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57" name="Google Shape;2257;p21"/>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58" name="Google Shape;2258;p21"/>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59" name="Google Shape;2259;p21"/>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60" name="Google Shape;2260;p21"/>
            <p:cNvGrpSpPr/>
            <p:nvPr/>
          </p:nvGrpSpPr>
          <p:grpSpPr>
            <a:xfrm>
              <a:off x="4733" y="1627"/>
              <a:ext cx="586" cy="151"/>
              <a:chOff x="611" y="2568"/>
              <a:chExt cx="730" cy="139"/>
            </a:xfrm>
          </p:grpSpPr>
          <p:sp>
            <p:nvSpPr>
              <p:cNvPr id="2261" name="Google Shape;2261;p21"/>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62" name="Google Shape;2262;p21"/>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63" name="Google Shape;2263;p2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264" name="Google Shape;2264;p21"/>
            <p:cNvGrpSpPr/>
            <p:nvPr/>
          </p:nvGrpSpPr>
          <p:grpSpPr>
            <a:xfrm>
              <a:off x="4739" y="1325"/>
              <a:ext cx="580" cy="140"/>
              <a:chOff x="614" y="2566"/>
              <a:chExt cx="723" cy="140"/>
            </a:xfrm>
          </p:grpSpPr>
          <p:sp>
            <p:nvSpPr>
              <p:cNvPr id="2265" name="Google Shape;2265;p21"/>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66" name="Google Shape;2266;p21"/>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67" name="Google Shape;2267;p21"/>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68" name="Google Shape;2268;p2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69" name="Google Shape;2269;p2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0" name="Google Shape;2270;p21"/>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1" name="Google Shape;2271;p2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2" name="Google Shape;2272;p21"/>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3" name="Google Shape;2273;p21"/>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4" name="Google Shape;2274;p21"/>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5" name="Google Shape;2275;p21"/>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2276" name="Google Shape;2276;p21"/>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277" name="Google Shape;2277;p21"/>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278" name="Google Shape;2278;p21"/>
          <p:cNvGrpSpPr/>
          <p:nvPr/>
        </p:nvGrpSpPr>
        <p:grpSpPr>
          <a:xfrm>
            <a:off x="1192789" y="2494400"/>
            <a:ext cx="533400" cy="502444"/>
            <a:chOff x="-44" y="1473"/>
            <a:chExt cx="981" cy="1105"/>
          </a:xfrm>
        </p:grpSpPr>
        <p:pic>
          <p:nvPicPr>
            <p:cNvPr descr="desktop_computer_stylized_medium" id="2279" name="Google Shape;2279;p2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280" name="Google Shape;2280;p2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281" name="Google Shape;2281;p21"/>
          <p:cNvGrpSpPr/>
          <p:nvPr/>
        </p:nvGrpSpPr>
        <p:grpSpPr>
          <a:xfrm flipH="1">
            <a:off x="7419759" y="2431298"/>
            <a:ext cx="533400" cy="502444"/>
            <a:chOff x="-44" y="1473"/>
            <a:chExt cx="981" cy="1105"/>
          </a:xfrm>
        </p:grpSpPr>
        <p:pic>
          <p:nvPicPr>
            <p:cNvPr descr="desktop_computer_stylized_medium" id="2282" name="Google Shape;2282;p2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283" name="Google Shape;2283;p2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284" name="Google Shape;2284;p21"/>
          <p:cNvSpPr txBox="1"/>
          <p:nvPr/>
        </p:nvSpPr>
        <p:spPr>
          <a:xfrm>
            <a:off x="113625" y="4258900"/>
            <a:ext cx="5164200" cy="854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lang="en-US" sz="1700">
                <a:latin typeface="Calibri"/>
                <a:ea typeface="Calibri"/>
                <a:cs typeface="Calibri"/>
                <a:sym typeface="Calibri"/>
              </a:rPr>
              <a:t>Τρία τμήματα</a:t>
            </a:r>
            <a:r>
              <a:rPr b="0" i="0" lang="en-US" sz="1700" u="none" cap="none" strike="noStrike">
                <a:solidFill>
                  <a:srgbClr val="000000"/>
                </a:solidFill>
                <a:latin typeface="Calibri"/>
                <a:ea typeface="Calibri"/>
                <a:cs typeface="Calibri"/>
                <a:sym typeface="Calibri"/>
              </a:rPr>
              <a:t>, όλα κατευθυνόμενα στην διεύθυνση IP: B,</a:t>
            </a:r>
            <a:endParaRPr sz="1700"/>
          </a:p>
          <a:p>
            <a:pPr indent="0" lvl="0" marL="0" marR="0" rtl="0" algn="l">
              <a:lnSpc>
                <a:spcPct val="100000"/>
              </a:lnSpc>
              <a:spcBef>
                <a:spcPts val="0"/>
              </a:spcBef>
              <a:spcAft>
                <a:spcPts val="0"/>
              </a:spcAft>
              <a:buClr>
                <a:srgbClr val="000000"/>
              </a:buClr>
              <a:buSzPts val="1800"/>
              <a:buFont typeface="Calibri"/>
              <a:buNone/>
            </a:pPr>
            <a:r>
              <a:rPr b="0" i="0" lang="en-US" sz="1700" u="none" cap="none" strike="noStrike">
                <a:solidFill>
                  <a:srgbClr val="000000"/>
                </a:solidFill>
                <a:latin typeface="Calibri"/>
                <a:ea typeface="Calibri"/>
                <a:cs typeface="Calibri"/>
                <a:sym typeface="Calibri"/>
              </a:rPr>
              <a:t> dest port: 80 </a:t>
            </a:r>
            <a:r>
              <a:rPr lang="en-US" sz="1700">
                <a:latin typeface="Calibri"/>
                <a:ea typeface="Calibri"/>
                <a:cs typeface="Calibri"/>
                <a:sym typeface="Calibri"/>
              </a:rPr>
              <a:t>είναι αποπολυπλεγμένα σε </a:t>
            </a:r>
            <a:r>
              <a:rPr i="1" lang="en-US" sz="1700">
                <a:solidFill>
                  <a:srgbClr val="C00000"/>
                </a:solidFill>
                <a:latin typeface="Calibri"/>
                <a:ea typeface="Calibri"/>
                <a:cs typeface="Calibri"/>
                <a:sym typeface="Calibri"/>
              </a:rPr>
              <a:t>διαφορετικά </a:t>
            </a:r>
            <a:r>
              <a:rPr b="0" i="0" lang="en-US" sz="1700" u="none" cap="none" strike="noStrike">
                <a:solidFill>
                  <a:srgbClr val="000000"/>
                </a:solidFill>
                <a:latin typeface="Calibri"/>
                <a:ea typeface="Calibri"/>
                <a:cs typeface="Calibri"/>
                <a:sym typeface="Calibri"/>
              </a:rPr>
              <a:t>sockets</a:t>
            </a:r>
            <a:endParaRPr sz="1700"/>
          </a:p>
        </p:txBody>
      </p:sp>
      <p:sp>
        <p:nvSpPr>
          <p:cNvPr id="2285" name="Google Shape;2285;p21"/>
          <p:cNvSpPr/>
          <p:nvPr/>
        </p:nvSpPr>
        <p:spPr>
          <a:xfrm>
            <a:off x="3340678" y="3889813"/>
            <a:ext cx="763200" cy="309600"/>
          </a:xfrm>
          <a:prstGeom prst="ellipse">
            <a:avLst/>
          </a:prstGeom>
          <a:noFill/>
          <a:ln cap="flat" cmpd="sng" w="381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86" name="Google Shape;2286;p21"/>
          <p:cNvSpPr/>
          <p:nvPr/>
        </p:nvSpPr>
        <p:spPr>
          <a:xfrm>
            <a:off x="5683200" y="3520733"/>
            <a:ext cx="763200" cy="309600"/>
          </a:xfrm>
          <a:prstGeom prst="ellipse">
            <a:avLst/>
          </a:prstGeom>
          <a:noFill/>
          <a:ln cap="flat" cmpd="sng" w="381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87" name="Google Shape;2287;p21"/>
          <p:cNvSpPr/>
          <p:nvPr/>
        </p:nvSpPr>
        <p:spPr>
          <a:xfrm>
            <a:off x="5723681" y="4148162"/>
            <a:ext cx="763200" cy="309600"/>
          </a:xfrm>
          <a:prstGeom prst="ellipse">
            <a:avLst/>
          </a:prstGeom>
          <a:noFill/>
          <a:ln cap="flat" cmpd="sng" w="381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Image result for apache web server logo" id="2288" name="Google Shape;2288;p21"/>
          <p:cNvPicPr preferRelativeResize="0"/>
          <p:nvPr/>
        </p:nvPicPr>
        <p:blipFill rotWithShape="1">
          <a:blip r:embed="rId4">
            <a:alphaModFix/>
          </a:blip>
          <a:srcRect b="0" l="0" r="0" t="0"/>
          <a:stretch/>
        </p:blipFill>
        <p:spPr>
          <a:xfrm>
            <a:off x="4044403" y="805275"/>
            <a:ext cx="1106067" cy="483644"/>
          </a:xfrm>
          <a:prstGeom prst="rect">
            <a:avLst/>
          </a:prstGeom>
          <a:noFill/>
          <a:ln>
            <a:noFill/>
          </a:ln>
        </p:spPr>
      </p:pic>
      <p:sp>
        <p:nvSpPr>
          <p:cNvPr id="2289" name="Google Shape;2289;p2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2"/>
                                        </p:tgtEl>
                                        <p:attrNameLst>
                                          <p:attrName>style.visibility</p:attrName>
                                        </p:attrNameLst>
                                      </p:cBhvr>
                                      <p:to>
                                        <p:strVal val="visible"/>
                                      </p:to>
                                    </p:set>
                                    <p:animEffect filter="fade" transition="in">
                                      <p:cBhvr>
                                        <p:cTn dur="500"/>
                                        <p:tgtEl>
                                          <p:spTgt spid="2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4"/>
                                        </p:tgtEl>
                                        <p:attrNameLst>
                                          <p:attrName>style.visibility</p:attrName>
                                        </p:attrNameLst>
                                      </p:cBhvr>
                                      <p:to>
                                        <p:strVal val="visible"/>
                                      </p:to>
                                    </p:set>
                                    <p:animEffect filter="fade" transition="in">
                                      <p:cBhvr>
                                        <p:cTn dur="500"/>
                                        <p:tgtEl>
                                          <p:spTgt spid="2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3"/>
                                        </p:tgtEl>
                                        <p:attrNameLst>
                                          <p:attrName>style.visibility</p:attrName>
                                        </p:attrNameLst>
                                      </p:cBhvr>
                                      <p:to>
                                        <p:strVal val="visible"/>
                                      </p:to>
                                    </p:set>
                                    <p:animEffect filter="fade" transition="in">
                                      <p:cBhvr>
                                        <p:cTn dur="500"/>
                                        <p:tgtEl>
                                          <p:spTgt spid="2233"/>
                                        </p:tgtEl>
                                      </p:cBhvr>
                                    </p:animEffect>
                                  </p:childTnLst>
                                </p:cTn>
                              </p:par>
                              <p:par>
                                <p:cTn fill="hold" nodeType="withEffect" presetClass="entr" presetID="10" presetSubtype="0">
                                  <p:stCondLst>
                                    <p:cond delay="0"/>
                                  </p:stCondLst>
                                  <p:childTnLst>
                                    <p:set>
                                      <p:cBhvr>
                                        <p:cTn dur="1" fill="hold">
                                          <p:stCondLst>
                                            <p:cond delay="0"/>
                                          </p:stCondLst>
                                        </p:cTn>
                                        <p:tgtEl>
                                          <p:spTgt spid="2240"/>
                                        </p:tgtEl>
                                        <p:attrNameLst>
                                          <p:attrName>style.visibility</p:attrName>
                                        </p:attrNameLst>
                                      </p:cBhvr>
                                      <p:to>
                                        <p:strVal val="visible"/>
                                      </p:to>
                                    </p:set>
                                    <p:animEffect filter="fade" transition="in">
                                      <p:cBhvr>
                                        <p:cTn dur="500"/>
                                        <p:tgtEl>
                                          <p:spTgt spid="2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5"/>
                                        </p:tgtEl>
                                        <p:attrNameLst>
                                          <p:attrName>style.visibility</p:attrName>
                                        </p:attrNameLst>
                                      </p:cBhvr>
                                      <p:to>
                                        <p:strVal val="visible"/>
                                      </p:to>
                                    </p:set>
                                    <p:animEffect filter="fade" transition="in">
                                      <p:cBhvr>
                                        <p:cTn dur="500"/>
                                        <p:tgtEl>
                                          <p:spTgt spid="2285"/>
                                        </p:tgtEl>
                                      </p:cBhvr>
                                    </p:animEffect>
                                  </p:childTnLst>
                                </p:cTn>
                              </p:par>
                              <p:par>
                                <p:cTn fill="hold" nodeType="withEffect" presetClass="entr" presetID="10" presetSubtype="0">
                                  <p:stCondLst>
                                    <p:cond delay="0"/>
                                  </p:stCondLst>
                                  <p:childTnLst>
                                    <p:set>
                                      <p:cBhvr>
                                        <p:cTn dur="1" fill="hold">
                                          <p:stCondLst>
                                            <p:cond delay="0"/>
                                          </p:stCondLst>
                                        </p:cTn>
                                        <p:tgtEl>
                                          <p:spTgt spid="2286"/>
                                        </p:tgtEl>
                                        <p:attrNameLst>
                                          <p:attrName>style.visibility</p:attrName>
                                        </p:attrNameLst>
                                      </p:cBhvr>
                                      <p:to>
                                        <p:strVal val="visible"/>
                                      </p:to>
                                    </p:set>
                                    <p:animEffect filter="fade" transition="in">
                                      <p:cBhvr>
                                        <p:cTn dur="500"/>
                                        <p:tgtEl>
                                          <p:spTgt spid="2286"/>
                                        </p:tgtEl>
                                      </p:cBhvr>
                                    </p:animEffect>
                                  </p:childTnLst>
                                </p:cTn>
                              </p:par>
                              <p:par>
                                <p:cTn fill="hold" nodeType="withEffect" presetClass="entr" presetID="10" presetSubtype="0">
                                  <p:stCondLst>
                                    <p:cond delay="0"/>
                                  </p:stCondLst>
                                  <p:childTnLst>
                                    <p:set>
                                      <p:cBhvr>
                                        <p:cTn dur="1" fill="hold">
                                          <p:stCondLst>
                                            <p:cond delay="0"/>
                                          </p:stCondLst>
                                        </p:cTn>
                                        <p:tgtEl>
                                          <p:spTgt spid="2287"/>
                                        </p:tgtEl>
                                        <p:attrNameLst>
                                          <p:attrName>style.visibility</p:attrName>
                                        </p:attrNameLst>
                                      </p:cBhvr>
                                      <p:to>
                                        <p:strVal val="visible"/>
                                      </p:to>
                                    </p:set>
                                    <p:animEffect filter="fade" transition="in">
                                      <p:cBhvr>
                                        <p:cTn dur="500"/>
                                        <p:tgtEl>
                                          <p:spTgt spid="2287"/>
                                        </p:tgtEl>
                                      </p:cBhvr>
                                    </p:animEffect>
                                  </p:childTnLst>
                                </p:cTn>
                              </p:par>
                              <p:par>
                                <p:cTn fill="hold" nodeType="withEffect" presetClass="entr" presetID="10" presetSubtype="0">
                                  <p:stCondLst>
                                    <p:cond delay="0"/>
                                  </p:stCondLst>
                                  <p:childTnLst>
                                    <p:set>
                                      <p:cBhvr>
                                        <p:cTn dur="1" fill="hold">
                                          <p:stCondLst>
                                            <p:cond delay="0"/>
                                          </p:stCondLst>
                                        </p:cTn>
                                        <p:tgtEl>
                                          <p:spTgt spid="2284"/>
                                        </p:tgtEl>
                                        <p:attrNameLst>
                                          <p:attrName>style.visibility</p:attrName>
                                        </p:attrNameLst>
                                      </p:cBhvr>
                                      <p:to>
                                        <p:strVal val="visible"/>
                                      </p:to>
                                    </p:set>
                                    <p:animEffect filter="fade" transition="in">
                                      <p:cBhvr>
                                        <p:cTn dur="500"/>
                                        <p:tgtEl>
                                          <p:spTgt spid="2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p22"/>
          <p:cNvSpPr txBox="1"/>
          <p:nvPr>
            <p:ph type="title"/>
          </p:nvPr>
        </p:nvSpPr>
        <p:spPr>
          <a:xfrm>
            <a:off x="-21520" y="216944"/>
            <a:ext cx="8325600" cy="904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4100"/>
              <a:buFont typeface="Calibri"/>
              <a:buNone/>
            </a:pPr>
            <a:r>
              <a:rPr lang="en-US" sz="3600"/>
              <a:t>Ανασκόπηση</a:t>
            </a:r>
            <a:endParaRPr sz="3600"/>
          </a:p>
        </p:txBody>
      </p:sp>
      <p:sp>
        <p:nvSpPr>
          <p:cNvPr id="2296" name="Google Shape;2296;p22"/>
          <p:cNvSpPr txBox="1"/>
          <p:nvPr/>
        </p:nvSpPr>
        <p:spPr>
          <a:xfrm>
            <a:off x="-21520" y="1207500"/>
            <a:ext cx="8325600" cy="3936000"/>
          </a:xfrm>
          <a:prstGeom prst="rect">
            <a:avLst/>
          </a:prstGeom>
          <a:noFill/>
          <a:ln>
            <a:noFill/>
          </a:ln>
        </p:spPr>
        <p:txBody>
          <a:bodyPr anchorCtr="0" anchor="t" bIns="34275" lIns="68575" spcFirstLastPara="1" rIns="68575" wrap="square" tIns="34275">
            <a:normAutofit/>
          </a:bodyPr>
          <a:lstStyle/>
          <a:p>
            <a:pPr indent="-254000" lvl="0" marL="342900" marR="0" rtl="0" algn="l">
              <a:lnSpc>
                <a:spcPct val="90000"/>
              </a:lnSpc>
              <a:spcBef>
                <a:spcPts val="0"/>
              </a:spcBef>
              <a:spcAft>
                <a:spcPts val="0"/>
              </a:spcAft>
              <a:buClr>
                <a:srgbClr val="0000A3"/>
              </a:buClr>
              <a:buSzPts val="2400"/>
              <a:buFont typeface="Noto Sans Symbols"/>
              <a:buChar char="▪"/>
            </a:pPr>
            <a:r>
              <a:rPr lang="en-US" sz="2400">
                <a:latin typeface="Calibri"/>
                <a:ea typeface="Calibri"/>
                <a:cs typeface="Calibri"/>
                <a:sym typeface="Calibri"/>
              </a:rPr>
              <a:t>Πολύπλεξη</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αποπολύπλεξη</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βασισμένα στο τμήμα</a:t>
            </a:r>
            <a:r>
              <a:rPr b="0" i="0" lang="en-US" sz="2400" u="none" cap="none" strike="noStrike">
                <a:solidFill>
                  <a:srgbClr val="000000"/>
                </a:solidFill>
                <a:latin typeface="Calibri"/>
                <a:ea typeface="Calibri"/>
                <a:cs typeface="Calibri"/>
                <a:sym typeface="Calibri"/>
              </a:rPr>
              <a:t>, τιμές πεδίων </a:t>
            </a:r>
            <a:r>
              <a:rPr lang="en-US" sz="2400">
                <a:latin typeface="Calibri"/>
                <a:ea typeface="Calibri"/>
                <a:cs typeface="Calibri"/>
                <a:sym typeface="Calibri"/>
              </a:rPr>
              <a:t>κεφαλίδας δεδομενογράμματος</a:t>
            </a:r>
            <a:endParaRPr sz="1100"/>
          </a:p>
          <a:p>
            <a:pPr indent="-254000" lvl="0" marL="342900" marR="0" rtl="0" algn="l">
              <a:lnSpc>
                <a:spcPct val="90000"/>
              </a:lnSpc>
              <a:spcBef>
                <a:spcPts val="800"/>
              </a:spcBef>
              <a:spcAft>
                <a:spcPts val="0"/>
              </a:spcAft>
              <a:buClr>
                <a:srgbClr val="0000A3"/>
              </a:buClr>
              <a:buSzPts val="2400"/>
              <a:buFont typeface="Noto Sans Symbols"/>
              <a:buChar char="▪"/>
            </a:pPr>
            <a:r>
              <a:rPr b="1" i="0" lang="en-US" sz="2400" u="none" cap="none" strike="noStrike">
                <a:solidFill>
                  <a:srgbClr val="C00000"/>
                </a:solidFill>
                <a:latin typeface="Calibri"/>
                <a:ea typeface="Calibri"/>
                <a:cs typeface="Calibri"/>
                <a:sym typeface="Calibri"/>
              </a:rPr>
              <a:t>UDP: </a:t>
            </a:r>
            <a:r>
              <a:rPr lang="en-US" sz="2400">
                <a:latin typeface="Calibri"/>
                <a:ea typeface="Calibri"/>
                <a:cs typeface="Calibri"/>
                <a:sym typeface="Calibri"/>
              </a:rPr>
              <a:t>αποπολύπλεξη χρησιμοποιώντας αριθμό θύρας προορισμού (μόνο)</a:t>
            </a:r>
            <a:endParaRPr sz="1100"/>
          </a:p>
          <a:p>
            <a:pPr indent="-247650" lvl="0" marL="342900" marR="0" rtl="0" algn="l">
              <a:lnSpc>
                <a:spcPct val="90000"/>
              </a:lnSpc>
              <a:spcBef>
                <a:spcPts val="800"/>
              </a:spcBef>
              <a:spcAft>
                <a:spcPts val="0"/>
              </a:spcAft>
              <a:buClr>
                <a:srgbClr val="0000A3"/>
              </a:buClr>
              <a:buSzPts val="2700"/>
              <a:buFont typeface="Noto Sans Symbols"/>
              <a:buChar char="▪"/>
            </a:pPr>
            <a:r>
              <a:rPr b="1" i="0" lang="en-US" sz="2700" u="none" cap="none" strike="noStrike">
                <a:solidFill>
                  <a:srgbClr val="C00000"/>
                </a:solidFill>
                <a:latin typeface="Calibri"/>
                <a:ea typeface="Calibri"/>
                <a:cs typeface="Calibri"/>
                <a:sym typeface="Calibri"/>
              </a:rPr>
              <a:t>TCP: </a:t>
            </a:r>
            <a:r>
              <a:rPr lang="en-US" sz="2400">
                <a:solidFill>
                  <a:schemeClr val="dk1"/>
                </a:solidFill>
                <a:latin typeface="Calibri"/>
                <a:ea typeface="Calibri"/>
                <a:cs typeface="Calibri"/>
                <a:sym typeface="Calibri"/>
              </a:rPr>
              <a:t>αποπολύπλεξη χρησιμοποιεί 4-άδα</a:t>
            </a:r>
            <a:r>
              <a:rPr b="0" i="0" lang="en-US" sz="2400" u="none" cap="none" strike="noStrike">
                <a:solidFill>
                  <a:srgbClr val="000000"/>
                </a:solidFill>
                <a:latin typeface="Calibri"/>
                <a:ea typeface="Calibri"/>
                <a:cs typeface="Calibri"/>
                <a:sym typeface="Calibri"/>
              </a:rPr>
              <a:t>: διεύθυνση ΙΡ </a:t>
            </a:r>
            <a:r>
              <a:rPr lang="en-US" sz="2400">
                <a:latin typeface="Calibri"/>
                <a:ea typeface="Calibri"/>
                <a:cs typeface="Calibri"/>
                <a:sym typeface="Calibri"/>
              </a:rPr>
              <a:t>πηγής και προορισμού, και αριθμούς θύρας </a:t>
            </a:r>
            <a:r>
              <a:rPr lang="en-US" sz="2400">
                <a:solidFill>
                  <a:schemeClr val="dk1"/>
                </a:solidFill>
                <a:latin typeface="Calibri"/>
                <a:ea typeface="Calibri"/>
                <a:cs typeface="Calibri"/>
                <a:sym typeface="Calibri"/>
              </a:rPr>
              <a:t>πηγής και προορισμού</a:t>
            </a:r>
            <a:endParaRPr sz="1100"/>
          </a:p>
          <a:p>
            <a:pPr indent="-254000" lvl="0" marL="342900" marR="0" rtl="0" algn="l">
              <a:lnSpc>
                <a:spcPct val="90000"/>
              </a:lnSpc>
              <a:spcBef>
                <a:spcPts val="800"/>
              </a:spcBef>
              <a:spcAft>
                <a:spcPts val="0"/>
              </a:spcAft>
              <a:buClr>
                <a:srgbClr val="0000A3"/>
              </a:buClr>
              <a:buSzPts val="2400"/>
              <a:buFont typeface="Noto Sans Symbols"/>
              <a:buChar char="▪"/>
            </a:pPr>
            <a:r>
              <a:rPr lang="en-US" sz="2400">
                <a:latin typeface="Calibri"/>
                <a:ea typeface="Calibri"/>
                <a:cs typeface="Calibri"/>
                <a:sym typeface="Calibri"/>
              </a:rPr>
              <a:t>Πολύπλεξη</a:t>
            </a:r>
            <a:r>
              <a:rPr b="0" i="0" lang="en-US" sz="2400" u="none" cap="none" strike="noStrike">
                <a:solidFill>
                  <a:srgbClr val="000000"/>
                </a:solidFill>
                <a:latin typeface="Calibri"/>
                <a:ea typeface="Calibri"/>
                <a:cs typeface="Calibri"/>
                <a:sym typeface="Calibri"/>
              </a:rPr>
              <a:t>/</a:t>
            </a:r>
            <a:r>
              <a:rPr lang="en-US" sz="2400">
                <a:latin typeface="Calibri"/>
                <a:ea typeface="Calibri"/>
                <a:cs typeface="Calibri"/>
                <a:sym typeface="Calibri"/>
              </a:rPr>
              <a:t>αποπολύπλεξη πραγματοποιείται σε </a:t>
            </a:r>
            <a:r>
              <a:rPr i="1" lang="en-US" sz="2400">
                <a:latin typeface="Calibri"/>
                <a:ea typeface="Calibri"/>
                <a:cs typeface="Calibri"/>
                <a:sym typeface="Calibri"/>
              </a:rPr>
              <a:t>όλα </a:t>
            </a:r>
            <a:r>
              <a:rPr lang="en-US" sz="2400">
                <a:latin typeface="Calibri"/>
                <a:ea typeface="Calibri"/>
                <a:cs typeface="Calibri"/>
                <a:sym typeface="Calibri"/>
              </a:rPr>
              <a:t>τα επίπεδα</a:t>
            </a:r>
            <a:endParaRPr b="0" i="0" sz="1800" u="none" cap="none" strike="noStrike">
              <a:solidFill>
                <a:srgbClr val="000000"/>
              </a:solidFill>
              <a:latin typeface="Calibri"/>
              <a:ea typeface="Calibri"/>
              <a:cs typeface="Calibri"/>
              <a:sym typeface="Calibri"/>
            </a:endParaRPr>
          </a:p>
        </p:txBody>
      </p:sp>
      <p:sp>
        <p:nvSpPr>
          <p:cNvPr id="2297" name="Google Shape;2297;p22"/>
          <p:cNvSpPr txBox="1"/>
          <p:nvPr>
            <p:ph idx="12" type="sldNum"/>
          </p:nvPr>
        </p:nvSpPr>
        <p:spPr>
          <a:xfrm>
            <a:off x="6598974" y="483226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2" name="Shape 2302"/>
        <p:cNvGrpSpPr/>
        <p:nvPr/>
      </p:nvGrpSpPr>
      <p:grpSpPr>
        <a:xfrm>
          <a:off x="0" y="0"/>
          <a:ext cx="0" cy="0"/>
          <a:chOff x="0" y="0"/>
          <a:chExt cx="0" cy="0"/>
        </a:xfrm>
      </p:grpSpPr>
      <p:sp>
        <p:nvSpPr>
          <p:cNvPr id="2303" name="Google Shape;2303;p23"/>
          <p:cNvSpPr txBox="1"/>
          <p:nvPr>
            <p:ph type="title"/>
          </p:nvPr>
        </p:nvSpPr>
        <p:spPr>
          <a:xfrm>
            <a:off x="21718" y="205644"/>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Κεφάλαιο 3: roadmap</a:t>
            </a:r>
            <a:endParaRPr sz="3600"/>
          </a:p>
        </p:txBody>
      </p:sp>
      <p:sp>
        <p:nvSpPr>
          <p:cNvPr id="2304" name="Google Shape;2304;p23"/>
          <p:cNvSpPr txBox="1"/>
          <p:nvPr>
            <p:ph idx="2" type="body"/>
          </p:nvPr>
        </p:nvSpPr>
        <p:spPr>
          <a:xfrm>
            <a:off x="21717" y="958758"/>
            <a:ext cx="4963500" cy="3771900"/>
          </a:xfrm>
          <a:prstGeom prst="rect">
            <a:avLst/>
          </a:prstGeom>
          <a:noFill/>
          <a:ln>
            <a:noFill/>
          </a:ln>
        </p:spPr>
        <p:txBody>
          <a:bodyPr anchorCtr="0" anchor="t" bIns="34275" lIns="68575" spcFirstLastPara="1" rIns="68575" wrap="square" tIns="34275">
            <a:noAutofit/>
          </a:bodyPr>
          <a:lstStyle/>
          <a:p>
            <a:pPr indent="-241300" lvl="0" marL="266700" rtl="0" algn="l">
              <a:spcBef>
                <a:spcPts val="0"/>
              </a:spcBef>
              <a:spcAft>
                <a:spcPts val="0"/>
              </a:spcAft>
              <a:buClr>
                <a:schemeClr val="lt2"/>
              </a:buClr>
              <a:buSzPts val="2400"/>
              <a:buChar char="▪"/>
            </a:pPr>
            <a:r>
              <a:rPr lang="en-US" sz="2400">
                <a:solidFill>
                  <a:schemeClr val="lt2"/>
                </a:solidFill>
              </a:rPr>
              <a:t>Υπηρεσίες του επιπέδου Μεταφοράς</a:t>
            </a:r>
            <a:endParaRPr sz="2400">
              <a:solidFill>
                <a:schemeClr val="lt2"/>
              </a:solidFill>
            </a:endParaRPr>
          </a:p>
          <a:p>
            <a:pPr indent="-241300" lvl="0" marL="266700" rtl="0" algn="l">
              <a:spcBef>
                <a:spcPts val="600"/>
              </a:spcBef>
              <a:spcAft>
                <a:spcPts val="0"/>
              </a:spcAft>
              <a:buClr>
                <a:schemeClr val="lt2"/>
              </a:buClr>
              <a:buSzPts val="2400"/>
              <a:buChar char="▪"/>
            </a:pPr>
            <a:r>
              <a:rPr lang="en-US" sz="2400">
                <a:solidFill>
                  <a:schemeClr val="lt2"/>
                </a:solidFill>
              </a:rPr>
              <a:t>Πολύπλεξη και Αποπολύπλεξη</a:t>
            </a:r>
            <a:endParaRPr sz="2400">
              <a:solidFill>
                <a:schemeClr val="lt2"/>
              </a:solidFill>
            </a:endParaRPr>
          </a:p>
          <a:p>
            <a:pPr indent="-241300" lvl="0" marL="266700" rtl="0" algn="l">
              <a:spcBef>
                <a:spcPts val="600"/>
              </a:spcBef>
              <a:spcAft>
                <a:spcPts val="0"/>
              </a:spcAft>
              <a:buSzPts val="2400"/>
              <a:buChar char="▪"/>
            </a:pPr>
            <a:r>
              <a:rPr lang="en-US" sz="2400"/>
              <a:t>Ασυνδεσμική μεταφορά: UDP</a:t>
            </a:r>
            <a:endParaRPr sz="2400"/>
          </a:p>
          <a:p>
            <a:pPr indent="-241300" lvl="0" marL="266700" rtl="0" algn="l">
              <a:spcBef>
                <a:spcPts val="600"/>
              </a:spcBef>
              <a:spcAft>
                <a:spcPts val="0"/>
              </a:spcAft>
              <a:buClr>
                <a:schemeClr val="lt2"/>
              </a:buClr>
              <a:buSzPts val="2400"/>
              <a:buChar char="▪"/>
            </a:pPr>
            <a:r>
              <a:rPr lang="en-US" sz="2400">
                <a:solidFill>
                  <a:schemeClr val="lt2"/>
                </a:solidFill>
              </a:rPr>
              <a:t>Αρχές αξιόπιστης μεταφοράς δεδομένων</a:t>
            </a:r>
            <a:endParaRPr sz="2400">
              <a:solidFill>
                <a:schemeClr val="lt2"/>
              </a:solidFill>
            </a:endParaRPr>
          </a:p>
          <a:p>
            <a:pPr indent="-241300" lvl="0" marL="266700" rtl="0" algn="l">
              <a:spcBef>
                <a:spcPts val="600"/>
              </a:spcBef>
              <a:spcAft>
                <a:spcPts val="0"/>
              </a:spcAft>
              <a:buClr>
                <a:schemeClr val="lt2"/>
              </a:buClr>
              <a:buSzPts val="2400"/>
              <a:buChar char="▪"/>
            </a:pPr>
            <a:r>
              <a:rPr lang="en-US" sz="2400">
                <a:solidFill>
                  <a:schemeClr val="lt2"/>
                </a:solidFill>
              </a:rPr>
              <a:t>Συνδεσμική μεταφορά: TCP</a:t>
            </a:r>
            <a:endParaRPr sz="2400">
              <a:solidFill>
                <a:schemeClr val="lt2"/>
              </a:solidFill>
            </a:endParaRPr>
          </a:p>
          <a:p>
            <a:pPr indent="-241300" lvl="0" marL="266700" rtl="0" algn="l">
              <a:spcBef>
                <a:spcPts val="600"/>
              </a:spcBef>
              <a:spcAft>
                <a:spcPts val="0"/>
              </a:spcAft>
              <a:buClr>
                <a:schemeClr val="lt2"/>
              </a:buClr>
              <a:buSzPts val="2400"/>
              <a:buChar char="▪"/>
            </a:pPr>
            <a:r>
              <a:rPr lang="en-US" sz="2400">
                <a:solidFill>
                  <a:schemeClr val="lt2"/>
                </a:solidFill>
              </a:rPr>
              <a:t>Αρχές του ελέγχου συμφόρησης</a:t>
            </a:r>
            <a:endParaRPr sz="2400">
              <a:solidFill>
                <a:schemeClr val="lt2"/>
              </a:solidFill>
            </a:endParaRPr>
          </a:p>
          <a:p>
            <a:pPr indent="-241300" lvl="0" marL="266700" rtl="0" algn="l">
              <a:spcBef>
                <a:spcPts val="600"/>
              </a:spcBef>
              <a:spcAft>
                <a:spcPts val="0"/>
              </a:spcAft>
              <a:buClr>
                <a:schemeClr val="lt2"/>
              </a:buClr>
              <a:buSzPts val="2400"/>
              <a:buChar char="▪"/>
            </a:pPr>
            <a:r>
              <a:rPr lang="en-US" sz="2400">
                <a:solidFill>
                  <a:schemeClr val="lt2"/>
                </a:solidFill>
              </a:rPr>
              <a:t>TCP έλεγχος συμφόρησης</a:t>
            </a:r>
            <a:endParaRPr sz="2400">
              <a:solidFill>
                <a:schemeClr val="lt2"/>
              </a:solidFill>
            </a:endParaRPr>
          </a:p>
          <a:p>
            <a:pPr indent="-241300" lvl="0" marL="266700" rtl="0" algn="l">
              <a:spcBef>
                <a:spcPts val="600"/>
              </a:spcBef>
              <a:spcAft>
                <a:spcPts val="0"/>
              </a:spcAft>
              <a:buClr>
                <a:schemeClr val="lt2"/>
              </a:buClr>
              <a:buSzPts val="2400"/>
              <a:buChar char="▪"/>
            </a:pPr>
            <a:r>
              <a:rPr lang="en-US" sz="2400">
                <a:solidFill>
                  <a:schemeClr val="lt2"/>
                </a:solidFill>
              </a:rPr>
              <a:t>Εξέλιξη της λειτουργικότητας του επιπέδου Μεταφοράς</a:t>
            </a:r>
            <a:endParaRPr sz="2400">
              <a:solidFill>
                <a:schemeClr val="lt2"/>
              </a:solidFill>
            </a:endParaRPr>
          </a:p>
        </p:txBody>
      </p:sp>
      <p:sp>
        <p:nvSpPr>
          <p:cNvPr id="2305" name="Google Shape;2305;p23"/>
          <p:cNvSpPr txBox="1"/>
          <p:nvPr>
            <p:ph idx="12" type="sldNum"/>
          </p:nvPr>
        </p:nvSpPr>
        <p:spPr>
          <a:xfrm>
            <a:off x="6337412" y="482096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2306" name="Google Shape;2306;p23"/>
          <p:cNvPicPr preferRelativeResize="0"/>
          <p:nvPr/>
        </p:nvPicPr>
        <p:blipFill rotWithShape="1">
          <a:blip r:embed="rId3">
            <a:alphaModFix/>
          </a:blip>
          <a:srcRect b="0" l="0" r="0" t="0"/>
          <a:stretch/>
        </p:blipFill>
        <p:spPr>
          <a:xfrm>
            <a:off x="5253447" y="958753"/>
            <a:ext cx="2743200" cy="205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24"/>
          <p:cNvSpPr txBox="1"/>
          <p:nvPr>
            <p:ph type="title"/>
          </p:nvPr>
        </p:nvSpPr>
        <p:spPr>
          <a:xfrm>
            <a:off x="-10583" y="1407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User Datagram Protocol</a:t>
            </a:r>
            <a:endParaRPr sz="3600"/>
          </a:p>
        </p:txBody>
      </p:sp>
      <p:sp>
        <p:nvSpPr>
          <p:cNvPr id="2313" name="Google Shape;2313;p24"/>
          <p:cNvSpPr txBox="1"/>
          <p:nvPr/>
        </p:nvSpPr>
        <p:spPr>
          <a:xfrm>
            <a:off x="-27461" y="811890"/>
            <a:ext cx="4162800" cy="2195700"/>
          </a:xfrm>
          <a:prstGeom prst="rect">
            <a:avLst/>
          </a:prstGeom>
          <a:noFill/>
          <a:ln>
            <a:noFill/>
          </a:ln>
        </p:spPr>
        <p:txBody>
          <a:bodyPr anchorCtr="0" anchor="t" bIns="34275" lIns="68575" spcFirstLastPara="1" rIns="68575" wrap="square" tIns="34275">
            <a:noAutofit/>
          </a:bodyPr>
          <a:lstStyle/>
          <a:p>
            <a:pPr indent="-228600" lvl="0" marL="342900" marR="0" rtl="0" algn="l">
              <a:lnSpc>
                <a:spcPct val="9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απλό</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πρωταρχικό</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πρωτόκολλο μεταφοράς Δικτύου</a:t>
            </a:r>
            <a:endParaRPr sz="2000"/>
          </a:p>
          <a:p>
            <a:pPr indent="-2286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υπηρεσία </a:t>
            </a: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βέλτιστης προσπάθειας</a:t>
            </a:r>
            <a:r>
              <a:rPr b="0" i="0" lang="en-US" sz="2000" u="none" cap="none" strike="noStrike">
                <a:solidFill>
                  <a:srgbClr val="000000"/>
                </a:solidFill>
                <a:latin typeface="Calibri"/>
                <a:ea typeface="Calibri"/>
                <a:cs typeface="Calibri"/>
                <a:sym typeface="Calibri"/>
              </a:rPr>
              <a:t>”, τα UDP </a:t>
            </a:r>
            <a:r>
              <a:rPr lang="en-US" sz="2000">
                <a:latin typeface="Calibri"/>
                <a:ea typeface="Calibri"/>
                <a:cs typeface="Calibri"/>
                <a:sym typeface="Calibri"/>
              </a:rPr>
              <a:t>τμήματα μπορεί να</a:t>
            </a:r>
            <a:r>
              <a:rPr b="0" i="0" lang="en-US" sz="2000" u="none" cap="none" strike="noStrike">
                <a:solidFill>
                  <a:srgbClr val="000000"/>
                </a:solidFill>
                <a:latin typeface="Calibri"/>
                <a:ea typeface="Calibri"/>
                <a:cs typeface="Calibri"/>
                <a:sym typeface="Calibri"/>
              </a:rPr>
              <a:t>:</a:t>
            </a:r>
            <a:endParaRPr sz="2000"/>
          </a:p>
          <a:p>
            <a:pPr indent="-165100" lvl="1" marL="6096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χαθεί</a:t>
            </a:r>
            <a:endParaRPr sz="2000"/>
          </a:p>
          <a:p>
            <a:pPr indent="-165100" lvl="1" marL="6096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παραδοθεί</a:t>
            </a:r>
            <a:r>
              <a:rPr lang="en-US" sz="2000">
                <a:latin typeface="Calibri"/>
                <a:ea typeface="Calibri"/>
                <a:cs typeface="Calibri"/>
                <a:sym typeface="Calibri"/>
              </a:rPr>
              <a:t> εκτός σειράς στην εφαρμογή</a:t>
            </a:r>
            <a:endParaRPr sz="2000"/>
          </a:p>
        </p:txBody>
      </p:sp>
      <p:grpSp>
        <p:nvGrpSpPr>
          <p:cNvPr id="2314" name="Google Shape;2314;p24"/>
          <p:cNvGrpSpPr/>
          <p:nvPr/>
        </p:nvGrpSpPr>
        <p:grpSpPr>
          <a:xfrm>
            <a:off x="4555533" y="750401"/>
            <a:ext cx="3771807" cy="4081866"/>
            <a:chOff x="4781440" y="2821300"/>
            <a:chExt cx="6630000" cy="4156686"/>
          </a:xfrm>
        </p:grpSpPr>
        <p:sp>
          <p:nvSpPr>
            <p:cNvPr id="2315" name="Google Shape;2315;p24"/>
            <p:cNvSpPr txBox="1"/>
            <p:nvPr/>
          </p:nvSpPr>
          <p:spPr>
            <a:xfrm>
              <a:off x="5218112" y="3235273"/>
              <a:ext cx="6059488" cy="3044825"/>
            </a:xfrm>
            <a:prstGeom prst="rect">
              <a:avLst/>
            </a:prstGeom>
            <a:noFill/>
            <a:ln>
              <a:noFill/>
            </a:ln>
          </p:spPr>
          <p:txBody>
            <a:bodyPr anchorCtr="0" anchor="t" bIns="34275" lIns="68575" spcFirstLastPara="1" rIns="68575" wrap="square" tIns="34275">
              <a:noAutofit/>
            </a:bodyPr>
            <a:lstStyle/>
            <a:p>
              <a:pPr indent="-203200" lvl="0" marL="215900" marR="0" rtl="0" algn="l">
                <a:lnSpc>
                  <a:spcPct val="85000"/>
                </a:lnSpc>
                <a:spcBef>
                  <a:spcPts val="0"/>
                </a:spcBef>
                <a:spcAft>
                  <a:spcPts val="0"/>
                </a:spcAft>
                <a:buClr>
                  <a:srgbClr val="000099"/>
                </a:buClr>
                <a:buSzPts val="2000"/>
                <a:buFont typeface="Noto Sans Symbols"/>
                <a:buChar char="▪"/>
              </a:pPr>
              <a:r>
                <a:rPr lang="en-US" sz="2000">
                  <a:latin typeface="Calibri"/>
                  <a:ea typeface="Calibri"/>
                  <a:cs typeface="Calibri"/>
                  <a:sym typeface="Calibri"/>
                </a:rPr>
                <a:t>Μη εγκαθίδρυση σύνδεσης (το οποίο μπορεί να εισάγει</a:t>
              </a:r>
              <a:r>
                <a:rPr b="0" i="0" lang="en-US" sz="2000" u="none" cap="none" strike="noStrike">
                  <a:solidFill>
                    <a:srgbClr val="000000"/>
                  </a:solidFill>
                  <a:latin typeface="Calibri"/>
                  <a:ea typeface="Calibri"/>
                  <a:cs typeface="Calibri"/>
                  <a:sym typeface="Calibri"/>
                </a:rPr>
                <a:t> RTT </a:t>
              </a:r>
              <a:r>
                <a:rPr lang="en-US" sz="2000">
                  <a:latin typeface="Calibri"/>
                  <a:ea typeface="Calibri"/>
                  <a:cs typeface="Calibri"/>
                  <a:sym typeface="Calibri"/>
                </a:rPr>
                <a:t>καθυστέρηση</a:t>
              </a:r>
              <a:r>
                <a:rPr b="0" i="0" lang="en-US" sz="2000" u="none" cap="none" strike="noStrike">
                  <a:solidFill>
                    <a:srgbClr val="000000"/>
                  </a:solidFill>
                  <a:latin typeface="Calibri"/>
                  <a:ea typeface="Calibri"/>
                  <a:cs typeface="Calibri"/>
                  <a:sym typeface="Calibri"/>
                </a:rPr>
                <a:t>)</a:t>
              </a:r>
              <a:endParaRPr sz="2000"/>
            </a:p>
            <a:p>
              <a:pPr indent="-203200" lvl="0" marL="2159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απλό</a:t>
              </a:r>
              <a:r>
                <a:rPr b="0" i="0" lang="en-US" sz="2000" u="none" cap="none" strike="noStrike">
                  <a:solidFill>
                    <a:srgbClr val="000000"/>
                  </a:solidFill>
                  <a:latin typeface="Calibri"/>
                  <a:ea typeface="Calibri"/>
                  <a:cs typeface="Calibri"/>
                  <a:sym typeface="Calibri"/>
                </a:rPr>
                <a:t>: ανύπαρκτη κατάσταση σύνδεσης στον αποστολέα</a:t>
              </a:r>
              <a:r>
                <a:rPr lang="en-US" sz="2000">
                  <a:latin typeface="Calibri"/>
                  <a:ea typeface="Calibri"/>
                  <a:cs typeface="Calibri"/>
                  <a:sym typeface="Calibri"/>
                </a:rPr>
                <a:t>, παραλήπτη</a:t>
              </a:r>
              <a:endParaRPr sz="2000"/>
            </a:p>
            <a:p>
              <a:pPr indent="-203200" lvl="0" marL="2159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μικρή καθυστέρηση header πακέτου</a:t>
              </a:r>
              <a:endParaRPr sz="2000"/>
            </a:p>
            <a:p>
              <a:pPr indent="-203200" lvl="0" marL="2159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όχι έλεγχος συμφόρησης</a:t>
              </a:r>
              <a:endParaRPr sz="2000"/>
            </a:p>
            <a:p>
              <a:pPr indent="-228600" lvl="1" marL="5207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το </a:t>
              </a:r>
              <a:r>
                <a:rPr b="0" i="0" lang="en-US" sz="2000" u="none" cap="none" strike="noStrike">
                  <a:solidFill>
                    <a:srgbClr val="000000"/>
                  </a:solidFill>
                  <a:latin typeface="Calibri"/>
                  <a:ea typeface="Calibri"/>
                  <a:cs typeface="Calibri"/>
                  <a:sym typeface="Calibri"/>
                </a:rPr>
                <a:t>UDP απλώς εκτοξεύει όσο γρήγορα επιθυμεί!</a:t>
              </a:r>
              <a:endParaRPr sz="2000"/>
            </a:p>
            <a:p>
              <a:pPr indent="-228600" lvl="1" marL="5207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μπορεί να λειτουργήσει σε περίπτωση συμφόρησης</a:t>
              </a:r>
              <a:endParaRPr sz="2000"/>
            </a:p>
          </p:txBody>
        </p:sp>
        <p:sp>
          <p:nvSpPr>
            <p:cNvPr id="2316" name="Google Shape;2316;p24"/>
            <p:cNvSpPr/>
            <p:nvPr/>
          </p:nvSpPr>
          <p:spPr>
            <a:xfrm>
              <a:off x="4781440" y="2945687"/>
              <a:ext cx="6630000" cy="40323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317" name="Google Shape;2317;p24"/>
            <p:cNvSpPr txBox="1"/>
            <p:nvPr/>
          </p:nvSpPr>
          <p:spPr>
            <a:xfrm>
              <a:off x="5124457" y="2821300"/>
              <a:ext cx="5102100" cy="3213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99"/>
                </a:buClr>
                <a:buSzPts val="1600"/>
                <a:buFont typeface="Noto Sans Symbols"/>
                <a:buNone/>
              </a:pPr>
              <a:r>
                <a:rPr lang="en-US" sz="2000">
                  <a:solidFill>
                    <a:srgbClr val="CC0000"/>
                  </a:solidFill>
                  <a:latin typeface="Calibri"/>
                  <a:ea typeface="Calibri"/>
                  <a:cs typeface="Calibri"/>
                  <a:sym typeface="Calibri"/>
                </a:rPr>
                <a:t>Γιατί υπάρχει το</a:t>
              </a:r>
              <a:r>
                <a:rPr b="0" i="0" lang="en-US" sz="2000" u="none" cap="none" strike="noStrike">
                  <a:solidFill>
                    <a:srgbClr val="CC0000"/>
                  </a:solidFill>
                  <a:latin typeface="Calibri"/>
                  <a:ea typeface="Calibri"/>
                  <a:cs typeface="Calibri"/>
                  <a:sym typeface="Calibri"/>
                </a:rPr>
                <a:t> UDP?</a:t>
              </a:r>
              <a:endParaRPr b="0" i="0" sz="2000" u="none" cap="none" strike="noStrike">
                <a:solidFill>
                  <a:srgbClr val="000000"/>
                </a:solidFill>
                <a:latin typeface="Calibri"/>
                <a:ea typeface="Calibri"/>
                <a:cs typeface="Calibri"/>
                <a:sym typeface="Calibri"/>
              </a:endParaRPr>
            </a:p>
          </p:txBody>
        </p:sp>
      </p:grpSp>
      <p:sp>
        <p:nvSpPr>
          <p:cNvPr id="2318" name="Google Shape;2318;p24"/>
          <p:cNvSpPr txBox="1"/>
          <p:nvPr/>
        </p:nvSpPr>
        <p:spPr>
          <a:xfrm>
            <a:off x="24298" y="3227426"/>
            <a:ext cx="4162800" cy="1545300"/>
          </a:xfrm>
          <a:prstGeom prst="rect">
            <a:avLst/>
          </a:prstGeom>
          <a:noFill/>
          <a:ln>
            <a:noFill/>
          </a:ln>
        </p:spPr>
        <p:txBody>
          <a:bodyPr anchorCtr="0" anchor="t" bIns="34275" lIns="68575" spcFirstLastPara="1" rIns="68575" wrap="square" tIns="34275">
            <a:noAutofit/>
          </a:bodyPr>
          <a:lstStyle/>
          <a:p>
            <a:pPr indent="-228600" lvl="0" marL="342900" marR="0" rtl="0" algn="l">
              <a:lnSpc>
                <a:spcPct val="90000"/>
              </a:lnSpc>
              <a:spcBef>
                <a:spcPts val="0"/>
              </a:spcBef>
              <a:spcAft>
                <a:spcPts val="0"/>
              </a:spcAft>
              <a:buClr>
                <a:srgbClr val="0000A3"/>
              </a:buClr>
              <a:buSzPts val="2000"/>
              <a:buFont typeface="Noto Sans Symbols"/>
              <a:buChar char="▪"/>
            </a:pPr>
            <a:r>
              <a:rPr lang="en-US" sz="2000">
                <a:solidFill>
                  <a:srgbClr val="CC0000"/>
                </a:solidFill>
                <a:latin typeface="Calibri"/>
                <a:ea typeface="Calibri"/>
                <a:cs typeface="Calibri"/>
                <a:sym typeface="Calibri"/>
              </a:rPr>
              <a:t>ασυνδεσμική</a:t>
            </a:r>
            <a:r>
              <a:rPr b="0" i="1" lang="en-US" sz="2000" u="none" cap="none" strike="noStrike">
                <a:solidFill>
                  <a:srgbClr val="CC0000"/>
                </a:solidFill>
                <a:latin typeface="Calibri"/>
                <a:ea typeface="Calibri"/>
                <a:cs typeface="Calibri"/>
                <a:sym typeface="Calibri"/>
              </a:rPr>
              <a:t>:</a:t>
            </a:r>
            <a:endParaRPr b="0" i="0" sz="2000" u="none" cap="none" strike="noStrike">
              <a:solidFill>
                <a:srgbClr val="CC0000"/>
              </a:solidFill>
              <a:latin typeface="Calibri"/>
              <a:ea typeface="Calibri"/>
              <a:cs typeface="Calibri"/>
              <a:sym typeface="Calibri"/>
            </a:endParaRPr>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δεν υπάρχει χειραψία</a:t>
            </a:r>
            <a:r>
              <a:rPr b="0" i="0" lang="en-US" sz="2000" u="none" cap="none" strike="noStrike">
                <a:solidFill>
                  <a:srgbClr val="000000"/>
                </a:solidFill>
                <a:latin typeface="Calibri"/>
                <a:ea typeface="Calibri"/>
                <a:cs typeface="Calibri"/>
                <a:sym typeface="Calibri"/>
              </a:rPr>
              <a:t> (handshaking) μεταξύ UDP </a:t>
            </a:r>
            <a:r>
              <a:rPr lang="en-US" sz="2000">
                <a:latin typeface="Calibri"/>
                <a:ea typeface="Calibri"/>
                <a:cs typeface="Calibri"/>
                <a:sym typeface="Calibri"/>
              </a:rPr>
              <a:t>αποστολέα, παραλήπτη</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κάθε τμήμα</a:t>
            </a:r>
            <a:r>
              <a:rPr b="0" i="0" lang="en-US" sz="2000" u="none" cap="none" strike="noStrike">
                <a:solidFill>
                  <a:srgbClr val="000000"/>
                </a:solidFill>
                <a:latin typeface="Calibri"/>
                <a:ea typeface="Calibri"/>
                <a:cs typeface="Calibri"/>
                <a:sym typeface="Calibri"/>
              </a:rPr>
              <a:t> UDP </a:t>
            </a:r>
            <a:r>
              <a:rPr lang="en-US" sz="2000">
                <a:latin typeface="Calibri"/>
                <a:ea typeface="Calibri"/>
                <a:cs typeface="Calibri"/>
                <a:sym typeface="Calibri"/>
              </a:rPr>
              <a:t>χειρίζεται διαφορετικά από τα άλλα</a:t>
            </a:r>
            <a:endParaRPr sz="2000"/>
          </a:p>
        </p:txBody>
      </p:sp>
      <p:sp>
        <p:nvSpPr>
          <p:cNvPr id="2319" name="Google Shape;2319;p24"/>
          <p:cNvSpPr txBox="1"/>
          <p:nvPr>
            <p:ph idx="12" type="sldNum"/>
          </p:nvPr>
        </p:nvSpPr>
        <p:spPr>
          <a:xfrm>
            <a:off x="7067112" y="47561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8"/>
                                        </p:tgtEl>
                                        <p:attrNameLst>
                                          <p:attrName>style.visibility</p:attrName>
                                        </p:attrNameLst>
                                      </p:cBhvr>
                                      <p:to>
                                        <p:strVal val="visible"/>
                                      </p:to>
                                    </p:set>
                                    <p:animEffect filter="fade" transition="in">
                                      <p:cBhvr>
                                        <p:cTn dur="500"/>
                                        <p:tgtEl>
                                          <p:spTgt spid="2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4"/>
                                        </p:tgtEl>
                                        <p:attrNameLst>
                                          <p:attrName>style.visibility</p:attrName>
                                        </p:attrNameLst>
                                      </p:cBhvr>
                                      <p:to>
                                        <p:strVal val="visible"/>
                                      </p:to>
                                    </p:set>
                                    <p:animEffect filter="fade" transition="in">
                                      <p:cBhvr>
                                        <p:cTn dur="500"/>
                                        <p:tgtEl>
                                          <p:spTgt spid="2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25"/>
          <p:cNvSpPr txBox="1"/>
          <p:nvPr>
            <p:ph type="title"/>
          </p:nvPr>
        </p:nvSpPr>
        <p:spPr>
          <a:xfrm>
            <a:off x="-983" y="18294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User Datagram Protocol</a:t>
            </a:r>
            <a:endParaRPr sz="3600"/>
          </a:p>
        </p:txBody>
      </p:sp>
      <p:sp>
        <p:nvSpPr>
          <p:cNvPr id="2326" name="Google Shape;2326;p25"/>
          <p:cNvSpPr/>
          <p:nvPr/>
        </p:nvSpPr>
        <p:spPr>
          <a:xfrm>
            <a:off x="-983" y="1123244"/>
            <a:ext cx="8325600" cy="3666600"/>
          </a:xfrm>
          <a:prstGeom prst="rect">
            <a:avLst/>
          </a:prstGeom>
          <a:noFill/>
          <a:ln>
            <a:noFill/>
          </a:ln>
        </p:spPr>
        <p:txBody>
          <a:bodyPr anchorCtr="0" anchor="t" bIns="34275" lIns="68575" spcFirstLastPara="1" rIns="68575" wrap="square" tIns="34275">
            <a:noAutofit/>
          </a:bodyPr>
          <a:lstStyle/>
          <a:p>
            <a:pPr indent="-203200" lvl="0" marL="2159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το </a:t>
            </a:r>
            <a:r>
              <a:rPr b="0" i="0" lang="en-US" sz="2200" u="none" cap="none" strike="noStrike">
                <a:solidFill>
                  <a:srgbClr val="000000"/>
                </a:solidFill>
                <a:latin typeface="Calibri"/>
                <a:ea typeface="Calibri"/>
                <a:cs typeface="Calibri"/>
                <a:sym typeface="Calibri"/>
              </a:rPr>
              <a:t>UDP </a:t>
            </a:r>
            <a:r>
              <a:rPr lang="en-US" sz="2200">
                <a:latin typeface="Calibri"/>
                <a:ea typeface="Calibri"/>
                <a:cs typeface="Calibri"/>
                <a:sym typeface="Calibri"/>
              </a:rPr>
              <a:t>χρησιμοποιείται σε</a:t>
            </a:r>
            <a:r>
              <a:rPr b="0" i="0" lang="en-US" sz="2200" u="none" cap="none" strike="noStrike">
                <a:solidFill>
                  <a:srgbClr val="000000"/>
                </a:solidFill>
                <a:latin typeface="Calibri"/>
                <a:ea typeface="Calibri"/>
                <a:cs typeface="Calibri"/>
                <a:sym typeface="Calibri"/>
              </a:rPr>
              <a:t>:</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συνεχής ροή πολυμέσων εφαρμογών</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ανεκτικό σε απώλεια</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ευαισθησία στην μετάδοση</a:t>
            </a:r>
            <a:r>
              <a:rPr b="0" i="0" lang="en-US" sz="2200" u="none" cap="none" strike="noStrike">
                <a:solidFill>
                  <a:srgbClr val="000000"/>
                </a:solidFill>
                <a:latin typeface="Calibri"/>
                <a:ea typeface="Calibri"/>
                <a:cs typeface="Calibri"/>
                <a:sym typeface="Calibri"/>
              </a:rPr>
              <a:t>)</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b="0" i="0" lang="en-US" sz="2200" u="none" cap="none" strike="noStrike">
                <a:solidFill>
                  <a:srgbClr val="000000"/>
                </a:solidFill>
                <a:latin typeface="Calibri"/>
                <a:ea typeface="Calibri"/>
                <a:cs typeface="Calibri"/>
                <a:sym typeface="Calibri"/>
              </a:rPr>
              <a:t>DNS</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b="0" i="0" lang="en-US" sz="2200" u="none" cap="none" strike="noStrike">
                <a:solidFill>
                  <a:srgbClr val="000000"/>
                </a:solidFill>
                <a:latin typeface="Calibri"/>
                <a:ea typeface="Calibri"/>
                <a:cs typeface="Calibri"/>
                <a:sym typeface="Calibri"/>
              </a:rPr>
              <a:t>SNMP</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b="0" i="0" lang="en-US" sz="2200" u="none" cap="none" strike="noStrike">
                <a:solidFill>
                  <a:srgbClr val="000000"/>
                </a:solidFill>
                <a:latin typeface="Calibri"/>
                <a:ea typeface="Calibri"/>
                <a:cs typeface="Calibri"/>
                <a:sym typeface="Calibri"/>
              </a:rPr>
              <a:t>HTTP/3</a:t>
            </a:r>
            <a:endParaRPr sz="2200"/>
          </a:p>
          <a:p>
            <a:pPr indent="-203200" lvl="0" marL="215900" marR="0" rtl="0" algn="l">
              <a:lnSpc>
                <a:spcPct val="85000"/>
              </a:lnSpc>
              <a:spcBef>
                <a:spcPts val="500"/>
              </a:spcBef>
              <a:spcAft>
                <a:spcPts val="0"/>
              </a:spcAft>
              <a:buClr>
                <a:srgbClr val="000099"/>
              </a:buClr>
              <a:buSzPts val="2200"/>
              <a:buFont typeface="Noto Sans Symbols"/>
              <a:buChar char="▪"/>
            </a:pPr>
            <a:r>
              <a:rPr lang="en-US" sz="2200">
                <a:latin typeface="Calibri"/>
                <a:ea typeface="Calibri"/>
                <a:cs typeface="Calibri"/>
                <a:sym typeface="Calibri"/>
              </a:rPr>
              <a:t>αν χρειάζεται αξιόπιστη μεταφορά μέσω</a:t>
            </a:r>
            <a:r>
              <a:rPr b="0" i="0" lang="en-US" sz="2200" u="none" cap="none" strike="noStrike">
                <a:solidFill>
                  <a:srgbClr val="000000"/>
                </a:solidFill>
                <a:latin typeface="Calibri"/>
                <a:ea typeface="Calibri"/>
                <a:cs typeface="Calibri"/>
                <a:sym typeface="Calibri"/>
              </a:rPr>
              <a:t> UDP (e.g., HTTP/3): </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προσθήκη κατάλληλης αξιοπιστίας στο επίπεδο εφαρμογής</a:t>
            </a:r>
            <a:endParaRPr sz="2200"/>
          </a:p>
          <a:p>
            <a:pPr indent="-177800" lvl="1" marL="5207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προσθήκη ελέγχου συμφόρησης στο επίπεδο εφαρμογής</a:t>
            </a:r>
            <a:endParaRPr sz="2200"/>
          </a:p>
        </p:txBody>
      </p:sp>
      <p:sp>
        <p:nvSpPr>
          <p:cNvPr id="2327" name="Google Shape;2327;p25"/>
          <p:cNvSpPr txBox="1"/>
          <p:nvPr>
            <p:ph idx="12" type="sldNum"/>
          </p:nvPr>
        </p:nvSpPr>
        <p:spPr>
          <a:xfrm>
            <a:off x="6823887" y="478984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6"/>
                                        </p:tgtEl>
                                        <p:attrNameLst>
                                          <p:attrName>style.visibility</p:attrName>
                                        </p:attrNameLst>
                                      </p:cBhvr>
                                      <p:to>
                                        <p:strVal val="visible"/>
                                      </p:to>
                                    </p:set>
                                    <p:animEffect filter="fade" transition="in">
                                      <p:cBhvr>
                                        <p:cTn dur="500"/>
                                        <p:tgtEl>
                                          <p:spTgt spid="2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2" name="Shape 2332"/>
        <p:cNvGrpSpPr/>
        <p:nvPr/>
      </p:nvGrpSpPr>
      <p:grpSpPr>
        <a:xfrm>
          <a:off x="0" y="0"/>
          <a:ext cx="0" cy="0"/>
          <a:chOff x="0" y="0"/>
          <a:chExt cx="0" cy="0"/>
        </a:xfrm>
      </p:grpSpPr>
      <p:sp>
        <p:nvSpPr>
          <p:cNvPr id="2333" name="Google Shape;2333;p26"/>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User Datagram Protocol </a:t>
            </a:r>
            <a:r>
              <a:rPr lang="en-US" sz="3000"/>
              <a:t>[RFC 768]</a:t>
            </a:r>
            <a:endParaRPr sz="3600"/>
          </a:p>
        </p:txBody>
      </p:sp>
      <p:pic>
        <p:nvPicPr>
          <p:cNvPr id="2334" name="Google Shape;2334;p26"/>
          <p:cNvPicPr preferRelativeResize="0"/>
          <p:nvPr/>
        </p:nvPicPr>
        <p:blipFill rotWithShape="1">
          <a:blip r:embed="rId3">
            <a:alphaModFix/>
          </a:blip>
          <a:srcRect b="0" l="0" r="0" t="0"/>
          <a:stretch/>
        </p:blipFill>
        <p:spPr>
          <a:xfrm>
            <a:off x="1413932" y="924413"/>
            <a:ext cx="4882497" cy="4100553"/>
          </a:xfrm>
          <a:prstGeom prst="rect">
            <a:avLst/>
          </a:prstGeom>
          <a:noFill/>
          <a:ln>
            <a:noFill/>
          </a:ln>
        </p:spPr>
      </p:pic>
      <p:sp>
        <p:nvSpPr>
          <p:cNvPr id="2335" name="Google Shape;2335;p2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0" name="Shape 2340"/>
        <p:cNvGrpSpPr/>
        <p:nvPr/>
      </p:nvGrpSpPr>
      <p:grpSpPr>
        <a:xfrm>
          <a:off x="0" y="0"/>
          <a:ext cx="0" cy="0"/>
          <a:chOff x="0" y="0"/>
          <a:chExt cx="0" cy="0"/>
        </a:xfrm>
      </p:grpSpPr>
      <p:sp>
        <p:nvSpPr>
          <p:cNvPr id="2341" name="Google Shape;2341;p27"/>
          <p:cNvSpPr/>
          <p:nvPr/>
        </p:nvSpPr>
        <p:spPr>
          <a:xfrm>
            <a:off x="7721259" y="1625604"/>
            <a:ext cx="667827" cy="2184418"/>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42" name="Google Shape;2342;p27"/>
          <p:cNvGrpSpPr/>
          <p:nvPr/>
        </p:nvGrpSpPr>
        <p:grpSpPr>
          <a:xfrm>
            <a:off x="8216766" y="3185069"/>
            <a:ext cx="412374" cy="802661"/>
            <a:chOff x="4140" y="429"/>
            <a:chExt cx="1425" cy="2396"/>
          </a:xfrm>
        </p:grpSpPr>
        <p:sp>
          <p:nvSpPr>
            <p:cNvPr id="2343" name="Google Shape;2343;p2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44" name="Google Shape;2344;p27"/>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45" name="Google Shape;2345;p2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46" name="Google Shape;2346;p2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47" name="Google Shape;2347;p27"/>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48" name="Google Shape;2348;p27"/>
            <p:cNvGrpSpPr/>
            <p:nvPr/>
          </p:nvGrpSpPr>
          <p:grpSpPr>
            <a:xfrm>
              <a:off x="4751" y="667"/>
              <a:ext cx="580" cy="146"/>
              <a:chOff x="617" y="2567"/>
              <a:chExt cx="724" cy="140"/>
            </a:xfrm>
          </p:grpSpPr>
          <p:sp>
            <p:nvSpPr>
              <p:cNvPr id="2349" name="Google Shape;2349;p27"/>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50" name="Google Shape;2350;p27"/>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351" name="Google Shape;2351;p27"/>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52" name="Google Shape;2352;p27"/>
            <p:cNvGrpSpPr/>
            <p:nvPr/>
          </p:nvGrpSpPr>
          <p:grpSpPr>
            <a:xfrm>
              <a:off x="4745" y="996"/>
              <a:ext cx="580" cy="156"/>
              <a:chOff x="612" y="2570"/>
              <a:chExt cx="724" cy="162"/>
            </a:xfrm>
          </p:grpSpPr>
          <p:sp>
            <p:nvSpPr>
              <p:cNvPr id="2353" name="Google Shape;2353;p27"/>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54" name="Google Shape;2354;p27"/>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355" name="Google Shape;2355;p27"/>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56" name="Google Shape;2356;p27"/>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57" name="Google Shape;2357;p27"/>
            <p:cNvGrpSpPr/>
            <p:nvPr/>
          </p:nvGrpSpPr>
          <p:grpSpPr>
            <a:xfrm>
              <a:off x="4733" y="1627"/>
              <a:ext cx="586" cy="151"/>
              <a:chOff x="611" y="2568"/>
              <a:chExt cx="730" cy="139"/>
            </a:xfrm>
          </p:grpSpPr>
          <p:sp>
            <p:nvSpPr>
              <p:cNvPr id="2358" name="Google Shape;2358;p27"/>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59" name="Google Shape;2359;p27"/>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360" name="Google Shape;2360;p2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61" name="Google Shape;2361;p27"/>
            <p:cNvGrpSpPr/>
            <p:nvPr/>
          </p:nvGrpSpPr>
          <p:grpSpPr>
            <a:xfrm>
              <a:off x="4739" y="1325"/>
              <a:ext cx="580" cy="140"/>
              <a:chOff x="614" y="2566"/>
              <a:chExt cx="723" cy="140"/>
            </a:xfrm>
          </p:grpSpPr>
          <p:sp>
            <p:nvSpPr>
              <p:cNvPr id="2362" name="Google Shape;2362;p27"/>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3" name="Google Shape;2363;p27"/>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364" name="Google Shape;2364;p27"/>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5" name="Google Shape;2365;p2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6" name="Google Shape;2366;p2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7" name="Google Shape;2367;p27"/>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8" name="Google Shape;2368;p2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69" name="Google Shape;2369;p27"/>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70" name="Google Shape;2370;p27"/>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71" name="Google Shape;2371;p27"/>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72" name="Google Shape;2372;p27"/>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2373" name="Google Shape;2373;p27"/>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374" name="Google Shape;2374;p27"/>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375" name="Google Shape;2375;p27"/>
          <p:cNvSpPr txBox="1"/>
          <p:nvPr/>
        </p:nvSpPr>
        <p:spPr>
          <a:xfrm>
            <a:off x="6360778" y="1153592"/>
            <a:ext cx="1549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server</a:t>
            </a:r>
            <a:endParaRPr sz="1100"/>
          </a:p>
        </p:txBody>
      </p:sp>
      <p:sp>
        <p:nvSpPr>
          <p:cNvPr id="2376" name="Google Shape;2376;p27"/>
          <p:cNvSpPr txBox="1"/>
          <p:nvPr/>
        </p:nvSpPr>
        <p:spPr>
          <a:xfrm>
            <a:off x="1451489" y="1247048"/>
            <a:ext cx="14682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client</a:t>
            </a:r>
            <a:endParaRPr sz="1100"/>
          </a:p>
        </p:txBody>
      </p:sp>
      <p:grpSp>
        <p:nvGrpSpPr>
          <p:cNvPr id="2377" name="Google Shape;2377;p27"/>
          <p:cNvGrpSpPr/>
          <p:nvPr/>
        </p:nvGrpSpPr>
        <p:grpSpPr>
          <a:xfrm>
            <a:off x="6383114" y="1558716"/>
            <a:ext cx="1459856" cy="2184419"/>
            <a:chOff x="8091785" y="2078288"/>
            <a:chExt cx="2364905" cy="2912558"/>
          </a:xfrm>
        </p:grpSpPr>
        <p:sp>
          <p:nvSpPr>
            <p:cNvPr id="2378" name="Google Shape;2378;p27"/>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379" name="Google Shape;2379;p27"/>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380" name="Google Shape;2380;p27"/>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381" name="Google Shape;2381;p27"/>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382" name="Google Shape;2382;p27"/>
            <p:cNvCxnSpPr/>
            <p:nvPr/>
          </p:nvCxnSpPr>
          <p:spPr>
            <a:xfrm>
              <a:off x="8108201" y="3602458"/>
              <a:ext cx="2233387" cy="0"/>
            </a:xfrm>
            <a:prstGeom prst="straightConnector1">
              <a:avLst/>
            </a:prstGeom>
            <a:noFill/>
            <a:ln cap="flat" cmpd="sng" w="28575">
              <a:solidFill>
                <a:srgbClr val="000000"/>
              </a:solidFill>
              <a:prstDash val="solid"/>
              <a:round/>
              <a:headEnd len="med" w="med" type="none"/>
              <a:tailEnd len="med" w="med" type="none"/>
            </a:ln>
          </p:spPr>
        </p:cxnSp>
        <p:sp>
          <p:nvSpPr>
            <p:cNvPr id="2383" name="Google Shape;2383;p27"/>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384" name="Google Shape;2384;p27"/>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385" name="Google Shape;2385;p27"/>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386" name="Google Shape;2386;p27"/>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387" name="Google Shape;2387;p27"/>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388" name="Google Shape;2388;p27"/>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sp>
        <p:nvSpPr>
          <p:cNvPr id="2389" name="Google Shape;2389;p27"/>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Transport Layer Actions</a:t>
            </a:r>
            <a:endParaRPr sz="3600"/>
          </a:p>
        </p:txBody>
      </p:sp>
      <p:cxnSp>
        <p:nvCxnSpPr>
          <p:cNvPr id="2390" name="Google Shape;2390;p27"/>
          <p:cNvCxnSpPr>
            <a:stCxn id="2383" idx="2"/>
          </p:cNvCxnSpPr>
          <p:nvPr/>
        </p:nvCxnSpPr>
        <p:spPr>
          <a:xfrm flipH="1">
            <a:off x="5979353" y="3699975"/>
            <a:ext cx="1105200" cy="355800"/>
          </a:xfrm>
          <a:prstGeom prst="straightConnector1">
            <a:avLst/>
          </a:prstGeom>
          <a:noFill/>
          <a:ln cap="flat" cmpd="sng" w="19050">
            <a:solidFill>
              <a:schemeClr val="dk1"/>
            </a:solidFill>
            <a:prstDash val="solid"/>
            <a:miter lim="800000"/>
            <a:headEnd len="sm" w="sm" type="none"/>
            <a:tailEnd len="sm" w="sm" type="none"/>
          </a:ln>
        </p:spPr>
      </p:cxnSp>
      <p:cxnSp>
        <p:nvCxnSpPr>
          <p:cNvPr id="2391" name="Google Shape;2391;p27"/>
          <p:cNvCxnSpPr/>
          <p:nvPr/>
        </p:nvCxnSpPr>
        <p:spPr>
          <a:xfrm>
            <a:off x="1934108" y="3796917"/>
            <a:ext cx="1187100" cy="227100"/>
          </a:xfrm>
          <a:prstGeom prst="straightConnector1">
            <a:avLst/>
          </a:prstGeom>
          <a:noFill/>
          <a:ln cap="flat" cmpd="sng" w="19050">
            <a:solidFill>
              <a:schemeClr val="dk1"/>
            </a:solidFill>
            <a:prstDash val="solid"/>
            <a:miter lim="800000"/>
            <a:headEnd len="sm" w="sm" type="none"/>
            <a:tailEnd len="sm" w="sm" type="none"/>
          </a:ln>
        </p:spPr>
      </p:cxnSp>
      <p:sp>
        <p:nvSpPr>
          <p:cNvPr id="2392" name="Google Shape;2392;p27"/>
          <p:cNvSpPr/>
          <p:nvPr/>
        </p:nvSpPr>
        <p:spPr>
          <a:xfrm>
            <a:off x="3046891" y="3724250"/>
            <a:ext cx="3027676" cy="771548"/>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2393" name="Google Shape;2393;p27"/>
          <p:cNvSpPr/>
          <p:nvPr/>
        </p:nvSpPr>
        <p:spPr>
          <a:xfrm>
            <a:off x="640762" y="1692491"/>
            <a:ext cx="634983" cy="219165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394" name="Google Shape;2394;p27"/>
          <p:cNvGrpSpPr/>
          <p:nvPr/>
        </p:nvGrpSpPr>
        <p:grpSpPr>
          <a:xfrm>
            <a:off x="1266295" y="1625604"/>
            <a:ext cx="1598912" cy="2184419"/>
            <a:chOff x="8091785" y="2078288"/>
            <a:chExt cx="2364905" cy="2912558"/>
          </a:xfrm>
        </p:grpSpPr>
        <p:sp>
          <p:nvSpPr>
            <p:cNvPr id="2395" name="Google Shape;2395;p27"/>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396" name="Google Shape;2396;p27"/>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397" name="Google Shape;2397;p27"/>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398" name="Google Shape;2398;p27"/>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399" name="Google Shape;2399;p27"/>
            <p:cNvCxnSpPr/>
            <p:nvPr/>
          </p:nvCxnSpPr>
          <p:spPr>
            <a:xfrm>
              <a:off x="8121121" y="3602458"/>
              <a:ext cx="2233388" cy="0"/>
            </a:xfrm>
            <a:prstGeom prst="straightConnector1">
              <a:avLst/>
            </a:prstGeom>
            <a:noFill/>
            <a:ln cap="flat" cmpd="sng" w="28575">
              <a:solidFill>
                <a:srgbClr val="000000"/>
              </a:solidFill>
              <a:prstDash val="solid"/>
              <a:round/>
              <a:headEnd len="med" w="med" type="none"/>
              <a:tailEnd len="med" w="med" type="none"/>
            </a:ln>
          </p:spPr>
        </p:cxnSp>
        <p:sp>
          <p:nvSpPr>
            <p:cNvPr id="2400" name="Google Shape;2400;p27"/>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401" name="Google Shape;2401;p27"/>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402" name="Google Shape;2402;p27"/>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403" name="Google Shape;2403;p27"/>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404" name="Google Shape;2404;p27"/>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405" name="Google Shape;2405;p27"/>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2406" name="Google Shape;2406;p27"/>
          <p:cNvGrpSpPr/>
          <p:nvPr/>
        </p:nvGrpSpPr>
        <p:grpSpPr>
          <a:xfrm>
            <a:off x="375474" y="3707632"/>
            <a:ext cx="769877" cy="447848"/>
            <a:chOff x="7493876" y="2774731"/>
            <a:chExt cx="1481958" cy="894622"/>
          </a:xfrm>
        </p:grpSpPr>
        <p:sp>
          <p:nvSpPr>
            <p:cNvPr id="2407" name="Google Shape;2407;p2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408" name="Google Shape;2408;p2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409" name="Google Shape;2409;p27"/>
            <p:cNvGrpSpPr/>
            <p:nvPr/>
          </p:nvGrpSpPr>
          <p:grpSpPr>
            <a:xfrm>
              <a:off x="7713663" y="2848339"/>
              <a:ext cx="1042107" cy="425543"/>
              <a:chOff x="7786941" y="2884917"/>
              <a:chExt cx="897649" cy="353919"/>
            </a:xfrm>
          </p:grpSpPr>
          <p:sp>
            <p:nvSpPr>
              <p:cNvPr id="2410" name="Google Shape;2410;p2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11" name="Google Shape;2411;p2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12" name="Google Shape;2412;p2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13" name="Google Shape;2413;p2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414" name="Google Shape;2414;p27"/>
          <p:cNvGrpSpPr/>
          <p:nvPr/>
        </p:nvGrpSpPr>
        <p:grpSpPr>
          <a:xfrm>
            <a:off x="1846655" y="2067017"/>
            <a:ext cx="309563" cy="119063"/>
            <a:chOff x="1287" y="2524"/>
            <a:chExt cx="260" cy="100"/>
          </a:xfrm>
        </p:grpSpPr>
        <p:sp>
          <p:nvSpPr>
            <p:cNvPr id="2415" name="Google Shape;2415;p27"/>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16" name="Google Shape;2416;p27"/>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17" name="Google Shape;2417;p27"/>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18" name="Google Shape;2418;p27"/>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419" name="Google Shape;2419;p27"/>
          <p:cNvGrpSpPr/>
          <p:nvPr/>
        </p:nvGrpSpPr>
        <p:grpSpPr>
          <a:xfrm>
            <a:off x="7260858" y="2005207"/>
            <a:ext cx="309563" cy="119063"/>
            <a:chOff x="1287" y="2524"/>
            <a:chExt cx="260" cy="100"/>
          </a:xfrm>
        </p:grpSpPr>
        <p:sp>
          <p:nvSpPr>
            <p:cNvPr id="2420" name="Google Shape;2420;p27"/>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21" name="Google Shape;2421;p27"/>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22" name="Google Shape;2422;p27"/>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423" name="Google Shape;2423;p27"/>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424" name="Google Shape;2424;p2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9" name="Shape 2429"/>
        <p:cNvGrpSpPr/>
        <p:nvPr/>
      </p:nvGrpSpPr>
      <p:grpSpPr>
        <a:xfrm>
          <a:off x="0" y="0"/>
          <a:ext cx="0" cy="0"/>
          <a:chOff x="0" y="0"/>
          <a:chExt cx="0" cy="0"/>
        </a:xfrm>
      </p:grpSpPr>
      <p:grpSp>
        <p:nvGrpSpPr>
          <p:cNvPr id="2430" name="Google Shape;2430;p28"/>
          <p:cNvGrpSpPr/>
          <p:nvPr/>
        </p:nvGrpSpPr>
        <p:grpSpPr>
          <a:xfrm>
            <a:off x="1934108" y="3724250"/>
            <a:ext cx="5150044" cy="771548"/>
            <a:chOff x="2578811" y="4965666"/>
            <a:chExt cx="6866725" cy="1028731"/>
          </a:xfrm>
        </p:grpSpPr>
        <p:cxnSp>
          <p:nvCxnSpPr>
            <p:cNvPr id="2431" name="Google Shape;2431;p28"/>
            <p:cNvCxnSpPr/>
            <p:nvPr/>
          </p:nvCxnSpPr>
          <p:spPr>
            <a:xfrm>
              <a:off x="2578811" y="5062556"/>
              <a:ext cx="1582832" cy="302617"/>
            </a:xfrm>
            <a:prstGeom prst="straightConnector1">
              <a:avLst/>
            </a:prstGeom>
            <a:noFill/>
            <a:ln cap="flat" cmpd="sng" w="19050">
              <a:solidFill>
                <a:schemeClr val="dk1"/>
              </a:solidFill>
              <a:prstDash val="solid"/>
              <a:miter lim="800000"/>
              <a:headEnd len="sm" w="sm" type="none"/>
              <a:tailEnd len="sm" w="sm" type="none"/>
            </a:ln>
          </p:spPr>
        </p:cxnSp>
        <p:grpSp>
          <p:nvGrpSpPr>
            <p:cNvPr id="2432" name="Google Shape;2432;p28"/>
            <p:cNvGrpSpPr/>
            <p:nvPr/>
          </p:nvGrpSpPr>
          <p:grpSpPr>
            <a:xfrm>
              <a:off x="4062521" y="4965666"/>
              <a:ext cx="5383015" cy="1028731"/>
              <a:chOff x="4062521" y="4965666"/>
              <a:chExt cx="5383015" cy="1028731"/>
            </a:xfrm>
          </p:grpSpPr>
          <p:cxnSp>
            <p:nvCxnSpPr>
              <p:cNvPr id="2433" name="Google Shape;2433;p28"/>
              <p:cNvCxnSpPr/>
              <p:nvPr/>
            </p:nvCxnSpPr>
            <p:spPr>
              <a:xfrm flipH="1">
                <a:off x="7972023" y="4973372"/>
                <a:ext cx="1473513" cy="474391"/>
              </a:xfrm>
              <a:prstGeom prst="straightConnector1">
                <a:avLst/>
              </a:prstGeom>
              <a:noFill/>
              <a:ln cap="flat" cmpd="sng" w="19050">
                <a:solidFill>
                  <a:schemeClr val="dk1"/>
                </a:solidFill>
                <a:prstDash val="solid"/>
                <a:miter lim="800000"/>
                <a:headEnd len="sm" w="sm" type="none"/>
                <a:tailEnd len="sm" w="sm" type="none"/>
              </a:ln>
            </p:spPr>
          </p:cxnSp>
          <p:sp>
            <p:nvSpPr>
              <p:cNvPr id="2434" name="Google Shape;2434;p28"/>
              <p:cNvSpPr/>
              <p:nvPr/>
            </p:nvSpPr>
            <p:spPr>
              <a:xfrm>
                <a:off x="4062521" y="4965666"/>
                <a:ext cx="4036903" cy="102873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             </a:t>
                </a:r>
                <a:endParaRPr sz="1100"/>
              </a:p>
            </p:txBody>
          </p:sp>
        </p:grpSp>
      </p:grpSp>
      <p:sp>
        <p:nvSpPr>
          <p:cNvPr id="2435" name="Google Shape;2435;p28"/>
          <p:cNvSpPr/>
          <p:nvPr/>
        </p:nvSpPr>
        <p:spPr>
          <a:xfrm>
            <a:off x="7721259" y="1625604"/>
            <a:ext cx="667827" cy="2184418"/>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36" name="Google Shape;2436;p28"/>
          <p:cNvSpPr/>
          <p:nvPr/>
        </p:nvSpPr>
        <p:spPr>
          <a:xfrm>
            <a:off x="640762" y="1692491"/>
            <a:ext cx="634983" cy="219165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437" name="Google Shape;2437;p28"/>
          <p:cNvGrpSpPr/>
          <p:nvPr/>
        </p:nvGrpSpPr>
        <p:grpSpPr>
          <a:xfrm>
            <a:off x="8216766" y="3185069"/>
            <a:ext cx="412374" cy="802661"/>
            <a:chOff x="4140" y="429"/>
            <a:chExt cx="1425" cy="2396"/>
          </a:xfrm>
        </p:grpSpPr>
        <p:sp>
          <p:nvSpPr>
            <p:cNvPr id="2438" name="Google Shape;2438;p2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39" name="Google Shape;2439;p28"/>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40" name="Google Shape;2440;p2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41" name="Google Shape;2441;p2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42" name="Google Shape;2442;p28"/>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443" name="Google Shape;2443;p28"/>
            <p:cNvGrpSpPr/>
            <p:nvPr/>
          </p:nvGrpSpPr>
          <p:grpSpPr>
            <a:xfrm>
              <a:off x="4751" y="667"/>
              <a:ext cx="580" cy="146"/>
              <a:chOff x="617" y="2567"/>
              <a:chExt cx="724" cy="140"/>
            </a:xfrm>
          </p:grpSpPr>
          <p:sp>
            <p:nvSpPr>
              <p:cNvPr id="2444" name="Google Shape;2444;p28"/>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45" name="Google Shape;2445;p28"/>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446" name="Google Shape;2446;p28"/>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447" name="Google Shape;2447;p28"/>
            <p:cNvGrpSpPr/>
            <p:nvPr/>
          </p:nvGrpSpPr>
          <p:grpSpPr>
            <a:xfrm>
              <a:off x="4745" y="996"/>
              <a:ext cx="580" cy="156"/>
              <a:chOff x="612" y="2570"/>
              <a:chExt cx="724" cy="162"/>
            </a:xfrm>
          </p:grpSpPr>
          <p:sp>
            <p:nvSpPr>
              <p:cNvPr id="2448" name="Google Shape;2448;p28"/>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49" name="Google Shape;2449;p28"/>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450" name="Google Shape;2450;p28"/>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51" name="Google Shape;2451;p28"/>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452" name="Google Shape;2452;p28"/>
            <p:cNvGrpSpPr/>
            <p:nvPr/>
          </p:nvGrpSpPr>
          <p:grpSpPr>
            <a:xfrm>
              <a:off x="4733" y="1627"/>
              <a:ext cx="586" cy="151"/>
              <a:chOff x="611" y="2568"/>
              <a:chExt cx="730" cy="139"/>
            </a:xfrm>
          </p:grpSpPr>
          <p:sp>
            <p:nvSpPr>
              <p:cNvPr id="2453" name="Google Shape;2453;p28"/>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54" name="Google Shape;2454;p28"/>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455" name="Google Shape;2455;p2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456" name="Google Shape;2456;p28"/>
            <p:cNvGrpSpPr/>
            <p:nvPr/>
          </p:nvGrpSpPr>
          <p:grpSpPr>
            <a:xfrm>
              <a:off x="4739" y="1325"/>
              <a:ext cx="580" cy="140"/>
              <a:chOff x="614" y="2566"/>
              <a:chExt cx="723" cy="140"/>
            </a:xfrm>
          </p:grpSpPr>
          <p:sp>
            <p:nvSpPr>
              <p:cNvPr id="2457" name="Google Shape;2457;p28"/>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58" name="Google Shape;2458;p28"/>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459" name="Google Shape;2459;p28"/>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0" name="Google Shape;2460;p2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1" name="Google Shape;2461;p2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2" name="Google Shape;2462;p28"/>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3" name="Google Shape;2463;p2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4" name="Google Shape;2464;p28"/>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5" name="Google Shape;2465;p28"/>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6" name="Google Shape;2466;p28"/>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7" name="Google Shape;2467;p28"/>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2468" name="Google Shape;2468;p28"/>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469" name="Google Shape;2469;p28"/>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470" name="Google Shape;2470;p28"/>
          <p:cNvSpPr txBox="1"/>
          <p:nvPr/>
        </p:nvSpPr>
        <p:spPr>
          <a:xfrm>
            <a:off x="6360778" y="1153592"/>
            <a:ext cx="1549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server</a:t>
            </a:r>
            <a:endParaRPr sz="1100"/>
          </a:p>
        </p:txBody>
      </p:sp>
      <p:sp>
        <p:nvSpPr>
          <p:cNvPr id="2471" name="Google Shape;2471;p28"/>
          <p:cNvSpPr txBox="1"/>
          <p:nvPr/>
        </p:nvSpPr>
        <p:spPr>
          <a:xfrm>
            <a:off x="1451489" y="1247048"/>
            <a:ext cx="14682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client</a:t>
            </a:r>
            <a:endParaRPr sz="1100"/>
          </a:p>
        </p:txBody>
      </p:sp>
      <p:grpSp>
        <p:nvGrpSpPr>
          <p:cNvPr id="2472" name="Google Shape;2472;p28"/>
          <p:cNvGrpSpPr/>
          <p:nvPr/>
        </p:nvGrpSpPr>
        <p:grpSpPr>
          <a:xfrm>
            <a:off x="6383114" y="1558716"/>
            <a:ext cx="1459856" cy="2184419"/>
            <a:chOff x="8091785" y="2078288"/>
            <a:chExt cx="2364905" cy="2912558"/>
          </a:xfrm>
        </p:grpSpPr>
        <p:sp>
          <p:nvSpPr>
            <p:cNvPr id="2473" name="Google Shape;2473;p28"/>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474" name="Google Shape;2474;p28"/>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475" name="Google Shape;2475;p28"/>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476" name="Google Shape;2476;p28"/>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477" name="Google Shape;2477;p28"/>
            <p:cNvCxnSpPr/>
            <p:nvPr/>
          </p:nvCxnSpPr>
          <p:spPr>
            <a:xfrm>
              <a:off x="8108201" y="3602458"/>
              <a:ext cx="2233387" cy="0"/>
            </a:xfrm>
            <a:prstGeom prst="straightConnector1">
              <a:avLst/>
            </a:prstGeom>
            <a:noFill/>
            <a:ln cap="flat" cmpd="sng" w="28575">
              <a:solidFill>
                <a:srgbClr val="000000"/>
              </a:solidFill>
              <a:prstDash val="solid"/>
              <a:round/>
              <a:headEnd len="med" w="med" type="none"/>
              <a:tailEnd len="med" w="med" type="none"/>
            </a:ln>
          </p:spPr>
        </p:cxnSp>
        <p:sp>
          <p:nvSpPr>
            <p:cNvPr id="2478" name="Google Shape;2478;p28"/>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479" name="Google Shape;2479;p28"/>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480" name="Google Shape;2480;p28"/>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481" name="Google Shape;2481;p28"/>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482" name="Google Shape;2482;p28"/>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483" name="Google Shape;2483;p28"/>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2484" name="Google Shape;2484;p28"/>
          <p:cNvGrpSpPr/>
          <p:nvPr/>
        </p:nvGrpSpPr>
        <p:grpSpPr>
          <a:xfrm>
            <a:off x="1266295" y="1625604"/>
            <a:ext cx="1598912" cy="2184419"/>
            <a:chOff x="8091785" y="2078288"/>
            <a:chExt cx="2364905" cy="2912558"/>
          </a:xfrm>
        </p:grpSpPr>
        <p:sp>
          <p:nvSpPr>
            <p:cNvPr id="2485" name="Google Shape;2485;p28"/>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486" name="Google Shape;2486;p28"/>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487" name="Google Shape;2487;p28"/>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488" name="Google Shape;2488;p28"/>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489" name="Google Shape;2489;p28"/>
            <p:cNvCxnSpPr/>
            <p:nvPr/>
          </p:nvCxnSpPr>
          <p:spPr>
            <a:xfrm>
              <a:off x="8121121" y="3602458"/>
              <a:ext cx="2233388" cy="0"/>
            </a:xfrm>
            <a:prstGeom prst="straightConnector1">
              <a:avLst/>
            </a:prstGeom>
            <a:noFill/>
            <a:ln cap="flat" cmpd="sng" w="28575">
              <a:solidFill>
                <a:srgbClr val="000000"/>
              </a:solidFill>
              <a:prstDash val="solid"/>
              <a:round/>
              <a:headEnd len="med" w="med" type="none"/>
              <a:tailEnd len="med" w="med" type="none"/>
            </a:ln>
          </p:spPr>
        </p:cxnSp>
        <p:sp>
          <p:nvSpPr>
            <p:cNvPr id="2490" name="Google Shape;2490;p28"/>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491" name="Google Shape;2491;p28"/>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492" name="Google Shape;2492;p28"/>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493" name="Google Shape;2493;p28"/>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494" name="Google Shape;2494;p28"/>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495" name="Google Shape;2495;p28"/>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2496" name="Google Shape;2496;p28"/>
          <p:cNvGrpSpPr/>
          <p:nvPr/>
        </p:nvGrpSpPr>
        <p:grpSpPr>
          <a:xfrm>
            <a:off x="375474" y="3707632"/>
            <a:ext cx="769877" cy="447848"/>
            <a:chOff x="7493876" y="2774731"/>
            <a:chExt cx="1481958" cy="894622"/>
          </a:xfrm>
        </p:grpSpPr>
        <p:sp>
          <p:nvSpPr>
            <p:cNvPr id="2497" name="Google Shape;2497;p2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498" name="Google Shape;2498;p2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499" name="Google Shape;2499;p28"/>
            <p:cNvGrpSpPr/>
            <p:nvPr/>
          </p:nvGrpSpPr>
          <p:grpSpPr>
            <a:xfrm>
              <a:off x="7713663" y="2848339"/>
              <a:ext cx="1042107" cy="425543"/>
              <a:chOff x="7786941" y="2884917"/>
              <a:chExt cx="897649" cy="353919"/>
            </a:xfrm>
          </p:grpSpPr>
          <p:sp>
            <p:nvSpPr>
              <p:cNvPr id="2500" name="Google Shape;2500;p2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01" name="Google Shape;2501;p2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02" name="Google Shape;2502;p2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03" name="Google Shape;2503;p2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2504" name="Google Shape;2504;p2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Transport Layer Actions</a:t>
            </a:r>
            <a:endParaRPr sz="3600"/>
          </a:p>
        </p:txBody>
      </p:sp>
      <p:grpSp>
        <p:nvGrpSpPr>
          <p:cNvPr id="2505" name="Google Shape;2505;p28"/>
          <p:cNvGrpSpPr/>
          <p:nvPr/>
        </p:nvGrpSpPr>
        <p:grpSpPr>
          <a:xfrm>
            <a:off x="1846655" y="2067017"/>
            <a:ext cx="309563" cy="119063"/>
            <a:chOff x="1287" y="2524"/>
            <a:chExt cx="260" cy="100"/>
          </a:xfrm>
        </p:grpSpPr>
        <p:sp>
          <p:nvSpPr>
            <p:cNvPr id="2506" name="Google Shape;2506;p28"/>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07" name="Google Shape;2507;p28"/>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08" name="Google Shape;2508;p28"/>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09" name="Google Shape;2509;p28"/>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510" name="Google Shape;2510;p28"/>
          <p:cNvGrpSpPr/>
          <p:nvPr/>
        </p:nvGrpSpPr>
        <p:grpSpPr>
          <a:xfrm>
            <a:off x="7260858" y="2005207"/>
            <a:ext cx="309563" cy="119063"/>
            <a:chOff x="1287" y="2524"/>
            <a:chExt cx="260" cy="100"/>
          </a:xfrm>
        </p:grpSpPr>
        <p:sp>
          <p:nvSpPr>
            <p:cNvPr id="2511" name="Google Shape;2511;p28"/>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12" name="Google Shape;2512;p28"/>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13" name="Google Shape;2513;p28"/>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514" name="Google Shape;2514;p28"/>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515" name="Google Shape;2515;p28"/>
          <p:cNvSpPr txBox="1"/>
          <p:nvPr/>
        </p:nvSpPr>
        <p:spPr>
          <a:xfrm>
            <a:off x="3041350" y="1300188"/>
            <a:ext cx="337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1" lang="en-US" sz="1800" u="sng">
                <a:latin typeface="Calibri"/>
                <a:ea typeface="Calibri"/>
                <a:cs typeface="Calibri"/>
                <a:sym typeface="Calibri"/>
              </a:rPr>
              <a:t>ενέργειες </a:t>
            </a:r>
            <a:r>
              <a:rPr b="1" i="0" lang="en-US" sz="1800" u="sng" cap="none" strike="noStrike">
                <a:solidFill>
                  <a:srgbClr val="000000"/>
                </a:solidFill>
                <a:latin typeface="Calibri"/>
                <a:ea typeface="Calibri"/>
                <a:cs typeface="Calibri"/>
                <a:sym typeface="Calibri"/>
              </a:rPr>
              <a:t>UDP </a:t>
            </a:r>
            <a:r>
              <a:rPr b="1" lang="en-US" sz="1800" u="sng">
                <a:latin typeface="Calibri"/>
                <a:ea typeface="Calibri"/>
                <a:cs typeface="Calibri"/>
                <a:sym typeface="Calibri"/>
              </a:rPr>
              <a:t>αποστολέα</a:t>
            </a:r>
            <a:r>
              <a:rPr b="1" i="0" lang="en-US" sz="1800" u="sng" cap="none" strike="noStrike">
                <a:solidFill>
                  <a:srgbClr val="000000"/>
                </a:solidFill>
                <a:latin typeface="Calibri"/>
                <a:ea typeface="Calibri"/>
                <a:cs typeface="Calibri"/>
                <a:sym typeface="Calibri"/>
              </a:rPr>
              <a:t>:</a:t>
            </a:r>
            <a:endParaRPr b="1" sz="1800" u="sng"/>
          </a:p>
          <a:p>
            <a:pPr indent="-76200" lvl="0" marL="215900" marR="0" rtl="0" algn="l">
              <a:lnSpc>
                <a:spcPct val="100000"/>
              </a:lnSpc>
              <a:spcBef>
                <a:spcPts val="0"/>
              </a:spcBef>
              <a:spcAft>
                <a:spcPts val="0"/>
              </a:spcAft>
              <a:buClr>
                <a:srgbClr val="0200A3"/>
              </a:buClr>
              <a:buSzPts val="1500"/>
              <a:buFont typeface="Noto Sans Symbols"/>
              <a:buNone/>
            </a:pPr>
            <a:r>
              <a:t/>
            </a:r>
            <a:endParaRPr b="1" i="0" sz="1800" u="sng" cap="none" strike="noStrike">
              <a:solidFill>
                <a:srgbClr val="000000"/>
              </a:solidFill>
              <a:latin typeface="Calibri"/>
              <a:ea typeface="Calibri"/>
              <a:cs typeface="Calibri"/>
              <a:sym typeface="Calibri"/>
            </a:endParaRPr>
          </a:p>
        </p:txBody>
      </p:sp>
      <p:sp>
        <p:nvSpPr>
          <p:cNvPr id="2516" name="Google Shape;2516;p28"/>
          <p:cNvSpPr/>
          <p:nvPr/>
        </p:nvSpPr>
        <p:spPr>
          <a:xfrm>
            <a:off x="6376590" y="1558684"/>
            <a:ext cx="1490100" cy="22038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517" name="Google Shape;2517;p28"/>
          <p:cNvGrpSpPr/>
          <p:nvPr/>
        </p:nvGrpSpPr>
        <p:grpSpPr>
          <a:xfrm>
            <a:off x="6847623" y="1727330"/>
            <a:ext cx="944325" cy="284625"/>
            <a:chOff x="8934916" y="2775692"/>
            <a:chExt cx="1259100" cy="379500"/>
          </a:xfrm>
        </p:grpSpPr>
        <p:sp>
          <p:nvSpPr>
            <p:cNvPr id="2518" name="Google Shape;2518;p28"/>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19" name="Google Shape;2519;p28"/>
            <p:cNvSpPr txBox="1"/>
            <p:nvPr/>
          </p:nvSpPr>
          <p:spPr>
            <a:xfrm>
              <a:off x="8934916" y="2775692"/>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SNMP msg</a:t>
              </a:r>
              <a:endParaRPr sz="1100"/>
            </a:p>
          </p:txBody>
        </p:sp>
      </p:grpSp>
      <p:sp>
        <p:nvSpPr>
          <p:cNvPr id="2520" name="Google Shape;2520;p28"/>
          <p:cNvSpPr txBox="1"/>
          <p:nvPr/>
        </p:nvSpPr>
        <p:spPr>
          <a:xfrm>
            <a:off x="3293658" y="1743824"/>
            <a:ext cx="2869200" cy="5403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του περνιέται ένα μήνυμα επιπέδου εφαρμογής</a:t>
            </a:r>
            <a:endParaRPr sz="1100"/>
          </a:p>
        </p:txBody>
      </p:sp>
      <p:sp>
        <p:nvSpPr>
          <p:cNvPr id="2521" name="Google Shape;2521;p28"/>
          <p:cNvSpPr txBox="1"/>
          <p:nvPr/>
        </p:nvSpPr>
        <p:spPr>
          <a:xfrm>
            <a:off x="3291139" y="2243187"/>
            <a:ext cx="2869200" cy="7758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κ</a:t>
            </a:r>
            <a:r>
              <a:rPr lang="en-US" sz="1800">
                <a:latin typeface="Calibri"/>
                <a:ea typeface="Calibri"/>
                <a:cs typeface="Calibri"/>
                <a:sym typeface="Calibri"/>
              </a:rPr>
              <a:t>αθορίζει τιμές πεδίων του</a:t>
            </a:r>
            <a:r>
              <a:rPr lang="en-US" sz="1800">
                <a:latin typeface="Calibri"/>
                <a:ea typeface="Calibri"/>
                <a:cs typeface="Calibri"/>
                <a:sym typeface="Calibri"/>
              </a:rPr>
              <a:t> τμήματος </a:t>
            </a:r>
            <a:r>
              <a:rPr b="0" i="0" lang="en-US" sz="1800" u="none" cap="none" strike="noStrike">
                <a:solidFill>
                  <a:srgbClr val="000000"/>
                </a:solidFill>
                <a:latin typeface="Calibri"/>
                <a:ea typeface="Calibri"/>
                <a:cs typeface="Calibri"/>
                <a:sym typeface="Calibri"/>
              </a:rPr>
              <a:t>header</a:t>
            </a:r>
            <a:r>
              <a:rPr lang="en-US" sz="1800">
                <a:latin typeface="Calibri"/>
                <a:ea typeface="Calibri"/>
                <a:cs typeface="Calibri"/>
                <a:sym typeface="Calibri"/>
              </a:rPr>
              <a:t> UDP</a:t>
            </a:r>
            <a:endParaRPr sz="1100"/>
          </a:p>
        </p:txBody>
      </p:sp>
      <p:sp>
        <p:nvSpPr>
          <p:cNvPr id="2522" name="Google Shape;2522;p28"/>
          <p:cNvSpPr txBox="1"/>
          <p:nvPr/>
        </p:nvSpPr>
        <p:spPr>
          <a:xfrm>
            <a:off x="3282519" y="2694647"/>
            <a:ext cx="2869200" cy="3462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δημιουργεί </a:t>
            </a:r>
            <a:r>
              <a:rPr b="0" i="0" lang="en-US" sz="1800" u="none" cap="none" strike="noStrike">
                <a:solidFill>
                  <a:srgbClr val="000000"/>
                </a:solidFill>
                <a:latin typeface="Calibri"/>
                <a:ea typeface="Calibri"/>
                <a:cs typeface="Calibri"/>
                <a:sym typeface="Calibri"/>
              </a:rPr>
              <a:t>UDP </a:t>
            </a:r>
            <a:r>
              <a:rPr lang="en-US" sz="1800">
                <a:latin typeface="Calibri"/>
                <a:ea typeface="Calibri"/>
                <a:cs typeface="Calibri"/>
                <a:sym typeface="Calibri"/>
              </a:rPr>
              <a:t>τμήμα</a:t>
            </a:r>
            <a:endParaRPr sz="1100"/>
          </a:p>
        </p:txBody>
      </p:sp>
      <p:sp>
        <p:nvSpPr>
          <p:cNvPr id="2523" name="Google Shape;2523;p28"/>
          <p:cNvSpPr txBox="1"/>
          <p:nvPr/>
        </p:nvSpPr>
        <p:spPr>
          <a:xfrm>
            <a:off x="3286027" y="3018872"/>
            <a:ext cx="2869200" cy="6234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περνάει το τμήμα στην</a:t>
            </a:r>
            <a:r>
              <a:rPr b="0" i="0" lang="en-US" sz="1800" u="none" cap="none" strike="noStrike">
                <a:solidFill>
                  <a:srgbClr val="000000"/>
                </a:solidFill>
                <a:latin typeface="Calibri"/>
                <a:ea typeface="Calibri"/>
                <a:cs typeface="Calibri"/>
                <a:sym typeface="Calibri"/>
              </a:rPr>
              <a:t> IP</a:t>
            </a:r>
            <a:endParaRPr sz="1100"/>
          </a:p>
        </p:txBody>
      </p:sp>
      <p:sp>
        <p:nvSpPr>
          <p:cNvPr id="2524" name="Google Shape;2524;p28"/>
          <p:cNvSpPr/>
          <p:nvPr/>
        </p:nvSpPr>
        <p:spPr>
          <a:xfrm>
            <a:off x="127000" y="1007534"/>
            <a:ext cx="2792700" cy="33021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525" name="Google Shape;2525;p28"/>
          <p:cNvGrpSpPr/>
          <p:nvPr/>
        </p:nvGrpSpPr>
        <p:grpSpPr>
          <a:xfrm>
            <a:off x="6355167" y="2244379"/>
            <a:ext cx="944305" cy="253916"/>
            <a:chOff x="8964789" y="2639236"/>
            <a:chExt cx="1259074" cy="338554"/>
          </a:xfrm>
        </p:grpSpPr>
        <p:sp>
          <p:nvSpPr>
            <p:cNvPr id="2526" name="Google Shape;2526;p28"/>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27" name="Google Shape;2527;p28"/>
            <p:cNvSpPr txBox="1"/>
            <p:nvPr/>
          </p:nvSpPr>
          <p:spPr>
            <a:xfrm>
              <a:off x="8964789" y="2639236"/>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UDP</a:t>
              </a:r>
              <a:r>
                <a:rPr b="0" baseline="-25000" i="0" lang="en-US" sz="1200" u="none" cap="none" strike="noStrike">
                  <a:solidFill>
                    <a:srgbClr val="000000"/>
                  </a:solidFill>
                  <a:latin typeface="Calibri"/>
                  <a:ea typeface="Calibri"/>
                  <a:cs typeface="Calibri"/>
                  <a:sym typeface="Calibri"/>
                </a:rPr>
                <a:t>h</a:t>
              </a:r>
              <a:endParaRPr b="0" baseline="-25000" i="0" sz="1200" u="none" cap="none" strike="noStrike">
                <a:solidFill>
                  <a:srgbClr val="000000"/>
                </a:solidFill>
                <a:latin typeface="Calibri"/>
                <a:ea typeface="Calibri"/>
                <a:cs typeface="Calibri"/>
                <a:sym typeface="Calibri"/>
              </a:endParaRPr>
            </a:p>
          </p:txBody>
        </p:sp>
      </p:grpSp>
      <p:grpSp>
        <p:nvGrpSpPr>
          <p:cNvPr id="2528" name="Google Shape;2528;p28"/>
          <p:cNvGrpSpPr/>
          <p:nvPr/>
        </p:nvGrpSpPr>
        <p:grpSpPr>
          <a:xfrm>
            <a:off x="6408789" y="2252729"/>
            <a:ext cx="1363536" cy="284625"/>
            <a:chOff x="7863122" y="5632673"/>
            <a:chExt cx="1818048" cy="379500"/>
          </a:xfrm>
        </p:grpSpPr>
        <p:grpSp>
          <p:nvGrpSpPr>
            <p:cNvPr id="2529" name="Google Shape;2529;p28"/>
            <p:cNvGrpSpPr/>
            <p:nvPr/>
          </p:nvGrpSpPr>
          <p:grpSpPr>
            <a:xfrm>
              <a:off x="7863122" y="5638955"/>
              <a:ext cx="1259074" cy="338554"/>
              <a:chOff x="8964789" y="2648929"/>
              <a:chExt cx="1259074" cy="338554"/>
            </a:xfrm>
          </p:grpSpPr>
          <p:sp>
            <p:nvSpPr>
              <p:cNvPr id="2530" name="Google Shape;2530;p28"/>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31" name="Google Shape;2531;p28"/>
              <p:cNvSpPr txBox="1"/>
              <p:nvPr/>
            </p:nvSpPr>
            <p:spPr>
              <a:xfrm>
                <a:off x="8964789" y="2648929"/>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UDP</a:t>
                </a:r>
                <a:r>
                  <a:rPr b="0" baseline="-25000" i="0" lang="en-US" sz="1200" u="none" cap="none" strike="noStrike">
                    <a:solidFill>
                      <a:srgbClr val="000000"/>
                    </a:solidFill>
                    <a:latin typeface="Calibri"/>
                    <a:ea typeface="Calibri"/>
                    <a:cs typeface="Calibri"/>
                    <a:sym typeface="Calibri"/>
                  </a:rPr>
                  <a:t>h</a:t>
                </a:r>
                <a:endParaRPr b="0" baseline="-25000" i="0" sz="1200" u="none" cap="none" strike="noStrike">
                  <a:solidFill>
                    <a:srgbClr val="000000"/>
                  </a:solidFill>
                  <a:latin typeface="Calibri"/>
                  <a:ea typeface="Calibri"/>
                  <a:cs typeface="Calibri"/>
                  <a:sym typeface="Calibri"/>
                </a:endParaRPr>
              </a:p>
            </p:txBody>
          </p:sp>
        </p:grpSp>
        <p:grpSp>
          <p:nvGrpSpPr>
            <p:cNvPr id="2532" name="Google Shape;2532;p28"/>
            <p:cNvGrpSpPr/>
            <p:nvPr/>
          </p:nvGrpSpPr>
          <p:grpSpPr>
            <a:xfrm>
              <a:off x="8422070" y="5632673"/>
              <a:ext cx="1259100" cy="379500"/>
              <a:chOff x="8934916" y="2778923"/>
              <a:chExt cx="1259100" cy="379500"/>
            </a:xfrm>
          </p:grpSpPr>
          <p:sp>
            <p:nvSpPr>
              <p:cNvPr id="2533" name="Google Shape;2533;p28"/>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34" name="Google Shape;2534;p28"/>
              <p:cNvSpPr txBox="1"/>
              <p:nvPr/>
            </p:nvSpPr>
            <p:spPr>
              <a:xfrm>
                <a:off x="8934916" y="2778923"/>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SNMP msg</a:t>
                </a:r>
                <a:endParaRPr sz="1100"/>
              </a:p>
            </p:txBody>
          </p:sp>
        </p:grpSp>
      </p:grpSp>
      <p:sp>
        <p:nvSpPr>
          <p:cNvPr id="2535" name="Google Shape;2535;p2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7"/>
                                        </p:tgtEl>
                                        <p:attrNameLst>
                                          <p:attrName>style.visibility</p:attrName>
                                        </p:attrNameLst>
                                      </p:cBhvr>
                                      <p:to>
                                        <p:strVal val="visible"/>
                                      </p:to>
                                    </p:set>
                                    <p:animEffect filter="fade" transition="in">
                                      <p:cBhvr>
                                        <p:cTn dur="500"/>
                                        <p:tgtEl>
                                          <p:spTgt spid="2517"/>
                                        </p:tgtEl>
                                      </p:cBhvr>
                                    </p:animEffect>
                                  </p:childTnLst>
                                </p:cTn>
                              </p:par>
                              <p:par>
                                <p:cTn fill="hold" nodeType="withEffect" presetClass="entr" presetID="10" presetSubtype="0">
                                  <p:stCondLst>
                                    <p:cond delay="0"/>
                                  </p:stCondLst>
                                  <p:childTnLst>
                                    <p:set>
                                      <p:cBhvr>
                                        <p:cTn dur="1" fill="hold">
                                          <p:stCondLst>
                                            <p:cond delay="0"/>
                                          </p:stCondLst>
                                        </p:cTn>
                                        <p:tgtEl>
                                          <p:spTgt spid="2520"/>
                                        </p:tgtEl>
                                        <p:attrNameLst>
                                          <p:attrName>style.visibility</p:attrName>
                                        </p:attrNameLst>
                                      </p:cBhvr>
                                      <p:to>
                                        <p:strVal val="visible"/>
                                      </p:to>
                                    </p:set>
                                    <p:animEffect filter="fade" transition="in">
                                      <p:cBhvr>
                                        <p:cTn dur="500"/>
                                        <p:tgtEl>
                                          <p:spTgt spid="2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5"/>
                                        </p:tgtEl>
                                        <p:attrNameLst>
                                          <p:attrName>style.visibility</p:attrName>
                                        </p:attrNameLst>
                                      </p:cBhvr>
                                      <p:to>
                                        <p:strVal val="visible"/>
                                      </p:to>
                                    </p:set>
                                    <p:animEffect filter="fade" transition="in">
                                      <p:cBhvr>
                                        <p:cTn dur="500"/>
                                        <p:tgtEl>
                                          <p:spTgt spid="2525"/>
                                        </p:tgtEl>
                                      </p:cBhvr>
                                    </p:animEffect>
                                  </p:childTnLst>
                                </p:cTn>
                              </p:par>
                              <p:par>
                                <p:cTn fill="hold" nodeType="withEffect" presetClass="entr" presetID="10" presetSubtype="0">
                                  <p:stCondLst>
                                    <p:cond delay="0"/>
                                  </p:stCondLst>
                                  <p:childTnLst>
                                    <p:set>
                                      <p:cBhvr>
                                        <p:cTn dur="1" fill="hold">
                                          <p:stCondLst>
                                            <p:cond delay="0"/>
                                          </p:stCondLst>
                                        </p:cTn>
                                        <p:tgtEl>
                                          <p:spTgt spid="2521"/>
                                        </p:tgtEl>
                                        <p:attrNameLst>
                                          <p:attrName>style.visibility</p:attrName>
                                        </p:attrNameLst>
                                      </p:cBhvr>
                                      <p:to>
                                        <p:strVal val="visible"/>
                                      </p:to>
                                    </p:set>
                                    <p:animEffect filter="fade" transition="in">
                                      <p:cBhvr>
                                        <p:cTn dur="500"/>
                                        <p:tgtEl>
                                          <p:spTgt spid="2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25"/>
                                        </p:tgtEl>
                                      </p:cBhvr>
                                    </p:animEffect>
                                    <p:set>
                                      <p:cBhvr>
                                        <p:cTn dur="1" fill="hold">
                                          <p:stCondLst>
                                            <p:cond delay="500"/>
                                          </p:stCondLst>
                                        </p:cTn>
                                        <p:tgtEl>
                                          <p:spTgt spid="25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17"/>
                                        </p:tgtEl>
                                      </p:cBhvr>
                                    </p:animEffect>
                                    <p:set>
                                      <p:cBhvr>
                                        <p:cTn dur="1" fill="hold">
                                          <p:stCondLst>
                                            <p:cond delay="500"/>
                                          </p:stCondLst>
                                        </p:cTn>
                                        <p:tgtEl>
                                          <p:spTgt spid="251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8"/>
                                        </p:tgtEl>
                                        <p:attrNameLst>
                                          <p:attrName>style.visibility</p:attrName>
                                        </p:attrNameLst>
                                      </p:cBhvr>
                                      <p:to>
                                        <p:strVal val="visible"/>
                                      </p:to>
                                    </p:set>
                                    <p:animEffect filter="fade" transition="in">
                                      <p:cBhvr>
                                        <p:cTn dur="500"/>
                                        <p:tgtEl>
                                          <p:spTgt spid="2528"/>
                                        </p:tgtEl>
                                      </p:cBhvr>
                                    </p:animEffect>
                                  </p:childTnLst>
                                </p:cTn>
                              </p:par>
                              <p:par>
                                <p:cTn fill="hold" nodeType="withEffect" presetClass="entr" presetID="10" presetSubtype="0">
                                  <p:stCondLst>
                                    <p:cond delay="0"/>
                                  </p:stCondLst>
                                  <p:childTnLst>
                                    <p:set>
                                      <p:cBhvr>
                                        <p:cTn dur="1" fill="hold">
                                          <p:stCondLst>
                                            <p:cond delay="0"/>
                                          </p:stCondLst>
                                        </p:cTn>
                                        <p:tgtEl>
                                          <p:spTgt spid="2522"/>
                                        </p:tgtEl>
                                        <p:attrNameLst>
                                          <p:attrName>style.visibility</p:attrName>
                                        </p:attrNameLst>
                                      </p:cBhvr>
                                      <p:to>
                                        <p:strVal val="visible"/>
                                      </p:to>
                                    </p:set>
                                    <p:animEffect filter="fade" transition="in">
                                      <p:cBhvr>
                                        <p:cTn dur="500"/>
                                        <p:tgtEl>
                                          <p:spTgt spid="2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3"/>
                                        </p:tgtEl>
                                        <p:attrNameLst>
                                          <p:attrName>style.visibility</p:attrName>
                                        </p:attrNameLst>
                                      </p:cBhvr>
                                      <p:to>
                                        <p:strVal val="visible"/>
                                      </p:to>
                                    </p:set>
                                    <p:animEffect filter="fade" transition="in">
                                      <p:cBhvr>
                                        <p:cTn dur="500"/>
                                        <p:tgtEl>
                                          <p:spTgt spid="2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0" name="Shape 2540"/>
        <p:cNvGrpSpPr/>
        <p:nvPr/>
      </p:nvGrpSpPr>
      <p:grpSpPr>
        <a:xfrm>
          <a:off x="0" y="0"/>
          <a:ext cx="0" cy="0"/>
          <a:chOff x="0" y="0"/>
          <a:chExt cx="0" cy="0"/>
        </a:xfrm>
      </p:grpSpPr>
      <p:sp>
        <p:nvSpPr>
          <p:cNvPr id="2541" name="Google Shape;2541;p29"/>
          <p:cNvSpPr/>
          <p:nvPr/>
        </p:nvSpPr>
        <p:spPr>
          <a:xfrm>
            <a:off x="7721259" y="1625604"/>
            <a:ext cx="667827" cy="2184418"/>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42" name="Google Shape;2542;p29"/>
          <p:cNvSpPr/>
          <p:nvPr/>
        </p:nvSpPr>
        <p:spPr>
          <a:xfrm>
            <a:off x="640762" y="1692491"/>
            <a:ext cx="634983" cy="219165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543" name="Google Shape;2543;p29"/>
          <p:cNvGrpSpPr/>
          <p:nvPr/>
        </p:nvGrpSpPr>
        <p:grpSpPr>
          <a:xfrm>
            <a:off x="8216766" y="3185069"/>
            <a:ext cx="412374" cy="802661"/>
            <a:chOff x="4140" y="429"/>
            <a:chExt cx="1425" cy="2396"/>
          </a:xfrm>
        </p:grpSpPr>
        <p:sp>
          <p:nvSpPr>
            <p:cNvPr id="2544" name="Google Shape;2544;p2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45" name="Google Shape;2545;p29"/>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46" name="Google Shape;2546;p2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47" name="Google Shape;2547;p2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48" name="Google Shape;2548;p29"/>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549" name="Google Shape;2549;p29"/>
            <p:cNvGrpSpPr/>
            <p:nvPr/>
          </p:nvGrpSpPr>
          <p:grpSpPr>
            <a:xfrm>
              <a:off x="4751" y="667"/>
              <a:ext cx="580" cy="146"/>
              <a:chOff x="617" y="2567"/>
              <a:chExt cx="724" cy="140"/>
            </a:xfrm>
          </p:grpSpPr>
          <p:sp>
            <p:nvSpPr>
              <p:cNvPr id="2550" name="Google Shape;2550;p29"/>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51" name="Google Shape;2551;p29"/>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552" name="Google Shape;2552;p29"/>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553" name="Google Shape;2553;p29"/>
            <p:cNvGrpSpPr/>
            <p:nvPr/>
          </p:nvGrpSpPr>
          <p:grpSpPr>
            <a:xfrm>
              <a:off x="4745" y="996"/>
              <a:ext cx="580" cy="156"/>
              <a:chOff x="612" y="2570"/>
              <a:chExt cx="724" cy="162"/>
            </a:xfrm>
          </p:grpSpPr>
          <p:sp>
            <p:nvSpPr>
              <p:cNvPr id="2554" name="Google Shape;2554;p29"/>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55" name="Google Shape;2555;p29"/>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556" name="Google Shape;2556;p29"/>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57" name="Google Shape;2557;p29"/>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558" name="Google Shape;2558;p29"/>
            <p:cNvGrpSpPr/>
            <p:nvPr/>
          </p:nvGrpSpPr>
          <p:grpSpPr>
            <a:xfrm>
              <a:off x="4733" y="1627"/>
              <a:ext cx="586" cy="151"/>
              <a:chOff x="611" y="2568"/>
              <a:chExt cx="730" cy="139"/>
            </a:xfrm>
          </p:grpSpPr>
          <p:sp>
            <p:nvSpPr>
              <p:cNvPr id="2559" name="Google Shape;2559;p29"/>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0" name="Google Shape;2560;p29"/>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561" name="Google Shape;2561;p2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2562" name="Google Shape;2562;p29"/>
            <p:cNvGrpSpPr/>
            <p:nvPr/>
          </p:nvGrpSpPr>
          <p:grpSpPr>
            <a:xfrm>
              <a:off x="4739" y="1325"/>
              <a:ext cx="580" cy="140"/>
              <a:chOff x="614" y="2566"/>
              <a:chExt cx="723" cy="140"/>
            </a:xfrm>
          </p:grpSpPr>
          <p:sp>
            <p:nvSpPr>
              <p:cNvPr id="2563" name="Google Shape;2563;p29"/>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4" name="Google Shape;2564;p29"/>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565" name="Google Shape;2565;p29"/>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6" name="Google Shape;2566;p2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7" name="Google Shape;2567;p2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8" name="Google Shape;2568;p29"/>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69" name="Google Shape;2569;p2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70" name="Google Shape;2570;p29"/>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71" name="Google Shape;2571;p29"/>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72" name="Google Shape;2572;p29"/>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73" name="Google Shape;2573;p29"/>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2574" name="Google Shape;2574;p29"/>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2575" name="Google Shape;2575;p29"/>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2576" name="Google Shape;2576;p29"/>
          <p:cNvSpPr txBox="1"/>
          <p:nvPr/>
        </p:nvSpPr>
        <p:spPr>
          <a:xfrm>
            <a:off x="6360778" y="1153592"/>
            <a:ext cx="1549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server</a:t>
            </a:r>
            <a:endParaRPr sz="1100"/>
          </a:p>
        </p:txBody>
      </p:sp>
      <p:sp>
        <p:nvSpPr>
          <p:cNvPr id="2577" name="Google Shape;2577;p29"/>
          <p:cNvSpPr txBox="1"/>
          <p:nvPr/>
        </p:nvSpPr>
        <p:spPr>
          <a:xfrm>
            <a:off x="1451489" y="1247048"/>
            <a:ext cx="14682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SNMP client</a:t>
            </a:r>
            <a:endParaRPr sz="1100"/>
          </a:p>
        </p:txBody>
      </p:sp>
      <p:grpSp>
        <p:nvGrpSpPr>
          <p:cNvPr id="2578" name="Google Shape;2578;p29"/>
          <p:cNvGrpSpPr/>
          <p:nvPr/>
        </p:nvGrpSpPr>
        <p:grpSpPr>
          <a:xfrm>
            <a:off x="6383114" y="1558716"/>
            <a:ext cx="1459856" cy="2184419"/>
            <a:chOff x="8091785" y="2078288"/>
            <a:chExt cx="2364905" cy="2912558"/>
          </a:xfrm>
        </p:grpSpPr>
        <p:sp>
          <p:nvSpPr>
            <p:cNvPr id="2579" name="Google Shape;2579;p29"/>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580" name="Google Shape;2580;p29"/>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581" name="Google Shape;2581;p29"/>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582" name="Google Shape;2582;p29"/>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583" name="Google Shape;2583;p29"/>
            <p:cNvCxnSpPr/>
            <p:nvPr/>
          </p:nvCxnSpPr>
          <p:spPr>
            <a:xfrm>
              <a:off x="8108201" y="3602458"/>
              <a:ext cx="2233387" cy="0"/>
            </a:xfrm>
            <a:prstGeom prst="straightConnector1">
              <a:avLst/>
            </a:prstGeom>
            <a:noFill/>
            <a:ln cap="flat" cmpd="sng" w="28575">
              <a:solidFill>
                <a:srgbClr val="000000"/>
              </a:solidFill>
              <a:prstDash val="solid"/>
              <a:round/>
              <a:headEnd len="med" w="med" type="none"/>
              <a:tailEnd len="med" w="med" type="none"/>
            </a:ln>
          </p:spPr>
        </p:cxnSp>
        <p:sp>
          <p:nvSpPr>
            <p:cNvPr id="2584" name="Google Shape;2584;p29"/>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585" name="Google Shape;2585;p29"/>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586" name="Google Shape;2586;p29"/>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587" name="Google Shape;2587;p29"/>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588" name="Google Shape;2588;p29"/>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589" name="Google Shape;2589;p29"/>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2590" name="Google Shape;2590;p29"/>
          <p:cNvGrpSpPr/>
          <p:nvPr/>
        </p:nvGrpSpPr>
        <p:grpSpPr>
          <a:xfrm>
            <a:off x="1266295" y="1625604"/>
            <a:ext cx="1598912" cy="2184419"/>
            <a:chOff x="8091785" y="2078288"/>
            <a:chExt cx="2364905" cy="2912558"/>
          </a:xfrm>
        </p:grpSpPr>
        <p:sp>
          <p:nvSpPr>
            <p:cNvPr id="2591" name="Google Shape;2591;p29"/>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2592" name="Google Shape;2592;p29"/>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2593" name="Google Shape;2593;p29"/>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sp>
          <p:nvSpPr>
            <p:cNvPr id="2594" name="Google Shape;2594;p29"/>
            <p:cNvSpPr txBox="1"/>
            <p:nvPr/>
          </p:nvSpPr>
          <p:spPr>
            <a:xfrm>
              <a:off x="8376445" y="2832513"/>
              <a:ext cx="1703400" cy="7389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(UDP)</a:t>
              </a:r>
              <a:endParaRPr sz="1100"/>
            </a:p>
          </p:txBody>
        </p:sp>
        <p:cxnSp>
          <p:nvCxnSpPr>
            <p:cNvPr id="2595" name="Google Shape;2595;p29"/>
            <p:cNvCxnSpPr/>
            <p:nvPr/>
          </p:nvCxnSpPr>
          <p:spPr>
            <a:xfrm>
              <a:off x="8121121" y="3602458"/>
              <a:ext cx="2233388" cy="0"/>
            </a:xfrm>
            <a:prstGeom prst="straightConnector1">
              <a:avLst/>
            </a:prstGeom>
            <a:noFill/>
            <a:ln cap="flat" cmpd="sng" w="28575">
              <a:solidFill>
                <a:srgbClr val="000000"/>
              </a:solidFill>
              <a:prstDash val="solid"/>
              <a:round/>
              <a:headEnd len="med" w="med" type="none"/>
              <a:tailEnd len="med" w="med" type="none"/>
            </a:ln>
          </p:spPr>
        </p:cxnSp>
        <p:sp>
          <p:nvSpPr>
            <p:cNvPr id="2596" name="Google Shape;2596;p29"/>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2597" name="Google Shape;2597;p29"/>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2598" name="Google Shape;2598;p29"/>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2599" name="Google Shape;2599;p29"/>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2600" name="Google Shape;2600;p29"/>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2601" name="Google Shape;2601;p29"/>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2602" name="Google Shape;2602;p29"/>
          <p:cNvGrpSpPr/>
          <p:nvPr/>
        </p:nvGrpSpPr>
        <p:grpSpPr>
          <a:xfrm>
            <a:off x="375474" y="3707632"/>
            <a:ext cx="769877" cy="447848"/>
            <a:chOff x="7493876" y="2774731"/>
            <a:chExt cx="1481958" cy="894622"/>
          </a:xfrm>
        </p:grpSpPr>
        <p:sp>
          <p:nvSpPr>
            <p:cNvPr id="2603" name="Google Shape;2603;p2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604" name="Google Shape;2604;p2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605" name="Google Shape;2605;p29"/>
            <p:cNvGrpSpPr/>
            <p:nvPr/>
          </p:nvGrpSpPr>
          <p:grpSpPr>
            <a:xfrm>
              <a:off x="7713663" y="2848339"/>
              <a:ext cx="1042107" cy="425543"/>
              <a:chOff x="7786941" y="2884917"/>
              <a:chExt cx="897649" cy="353919"/>
            </a:xfrm>
          </p:grpSpPr>
          <p:sp>
            <p:nvSpPr>
              <p:cNvPr id="2606" name="Google Shape;2606;p2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07" name="Google Shape;2607;p2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08" name="Google Shape;2608;p2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09" name="Google Shape;2609;p2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2610" name="Google Shape;2610;p29"/>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UDP: Transport Layer Actions</a:t>
            </a:r>
            <a:endParaRPr sz="3600"/>
          </a:p>
        </p:txBody>
      </p:sp>
      <p:grpSp>
        <p:nvGrpSpPr>
          <p:cNvPr id="2611" name="Google Shape;2611;p29"/>
          <p:cNvGrpSpPr/>
          <p:nvPr/>
        </p:nvGrpSpPr>
        <p:grpSpPr>
          <a:xfrm>
            <a:off x="1846655" y="2067017"/>
            <a:ext cx="309563" cy="119063"/>
            <a:chOff x="1287" y="2524"/>
            <a:chExt cx="260" cy="100"/>
          </a:xfrm>
        </p:grpSpPr>
        <p:sp>
          <p:nvSpPr>
            <p:cNvPr id="2612" name="Google Shape;2612;p29"/>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13" name="Google Shape;2613;p29"/>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14" name="Google Shape;2614;p29"/>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15" name="Google Shape;2615;p29"/>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616" name="Google Shape;2616;p29"/>
          <p:cNvGrpSpPr/>
          <p:nvPr/>
        </p:nvGrpSpPr>
        <p:grpSpPr>
          <a:xfrm>
            <a:off x="7260858" y="2005207"/>
            <a:ext cx="309563" cy="119063"/>
            <a:chOff x="1287" y="2524"/>
            <a:chExt cx="260" cy="100"/>
          </a:xfrm>
        </p:grpSpPr>
        <p:sp>
          <p:nvSpPr>
            <p:cNvPr id="2617" name="Google Shape;2617;p29"/>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18" name="Google Shape;2618;p29"/>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19" name="Google Shape;2619;p29"/>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620" name="Google Shape;2620;p29"/>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621" name="Google Shape;2621;p29"/>
          <p:cNvSpPr txBox="1"/>
          <p:nvPr/>
        </p:nvSpPr>
        <p:spPr>
          <a:xfrm>
            <a:off x="3099020" y="1224281"/>
            <a:ext cx="32322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1" lang="en-US" sz="1800" u="sng">
                <a:latin typeface="Calibri"/>
                <a:ea typeface="Calibri"/>
                <a:cs typeface="Calibri"/>
                <a:sym typeface="Calibri"/>
              </a:rPr>
              <a:t>ενέργειες </a:t>
            </a:r>
            <a:r>
              <a:rPr b="1" i="0" lang="en-US" sz="1800" u="sng" cap="none" strike="noStrike">
                <a:solidFill>
                  <a:srgbClr val="000000"/>
                </a:solidFill>
                <a:latin typeface="Calibri"/>
                <a:ea typeface="Calibri"/>
                <a:cs typeface="Calibri"/>
                <a:sym typeface="Calibri"/>
              </a:rPr>
              <a:t>UDP </a:t>
            </a:r>
            <a:r>
              <a:rPr b="1" lang="en-US" sz="1800" u="sng">
                <a:latin typeface="Calibri"/>
                <a:ea typeface="Calibri"/>
                <a:cs typeface="Calibri"/>
                <a:sym typeface="Calibri"/>
              </a:rPr>
              <a:t>παραλήπτη</a:t>
            </a:r>
            <a:r>
              <a:rPr b="1" i="0" lang="en-US" sz="1800" u="sng" cap="none" strike="noStrike">
                <a:solidFill>
                  <a:srgbClr val="000000"/>
                </a:solidFill>
                <a:latin typeface="Calibri"/>
                <a:ea typeface="Calibri"/>
                <a:cs typeface="Calibri"/>
                <a:sym typeface="Calibri"/>
              </a:rPr>
              <a:t>:</a:t>
            </a:r>
            <a:endParaRPr b="1" sz="1800" u="sng"/>
          </a:p>
          <a:p>
            <a:pPr indent="-76200" lvl="0" marL="215900" marR="0" rtl="0" algn="l">
              <a:lnSpc>
                <a:spcPct val="100000"/>
              </a:lnSpc>
              <a:spcBef>
                <a:spcPts val="0"/>
              </a:spcBef>
              <a:spcAft>
                <a:spcPts val="0"/>
              </a:spcAft>
              <a:buClr>
                <a:srgbClr val="0200A3"/>
              </a:buClr>
              <a:buSzPts val="1500"/>
              <a:buFont typeface="Noto Sans Symbols"/>
              <a:buNone/>
            </a:pPr>
            <a:r>
              <a:t/>
            </a:r>
            <a:endParaRPr b="1" i="0" sz="1800" u="sng" cap="none" strike="noStrike">
              <a:solidFill>
                <a:srgbClr val="000000"/>
              </a:solidFill>
              <a:latin typeface="Calibri"/>
              <a:ea typeface="Calibri"/>
              <a:cs typeface="Calibri"/>
              <a:sym typeface="Calibri"/>
            </a:endParaRPr>
          </a:p>
        </p:txBody>
      </p:sp>
      <p:sp>
        <p:nvSpPr>
          <p:cNvPr id="2622" name="Google Shape;2622;p29"/>
          <p:cNvSpPr/>
          <p:nvPr/>
        </p:nvSpPr>
        <p:spPr>
          <a:xfrm>
            <a:off x="1241341" y="1620251"/>
            <a:ext cx="1649700" cy="22038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623" name="Google Shape;2623;p29"/>
          <p:cNvGrpSpPr/>
          <p:nvPr/>
        </p:nvGrpSpPr>
        <p:grpSpPr>
          <a:xfrm>
            <a:off x="1766770" y="2316644"/>
            <a:ext cx="944325" cy="284625"/>
            <a:chOff x="8934916" y="2775692"/>
            <a:chExt cx="1259100" cy="379500"/>
          </a:xfrm>
        </p:grpSpPr>
        <p:sp>
          <p:nvSpPr>
            <p:cNvPr id="2624" name="Google Shape;2624;p29"/>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25" name="Google Shape;2625;p29"/>
            <p:cNvSpPr txBox="1"/>
            <p:nvPr/>
          </p:nvSpPr>
          <p:spPr>
            <a:xfrm>
              <a:off x="8934916" y="2775692"/>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SNMP msg</a:t>
              </a:r>
              <a:endParaRPr sz="1100"/>
            </a:p>
          </p:txBody>
        </p:sp>
      </p:grpSp>
      <p:sp>
        <p:nvSpPr>
          <p:cNvPr id="2626" name="Google Shape;2626;p29"/>
          <p:cNvSpPr txBox="1"/>
          <p:nvPr/>
        </p:nvSpPr>
        <p:spPr>
          <a:xfrm>
            <a:off x="3273941" y="2822134"/>
            <a:ext cx="2869200" cy="5403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εξάγει το μήνυμα επιπέδου εφαρμογής</a:t>
            </a:r>
            <a:endParaRPr sz="1100"/>
          </a:p>
        </p:txBody>
      </p:sp>
      <p:sp>
        <p:nvSpPr>
          <p:cNvPr id="2627" name="Google Shape;2627;p29"/>
          <p:cNvSpPr txBox="1"/>
          <p:nvPr/>
        </p:nvSpPr>
        <p:spPr>
          <a:xfrm>
            <a:off x="3273932" y="2133868"/>
            <a:ext cx="2869200" cy="7758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ελέγχει την τιμή του αθροίσματος ελέγχου</a:t>
            </a:r>
            <a:r>
              <a:rPr b="0" i="0" lang="en-US" sz="1800" u="none" cap="none" strike="noStrike">
                <a:solidFill>
                  <a:srgbClr val="000000"/>
                </a:solidFill>
                <a:latin typeface="Calibri"/>
                <a:ea typeface="Calibri"/>
                <a:cs typeface="Calibri"/>
                <a:sym typeface="Calibri"/>
              </a:rPr>
              <a:t> UDP από το </a:t>
            </a:r>
            <a:r>
              <a:rPr lang="en-US" sz="1800">
                <a:latin typeface="Calibri"/>
                <a:ea typeface="Calibri"/>
                <a:cs typeface="Calibri"/>
                <a:sym typeface="Calibri"/>
              </a:rPr>
              <a:t>header</a:t>
            </a:r>
            <a:endParaRPr sz="1100"/>
          </a:p>
        </p:txBody>
      </p:sp>
      <p:sp>
        <p:nvSpPr>
          <p:cNvPr id="2628" name="Google Shape;2628;p29"/>
          <p:cNvSpPr txBox="1"/>
          <p:nvPr/>
        </p:nvSpPr>
        <p:spPr>
          <a:xfrm>
            <a:off x="3273940" y="1620248"/>
            <a:ext cx="2869200" cy="6234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λαμβάνει τμήμα από την </a:t>
            </a:r>
            <a:r>
              <a:rPr b="0" i="0" lang="en-US" sz="1800" u="none" cap="none" strike="noStrike">
                <a:solidFill>
                  <a:srgbClr val="000000"/>
                </a:solidFill>
                <a:latin typeface="Calibri"/>
                <a:ea typeface="Calibri"/>
                <a:cs typeface="Calibri"/>
                <a:sym typeface="Calibri"/>
              </a:rPr>
              <a:t>IP</a:t>
            </a:r>
            <a:endParaRPr sz="1100"/>
          </a:p>
        </p:txBody>
      </p:sp>
      <p:grpSp>
        <p:nvGrpSpPr>
          <p:cNvPr id="2629" name="Google Shape;2629;p29"/>
          <p:cNvGrpSpPr/>
          <p:nvPr/>
        </p:nvGrpSpPr>
        <p:grpSpPr>
          <a:xfrm>
            <a:off x="1346870" y="2822129"/>
            <a:ext cx="1363536" cy="284625"/>
            <a:chOff x="7863122" y="5632673"/>
            <a:chExt cx="1818048" cy="379500"/>
          </a:xfrm>
        </p:grpSpPr>
        <p:grpSp>
          <p:nvGrpSpPr>
            <p:cNvPr id="2630" name="Google Shape;2630;p29"/>
            <p:cNvGrpSpPr/>
            <p:nvPr/>
          </p:nvGrpSpPr>
          <p:grpSpPr>
            <a:xfrm>
              <a:off x="7863122" y="5638955"/>
              <a:ext cx="1259074" cy="338554"/>
              <a:chOff x="8964789" y="2648929"/>
              <a:chExt cx="1259074" cy="338554"/>
            </a:xfrm>
          </p:grpSpPr>
          <p:sp>
            <p:nvSpPr>
              <p:cNvPr id="2631" name="Google Shape;2631;p29"/>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32" name="Google Shape;2632;p29"/>
              <p:cNvSpPr txBox="1"/>
              <p:nvPr/>
            </p:nvSpPr>
            <p:spPr>
              <a:xfrm>
                <a:off x="8964789" y="2648929"/>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UDP</a:t>
                </a:r>
                <a:r>
                  <a:rPr b="0" baseline="-25000" i="0" lang="en-US" sz="1200" u="none" cap="none" strike="noStrike">
                    <a:solidFill>
                      <a:srgbClr val="000000"/>
                    </a:solidFill>
                    <a:latin typeface="Calibri"/>
                    <a:ea typeface="Calibri"/>
                    <a:cs typeface="Calibri"/>
                    <a:sym typeface="Calibri"/>
                  </a:rPr>
                  <a:t>h</a:t>
                </a:r>
                <a:endParaRPr b="0" baseline="-25000" i="0" sz="1200" u="none" cap="none" strike="noStrike">
                  <a:solidFill>
                    <a:srgbClr val="000000"/>
                  </a:solidFill>
                  <a:latin typeface="Calibri"/>
                  <a:ea typeface="Calibri"/>
                  <a:cs typeface="Calibri"/>
                  <a:sym typeface="Calibri"/>
                </a:endParaRPr>
              </a:p>
            </p:txBody>
          </p:sp>
        </p:grpSp>
        <p:grpSp>
          <p:nvGrpSpPr>
            <p:cNvPr id="2633" name="Google Shape;2633;p29"/>
            <p:cNvGrpSpPr/>
            <p:nvPr/>
          </p:nvGrpSpPr>
          <p:grpSpPr>
            <a:xfrm>
              <a:off x="8422070" y="5632673"/>
              <a:ext cx="1259100" cy="379500"/>
              <a:chOff x="8934916" y="2778923"/>
              <a:chExt cx="1259100" cy="379500"/>
            </a:xfrm>
          </p:grpSpPr>
          <p:sp>
            <p:nvSpPr>
              <p:cNvPr id="2634" name="Google Shape;2634;p29"/>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35" name="Google Shape;2635;p29"/>
              <p:cNvSpPr txBox="1"/>
              <p:nvPr/>
            </p:nvSpPr>
            <p:spPr>
              <a:xfrm>
                <a:off x="8934916" y="2778923"/>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SNMP msg</a:t>
                </a:r>
                <a:endParaRPr sz="1100"/>
              </a:p>
            </p:txBody>
          </p:sp>
        </p:grpSp>
      </p:grpSp>
      <p:sp>
        <p:nvSpPr>
          <p:cNvPr id="2636" name="Google Shape;2636;p29"/>
          <p:cNvSpPr txBox="1"/>
          <p:nvPr/>
        </p:nvSpPr>
        <p:spPr>
          <a:xfrm>
            <a:off x="3280487" y="3319876"/>
            <a:ext cx="2869200" cy="10113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αποπολυπλέκτει το μήνυμα στο επίπεδο εφαρμογής μέσω</a:t>
            </a:r>
            <a:r>
              <a:rPr b="0" i="0" lang="en-US" sz="1800" u="none" cap="none" strike="noStrike">
                <a:solidFill>
                  <a:srgbClr val="000000"/>
                </a:solidFill>
                <a:latin typeface="Calibri"/>
                <a:ea typeface="Calibri"/>
                <a:cs typeface="Calibri"/>
                <a:sym typeface="Calibri"/>
              </a:rPr>
              <a:t> socket</a:t>
            </a:r>
            <a:endParaRPr sz="1100"/>
          </a:p>
        </p:txBody>
      </p:sp>
      <p:sp>
        <p:nvSpPr>
          <p:cNvPr id="2637" name="Google Shape;2637;p29"/>
          <p:cNvSpPr/>
          <p:nvPr/>
        </p:nvSpPr>
        <p:spPr>
          <a:xfrm>
            <a:off x="6261255" y="1520479"/>
            <a:ext cx="2562300" cy="24771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38" name="Google Shape;2638;p29"/>
          <p:cNvSpPr/>
          <p:nvPr/>
        </p:nvSpPr>
        <p:spPr>
          <a:xfrm>
            <a:off x="1306025" y="2241871"/>
            <a:ext cx="572400" cy="405900"/>
          </a:xfrm>
          <a:prstGeom prst="ellipse">
            <a:avLst/>
          </a:prstGeom>
          <a:noFill/>
          <a:ln cap="flat" cmpd="sng" w="254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639" name="Google Shape;2639;p29"/>
          <p:cNvCxnSpPr/>
          <p:nvPr/>
        </p:nvCxnSpPr>
        <p:spPr>
          <a:xfrm flipH="1">
            <a:off x="5920452" y="3730029"/>
            <a:ext cx="1163700" cy="815700"/>
          </a:xfrm>
          <a:prstGeom prst="straightConnector1">
            <a:avLst/>
          </a:prstGeom>
          <a:noFill/>
          <a:ln cap="flat" cmpd="sng" w="19050">
            <a:solidFill>
              <a:schemeClr val="dk1"/>
            </a:solidFill>
            <a:prstDash val="solid"/>
            <a:miter lim="800000"/>
            <a:headEnd len="sm" w="sm" type="none"/>
            <a:tailEnd len="sm" w="sm" type="none"/>
          </a:ln>
        </p:spPr>
      </p:cxnSp>
      <p:cxnSp>
        <p:nvCxnSpPr>
          <p:cNvPr id="2640" name="Google Shape;2640;p29"/>
          <p:cNvCxnSpPr/>
          <p:nvPr/>
        </p:nvCxnSpPr>
        <p:spPr>
          <a:xfrm>
            <a:off x="1934108" y="3796917"/>
            <a:ext cx="1263900" cy="564000"/>
          </a:xfrm>
          <a:prstGeom prst="straightConnector1">
            <a:avLst/>
          </a:prstGeom>
          <a:noFill/>
          <a:ln cap="flat" cmpd="sng" w="19050">
            <a:solidFill>
              <a:schemeClr val="dk1"/>
            </a:solidFill>
            <a:prstDash val="solid"/>
            <a:miter lim="800000"/>
            <a:headEnd len="sm" w="sm" type="none"/>
            <a:tailEnd len="sm" w="sm" type="none"/>
          </a:ln>
        </p:spPr>
      </p:cxnSp>
      <p:sp>
        <p:nvSpPr>
          <p:cNvPr id="2641" name="Google Shape;2641;p29"/>
          <p:cNvSpPr/>
          <p:nvPr/>
        </p:nvSpPr>
        <p:spPr>
          <a:xfrm>
            <a:off x="3058160" y="4155556"/>
            <a:ext cx="3027676" cy="771550"/>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sp>
        <p:nvSpPr>
          <p:cNvPr id="2642" name="Google Shape;2642;p2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9"/>
                                        </p:tgtEl>
                                        <p:attrNameLst>
                                          <p:attrName>style.visibility</p:attrName>
                                        </p:attrNameLst>
                                      </p:cBhvr>
                                      <p:to>
                                        <p:strVal val="visible"/>
                                      </p:to>
                                    </p:set>
                                    <p:animEffect filter="fade" transition="in">
                                      <p:cBhvr>
                                        <p:cTn dur="500"/>
                                        <p:tgtEl>
                                          <p:spTgt spid="2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8"/>
                                        </p:tgtEl>
                                        <p:attrNameLst>
                                          <p:attrName>style.visibility</p:attrName>
                                        </p:attrNameLst>
                                      </p:cBhvr>
                                      <p:to>
                                        <p:strVal val="visible"/>
                                      </p:to>
                                    </p:set>
                                    <p:animEffect filter="fade" transition="in">
                                      <p:cBhvr>
                                        <p:cTn dur="500"/>
                                        <p:tgtEl>
                                          <p:spTgt spid="2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8"/>
                                        </p:tgtEl>
                                        <p:attrNameLst>
                                          <p:attrName>style.visibility</p:attrName>
                                        </p:attrNameLst>
                                      </p:cBhvr>
                                      <p:to>
                                        <p:strVal val="visible"/>
                                      </p:to>
                                    </p:set>
                                    <p:animEffect filter="fade" transition="in">
                                      <p:cBhvr>
                                        <p:cTn dur="500"/>
                                        <p:tgtEl>
                                          <p:spTgt spid="2638"/>
                                        </p:tgtEl>
                                      </p:cBhvr>
                                    </p:animEffect>
                                  </p:childTnLst>
                                </p:cTn>
                              </p:par>
                              <p:par>
                                <p:cTn fill="hold" nodeType="withEffect" presetClass="entr" presetID="10" presetSubtype="0">
                                  <p:stCondLst>
                                    <p:cond delay="0"/>
                                  </p:stCondLst>
                                  <p:childTnLst>
                                    <p:set>
                                      <p:cBhvr>
                                        <p:cTn dur="1" fill="hold">
                                          <p:stCondLst>
                                            <p:cond delay="0"/>
                                          </p:stCondLst>
                                        </p:cTn>
                                        <p:tgtEl>
                                          <p:spTgt spid="2627"/>
                                        </p:tgtEl>
                                        <p:attrNameLst>
                                          <p:attrName>style.visibility</p:attrName>
                                        </p:attrNameLst>
                                      </p:cBhvr>
                                      <p:to>
                                        <p:strVal val="visible"/>
                                      </p:to>
                                    </p:set>
                                    <p:animEffect filter="fade" transition="in">
                                      <p:cBhvr>
                                        <p:cTn dur="500"/>
                                        <p:tgtEl>
                                          <p:spTgt spid="2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29"/>
                                        </p:tgtEl>
                                      </p:cBhvr>
                                    </p:animEffect>
                                    <p:set>
                                      <p:cBhvr>
                                        <p:cTn dur="1" fill="hold">
                                          <p:stCondLst>
                                            <p:cond delay="500"/>
                                          </p:stCondLst>
                                        </p:cTn>
                                        <p:tgtEl>
                                          <p:spTgt spid="26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38"/>
                                        </p:tgtEl>
                                      </p:cBhvr>
                                    </p:animEffect>
                                    <p:set>
                                      <p:cBhvr>
                                        <p:cTn dur="1" fill="hold">
                                          <p:stCondLst>
                                            <p:cond delay="500"/>
                                          </p:stCondLst>
                                        </p:cTn>
                                        <p:tgtEl>
                                          <p:spTgt spid="26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623"/>
                                        </p:tgtEl>
                                        <p:attrNameLst>
                                          <p:attrName>style.visibility</p:attrName>
                                        </p:attrNameLst>
                                      </p:cBhvr>
                                      <p:to>
                                        <p:strVal val="visible"/>
                                      </p:to>
                                    </p:set>
                                    <p:animEffect filter="fade" transition="in">
                                      <p:cBhvr>
                                        <p:cTn dur="500"/>
                                        <p:tgtEl>
                                          <p:spTgt spid="2623"/>
                                        </p:tgtEl>
                                      </p:cBhvr>
                                    </p:animEffect>
                                  </p:childTnLst>
                                </p:cTn>
                              </p:par>
                              <p:par>
                                <p:cTn fill="hold" nodeType="withEffect" presetClass="entr" presetID="10" presetSubtype="0">
                                  <p:stCondLst>
                                    <p:cond delay="0"/>
                                  </p:stCondLst>
                                  <p:childTnLst>
                                    <p:set>
                                      <p:cBhvr>
                                        <p:cTn dur="1" fill="hold">
                                          <p:stCondLst>
                                            <p:cond delay="0"/>
                                          </p:stCondLst>
                                        </p:cTn>
                                        <p:tgtEl>
                                          <p:spTgt spid="2626"/>
                                        </p:tgtEl>
                                        <p:attrNameLst>
                                          <p:attrName>style.visibility</p:attrName>
                                        </p:attrNameLst>
                                      </p:cBhvr>
                                      <p:to>
                                        <p:strVal val="visible"/>
                                      </p:to>
                                    </p:set>
                                    <p:animEffect filter="fade" transition="in">
                                      <p:cBhvr>
                                        <p:cTn dur="500"/>
                                        <p:tgtEl>
                                          <p:spTgt spid="2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6"/>
                                        </p:tgtEl>
                                        <p:attrNameLst>
                                          <p:attrName>style.visibility</p:attrName>
                                        </p:attrNameLst>
                                      </p:cBhvr>
                                      <p:to>
                                        <p:strVal val="visible"/>
                                      </p:to>
                                    </p:set>
                                    <p:animEffect filter="fade" transition="in">
                                      <p:cBhvr>
                                        <p:cTn dur="500"/>
                                        <p:tgtEl>
                                          <p:spTgt spid="2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txBox="1"/>
          <p:nvPr>
            <p:ph type="title"/>
          </p:nvPr>
        </p:nvSpPr>
        <p:spPr>
          <a:xfrm>
            <a:off x="-7" y="10344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Επίπεδο Μεταφοράς: roadmap</a:t>
            </a:r>
            <a:endParaRPr sz="3600"/>
          </a:p>
        </p:txBody>
      </p:sp>
      <p:sp>
        <p:nvSpPr>
          <p:cNvPr id="55" name="Google Shape;55;p3"/>
          <p:cNvSpPr txBox="1"/>
          <p:nvPr>
            <p:ph idx="2" type="body"/>
          </p:nvPr>
        </p:nvSpPr>
        <p:spPr>
          <a:xfrm>
            <a:off x="68117" y="958233"/>
            <a:ext cx="4963500" cy="3771900"/>
          </a:xfrm>
          <a:prstGeom prst="rect">
            <a:avLst/>
          </a:prstGeom>
          <a:noFill/>
          <a:ln>
            <a:noFill/>
          </a:ln>
        </p:spPr>
        <p:txBody>
          <a:bodyPr anchorCtr="0" anchor="t" bIns="34275" lIns="68575" spcFirstLastPara="1" rIns="68575" wrap="square" tIns="34275">
            <a:normAutofit fontScale="92500" lnSpcReduction="20000"/>
          </a:bodyPr>
          <a:lstStyle/>
          <a:p>
            <a:pPr indent="-217170" lvl="0" marL="304800" rtl="0" algn="l">
              <a:lnSpc>
                <a:spcPct val="90000"/>
              </a:lnSpc>
              <a:spcBef>
                <a:spcPts val="0"/>
              </a:spcBef>
              <a:spcAft>
                <a:spcPts val="0"/>
              </a:spcAft>
              <a:buSzPct val="100000"/>
              <a:buChar char="▪"/>
            </a:pPr>
            <a:r>
              <a:rPr lang="en-US" sz="2616"/>
              <a:t>Υπηρεσίες του επιπέδου Μεταφοράς</a:t>
            </a:r>
            <a:endParaRPr sz="2316"/>
          </a:p>
          <a:p>
            <a:pPr indent="-217170" lvl="0" marL="304800" rtl="0" algn="l">
              <a:lnSpc>
                <a:spcPct val="90000"/>
              </a:lnSpc>
              <a:spcBef>
                <a:spcPts val="600"/>
              </a:spcBef>
              <a:spcAft>
                <a:spcPts val="0"/>
              </a:spcAft>
              <a:buSzPct val="100000"/>
              <a:buChar char="▪"/>
            </a:pPr>
            <a:r>
              <a:rPr lang="en-US" sz="2616"/>
              <a:t>Πολύπλεξη και Αποπολύπλεξη</a:t>
            </a:r>
            <a:endParaRPr sz="2316"/>
          </a:p>
          <a:p>
            <a:pPr indent="-217170" lvl="0" marL="304800" rtl="0" algn="l">
              <a:lnSpc>
                <a:spcPct val="90000"/>
              </a:lnSpc>
              <a:spcBef>
                <a:spcPts val="600"/>
              </a:spcBef>
              <a:spcAft>
                <a:spcPts val="0"/>
              </a:spcAft>
              <a:buSzPct val="100000"/>
              <a:buChar char="▪"/>
            </a:pPr>
            <a:r>
              <a:rPr lang="en-US" sz="2616"/>
              <a:t>Ασυνδεσμική μεταφορά</a:t>
            </a:r>
            <a:r>
              <a:rPr lang="en-US" sz="2616"/>
              <a:t>: UDP</a:t>
            </a:r>
            <a:endParaRPr sz="2316"/>
          </a:p>
          <a:p>
            <a:pPr indent="-217170" lvl="0" marL="304800" rtl="0" algn="l">
              <a:lnSpc>
                <a:spcPct val="90000"/>
              </a:lnSpc>
              <a:spcBef>
                <a:spcPts val="600"/>
              </a:spcBef>
              <a:spcAft>
                <a:spcPts val="0"/>
              </a:spcAft>
              <a:buSzPct val="100000"/>
              <a:buChar char="▪"/>
            </a:pPr>
            <a:r>
              <a:rPr lang="en-US" sz="2616"/>
              <a:t>Αρχές αξιόπιστης μεταφοράς δεδομένων</a:t>
            </a:r>
            <a:endParaRPr sz="2316"/>
          </a:p>
          <a:p>
            <a:pPr indent="-217170" lvl="0" marL="304800" rtl="0" algn="l">
              <a:lnSpc>
                <a:spcPct val="90000"/>
              </a:lnSpc>
              <a:spcBef>
                <a:spcPts val="600"/>
              </a:spcBef>
              <a:spcAft>
                <a:spcPts val="0"/>
              </a:spcAft>
              <a:buSzPct val="100000"/>
              <a:buChar char="▪"/>
            </a:pPr>
            <a:r>
              <a:rPr lang="en-US" sz="2616"/>
              <a:t>Συνδεσμική μεταφορά</a:t>
            </a:r>
            <a:r>
              <a:rPr lang="en-US" sz="2616"/>
              <a:t>: TCP</a:t>
            </a:r>
            <a:endParaRPr sz="2316"/>
          </a:p>
          <a:p>
            <a:pPr indent="-204470" lvl="0" marL="304800" rtl="0" algn="l">
              <a:lnSpc>
                <a:spcPct val="90000"/>
              </a:lnSpc>
              <a:spcBef>
                <a:spcPts val="600"/>
              </a:spcBef>
              <a:spcAft>
                <a:spcPts val="0"/>
              </a:spcAft>
              <a:buSzPct val="91735"/>
              <a:buChar char="▪"/>
            </a:pPr>
            <a:r>
              <a:rPr lang="en-US" sz="2616"/>
              <a:t>Αρχές του</a:t>
            </a:r>
            <a:r>
              <a:rPr lang="en-US" sz="2316"/>
              <a:t> </a:t>
            </a:r>
            <a:r>
              <a:rPr lang="en-US" sz="2616"/>
              <a:t>ελέγχου συμφόρησης</a:t>
            </a:r>
            <a:endParaRPr sz="2616"/>
          </a:p>
          <a:p>
            <a:pPr indent="-217170" lvl="0" marL="304800" rtl="0" algn="l">
              <a:lnSpc>
                <a:spcPct val="90000"/>
              </a:lnSpc>
              <a:spcBef>
                <a:spcPts val="600"/>
              </a:spcBef>
              <a:spcAft>
                <a:spcPts val="0"/>
              </a:spcAft>
              <a:buSzPct val="100000"/>
              <a:buChar char="▪"/>
            </a:pPr>
            <a:r>
              <a:rPr lang="en-US" sz="2616"/>
              <a:t>TCP έλεγχος συμφόρησης</a:t>
            </a:r>
            <a:endParaRPr sz="2316"/>
          </a:p>
          <a:p>
            <a:pPr indent="-217170" lvl="0" marL="304800" rtl="0" algn="l">
              <a:lnSpc>
                <a:spcPct val="90000"/>
              </a:lnSpc>
              <a:spcBef>
                <a:spcPts val="600"/>
              </a:spcBef>
              <a:spcAft>
                <a:spcPts val="0"/>
              </a:spcAft>
              <a:buSzPct val="100000"/>
              <a:buChar char="▪"/>
            </a:pPr>
            <a:r>
              <a:rPr lang="en-US" sz="2616"/>
              <a:t>Εξέλιξη της λειτουργικότητας του επιπέδου Μεταφοράς</a:t>
            </a:r>
            <a:endParaRPr sz="2316"/>
          </a:p>
          <a:p>
            <a:pPr indent="-165100" lvl="0" marL="266700" rtl="0" algn="l">
              <a:lnSpc>
                <a:spcPct val="90000"/>
              </a:lnSpc>
              <a:spcBef>
                <a:spcPts val="800"/>
              </a:spcBef>
              <a:spcAft>
                <a:spcPts val="0"/>
              </a:spcAft>
              <a:buSzPct val="89275"/>
              <a:buFont typeface="Noto Sans Symbols"/>
              <a:buNone/>
            </a:pPr>
            <a:r>
              <a:t/>
            </a:r>
            <a:endParaRPr sz="2016"/>
          </a:p>
        </p:txBody>
      </p:sp>
      <p:sp>
        <p:nvSpPr>
          <p:cNvPr id="56" name="Google Shape;56;p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descr="A train crossing a bridge over a body of water&#10;&#10;Description automatically generated" id="57" name="Google Shape;57;p3"/>
          <p:cNvPicPr preferRelativeResize="0"/>
          <p:nvPr/>
        </p:nvPicPr>
        <p:blipFill rotWithShape="1">
          <a:blip r:embed="rId3">
            <a:alphaModFix/>
          </a:blip>
          <a:srcRect b="0" l="0" r="0" t="0"/>
          <a:stretch/>
        </p:blipFill>
        <p:spPr>
          <a:xfrm>
            <a:off x="5830747" y="970103"/>
            <a:ext cx="2743200" cy="2057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sp>
        <p:nvSpPr>
          <p:cNvPr id="2648" name="Google Shape;2648;p30"/>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Header τμήματος UDP</a:t>
            </a:r>
            <a:endParaRPr sz="3600"/>
          </a:p>
        </p:txBody>
      </p:sp>
      <p:sp>
        <p:nvSpPr>
          <p:cNvPr id="2649" name="Google Shape;2649;p30"/>
          <p:cNvSpPr/>
          <p:nvPr/>
        </p:nvSpPr>
        <p:spPr>
          <a:xfrm>
            <a:off x="2926724" y="1513285"/>
            <a:ext cx="2493300" cy="2400300"/>
          </a:xfrm>
          <a:prstGeom prst="rect">
            <a:avLst/>
          </a:prstGeom>
          <a:solidFill>
            <a:srgbClr val="FFFFFF"/>
          </a:solidFill>
          <a:ln cap="flat" cmpd="sng" w="349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2650" name="Google Shape;2650;p30"/>
          <p:cNvSpPr txBox="1"/>
          <p:nvPr/>
        </p:nvSpPr>
        <p:spPr>
          <a:xfrm>
            <a:off x="2956490" y="1522810"/>
            <a:ext cx="11727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source port #</a:t>
            </a:r>
            <a:endParaRPr b="0" i="0" sz="1800" u="none" cap="none" strike="noStrike">
              <a:solidFill>
                <a:srgbClr val="000000"/>
              </a:solidFill>
              <a:latin typeface="Tahoma"/>
              <a:ea typeface="Tahoma"/>
              <a:cs typeface="Tahoma"/>
              <a:sym typeface="Tahoma"/>
            </a:endParaRPr>
          </a:p>
        </p:txBody>
      </p:sp>
      <p:sp>
        <p:nvSpPr>
          <p:cNvPr id="2651" name="Google Shape;2651;p30"/>
          <p:cNvSpPr txBox="1"/>
          <p:nvPr/>
        </p:nvSpPr>
        <p:spPr>
          <a:xfrm>
            <a:off x="4295943" y="1522810"/>
            <a:ext cx="996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dest port #</a:t>
            </a:r>
            <a:endParaRPr sz="1100"/>
          </a:p>
        </p:txBody>
      </p:sp>
      <p:cxnSp>
        <p:nvCxnSpPr>
          <p:cNvPr id="2652" name="Google Shape;2652;p30"/>
          <p:cNvCxnSpPr/>
          <p:nvPr/>
        </p:nvCxnSpPr>
        <p:spPr>
          <a:xfrm>
            <a:off x="2919580" y="1813322"/>
            <a:ext cx="2496600" cy="0"/>
          </a:xfrm>
          <a:prstGeom prst="straightConnector1">
            <a:avLst/>
          </a:prstGeom>
          <a:noFill/>
          <a:ln cap="flat" cmpd="sng" w="19050">
            <a:solidFill>
              <a:srgbClr val="000000"/>
            </a:solidFill>
            <a:prstDash val="solid"/>
            <a:round/>
            <a:headEnd len="med" w="med" type="none"/>
            <a:tailEnd len="med" w="med" type="none"/>
          </a:ln>
        </p:spPr>
      </p:cxnSp>
      <p:cxnSp>
        <p:nvCxnSpPr>
          <p:cNvPr id="2653" name="Google Shape;2653;p30"/>
          <p:cNvCxnSpPr/>
          <p:nvPr/>
        </p:nvCxnSpPr>
        <p:spPr>
          <a:xfrm>
            <a:off x="2912437" y="2113360"/>
            <a:ext cx="2493300" cy="0"/>
          </a:xfrm>
          <a:prstGeom prst="straightConnector1">
            <a:avLst/>
          </a:prstGeom>
          <a:noFill/>
          <a:ln cap="flat" cmpd="sng" w="19050">
            <a:solidFill>
              <a:srgbClr val="000000"/>
            </a:solidFill>
            <a:prstDash val="solid"/>
            <a:round/>
            <a:headEnd len="med" w="med" type="none"/>
            <a:tailEnd len="med" w="med" type="none"/>
          </a:ln>
        </p:spPr>
      </p:cxnSp>
      <p:cxnSp>
        <p:nvCxnSpPr>
          <p:cNvPr id="2654" name="Google Shape;2654;p30"/>
          <p:cNvCxnSpPr/>
          <p:nvPr/>
        </p:nvCxnSpPr>
        <p:spPr>
          <a:xfrm rot="10800000">
            <a:off x="4155449" y="1513350"/>
            <a:ext cx="0" cy="296400"/>
          </a:xfrm>
          <a:prstGeom prst="straightConnector1">
            <a:avLst/>
          </a:prstGeom>
          <a:noFill/>
          <a:ln cap="flat" cmpd="sng" w="19050">
            <a:solidFill>
              <a:srgbClr val="000000"/>
            </a:solidFill>
            <a:prstDash val="solid"/>
            <a:round/>
            <a:headEnd len="med" w="med" type="none"/>
            <a:tailEnd len="med" w="med" type="none"/>
          </a:ln>
        </p:spPr>
      </p:cxnSp>
      <p:sp>
        <p:nvSpPr>
          <p:cNvPr id="2655" name="Google Shape;2655;p30"/>
          <p:cNvSpPr txBox="1"/>
          <p:nvPr/>
        </p:nvSpPr>
        <p:spPr>
          <a:xfrm>
            <a:off x="3786355" y="1164431"/>
            <a:ext cx="7026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32 bits</a:t>
            </a:r>
            <a:endParaRPr sz="1100"/>
          </a:p>
        </p:txBody>
      </p:sp>
      <p:cxnSp>
        <p:nvCxnSpPr>
          <p:cNvPr id="2656" name="Google Shape;2656;p30"/>
          <p:cNvCxnSpPr/>
          <p:nvPr/>
        </p:nvCxnSpPr>
        <p:spPr>
          <a:xfrm>
            <a:off x="4498349" y="1338263"/>
            <a:ext cx="900000" cy="3600"/>
          </a:xfrm>
          <a:prstGeom prst="straightConnector1">
            <a:avLst/>
          </a:prstGeom>
          <a:noFill/>
          <a:ln cap="flat" cmpd="sng" w="19050">
            <a:solidFill>
              <a:srgbClr val="000000"/>
            </a:solidFill>
            <a:prstDash val="solid"/>
            <a:round/>
            <a:headEnd len="med" w="med" type="none"/>
            <a:tailEnd len="med" w="med" type="triangle"/>
          </a:ln>
        </p:spPr>
      </p:cxnSp>
      <p:cxnSp>
        <p:nvCxnSpPr>
          <p:cNvPr id="2657" name="Google Shape;2657;p30"/>
          <p:cNvCxnSpPr/>
          <p:nvPr/>
        </p:nvCxnSpPr>
        <p:spPr>
          <a:xfrm rot="10800000">
            <a:off x="2915943" y="1345406"/>
            <a:ext cx="846600" cy="0"/>
          </a:xfrm>
          <a:prstGeom prst="straightConnector1">
            <a:avLst/>
          </a:prstGeom>
          <a:noFill/>
          <a:ln cap="flat" cmpd="sng" w="19050">
            <a:solidFill>
              <a:srgbClr val="000000"/>
            </a:solidFill>
            <a:prstDash val="solid"/>
            <a:round/>
            <a:headEnd len="med" w="med" type="none"/>
            <a:tailEnd len="med" w="med" type="triangle"/>
          </a:ln>
        </p:spPr>
      </p:cxnSp>
      <p:sp>
        <p:nvSpPr>
          <p:cNvPr id="2658" name="Google Shape;2658;p30"/>
          <p:cNvSpPr txBox="1"/>
          <p:nvPr/>
        </p:nvSpPr>
        <p:spPr>
          <a:xfrm>
            <a:off x="3558947" y="2532460"/>
            <a:ext cx="10419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data </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(payload)</a:t>
            </a:r>
            <a:endParaRPr b="0" i="0" sz="1800" u="none" cap="none" strike="noStrike">
              <a:solidFill>
                <a:srgbClr val="000000"/>
              </a:solidFill>
              <a:latin typeface="Tahoma"/>
              <a:ea typeface="Tahoma"/>
              <a:cs typeface="Tahoma"/>
              <a:sym typeface="Tahoma"/>
            </a:endParaRPr>
          </a:p>
        </p:txBody>
      </p:sp>
      <p:sp>
        <p:nvSpPr>
          <p:cNvPr id="2659" name="Google Shape;2659;p30"/>
          <p:cNvSpPr txBox="1"/>
          <p:nvPr/>
        </p:nvSpPr>
        <p:spPr>
          <a:xfrm>
            <a:off x="3213656" y="4010738"/>
            <a:ext cx="20013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format </a:t>
            </a:r>
            <a:r>
              <a:rPr lang="en-US" sz="1500">
                <a:latin typeface="Tahoma"/>
                <a:ea typeface="Tahoma"/>
                <a:cs typeface="Tahoma"/>
                <a:sym typeface="Tahoma"/>
              </a:rPr>
              <a:t>UDP τμήματος</a:t>
            </a:r>
            <a:endParaRPr b="0" i="0" sz="1800" u="none" cap="none" strike="noStrike">
              <a:solidFill>
                <a:srgbClr val="000000"/>
              </a:solidFill>
              <a:latin typeface="Tahoma"/>
              <a:ea typeface="Tahoma"/>
              <a:cs typeface="Tahoma"/>
              <a:sym typeface="Tahoma"/>
            </a:endParaRPr>
          </a:p>
        </p:txBody>
      </p:sp>
      <p:cxnSp>
        <p:nvCxnSpPr>
          <p:cNvPr id="2660" name="Google Shape;2660;p30"/>
          <p:cNvCxnSpPr/>
          <p:nvPr/>
        </p:nvCxnSpPr>
        <p:spPr>
          <a:xfrm rot="10800000">
            <a:off x="4155449" y="1820531"/>
            <a:ext cx="0" cy="296400"/>
          </a:xfrm>
          <a:prstGeom prst="straightConnector1">
            <a:avLst/>
          </a:prstGeom>
          <a:noFill/>
          <a:ln cap="flat" cmpd="sng" w="19050">
            <a:solidFill>
              <a:srgbClr val="000000"/>
            </a:solidFill>
            <a:prstDash val="solid"/>
            <a:round/>
            <a:headEnd len="med" w="med" type="none"/>
            <a:tailEnd len="med" w="med" type="none"/>
          </a:ln>
        </p:spPr>
      </p:cxnSp>
      <p:sp>
        <p:nvSpPr>
          <p:cNvPr id="2661" name="Google Shape;2661;p30"/>
          <p:cNvSpPr txBox="1"/>
          <p:nvPr/>
        </p:nvSpPr>
        <p:spPr>
          <a:xfrm>
            <a:off x="3213665" y="1815704"/>
            <a:ext cx="610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length</a:t>
            </a:r>
            <a:endParaRPr b="0" i="0" sz="1800" u="none" cap="none" strike="noStrike">
              <a:solidFill>
                <a:srgbClr val="000000"/>
              </a:solidFill>
              <a:latin typeface="Tahoma"/>
              <a:ea typeface="Tahoma"/>
              <a:cs typeface="Tahoma"/>
              <a:sym typeface="Tahoma"/>
            </a:endParaRPr>
          </a:p>
        </p:txBody>
      </p:sp>
      <p:sp>
        <p:nvSpPr>
          <p:cNvPr id="2662" name="Google Shape;2662;p30"/>
          <p:cNvSpPr txBox="1"/>
          <p:nvPr/>
        </p:nvSpPr>
        <p:spPr>
          <a:xfrm>
            <a:off x="4373334" y="1808560"/>
            <a:ext cx="8823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checksum</a:t>
            </a:r>
            <a:endParaRPr b="0" i="0" sz="1800" u="none" cap="none" strike="noStrike">
              <a:solidFill>
                <a:srgbClr val="000000"/>
              </a:solidFill>
              <a:latin typeface="Tahoma"/>
              <a:ea typeface="Tahoma"/>
              <a:cs typeface="Tahoma"/>
              <a:sym typeface="Tahoma"/>
            </a:endParaRPr>
          </a:p>
        </p:txBody>
      </p:sp>
      <p:sp>
        <p:nvSpPr>
          <p:cNvPr id="2663" name="Google Shape;2663;p30"/>
          <p:cNvSpPr txBox="1"/>
          <p:nvPr/>
        </p:nvSpPr>
        <p:spPr>
          <a:xfrm>
            <a:off x="5931450" y="2532469"/>
            <a:ext cx="1893300" cy="931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lang="en-US" sz="1400">
                <a:latin typeface="Tahoma"/>
                <a:ea typeface="Tahoma"/>
                <a:cs typeface="Tahoma"/>
                <a:sym typeface="Tahoma"/>
              </a:rPr>
              <a:t>μέγεθος</a:t>
            </a:r>
            <a:r>
              <a:rPr b="0" i="0" lang="en-US" sz="1400" u="none" cap="none" strike="noStrike">
                <a:solidFill>
                  <a:srgbClr val="000000"/>
                </a:solidFill>
                <a:latin typeface="Tahoma"/>
                <a:ea typeface="Tahoma"/>
                <a:cs typeface="Tahoma"/>
                <a:sym typeface="Tahoma"/>
              </a:rPr>
              <a:t>, </a:t>
            </a:r>
            <a:r>
              <a:rPr lang="en-US" sz="1400">
                <a:latin typeface="Tahoma"/>
                <a:ea typeface="Tahoma"/>
                <a:cs typeface="Tahoma"/>
                <a:sym typeface="Tahoma"/>
              </a:rPr>
              <a:t>σε</a:t>
            </a:r>
            <a:r>
              <a:rPr b="0" i="0" lang="en-US" sz="1400" u="none" cap="none" strike="noStrike">
                <a:solidFill>
                  <a:srgbClr val="000000"/>
                </a:solidFill>
                <a:latin typeface="Tahoma"/>
                <a:ea typeface="Tahoma"/>
                <a:cs typeface="Tahoma"/>
                <a:sym typeface="Tahoma"/>
              </a:rPr>
              <a:t> bytes </a:t>
            </a:r>
            <a:r>
              <a:rPr lang="en-US" sz="1400">
                <a:latin typeface="Tahoma"/>
                <a:ea typeface="Tahoma"/>
                <a:cs typeface="Tahoma"/>
                <a:sym typeface="Tahoma"/>
              </a:rPr>
              <a:t>του τμήματος</a:t>
            </a:r>
            <a:r>
              <a:rPr b="0" i="0" lang="en-US" sz="1400" u="none" cap="none" strike="noStrike">
                <a:solidFill>
                  <a:srgbClr val="000000"/>
                </a:solidFill>
                <a:latin typeface="Tahoma"/>
                <a:ea typeface="Tahoma"/>
                <a:cs typeface="Tahoma"/>
                <a:sym typeface="Tahoma"/>
              </a:rPr>
              <a:t> UDP, </a:t>
            </a:r>
            <a:r>
              <a:rPr lang="en-US" sz="1400">
                <a:latin typeface="Tahoma"/>
                <a:ea typeface="Tahoma"/>
                <a:cs typeface="Tahoma"/>
                <a:sym typeface="Tahoma"/>
              </a:rPr>
              <a:t>συμπεριλαμβανομένου του </a:t>
            </a:r>
            <a:r>
              <a:rPr b="0" i="0" lang="en-US" sz="1400" u="none" cap="none" strike="noStrike">
                <a:solidFill>
                  <a:srgbClr val="000000"/>
                </a:solidFill>
                <a:latin typeface="Tahoma"/>
                <a:ea typeface="Tahoma"/>
                <a:cs typeface="Tahoma"/>
                <a:sym typeface="Tahoma"/>
              </a:rPr>
              <a:t>header</a:t>
            </a:r>
            <a:endParaRPr b="0" i="0" sz="1800" u="none" cap="none" strike="noStrike">
              <a:solidFill>
                <a:srgbClr val="000000"/>
              </a:solidFill>
              <a:latin typeface="Tahoma"/>
              <a:ea typeface="Tahoma"/>
              <a:cs typeface="Tahoma"/>
              <a:sym typeface="Tahoma"/>
            </a:endParaRPr>
          </a:p>
        </p:txBody>
      </p:sp>
      <p:cxnSp>
        <p:nvCxnSpPr>
          <p:cNvPr id="2664" name="Google Shape;2664;p30"/>
          <p:cNvCxnSpPr/>
          <p:nvPr/>
        </p:nvCxnSpPr>
        <p:spPr>
          <a:xfrm rot="10800000">
            <a:off x="3856570" y="1948010"/>
            <a:ext cx="2334900" cy="963900"/>
          </a:xfrm>
          <a:prstGeom prst="straightConnector1">
            <a:avLst/>
          </a:prstGeom>
          <a:noFill/>
          <a:ln cap="flat" cmpd="sng" w="19050">
            <a:solidFill>
              <a:srgbClr val="000000"/>
            </a:solidFill>
            <a:prstDash val="solid"/>
            <a:round/>
            <a:headEnd len="med" w="med" type="none"/>
            <a:tailEnd len="med" w="med" type="triangle"/>
          </a:ln>
        </p:spPr>
      </p:cxnSp>
      <p:sp>
        <p:nvSpPr>
          <p:cNvPr id="2665" name="Google Shape;2665;p30"/>
          <p:cNvSpPr/>
          <p:nvPr/>
        </p:nvSpPr>
        <p:spPr>
          <a:xfrm>
            <a:off x="2771357" y="1467910"/>
            <a:ext cx="1573500" cy="400800"/>
          </a:xfrm>
          <a:prstGeom prst="ellipse">
            <a:avLst/>
          </a:prstGeom>
          <a:noFill/>
          <a:ln cap="flat" cmpd="sng" w="3175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66" name="Google Shape;2666;p30"/>
          <p:cNvSpPr/>
          <p:nvPr/>
        </p:nvSpPr>
        <p:spPr>
          <a:xfrm>
            <a:off x="3998287" y="1466406"/>
            <a:ext cx="1573500" cy="400800"/>
          </a:xfrm>
          <a:prstGeom prst="ellipse">
            <a:avLst/>
          </a:prstGeom>
          <a:noFill/>
          <a:ln cap="flat" cmpd="sng" w="3175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67" name="Google Shape;2667;p30"/>
          <p:cNvSpPr/>
          <p:nvPr/>
        </p:nvSpPr>
        <p:spPr>
          <a:xfrm>
            <a:off x="2742782" y="1772101"/>
            <a:ext cx="1573500" cy="400800"/>
          </a:xfrm>
          <a:prstGeom prst="ellipse">
            <a:avLst/>
          </a:prstGeom>
          <a:noFill/>
          <a:ln cap="flat" cmpd="sng" w="3175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68" name="Google Shape;2668;p30"/>
          <p:cNvSpPr/>
          <p:nvPr/>
        </p:nvSpPr>
        <p:spPr>
          <a:xfrm>
            <a:off x="3967632" y="1755922"/>
            <a:ext cx="1573500" cy="400800"/>
          </a:xfrm>
          <a:prstGeom prst="ellipse">
            <a:avLst/>
          </a:prstGeom>
          <a:noFill/>
          <a:ln cap="flat" cmpd="sng" w="3175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69" name="Google Shape;2669;p30"/>
          <p:cNvSpPr/>
          <p:nvPr/>
        </p:nvSpPr>
        <p:spPr>
          <a:xfrm>
            <a:off x="3290100" y="2361530"/>
            <a:ext cx="1573500" cy="1170600"/>
          </a:xfrm>
          <a:prstGeom prst="ellipse">
            <a:avLst/>
          </a:prstGeom>
          <a:noFill/>
          <a:ln cap="flat" cmpd="sng" w="3175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670" name="Google Shape;2670;p30"/>
          <p:cNvCxnSpPr/>
          <p:nvPr/>
        </p:nvCxnSpPr>
        <p:spPr>
          <a:xfrm rot="10800000">
            <a:off x="4436370" y="2979451"/>
            <a:ext cx="2334900" cy="963900"/>
          </a:xfrm>
          <a:prstGeom prst="straightConnector1">
            <a:avLst/>
          </a:prstGeom>
          <a:noFill/>
          <a:ln cap="flat" cmpd="sng" w="19050">
            <a:solidFill>
              <a:srgbClr val="000000"/>
            </a:solidFill>
            <a:prstDash val="solid"/>
            <a:round/>
            <a:headEnd len="med" w="med" type="none"/>
            <a:tailEnd len="med" w="med" type="triangle"/>
          </a:ln>
        </p:spPr>
      </p:cxnSp>
      <p:sp>
        <p:nvSpPr>
          <p:cNvPr id="2671" name="Google Shape;2671;p30"/>
          <p:cNvSpPr txBox="1"/>
          <p:nvPr/>
        </p:nvSpPr>
        <p:spPr>
          <a:xfrm>
            <a:off x="6540021" y="3782332"/>
            <a:ext cx="1805100" cy="5001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lang="en-US" sz="1400">
                <a:latin typeface="Tahoma"/>
                <a:ea typeface="Tahoma"/>
                <a:cs typeface="Tahoma"/>
                <a:sym typeface="Tahoma"/>
              </a:rPr>
              <a:t>δεδομένα προς/από επίπεδο εφαρμογής</a:t>
            </a:r>
            <a:endParaRPr b="0" i="0" sz="1800" u="none" cap="none" strike="noStrike">
              <a:solidFill>
                <a:srgbClr val="000000"/>
              </a:solidFill>
              <a:latin typeface="Tahoma"/>
              <a:ea typeface="Tahoma"/>
              <a:cs typeface="Tahoma"/>
              <a:sym typeface="Tahoma"/>
            </a:endParaRPr>
          </a:p>
        </p:txBody>
      </p:sp>
      <p:sp>
        <p:nvSpPr>
          <p:cNvPr id="2672" name="Google Shape;2672;p3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5"/>
                                        </p:tgtEl>
                                        <p:attrNameLst>
                                          <p:attrName>style.visibility</p:attrName>
                                        </p:attrNameLst>
                                      </p:cBhvr>
                                      <p:to>
                                        <p:strVal val="visible"/>
                                      </p:to>
                                    </p:set>
                                    <p:animEffect filter="fade" transition="in">
                                      <p:cBhvr>
                                        <p:cTn dur="500"/>
                                        <p:tgtEl>
                                          <p:spTgt spid="2665"/>
                                        </p:tgtEl>
                                      </p:cBhvr>
                                    </p:animEffect>
                                  </p:childTnLst>
                                </p:cTn>
                              </p:par>
                              <p:par>
                                <p:cTn fill="hold" nodeType="withEffect" presetClass="entr" presetID="10" presetSubtype="0">
                                  <p:stCondLst>
                                    <p:cond delay="0"/>
                                  </p:stCondLst>
                                  <p:childTnLst>
                                    <p:set>
                                      <p:cBhvr>
                                        <p:cTn dur="1" fill="hold">
                                          <p:stCondLst>
                                            <p:cond delay="0"/>
                                          </p:stCondLst>
                                        </p:cTn>
                                        <p:tgtEl>
                                          <p:spTgt spid="2666"/>
                                        </p:tgtEl>
                                        <p:attrNameLst>
                                          <p:attrName>style.visibility</p:attrName>
                                        </p:attrNameLst>
                                      </p:cBhvr>
                                      <p:to>
                                        <p:strVal val="visible"/>
                                      </p:to>
                                    </p:set>
                                    <p:animEffect filter="fade" transition="in">
                                      <p:cBhvr>
                                        <p:cTn dur="500"/>
                                        <p:tgtEl>
                                          <p:spTgt spid="26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7"/>
                                        </p:tgtEl>
                                        <p:attrNameLst>
                                          <p:attrName>style.visibility</p:attrName>
                                        </p:attrNameLst>
                                      </p:cBhvr>
                                      <p:to>
                                        <p:strVal val="visible"/>
                                      </p:to>
                                    </p:set>
                                    <p:animEffect filter="fade" transition="in">
                                      <p:cBhvr>
                                        <p:cTn dur="500"/>
                                        <p:tgtEl>
                                          <p:spTgt spid="2667"/>
                                        </p:tgtEl>
                                      </p:cBhvr>
                                    </p:animEffect>
                                  </p:childTnLst>
                                </p:cTn>
                              </p:par>
                              <p:par>
                                <p:cTn fill="hold" nodeType="withEffect" presetClass="entr" presetID="10" presetSubtype="0">
                                  <p:stCondLst>
                                    <p:cond delay="0"/>
                                  </p:stCondLst>
                                  <p:childTnLst>
                                    <p:set>
                                      <p:cBhvr>
                                        <p:cTn dur="1" fill="hold">
                                          <p:stCondLst>
                                            <p:cond delay="0"/>
                                          </p:stCondLst>
                                        </p:cTn>
                                        <p:tgtEl>
                                          <p:spTgt spid="2664"/>
                                        </p:tgtEl>
                                        <p:attrNameLst>
                                          <p:attrName>style.visibility</p:attrName>
                                        </p:attrNameLst>
                                      </p:cBhvr>
                                      <p:to>
                                        <p:strVal val="visible"/>
                                      </p:to>
                                    </p:set>
                                    <p:animEffect filter="fade" transition="in">
                                      <p:cBhvr>
                                        <p:cTn dur="500"/>
                                        <p:tgtEl>
                                          <p:spTgt spid="2664"/>
                                        </p:tgtEl>
                                      </p:cBhvr>
                                    </p:animEffect>
                                  </p:childTnLst>
                                </p:cTn>
                              </p:par>
                              <p:par>
                                <p:cTn fill="hold" nodeType="withEffect" presetClass="entr" presetID="10" presetSubtype="0">
                                  <p:stCondLst>
                                    <p:cond delay="0"/>
                                  </p:stCondLst>
                                  <p:childTnLst>
                                    <p:set>
                                      <p:cBhvr>
                                        <p:cTn dur="1" fill="hold">
                                          <p:stCondLst>
                                            <p:cond delay="0"/>
                                          </p:stCondLst>
                                        </p:cTn>
                                        <p:tgtEl>
                                          <p:spTgt spid="2663"/>
                                        </p:tgtEl>
                                        <p:attrNameLst>
                                          <p:attrName>style.visibility</p:attrName>
                                        </p:attrNameLst>
                                      </p:cBhvr>
                                      <p:to>
                                        <p:strVal val="visible"/>
                                      </p:to>
                                    </p:set>
                                    <p:animEffect filter="fade" transition="in">
                                      <p:cBhvr>
                                        <p:cTn dur="500"/>
                                        <p:tgtEl>
                                          <p:spTgt spid="2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9"/>
                                        </p:tgtEl>
                                        <p:attrNameLst>
                                          <p:attrName>style.visibility</p:attrName>
                                        </p:attrNameLst>
                                      </p:cBhvr>
                                      <p:to>
                                        <p:strVal val="visible"/>
                                      </p:to>
                                    </p:set>
                                    <p:animEffect filter="fade" transition="in">
                                      <p:cBhvr>
                                        <p:cTn dur="500"/>
                                        <p:tgtEl>
                                          <p:spTgt spid="2669"/>
                                        </p:tgtEl>
                                      </p:cBhvr>
                                    </p:animEffect>
                                  </p:childTnLst>
                                </p:cTn>
                              </p:par>
                              <p:par>
                                <p:cTn fill="hold" nodeType="withEffect" presetClass="entr" presetID="10" presetSubtype="0">
                                  <p:stCondLst>
                                    <p:cond delay="0"/>
                                  </p:stCondLst>
                                  <p:childTnLst>
                                    <p:set>
                                      <p:cBhvr>
                                        <p:cTn dur="1" fill="hold">
                                          <p:stCondLst>
                                            <p:cond delay="0"/>
                                          </p:stCondLst>
                                        </p:cTn>
                                        <p:tgtEl>
                                          <p:spTgt spid="2670"/>
                                        </p:tgtEl>
                                        <p:attrNameLst>
                                          <p:attrName>style.visibility</p:attrName>
                                        </p:attrNameLst>
                                      </p:cBhvr>
                                      <p:to>
                                        <p:strVal val="visible"/>
                                      </p:to>
                                    </p:set>
                                    <p:animEffect filter="fade" transition="in">
                                      <p:cBhvr>
                                        <p:cTn dur="500"/>
                                        <p:tgtEl>
                                          <p:spTgt spid="2670"/>
                                        </p:tgtEl>
                                      </p:cBhvr>
                                    </p:animEffect>
                                  </p:childTnLst>
                                </p:cTn>
                              </p:par>
                              <p:par>
                                <p:cTn fill="hold" nodeType="withEffect" presetClass="entr" presetID="10" presetSubtype="0">
                                  <p:stCondLst>
                                    <p:cond delay="0"/>
                                  </p:stCondLst>
                                  <p:childTnLst>
                                    <p:set>
                                      <p:cBhvr>
                                        <p:cTn dur="1" fill="hold">
                                          <p:stCondLst>
                                            <p:cond delay="0"/>
                                          </p:stCondLst>
                                        </p:cTn>
                                        <p:tgtEl>
                                          <p:spTgt spid="2671"/>
                                        </p:tgtEl>
                                        <p:attrNameLst>
                                          <p:attrName>style.visibility</p:attrName>
                                        </p:attrNameLst>
                                      </p:cBhvr>
                                      <p:to>
                                        <p:strVal val="visible"/>
                                      </p:to>
                                    </p:set>
                                    <p:animEffect filter="fade" transition="in">
                                      <p:cBhvr>
                                        <p:cTn dur="500"/>
                                        <p:tgtEl>
                                          <p:spTgt spid="2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8"/>
                                        </p:tgtEl>
                                        <p:attrNameLst>
                                          <p:attrName>style.visibility</p:attrName>
                                        </p:attrNameLst>
                                      </p:cBhvr>
                                      <p:to>
                                        <p:strVal val="visible"/>
                                      </p:to>
                                    </p:set>
                                    <p:animEffect filter="fade" transition="in">
                                      <p:cBhvr>
                                        <p:cTn dur="500"/>
                                        <p:tgtEl>
                                          <p:spTgt spid="2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7" name="Shape 2677"/>
        <p:cNvGrpSpPr/>
        <p:nvPr/>
      </p:nvGrpSpPr>
      <p:grpSpPr>
        <a:xfrm>
          <a:off x="0" y="0"/>
          <a:ext cx="0" cy="0"/>
          <a:chOff x="0" y="0"/>
          <a:chExt cx="0" cy="0"/>
        </a:xfrm>
      </p:grpSpPr>
      <p:sp>
        <p:nvSpPr>
          <p:cNvPr id="2678" name="Google Shape;2678;p3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Άθροισμα Ελέγχου (Checksum) UDP </a:t>
            </a:r>
            <a:endParaRPr sz="3600"/>
          </a:p>
        </p:txBody>
      </p:sp>
      <p:sp>
        <p:nvSpPr>
          <p:cNvPr id="2679" name="Google Shape;2679;p31"/>
          <p:cNvSpPr txBox="1"/>
          <p:nvPr/>
        </p:nvSpPr>
        <p:spPr>
          <a:xfrm>
            <a:off x="535822" y="2053870"/>
            <a:ext cx="7680900" cy="430200"/>
          </a:xfrm>
          <a:prstGeom prst="rect">
            <a:avLst/>
          </a:prstGeom>
          <a:noFill/>
          <a:ln>
            <a:noFill/>
          </a:ln>
        </p:spPr>
        <p:txBody>
          <a:bodyPr anchorCtr="0" anchor="t" bIns="34275" lIns="68575" spcFirstLastPara="1" rIns="68575" wrap="square" tIns="34275">
            <a:norm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2200">
                <a:latin typeface="Calibri"/>
                <a:ea typeface="Calibri"/>
                <a:cs typeface="Calibri"/>
                <a:sym typeface="Calibri"/>
              </a:rPr>
              <a:t>Μεταδόθηκαν</a:t>
            </a:r>
            <a:r>
              <a:rPr b="0" i="0" lang="en-US" sz="2200" u="none" cap="none" strike="noStrike">
                <a:solidFill>
                  <a:srgbClr val="000000"/>
                </a:solidFill>
                <a:latin typeface="Calibri"/>
                <a:ea typeface="Calibri"/>
                <a:cs typeface="Calibri"/>
                <a:sym typeface="Calibri"/>
              </a:rPr>
              <a:t>:            5               6                11</a:t>
            </a:r>
            <a:endParaRPr sz="1200"/>
          </a:p>
        </p:txBody>
      </p:sp>
      <p:sp>
        <p:nvSpPr>
          <p:cNvPr id="2680" name="Google Shape;2680;p31"/>
          <p:cNvSpPr/>
          <p:nvPr/>
        </p:nvSpPr>
        <p:spPr>
          <a:xfrm>
            <a:off x="48425" y="964125"/>
            <a:ext cx="9069000" cy="6360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600"/>
              <a:buFont typeface="Noto Sans Symbols"/>
              <a:buNone/>
            </a:pPr>
            <a:r>
              <a:rPr lang="en-US" sz="2200">
                <a:solidFill>
                  <a:srgbClr val="CC0000"/>
                </a:solidFill>
                <a:latin typeface="Calibri"/>
                <a:ea typeface="Calibri"/>
                <a:cs typeface="Calibri"/>
                <a:sym typeface="Calibri"/>
              </a:rPr>
              <a:t>Στόχος</a:t>
            </a:r>
            <a:r>
              <a:rPr b="0" lang="en-US" sz="2200" u="none" cap="none" strike="noStrike">
                <a:solidFill>
                  <a:srgbClr val="CC0000"/>
                </a:solidFill>
                <a:latin typeface="Calibri"/>
                <a:ea typeface="Calibri"/>
                <a:cs typeface="Calibri"/>
                <a:sym typeface="Calibri"/>
              </a:rPr>
              <a:t>:</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ανίχνευση σφαλμάτων</a:t>
            </a:r>
            <a:r>
              <a:rPr b="0" i="0" lang="en-US" sz="2200" u="none" cap="none" strike="noStrike">
                <a:solidFill>
                  <a:srgbClr val="000000"/>
                </a:solidFill>
                <a:latin typeface="Calibri"/>
                <a:ea typeface="Calibri"/>
                <a:cs typeface="Calibri"/>
                <a:sym typeface="Calibri"/>
              </a:rPr>
              <a:t> (</a:t>
            </a:r>
            <a:r>
              <a:rPr i="1" lang="en-US" sz="2200">
                <a:latin typeface="Calibri"/>
                <a:ea typeface="Calibri"/>
                <a:cs typeface="Calibri"/>
                <a:sym typeface="Calibri"/>
              </a:rPr>
              <a:t>δηλ.</a:t>
            </a:r>
            <a:r>
              <a:rPr b="0" i="1"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αλλαγμένων </a:t>
            </a:r>
            <a:r>
              <a:rPr b="0" i="0" lang="en-US" sz="2200" u="none" cap="none" strike="noStrike">
                <a:solidFill>
                  <a:srgbClr val="000000"/>
                </a:solidFill>
                <a:latin typeface="Calibri"/>
                <a:ea typeface="Calibri"/>
                <a:cs typeface="Calibri"/>
                <a:sym typeface="Calibri"/>
              </a:rPr>
              <a:t>bits) </a:t>
            </a:r>
            <a:r>
              <a:rPr lang="en-US" sz="2200">
                <a:latin typeface="Calibri"/>
                <a:ea typeface="Calibri"/>
                <a:cs typeface="Calibri"/>
                <a:sym typeface="Calibri"/>
              </a:rPr>
              <a:t>στο μεταδιδόμενο τμήμα</a:t>
            </a:r>
            <a:endParaRPr sz="2200"/>
          </a:p>
          <a:p>
            <a:pPr indent="-165100" lvl="0" marL="254000" marR="0" rtl="0" algn="l">
              <a:lnSpc>
                <a:spcPct val="85000"/>
              </a:lnSpc>
              <a:spcBef>
                <a:spcPts val="400"/>
              </a:spcBef>
              <a:spcAft>
                <a:spcPts val="0"/>
              </a:spcAft>
              <a:buClr>
                <a:srgbClr val="000099"/>
              </a:buClr>
              <a:buSzPts val="1400"/>
              <a:buFont typeface="Noto Sans Symbols"/>
              <a:buNone/>
            </a:pPr>
            <a:r>
              <a:t/>
            </a:r>
            <a:endParaRPr b="0" i="0" sz="2200" u="none" cap="none" strike="noStrike">
              <a:solidFill>
                <a:srgbClr val="000000"/>
              </a:solidFill>
              <a:latin typeface="Gill Sans"/>
              <a:ea typeface="Gill Sans"/>
              <a:cs typeface="Gill Sans"/>
              <a:sym typeface="Gill Sans"/>
            </a:endParaRPr>
          </a:p>
        </p:txBody>
      </p:sp>
      <p:sp>
        <p:nvSpPr>
          <p:cNvPr id="2681" name="Google Shape;2681;p31"/>
          <p:cNvSpPr txBox="1"/>
          <p:nvPr/>
        </p:nvSpPr>
        <p:spPr>
          <a:xfrm>
            <a:off x="921373" y="3346047"/>
            <a:ext cx="7680900" cy="430200"/>
          </a:xfrm>
          <a:prstGeom prst="rect">
            <a:avLst/>
          </a:prstGeom>
          <a:noFill/>
          <a:ln>
            <a:noFill/>
          </a:ln>
        </p:spPr>
        <p:txBody>
          <a:bodyPr anchorCtr="0" anchor="t" bIns="34275" lIns="68575" spcFirstLastPara="1" rIns="68575" wrap="square" tIns="34275">
            <a:norm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2200">
                <a:latin typeface="Calibri"/>
                <a:ea typeface="Calibri"/>
                <a:cs typeface="Calibri"/>
                <a:sym typeface="Calibri"/>
              </a:rPr>
              <a:t>Λήφθηκαν</a:t>
            </a:r>
            <a:r>
              <a:rPr b="0" i="0" lang="en-US" sz="2200" u="none" cap="none" strike="noStrike">
                <a:solidFill>
                  <a:srgbClr val="000000"/>
                </a:solidFill>
                <a:latin typeface="Calibri"/>
                <a:ea typeface="Calibri"/>
                <a:cs typeface="Calibri"/>
                <a:sym typeface="Calibri"/>
              </a:rPr>
              <a:t>:            4               6                11</a:t>
            </a:r>
            <a:endParaRPr sz="1200"/>
          </a:p>
        </p:txBody>
      </p:sp>
      <p:grpSp>
        <p:nvGrpSpPr>
          <p:cNvPr id="2682" name="Google Shape;2682;p31"/>
          <p:cNvGrpSpPr/>
          <p:nvPr/>
        </p:nvGrpSpPr>
        <p:grpSpPr>
          <a:xfrm>
            <a:off x="2798925" y="1384556"/>
            <a:ext cx="3417188" cy="715725"/>
            <a:chOff x="3731900" y="1846075"/>
            <a:chExt cx="4556250" cy="954300"/>
          </a:xfrm>
        </p:grpSpPr>
        <p:sp>
          <p:nvSpPr>
            <p:cNvPr id="2683" name="Google Shape;2683;p31"/>
            <p:cNvSpPr txBox="1"/>
            <p:nvPr/>
          </p:nvSpPr>
          <p:spPr>
            <a:xfrm>
              <a:off x="3731900" y="2123275"/>
              <a:ext cx="1260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1</a:t>
              </a:r>
              <a:r>
                <a:rPr baseline="30000" lang="en-US" sz="1400">
                  <a:latin typeface="Calibri"/>
                  <a:ea typeface="Calibri"/>
                  <a:cs typeface="Calibri"/>
                  <a:sym typeface="Calibri"/>
                </a:rPr>
                <a:t>ος</a:t>
              </a: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αριθμός</a:t>
              </a:r>
              <a:endParaRPr sz="1100"/>
            </a:p>
          </p:txBody>
        </p:sp>
        <p:sp>
          <p:nvSpPr>
            <p:cNvPr id="2684" name="Google Shape;2684;p31"/>
            <p:cNvSpPr txBox="1"/>
            <p:nvPr/>
          </p:nvSpPr>
          <p:spPr>
            <a:xfrm>
              <a:off x="5173851" y="2120685"/>
              <a:ext cx="1260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2</a:t>
              </a:r>
              <a:r>
                <a:rPr baseline="30000" lang="en-US" sz="1400">
                  <a:latin typeface="Calibri"/>
                  <a:ea typeface="Calibri"/>
                  <a:cs typeface="Calibri"/>
                  <a:sym typeface="Calibri"/>
                </a:rPr>
                <a:t>ος</a:t>
              </a:r>
              <a:r>
                <a:rPr b="0" i="0" lang="en-US" sz="1400" u="none" cap="none" strike="noStrike">
                  <a:solidFill>
                    <a:srgbClr val="000000"/>
                  </a:solidFill>
                  <a:latin typeface="Calibri"/>
                  <a:ea typeface="Calibri"/>
                  <a:cs typeface="Calibri"/>
                  <a:sym typeface="Calibri"/>
                </a:rPr>
                <a:t> αριθμός</a:t>
              </a:r>
              <a:endParaRPr sz="1100"/>
            </a:p>
          </p:txBody>
        </p:sp>
        <p:sp>
          <p:nvSpPr>
            <p:cNvPr id="2685" name="Google Shape;2685;p31"/>
            <p:cNvSpPr txBox="1"/>
            <p:nvPr/>
          </p:nvSpPr>
          <p:spPr>
            <a:xfrm>
              <a:off x="6943250" y="1846075"/>
              <a:ext cx="1344900" cy="954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r>
                <a:rPr lang="en-US" sz="1400">
                  <a:latin typeface="Calibri"/>
                  <a:ea typeface="Calibri"/>
                  <a:cs typeface="Calibri"/>
                  <a:sym typeface="Calibri"/>
                </a:rPr>
                <a:t>αποτέλεσμα</a:t>
              </a:r>
              <a:endParaRPr sz="1100"/>
            </a:p>
          </p:txBody>
        </p:sp>
      </p:grpSp>
      <p:sp>
        <p:nvSpPr>
          <p:cNvPr id="2686" name="Google Shape;2686;p31"/>
          <p:cNvSpPr/>
          <p:nvPr/>
        </p:nvSpPr>
        <p:spPr>
          <a:xfrm>
            <a:off x="3952068" y="2487478"/>
            <a:ext cx="848400" cy="733800"/>
          </a:xfrm>
          <a:prstGeom prst="downArrow">
            <a:avLst>
              <a:gd fmla="val 50000" name="adj1"/>
              <a:gd fmla="val 50000" name="adj2"/>
            </a:avLst>
          </a:prstGeom>
          <a:gradFill>
            <a:gsLst>
              <a:gs pos="0">
                <a:srgbClr val="F5F7FC"/>
              </a:gs>
              <a:gs pos="55000">
                <a:srgbClr val="E47E9F"/>
              </a:gs>
              <a:gs pos="83000">
                <a:srgbClr val="CD0004"/>
              </a:gs>
              <a:gs pos="100000">
                <a:srgbClr val="C00000"/>
              </a:gs>
            </a:gsLst>
            <a:lin ang="54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687" name="Google Shape;2687;p31"/>
          <p:cNvGrpSpPr/>
          <p:nvPr/>
        </p:nvGrpSpPr>
        <p:grpSpPr>
          <a:xfrm>
            <a:off x="3004042" y="3649851"/>
            <a:ext cx="1663677" cy="809881"/>
            <a:chOff x="4005390" y="4866468"/>
            <a:chExt cx="2218236" cy="1079841"/>
          </a:xfrm>
        </p:grpSpPr>
        <p:sp>
          <p:nvSpPr>
            <p:cNvPr id="2688" name="Google Shape;2688;p31"/>
            <p:cNvSpPr txBox="1"/>
            <p:nvPr/>
          </p:nvSpPr>
          <p:spPr>
            <a:xfrm>
              <a:off x="4005390" y="5238423"/>
              <a:ext cx="2218236" cy="707886"/>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receiver-computed </a:t>
              </a:r>
              <a:endParaRPr sz="1100"/>
            </a:p>
            <a:p>
              <a:pPr indent="0" lvl="0" marL="0" marR="0" rtl="0" algn="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checksum</a:t>
              </a:r>
              <a:endParaRPr sz="1100"/>
            </a:p>
          </p:txBody>
        </p:sp>
        <p:sp>
          <p:nvSpPr>
            <p:cNvPr id="2689" name="Google Shape;2689;p31"/>
            <p:cNvSpPr/>
            <p:nvPr/>
          </p:nvSpPr>
          <p:spPr>
            <a:xfrm rot="5400000">
              <a:off x="5005953" y="4107051"/>
              <a:ext cx="302449" cy="1821283"/>
            </a:xfrm>
            <a:prstGeom prst="rightBrace">
              <a:avLst>
                <a:gd fmla="val 8333" name="adj1"/>
                <a:gd fmla="val 50000" name="adj2"/>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2690" name="Google Shape;2690;p31"/>
          <p:cNvGrpSpPr/>
          <p:nvPr/>
        </p:nvGrpSpPr>
        <p:grpSpPr>
          <a:xfrm>
            <a:off x="5160353" y="3659538"/>
            <a:ext cx="1953709" cy="798257"/>
            <a:chOff x="6880470" y="4879384"/>
            <a:chExt cx="2604945" cy="1064343"/>
          </a:xfrm>
        </p:grpSpPr>
        <p:sp>
          <p:nvSpPr>
            <p:cNvPr id="2691" name="Google Shape;2691;p31"/>
            <p:cNvSpPr txBox="1"/>
            <p:nvPr/>
          </p:nvSpPr>
          <p:spPr>
            <a:xfrm>
              <a:off x="6880470" y="5235841"/>
              <a:ext cx="2604945" cy="70788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sender-computed </a:t>
              </a:r>
              <a:endParaRPr sz="1100"/>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checksum (as received)</a:t>
              </a:r>
              <a:endParaRPr sz="1100"/>
            </a:p>
          </p:txBody>
        </p:sp>
        <p:sp>
          <p:nvSpPr>
            <p:cNvPr id="2692" name="Google Shape;2692;p31"/>
            <p:cNvSpPr/>
            <p:nvPr/>
          </p:nvSpPr>
          <p:spPr>
            <a:xfrm rot="5400000">
              <a:off x="7219627" y="4631412"/>
              <a:ext cx="266054" cy="761999"/>
            </a:xfrm>
            <a:prstGeom prst="rightBrace">
              <a:avLst>
                <a:gd fmla="val 8333" name="adj1"/>
                <a:gd fmla="val 50000" name="adj2"/>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2693" name="Google Shape;2693;p31"/>
          <p:cNvGrpSpPr/>
          <p:nvPr/>
        </p:nvGrpSpPr>
        <p:grpSpPr>
          <a:xfrm>
            <a:off x="4591373" y="3901000"/>
            <a:ext cx="616058" cy="1010024"/>
            <a:chOff x="6121831" y="5201334"/>
            <a:chExt cx="821411" cy="1346699"/>
          </a:xfrm>
        </p:grpSpPr>
        <p:pic>
          <p:nvPicPr>
            <p:cNvPr descr="Image result for error" id="2694" name="Google Shape;2694;p31"/>
            <p:cNvPicPr preferRelativeResize="0"/>
            <p:nvPr/>
          </p:nvPicPr>
          <p:blipFill rotWithShape="1">
            <a:blip r:embed="rId3">
              <a:alphaModFix/>
            </a:blip>
            <a:srcRect b="0" l="0" r="0" t="0"/>
            <a:stretch/>
          </p:blipFill>
          <p:spPr>
            <a:xfrm>
              <a:off x="6121831" y="5782776"/>
              <a:ext cx="821411" cy="765257"/>
            </a:xfrm>
            <a:prstGeom prst="rect">
              <a:avLst/>
            </a:prstGeom>
            <a:noFill/>
            <a:ln>
              <a:noFill/>
            </a:ln>
          </p:spPr>
        </p:pic>
        <p:sp>
          <p:nvSpPr>
            <p:cNvPr id="2695" name="Google Shape;2695;p31"/>
            <p:cNvSpPr txBox="1"/>
            <p:nvPr/>
          </p:nvSpPr>
          <p:spPr>
            <a:xfrm>
              <a:off x="6307811" y="5201334"/>
              <a:ext cx="413896" cy="64633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D0004"/>
                </a:buClr>
                <a:buSzPts val="2700"/>
                <a:buFont typeface="Calibri"/>
                <a:buNone/>
              </a:pPr>
              <a:r>
                <a:rPr b="1" i="0" lang="en-US" sz="2700" u="none" cap="none" strike="noStrike">
                  <a:solidFill>
                    <a:srgbClr val="CD0004"/>
                  </a:solidFill>
                  <a:latin typeface="Calibri"/>
                  <a:ea typeface="Calibri"/>
                  <a:cs typeface="Calibri"/>
                  <a:sym typeface="Calibri"/>
                </a:rPr>
                <a:t>=</a:t>
              </a:r>
              <a:endParaRPr sz="1100"/>
            </a:p>
          </p:txBody>
        </p:sp>
        <p:cxnSp>
          <p:nvCxnSpPr>
            <p:cNvPr id="2696" name="Google Shape;2696;p31"/>
            <p:cNvCxnSpPr/>
            <p:nvPr/>
          </p:nvCxnSpPr>
          <p:spPr>
            <a:xfrm flipH="1">
              <a:off x="6460174" y="5418195"/>
              <a:ext cx="108488" cy="247973"/>
            </a:xfrm>
            <a:prstGeom prst="straightConnector1">
              <a:avLst/>
            </a:prstGeom>
            <a:noFill/>
            <a:ln cap="flat" cmpd="sng" w="31750">
              <a:solidFill>
                <a:srgbClr val="CD0004"/>
              </a:solidFill>
              <a:prstDash val="solid"/>
              <a:miter lim="800000"/>
              <a:headEnd len="sm" w="sm" type="none"/>
              <a:tailEnd len="sm" w="sm" type="none"/>
            </a:ln>
          </p:spPr>
        </p:cxnSp>
      </p:grpSp>
      <p:sp>
        <p:nvSpPr>
          <p:cNvPr id="2697" name="Google Shape;2697;p3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2"/>
                                        </p:tgtEl>
                                        <p:attrNameLst>
                                          <p:attrName>style.visibility</p:attrName>
                                        </p:attrNameLst>
                                      </p:cBhvr>
                                      <p:to>
                                        <p:strVal val="visible"/>
                                      </p:to>
                                    </p:set>
                                    <p:animEffect filter="fade" transition="in">
                                      <p:cBhvr>
                                        <p:cTn dur="500"/>
                                        <p:tgtEl>
                                          <p:spTgt spid="2682"/>
                                        </p:tgtEl>
                                      </p:cBhvr>
                                    </p:animEffect>
                                  </p:childTnLst>
                                </p:cTn>
                              </p:par>
                              <p:par>
                                <p:cTn fill="hold" nodeType="withEffect" presetClass="entr" presetID="10" presetSubtype="0">
                                  <p:stCondLst>
                                    <p:cond delay="0"/>
                                  </p:stCondLst>
                                  <p:childTnLst>
                                    <p:set>
                                      <p:cBhvr>
                                        <p:cTn dur="1" fill="hold">
                                          <p:stCondLst>
                                            <p:cond delay="0"/>
                                          </p:stCondLst>
                                        </p:cTn>
                                        <p:tgtEl>
                                          <p:spTgt spid="2679"/>
                                        </p:tgtEl>
                                        <p:attrNameLst>
                                          <p:attrName>style.visibility</p:attrName>
                                        </p:attrNameLst>
                                      </p:cBhvr>
                                      <p:to>
                                        <p:strVal val="visible"/>
                                      </p:to>
                                    </p:set>
                                    <p:animEffect filter="fade" transition="in">
                                      <p:cBhvr>
                                        <p:cTn dur="500"/>
                                        <p:tgtEl>
                                          <p:spTgt spid="2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6"/>
                                        </p:tgtEl>
                                        <p:attrNameLst>
                                          <p:attrName>style.visibility</p:attrName>
                                        </p:attrNameLst>
                                      </p:cBhvr>
                                      <p:to>
                                        <p:strVal val="visible"/>
                                      </p:to>
                                    </p:set>
                                    <p:animEffect filter="fade" transition="in">
                                      <p:cBhvr>
                                        <p:cTn dur="500"/>
                                        <p:tgtEl>
                                          <p:spTgt spid="26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81"/>
                                        </p:tgtEl>
                                        <p:attrNameLst>
                                          <p:attrName>style.visibility</p:attrName>
                                        </p:attrNameLst>
                                      </p:cBhvr>
                                      <p:to>
                                        <p:strVal val="visible"/>
                                      </p:to>
                                    </p:set>
                                    <p:animEffect filter="fade" transition="in">
                                      <p:cBhvr>
                                        <p:cTn dur="500"/>
                                        <p:tgtEl>
                                          <p:spTgt spid="2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7"/>
                                        </p:tgtEl>
                                        <p:attrNameLst>
                                          <p:attrName>style.visibility</p:attrName>
                                        </p:attrNameLst>
                                      </p:cBhvr>
                                      <p:to>
                                        <p:strVal val="visible"/>
                                      </p:to>
                                    </p:set>
                                    <p:animEffect filter="fade" transition="in">
                                      <p:cBhvr>
                                        <p:cTn dur="1000"/>
                                        <p:tgtEl>
                                          <p:spTgt spid="2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0"/>
                                        </p:tgtEl>
                                        <p:attrNameLst>
                                          <p:attrName>style.visibility</p:attrName>
                                        </p:attrNameLst>
                                      </p:cBhvr>
                                      <p:to>
                                        <p:strVal val="visible"/>
                                      </p:to>
                                    </p:set>
                                    <p:animEffect filter="fade" transition="in">
                                      <p:cBhvr>
                                        <p:cTn dur="1000"/>
                                        <p:tgtEl>
                                          <p:spTgt spid="2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3"/>
                                        </p:tgtEl>
                                        <p:attrNameLst>
                                          <p:attrName>style.visibility</p:attrName>
                                        </p:attrNameLst>
                                      </p:cBhvr>
                                      <p:to>
                                        <p:strVal val="visible"/>
                                      </p:to>
                                    </p:set>
                                    <p:animEffect filter="fade" transition="in">
                                      <p:cBhvr>
                                        <p:cTn dur="1000"/>
                                        <p:tgtEl>
                                          <p:spTgt spid="2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2" name="Shape 2702"/>
        <p:cNvGrpSpPr/>
        <p:nvPr/>
      </p:nvGrpSpPr>
      <p:grpSpPr>
        <a:xfrm>
          <a:off x="0" y="0"/>
          <a:ext cx="0" cy="0"/>
          <a:chOff x="0" y="0"/>
          <a:chExt cx="0" cy="0"/>
        </a:xfrm>
      </p:grpSpPr>
      <p:sp>
        <p:nvSpPr>
          <p:cNvPr id="2703" name="Google Shape;2703;p32"/>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Άθροισμα Ελέγχου (Checksum) UDP </a:t>
            </a:r>
            <a:endParaRPr sz="3600"/>
          </a:p>
        </p:txBody>
      </p:sp>
      <p:sp>
        <p:nvSpPr>
          <p:cNvPr id="2704" name="Google Shape;2704;p32"/>
          <p:cNvSpPr txBox="1"/>
          <p:nvPr/>
        </p:nvSpPr>
        <p:spPr>
          <a:xfrm>
            <a:off x="0" y="1664225"/>
            <a:ext cx="4239600" cy="3552300"/>
          </a:xfrm>
          <a:prstGeom prst="rect">
            <a:avLst/>
          </a:prstGeom>
          <a:noFill/>
          <a:ln>
            <a:noFill/>
          </a:ln>
        </p:spPr>
        <p:txBody>
          <a:bodyPr anchorCtr="0" anchor="t" bIns="34275" lIns="68575" spcFirstLastPara="1" rIns="68575" wrap="square" tIns="34275">
            <a:noAutofit/>
          </a:bodyPr>
          <a:lstStyle/>
          <a:p>
            <a:pPr indent="0" lvl="0" marL="12700" marR="0" rtl="0" algn="l">
              <a:lnSpc>
                <a:spcPct val="70000"/>
              </a:lnSpc>
              <a:spcBef>
                <a:spcPts val="0"/>
              </a:spcBef>
              <a:spcAft>
                <a:spcPts val="0"/>
              </a:spcAft>
              <a:buClr>
                <a:srgbClr val="0000A3"/>
              </a:buClr>
              <a:buSzPts val="2400"/>
              <a:buFont typeface="Noto Sans Symbols"/>
              <a:buNone/>
            </a:pPr>
            <a:r>
              <a:rPr b="1" lang="en-US" sz="2000" u="sng">
                <a:solidFill>
                  <a:srgbClr val="CC0000"/>
                </a:solidFill>
                <a:latin typeface="Calibri"/>
                <a:ea typeface="Calibri"/>
                <a:cs typeface="Calibri"/>
                <a:sym typeface="Calibri"/>
              </a:rPr>
              <a:t>Αποστολέας</a:t>
            </a:r>
            <a:r>
              <a:rPr b="1" i="0" lang="en-US" sz="2000" u="sng" cap="none" strike="noStrike">
                <a:solidFill>
                  <a:srgbClr val="CC0000"/>
                </a:solidFill>
                <a:latin typeface="Calibri"/>
                <a:ea typeface="Calibri"/>
                <a:cs typeface="Calibri"/>
                <a:sym typeface="Calibri"/>
              </a:rPr>
              <a:t>:</a:t>
            </a:r>
            <a:endParaRPr b="1" sz="2000" u="sng"/>
          </a:p>
          <a:p>
            <a:pPr indent="-165100" lvl="0" marL="266700" marR="0" rtl="0" algn="l">
              <a:lnSpc>
                <a:spcPct val="8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διαχειρίζεται τα περιεχόμενα του τμήματος </a:t>
            </a:r>
            <a:r>
              <a:rPr b="0" i="0" lang="en-US" sz="2000" u="none" cap="none" strike="noStrike">
                <a:solidFill>
                  <a:srgbClr val="000000"/>
                </a:solidFill>
                <a:latin typeface="Calibri"/>
                <a:ea typeface="Calibri"/>
                <a:cs typeface="Calibri"/>
                <a:sym typeface="Calibri"/>
              </a:rPr>
              <a:t>UDP (συμπεριλαμβανομένου των πεδίων του UDP header </a:t>
            </a:r>
            <a:r>
              <a:rPr lang="en-US" sz="2000">
                <a:latin typeface="Calibri"/>
                <a:ea typeface="Calibri"/>
                <a:cs typeface="Calibri"/>
                <a:sym typeface="Calibri"/>
              </a:rPr>
              <a:t>και διευθύνσεων</a:t>
            </a:r>
            <a:r>
              <a:rPr b="0" i="0" lang="en-US" sz="2000" u="none" cap="none" strike="noStrike">
                <a:solidFill>
                  <a:srgbClr val="000000"/>
                </a:solidFill>
                <a:latin typeface="Calibri"/>
                <a:ea typeface="Calibri"/>
                <a:cs typeface="Calibri"/>
                <a:sym typeface="Calibri"/>
              </a:rPr>
              <a:t> IP) </a:t>
            </a:r>
            <a:r>
              <a:rPr lang="en-US" sz="2000">
                <a:latin typeface="Calibri"/>
                <a:ea typeface="Calibri"/>
                <a:cs typeface="Calibri"/>
                <a:sym typeface="Calibri"/>
              </a:rPr>
              <a:t>ως</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αλληλουχία</a:t>
            </a:r>
            <a:r>
              <a:rPr b="0" i="0" lang="en-US" sz="2000" u="none" cap="none" strike="noStrike">
                <a:solidFill>
                  <a:srgbClr val="000000"/>
                </a:solidFill>
                <a:latin typeface="Calibri"/>
                <a:ea typeface="Calibri"/>
                <a:cs typeface="Calibri"/>
                <a:sym typeface="Calibri"/>
              </a:rPr>
              <a:t> 16-bitων </a:t>
            </a:r>
            <a:r>
              <a:rPr lang="en-US" sz="2000">
                <a:latin typeface="Calibri"/>
                <a:ea typeface="Calibri"/>
                <a:cs typeface="Calibri"/>
                <a:sym typeface="Calibri"/>
              </a:rPr>
              <a:t>ακεραίων</a:t>
            </a:r>
            <a:endParaRPr sz="2000"/>
          </a:p>
          <a:p>
            <a:pPr indent="-165100" lvl="0" marL="266700" marR="0" rtl="0" algn="l">
              <a:lnSpc>
                <a:spcPct val="80000"/>
              </a:lnSpc>
              <a:spcBef>
                <a:spcPts val="800"/>
              </a:spcBef>
              <a:spcAft>
                <a:spcPts val="0"/>
              </a:spcAft>
              <a:buClr>
                <a:srgbClr val="0000A3"/>
              </a:buClr>
              <a:buSzPts val="2000"/>
              <a:buFont typeface="Noto Sans Symbols"/>
              <a:buChar char="▪"/>
            </a:pPr>
            <a:r>
              <a:rPr b="0" i="0" lang="en-US" sz="2000" u="none" cap="none" strike="noStrike">
                <a:solidFill>
                  <a:srgbClr val="C00000"/>
                </a:solidFill>
                <a:latin typeface="Calibri"/>
                <a:ea typeface="Calibri"/>
                <a:cs typeface="Calibri"/>
                <a:sym typeface="Calibri"/>
              </a:rPr>
              <a:t>checksum: </a:t>
            </a:r>
            <a:r>
              <a:rPr lang="en-US" sz="2000">
                <a:latin typeface="Calibri"/>
                <a:ea typeface="Calibri"/>
                <a:cs typeface="Calibri"/>
                <a:sym typeface="Calibri"/>
              </a:rPr>
              <a:t>του προστίθεται </a:t>
            </a: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1 συμπλήρωμα του αθροίσματος</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το περιεχόμενο τμήματος</a:t>
            </a:r>
            <a:endParaRPr sz="2000"/>
          </a:p>
          <a:p>
            <a:pPr indent="-165100" lvl="0" marL="266700" marR="0" rtl="0" algn="l">
              <a:lnSpc>
                <a:spcPct val="8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η τιμή του αθροίσματος ελέγχου τοποθετείται στο πεδίο αθροίσματος ελέγχου του</a:t>
            </a:r>
            <a:r>
              <a:rPr b="0" i="0" lang="en-US" sz="2000" u="none" cap="none" strike="noStrike">
                <a:solidFill>
                  <a:srgbClr val="000000"/>
                </a:solidFill>
                <a:latin typeface="Calibri"/>
                <a:ea typeface="Calibri"/>
                <a:cs typeface="Calibri"/>
                <a:sym typeface="Calibri"/>
              </a:rPr>
              <a:t> UDP</a:t>
            </a:r>
            <a:endParaRPr b="0" i="0" sz="2000" u="none" cap="none" strike="noStrike">
              <a:solidFill>
                <a:srgbClr val="000000"/>
              </a:solidFill>
              <a:latin typeface="Calibri"/>
              <a:ea typeface="Calibri"/>
              <a:cs typeface="Calibri"/>
              <a:sym typeface="Calibri"/>
            </a:endParaRPr>
          </a:p>
          <a:p>
            <a:pPr indent="-12700" lvl="0" marL="266700" marR="0" rtl="0" algn="l">
              <a:lnSpc>
                <a:spcPct val="70000"/>
              </a:lnSpc>
              <a:spcBef>
                <a:spcPts val="800"/>
              </a:spcBef>
              <a:spcAft>
                <a:spcPts val="0"/>
              </a:spcAft>
              <a:buClr>
                <a:srgbClr val="0000A3"/>
              </a:buClr>
              <a:buSzPts val="24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2705" name="Google Shape;2705;p32"/>
          <p:cNvSpPr txBox="1"/>
          <p:nvPr/>
        </p:nvSpPr>
        <p:spPr>
          <a:xfrm>
            <a:off x="4325865" y="1599668"/>
            <a:ext cx="4296600" cy="30618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b="1" lang="en-US" sz="2000" u="sng">
                <a:solidFill>
                  <a:srgbClr val="CC0000"/>
                </a:solidFill>
                <a:latin typeface="Calibri"/>
                <a:ea typeface="Calibri"/>
                <a:cs typeface="Calibri"/>
                <a:sym typeface="Calibri"/>
              </a:rPr>
              <a:t>Παραλήπτης</a:t>
            </a:r>
            <a:r>
              <a:rPr b="0" i="0" lang="en-US" sz="2000" u="none" cap="none" strike="noStrike">
                <a:solidFill>
                  <a:srgbClr val="CC0000"/>
                </a:solidFill>
                <a:latin typeface="Calibri"/>
                <a:ea typeface="Calibri"/>
                <a:cs typeface="Calibri"/>
                <a:sym typeface="Calibri"/>
              </a:rPr>
              <a:t>:</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υπολογίζεται το άθροισμα ελέγχου του ληφθέντος τμήματος</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έλεγχος αν το υπολογισμένο </a:t>
            </a:r>
            <a:r>
              <a:rPr b="0" i="0" lang="en-US" sz="2000" u="none" cap="none" strike="noStrike">
                <a:solidFill>
                  <a:srgbClr val="000000"/>
                </a:solidFill>
                <a:latin typeface="Calibri"/>
                <a:ea typeface="Calibri"/>
                <a:cs typeface="Calibri"/>
                <a:sym typeface="Calibri"/>
              </a:rPr>
              <a:t>checksum είναι ίσο με τ</a:t>
            </a:r>
            <a:r>
              <a:rPr lang="en-US" sz="2000">
                <a:latin typeface="Calibri"/>
                <a:ea typeface="Calibri"/>
                <a:cs typeface="Calibri"/>
                <a:sym typeface="Calibri"/>
              </a:rPr>
              <a:t>ην τιμή του πεδίου</a:t>
            </a:r>
            <a:r>
              <a:rPr b="0" i="0" lang="en-US" sz="2000" u="none" cap="none" strike="noStrike">
                <a:solidFill>
                  <a:srgbClr val="000000"/>
                </a:solidFill>
                <a:latin typeface="Calibri"/>
                <a:ea typeface="Calibri"/>
                <a:cs typeface="Calibri"/>
                <a:sym typeface="Calibri"/>
              </a:rPr>
              <a:t> checksu</a:t>
            </a:r>
            <a:r>
              <a:rPr b="0" i="0" lang="en-US" sz="2000" u="none" cap="none" strike="noStrike">
                <a:solidFill>
                  <a:srgbClr val="000000"/>
                </a:solidFill>
                <a:latin typeface="Calibri"/>
                <a:ea typeface="Calibri"/>
                <a:cs typeface="Calibri"/>
                <a:sym typeface="Calibri"/>
              </a:rPr>
              <a:t>m</a:t>
            </a:r>
            <a:r>
              <a:rPr b="0" i="0" lang="en-US" sz="2000" u="none" cap="none" strike="noStrike">
                <a:solidFill>
                  <a:srgbClr val="000000"/>
                </a:solidFill>
                <a:latin typeface="Calibri"/>
                <a:ea typeface="Calibri"/>
                <a:cs typeface="Calibri"/>
                <a:sym typeface="Calibri"/>
              </a:rPr>
              <a:t>:</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Άνισα</a:t>
            </a:r>
            <a:r>
              <a:rPr b="0" i="0" lang="en-US" sz="2000" u="none" cap="none" strike="noStrike">
                <a:solidFill>
                  <a:srgbClr val="000000"/>
                </a:solidFill>
                <a:latin typeface="Calibri"/>
                <a:ea typeface="Calibri"/>
                <a:cs typeface="Calibri"/>
                <a:sym typeface="Calibri"/>
              </a:rPr>
              <a:t> - αν</a:t>
            </a:r>
            <a:r>
              <a:rPr lang="en-US" sz="2000">
                <a:latin typeface="Calibri"/>
                <a:ea typeface="Calibri"/>
                <a:cs typeface="Calibri"/>
                <a:sym typeface="Calibri"/>
              </a:rPr>
              <a:t>ίχνευση </a:t>
            </a:r>
            <a:r>
              <a:rPr b="0" i="0" lang="en-US" sz="2000" u="none" cap="none" strike="noStrike">
                <a:solidFill>
                  <a:srgbClr val="000000"/>
                </a:solidFill>
                <a:latin typeface="Calibri"/>
                <a:ea typeface="Calibri"/>
                <a:cs typeface="Calibri"/>
                <a:sym typeface="Calibri"/>
              </a:rPr>
              <a:t>error </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Ίσα </a:t>
            </a:r>
            <a:r>
              <a:rPr b="0" i="0" lang="en-US" sz="2000" u="none" cap="none" strike="noStrike">
                <a:solidFill>
                  <a:srgbClr val="000000"/>
                </a:solidFill>
                <a:latin typeface="Calibri"/>
                <a:ea typeface="Calibri"/>
                <a:cs typeface="Calibri"/>
                <a:sym typeface="Calibri"/>
              </a:rPr>
              <a:t>- μη ανίχνευση error. Μήπως υπάρχ</a:t>
            </a:r>
            <a:r>
              <a:rPr lang="en-US" sz="2000">
                <a:latin typeface="Calibri"/>
                <a:ea typeface="Calibri"/>
                <a:cs typeface="Calibri"/>
                <a:sym typeface="Calibri"/>
              </a:rPr>
              <a:t>ουν</a:t>
            </a:r>
            <a:r>
              <a:rPr b="0" i="1" lang="en-US" sz="2000" u="none" cap="none" strike="noStrike">
                <a:solidFill>
                  <a:srgbClr val="000000"/>
                </a:solidFill>
                <a:latin typeface="Calibri"/>
                <a:ea typeface="Calibri"/>
                <a:cs typeface="Calibri"/>
                <a:sym typeface="Calibri"/>
              </a:rPr>
              <a:t> errors </a:t>
            </a:r>
            <a:r>
              <a:rPr i="1" lang="en-US" sz="2000">
                <a:latin typeface="Calibri"/>
                <a:ea typeface="Calibri"/>
                <a:cs typeface="Calibri"/>
                <a:sym typeface="Calibri"/>
              </a:rPr>
              <a:t>παρ’όλα αυτά</a:t>
            </a:r>
            <a:r>
              <a:rPr b="0" i="1" lang="en-US" sz="2000" u="none" cap="none" strike="noStrike">
                <a:solidFill>
                  <a:srgbClr val="00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Περισσότερα αργότερα</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p:txBody>
      </p:sp>
      <p:sp>
        <p:nvSpPr>
          <p:cNvPr id="2706" name="Google Shape;2706;p32"/>
          <p:cNvSpPr/>
          <p:nvPr/>
        </p:nvSpPr>
        <p:spPr>
          <a:xfrm>
            <a:off x="28192" y="925880"/>
            <a:ext cx="8325600" cy="636000"/>
          </a:xfrm>
          <a:prstGeom prst="rect">
            <a:avLst/>
          </a:prstGeom>
          <a:noFill/>
          <a:ln>
            <a:noFill/>
          </a:ln>
        </p:spPr>
        <p:txBody>
          <a:bodyPr anchorCtr="0" anchor="t" bIns="34275" lIns="68575" spcFirstLastPara="1" rIns="68575" wrap="square" tIns="34275">
            <a:noAutofit/>
          </a:bodyPr>
          <a:lstStyle/>
          <a:p>
            <a:pPr indent="-254000" lvl="0" marL="254000" rtl="0" algn="l">
              <a:lnSpc>
                <a:spcPct val="85000"/>
              </a:lnSpc>
              <a:spcBef>
                <a:spcPts val="0"/>
              </a:spcBef>
              <a:spcAft>
                <a:spcPts val="0"/>
              </a:spcAft>
              <a:buClr>
                <a:srgbClr val="000099"/>
              </a:buClr>
              <a:buSzPts val="1600"/>
              <a:buFont typeface="Noto Sans Symbols"/>
              <a:buNone/>
            </a:pPr>
            <a:r>
              <a:rPr lang="en-US" sz="2000">
                <a:solidFill>
                  <a:srgbClr val="CC0000"/>
                </a:solidFill>
                <a:latin typeface="Calibri"/>
                <a:ea typeface="Calibri"/>
                <a:cs typeface="Calibri"/>
                <a:sym typeface="Calibri"/>
              </a:rPr>
              <a:t>Στόχος:</a:t>
            </a:r>
            <a:r>
              <a:rPr lang="en-US" sz="2000">
                <a:solidFill>
                  <a:schemeClr val="dk1"/>
                </a:solidFill>
                <a:latin typeface="Calibri"/>
                <a:ea typeface="Calibri"/>
                <a:cs typeface="Calibri"/>
                <a:sym typeface="Calibri"/>
              </a:rPr>
              <a:t> ανίχνευση σφαλμάτων (</a:t>
            </a:r>
            <a:r>
              <a:rPr i="1" lang="en-US" sz="2000">
                <a:solidFill>
                  <a:schemeClr val="dk1"/>
                </a:solidFill>
                <a:latin typeface="Calibri"/>
                <a:ea typeface="Calibri"/>
                <a:cs typeface="Calibri"/>
                <a:sym typeface="Calibri"/>
              </a:rPr>
              <a:t>i.e., </a:t>
            </a:r>
            <a:r>
              <a:rPr lang="en-US" sz="2000">
                <a:solidFill>
                  <a:schemeClr val="dk1"/>
                </a:solidFill>
                <a:latin typeface="Calibri"/>
                <a:ea typeface="Calibri"/>
                <a:cs typeface="Calibri"/>
                <a:sym typeface="Calibri"/>
              </a:rPr>
              <a:t>αλλαγμένα bits) στο μεταδιδόμενο τμήμα</a:t>
            </a:r>
            <a:endParaRPr i="1" sz="2000">
              <a:solidFill>
                <a:srgbClr val="CC0000"/>
              </a:solidFill>
              <a:latin typeface="Calibri"/>
              <a:ea typeface="Calibri"/>
              <a:cs typeface="Calibri"/>
              <a:sym typeface="Calibri"/>
            </a:endParaRPr>
          </a:p>
        </p:txBody>
      </p:sp>
      <p:sp>
        <p:nvSpPr>
          <p:cNvPr id="2707" name="Google Shape;2707;p3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5"/>
                                        </p:tgtEl>
                                        <p:attrNameLst>
                                          <p:attrName>style.visibility</p:attrName>
                                        </p:attrNameLst>
                                      </p:cBhvr>
                                      <p:to>
                                        <p:strVal val="visible"/>
                                      </p:to>
                                    </p:set>
                                    <p:animEffect filter="fade" transition="in">
                                      <p:cBhvr>
                                        <p:cTn dur="500"/>
                                        <p:tgtEl>
                                          <p:spTgt spid="2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33"/>
          <p:cNvSpPr txBox="1"/>
          <p:nvPr>
            <p:ph type="title"/>
          </p:nvPr>
        </p:nvSpPr>
        <p:spPr>
          <a:xfrm>
            <a:off x="19417"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Άθροισμα Ελέγχου Internet: Παράδειγμα</a:t>
            </a:r>
            <a:endParaRPr sz="3600"/>
          </a:p>
        </p:txBody>
      </p:sp>
      <p:sp>
        <p:nvSpPr>
          <p:cNvPr id="2714" name="Google Shape;2714;p33"/>
          <p:cNvSpPr txBox="1"/>
          <p:nvPr/>
        </p:nvSpPr>
        <p:spPr>
          <a:xfrm>
            <a:off x="911581" y="1089083"/>
            <a:ext cx="5829300" cy="2057400"/>
          </a:xfrm>
          <a:prstGeom prst="rect">
            <a:avLst/>
          </a:prstGeom>
          <a:noFill/>
          <a:ln>
            <a:noFill/>
          </a:ln>
        </p:spPr>
        <p:txBody>
          <a:bodyPr anchorCtr="0" anchor="t" bIns="34275" lIns="68575" spcFirstLastPara="1" rIns="68575" wrap="square" tIns="34275">
            <a:normAutofit/>
          </a:bodyPr>
          <a:lstStyle/>
          <a:p>
            <a:pPr indent="-177800" lvl="0" marL="177800" marR="0" rtl="0" algn="l">
              <a:lnSpc>
                <a:spcPct val="130000"/>
              </a:lnSpc>
              <a:spcBef>
                <a:spcPts val="0"/>
              </a:spcBef>
              <a:spcAft>
                <a:spcPts val="0"/>
              </a:spcAft>
              <a:buClr>
                <a:srgbClr val="0000A3"/>
              </a:buClr>
              <a:buSzPts val="2100"/>
              <a:buFont typeface="Noto Sans Symbols"/>
              <a:buNone/>
            </a:pPr>
            <a:r>
              <a:rPr lang="en-US" sz="2200">
                <a:latin typeface="Calibri"/>
                <a:ea typeface="Calibri"/>
                <a:cs typeface="Calibri"/>
                <a:sym typeface="Calibri"/>
              </a:rPr>
              <a:t>παράδειγμα: προσθήκη δύο 16-bitων ακεραίων</a:t>
            </a:r>
            <a:endParaRPr sz="1200"/>
          </a:p>
        </p:txBody>
      </p:sp>
      <p:cxnSp>
        <p:nvCxnSpPr>
          <p:cNvPr id="2715" name="Google Shape;2715;p33"/>
          <p:cNvCxnSpPr/>
          <p:nvPr/>
        </p:nvCxnSpPr>
        <p:spPr>
          <a:xfrm rot="10800000">
            <a:off x="1849943" y="2302331"/>
            <a:ext cx="4857600" cy="0"/>
          </a:xfrm>
          <a:prstGeom prst="straightConnector1">
            <a:avLst/>
          </a:prstGeom>
          <a:noFill/>
          <a:ln cap="flat" cmpd="sng" w="12700">
            <a:solidFill>
              <a:schemeClr val="dk1"/>
            </a:solidFill>
            <a:prstDash val="solid"/>
            <a:round/>
            <a:headEnd len="sm" w="sm" type="none"/>
            <a:tailEnd len="med" w="med" type="none"/>
          </a:ln>
        </p:spPr>
      </p:cxnSp>
      <p:sp>
        <p:nvSpPr>
          <p:cNvPr id="2716" name="Google Shape;2716;p33"/>
          <p:cNvSpPr txBox="1"/>
          <p:nvPr/>
        </p:nvSpPr>
        <p:spPr>
          <a:xfrm>
            <a:off x="1332972" y="2897072"/>
            <a:ext cx="477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sum</a:t>
            </a:r>
            <a:endParaRPr sz="1100"/>
          </a:p>
        </p:txBody>
      </p:sp>
      <p:sp>
        <p:nvSpPr>
          <p:cNvPr id="2717" name="Google Shape;2717;p33"/>
          <p:cNvSpPr txBox="1"/>
          <p:nvPr/>
        </p:nvSpPr>
        <p:spPr>
          <a:xfrm>
            <a:off x="894632" y="3225378"/>
            <a:ext cx="915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checksum</a:t>
            </a:r>
            <a:endParaRPr sz="1100"/>
          </a:p>
        </p:txBody>
      </p:sp>
      <p:sp>
        <p:nvSpPr>
          <p:cNvPr id="2718" name="Google Shape;2718;p33"/>
          <p:cNvSpPr txBox="1"/>
          <p:nvPr/>
        </p:nvSpPr>
        <p:spPr>
          <a:xfrm>
            <a:off x="599017" y="3803708"/>
            <a:ext cx="7776000" cy="8172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99"/>
              </a:buClr>
              <a:buSzPts val="1200"/>
              <a:buFont typeface="Noto Sans Symbols"/>
              <a:buNone/>
            </a:pPr>
            <a:r>
              <a:rPr i="1" lang="en-US" sz="1800">
                <a:latin typeface="Calibri"/>
                <a:ea typeface="Calibri"/>
                <a:cs typeface="Calibri"/>
                <a:sym typeface="Calibri"/>
              </a:rPr>
              <a:t>Σημείωση: </a:t>
            </a:r>
            <a:r>
              <a:rPr lang="en-US" sz="1800">
                <a:latin typeface="Calibri"/>
                <a:ea typeface="Calibri"/>
                <a:cs typeface="Calibri"/>
                <a:sym typeface="Calibri"/>
              </a:rPr>
              <a:t>όταν προσθέτουμε αριθμούς, το</a:t>
            </a:r>
            <a:r>
              <a:rPr b="0" lang="en-US" sz="1800" u="none" cap="none" strike="noStrike">
                <a:solidFill>
                  <a:srgbClr val="000000"/>
                </a:solidFill>
                <a:latin typeface="Calibri"/>
                <a:ea typeface="Calibri"/>
                <a:cs typeface="Calibri"/>
                <a:sym typeface="Calibri"/>
              </a:rPr>
              <a:t> carryout</a:t>
            </a:r>
            <a:r>
              <a:rPr b="0" i="0" lang="en-US" sz="1800" u="none" cap="none" strike="noStrike">
                <a:solidFill>
                  <a:srgbClr val="000000"/>
                </a:solidFill>
                <a:latin typeface="Calibri"/>
                <a:ea typeface="Calibri"/>
                <a:cs typeface="Calibri"/>
                <a:sym typeface="Calibri"/>
              </a:rPr>
              <a:t> από το most significant bit πρ</a:t>
            </a:r>
            <a:r>
              <a:rPr lang="en-US" sz="1800">
                <a:latin typeface="Calibri"/>
                <a:ea typeface="Calibri"/>
                <a:cs typeface="Calibri"/>
                <a:sym typeface="Calibri"/>
              </a:rPr>
              <a:t>έπει να προστεθεί στο αποτέλεσμα</a:t>
            </a:r>
            <a:endParaRPr sz="1100"/>
          </a:p>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rgbClr val="000000"/>
              </a:solidFill>
              <a:latin typeface="Tahoma"/>
              <a:ea typeface="Tahoma"/>
              <a:cs typeface="Tahoma"/>
              <a:sym typeface="Tahoma"/>
            </a:endParaRPr>
          </a:p>
        </p:txBody>
      </p:sp>
      <p:sp>
        <p:nvSpPr>
          <p:cNvPr id="2719" name="Google Shape;2719;p33"/>
          <p:cNvSpPr txBox="1"/>
          <p:nvPr/>
        </p:nvSpPr>
        <p:spPr>
          <a:xfrm>
            <a:off x="637850" y="4695674"/>
            <a:ext cx="73929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Check out the online interactive exercises for more examples: h</a:t>
            </a:r>
            <a:r>
              <a:rPr b="0" i="0" lang="en-US" sz="900" u="none" cap="none" strike="noStrike">
                <a:solidFill>
                  <a:srgbClr val="000000"/>
                </a:solidFill>
                <a:latin typeface="Arial"/>
                <a:ea typeface="Arial"/>
                <a:cs typeface="Arial"/>
                <a:sym typeface="Arial"/>
              </a:rPr>
              <a:t>ttp://gaia.cs.umass.edu/kurose_ross/interactive/</a:t>
            </a:r>
            <a:endParaRPr sz="1100"/>
          </a:p>
        </p:txBody>
      </p:sp>
      <p:sp>
        <p:nvSpPr>
          <p:cNvPr id="2720" name="Google Shape;2720;p33"/>
          <p:cNvSpPr txBox="1"/>
          <p:nvPr/>
        </p:nvSpPr>
        <p:spPr>
          <a:xfrm>
            <a:off x="2147969" y="1653773"/>
            <a:ext cx="4424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1 1 1 0 0 1 1 0 0 1 1 0 0 1 1 0</a:t>
            </a:r>
            <a:endParaRPr sz="1100"/>
          </a:p>
        </p:txBody>
      </p:sp>
      <p:sp>
        <p:nvSpPr>
          <p:cNvPr id="2721" name="Google Shape;2721;p33"/>
          <p:cNvSpPr txBox="1"/>
          <p:nvPr/>
        </p:nvSpPr>
        <p:spPr>
          <a:xfrm>
            <a:off x="2151532" y="1935682"/>
            <a:ext cx="4424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1 1 0 1 0 1 0 1 0 1 0 1 0 1 0 1</a:t>
            </a:r>
            <a:endParaRPr sz="1100"/>
          </a:p>
        </p:txBody>
      </p:sp>
      <p:sp>
        <p:nvSpPr>
          <p:cNvPr id="2722" name="Google Shape;2722;p33"/>
          <p:cNvSpPr txBox="1"/>
          <p:nvPr/>
        </p:nvSpPr>
        <p:spPr>
          <a:xfrm>
            <a:off x="1876476" y="2396026"/>
            <a:ext cx="4701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1 1 0 1 1 1 0 1 1 1 0 1 1 1 0 1 1</a:t>
            </a:r>
            <a:endParaRPr sz="1100"/>
          </a:p>
        </p:txBody>
      </p:sp>
      <p:sp>
        <p:nvSpPr>
          <p:cNvPr id="2723" name="Google Shape;2723;p33"/>
          <p:cNvSpPr/>
          <p:nvPr/>
        </p:nvSpPr>
        <p:spPr>
          <a:xfrm>
            <a:off x="1887625" y="2448112"/>
            <a:ext cx="228600" cy="228600"/>
          </a:xfrm>
          <a:prstGeom prst="ellipse">
            <a:avLst/>
          </a:prstGeom>
          <a:noFill/>
          <a:ln cap="flat" cmpd="sng" w="9525">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2724" name="Google Shape;2724;p33"/>
          <p:cNvSpPr txBox="1"/>
          <p:nvPr/>
        </p:nvSpPr>
        <p:spPr>
          <a:xfrm>
            <a:off x="687475" y="2401152"/>
            <a:ext cx="1093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wraparound</a:t>
            </a:r>
            <a:endParaRPr sz="1100"/>
          </a:p>
        </p:txBody>
      </p:sp>
      <p:cxnSp>
        <p:nvCxnSpPr>
          <p:cNvPr id="2725" name="Google Shape;2725;p33"/>
          <p:cNvCxnSpPr/>
          <p:nvPr/>
        </p:nvCxnSpPr>
        <p:spPr>
          <a:xfrm rot="10800000">
            <a:off x="1830625" y="2841683"/>
            <a:ext cx="4857600" cy="0"/>
          </a:xfrm>
          <a:prstGeom prst="straightConnector1">
            <a:avLst/>
          </a:prstGeom>
          <a:noFill/>
          <a:ln cap="flat" cmpd="sng" w="12700">
            <a:solidFill>
              <a:schemeClr val="dk1"/>
            </a:solidFill>
            <a:prstDash val="solid"/>
            <a:round/>
            <a:headEnd len="sm" w="sm" type="none"/>
            <a:tailEnd len="med" w="med" type="none"/>
          </a:ln>
        </p:spPr>
      </p:cxnSp>
      <p:sp>
        <p:nvSpPr>
          <p:cNvPr id="2726" name="Google Shape;2726;p33"/>
          <p:cNvSpPr/>
          <p:nvPr/>
        </p:nvSpPr>
        <p:spPr>
          <a:xfrm>
            <a:off x="2001925" y="2682399"/>
            <a:ext cx="4346654" cy="71308"/>
          </a:xfrm>
          <a:custGeom>
            <a:rect b="b" l="l" r="r" t="t"/>
            <a:pathLst>
              <a:path extrusionOk="0" h="58" w="3788">
                <a:moveTo>
                  <a:pt x="0" y="0"/>
                </a:moveTo>
                <a:lnTo>
                  <a:pt x="0" y="58"/>
                </a:lnTo>
                <a:lnTo>
                  <a:pt x="3788" y="58"/>
                </a:lnTo>
              </a:path>
            </a:pathLst>
          </a:custGeom>
          <a:noFill/>
          <a:ln cap="flat" cmpd="sng" w="9525">
            <a:solidFill>
              <a:srgbClr val="FF0000"/>
            </a:solidFill>
            <a:prstDash val="solid"/>
            <a:round/>
            <a:headEnd len="sm" w="sm" type="none"/>
            <a:tailEnd len="med" w="med" type="stealth"/>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727" name="Google Shape;2727;p33"/>
          <p:cNvSpPr txBox="1"/>
          <p:nvPr/>
        </p:nvSpPr>
        <p:spPr>
          <a:xfrm>
            <a:off x="1856608" y="2897708"/>
            <a:ext cx="4701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1 0 1 1 1 0 1 1 1 0 1 1 1 1 0 0</a:t>
            </a:r>
            <a:endParaRPr sz="1100"/>
          </a:p>
        </p:txBody>
      </p:sp>
      <p:sp>
        <p:nvSpPr>
          <p:cNvPr id="2728" name="Google Shape;2728;p33"/>
          <p:cNvSpPr txBox="1"/>
          <p:nvPr/>
        </p:nvSpPr>
        <p:spPr>
          <a:xfrm>
            <a:off x="1879373" y="3215943"/>
            <a:ext cx="4701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0 1 0 0 0 1 0 0 0 1 0 0 0 0 1 1</a:t>
            </a:r>
            <a:endParaRPr sz="1100"/>
          </a:p>
        </p:txBody>
      </p:sp>
      <p:sp>
        <p:nvSpPr>
          <p:cNvPr id="2729" name="Google Shape;2729;p3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2"/>
                                        </p:tgtEl>
                                        <p:attrNameLst>
                                          <p:attrName>style.visibility</p:attrName>
                                        </p:attrNameLst>
                                      </p:cBhvr>
                                      <p:to>
                                        <p:strVal val="visible"/>
                                      </p:to>
                                    </p:set>
                                    <p:animEffect filter="fade" transition="in">
                                      <p:cBhvr>
                                        <p:cTn dur="500"/>
                                        <p:tgtEl>
                                          <p:spTgt spid="2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4"/>
                                        </p:tgtEl>
                                        <p:attrNameLst>
                                          <p:attrName>style.visibility</p:attrName>
                                        </p:attrNameLst>
                                      </p:cBhvr>
                                      <p:to>
                                        <p:strVal val="visible"/>
                                      </p:to>
                                    </p:set>
                                    <p:animEffect filter="fade" transition="in">
                                      <p:cBhvr>
                                        <p:cTn dur="500"/>
                                        <p:tgtEl>
                                          <p:spTgt spid="2724"/>
                                        </p:tgtEl>
                                      </p:cBhvr>
                                    </p:animEffect>
                                  </p:childTnLst>
                                </p:cTn>
                              </p:par>
                              <p:par>
                                <p:cTn fill="hold" nodeType="withEffect" presetClass="entr" presetID="10" presetSubtype="0">
                                  <p:stCondLst>
                                    <p:cond delay="0"/>
                                  </p:stCondLst>
                                  <p:childTnLst>
                                    <p:set>
                                      <p:cBhvr>
                                        <p:cTn dur="1" fill="hold">
                                          <p:stCondLst>
                                            <p:cond delay="0"/>
                                          </p:stCondLst>
                                        </p:cTn>
                                        <p:tgtEl>
                                          <p:spTgt spid="2723"/>
                                        </p:tgtEl>
                                        <p:attrNameLst>
                                          <p:attrName>style.visibility</p:attrName>
                                        </p:attrNameLst>
                                      </p:cBhvr>
                                      <p:to>
                                        <p:strVal val="visible"/>
                                      </p:to>
                                    </p:set>
                                    <p:animEffect filter="fade" transition="in">
                                      <p:cBhvr>
                                        <p:cTn dur="500"/>
                                        <p:tgtEl>
                                          <p:spTgt spid="2723"/>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2726"/>
                                        </p:tgtEl>
                                        <p:attrNameLst>
                                          <p:attrName>style.visibility</p:attrName>
                                        </p:attrNameLst>
                                      </p:cBhvr>
                                      <p:to>
                                        <p:strVal val="visible"/>
                                      </p:to>
                                    </p:set>
                                    <p:animEffect filter="fade" transition="in">
                                      <p:cBhvr>
                                        <p:cTn dur="500"/>
                                        <p:tgtEl>
                                          <p:spTgt spid="2726"/>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725"/>
                                        </p:tgtEl>
                                        <p:attrNameLst>
                                          <p:attrName>style.visibility</p:attrName>
                                        </p:attrNameLst>
                                      </p:cBhvr>
                                      <p:to>
                                        <p:strVal val="visible"/>
                                      </p:to>
                                    </p:set>
                                    <p:animEffect filter="fade" transition="in">
                                      <p:cBhvr>
                                        <p:cTn dur="500"/>
                                        <p:tgtEl>
                                          <p:spTgt spid="2725"/>
                                        </p:tgtEl>
                                      </p:cBhvr>
                                    </p:animEffect>
                                  </p:childTnLst>
                                </p:cTn>
                              </p:par>
                              <p:par>
                                <p:cTn fill="hold" nodeType="withEffect" presetClass="entr" presetID="10" presetSubtype="0">
                                  <p:stCondLst>
                                    <p:cond delay="0"/>
                                  </p:stCondLst>
                                  <p:childTnLst>
                                    <p:set>
                                      <p:cBhvr>
                                        <p:cTn dur="1" fill="hold">
                                          <p:stCondLst>
                                            <p:cond delay="0"/>
                                          </p:stCondLst>
                                        </p:cTn>
                                        <p:tgtEl>
                                          <p:spTgt spid="2718"/>
                                        </p:tgtEl>
                                        <p:attrNameLst>
                                          <p:attrName>style.visibility</p:attrName>
                                        </p:attrNameLst>
                                      </p:cBhvr>
                                      <p:to>
                                        <p:strVal val="visible"/>
                                      </p:to>
                                    </p:set>
                                    <p:animEffect filter="fade" transition="in">
                                      <p:cBhvr>
                                        <p:cTn dur="500"/>
                                        <p:tgtEl>
                                          <p:spTgt spid="2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7"/>
                                        </p:tgtEl>
                                        <p:attrNameLst>
                                          <p:attrName>style.visibility</p:attrName>
                                        </p:attrNameLst>
                                      </p:cBhvr>
                                      <p:to>
                                        <p:strVal val="visible"/>
                                      </p:to>
                                    </p:set>
                                    <p:animEffect filter="fade" transition="in">
                                      <p:cBhvr>
                                        <p:cTn dur="500"/>
                                        <p:tgtEl>
                                          <p:spTgt spid="2727"/>
                                        </p:tgtEl>
                                      </p:cBhvr>
                                    </p:animEffect>
                                  </p:childTnLst>
                                </p:cTn>
                              </p:par>
                              <p:par>
                                <p:cTn fill="hold" nodeType="withEffect" presetClass="entr" presetID="10" presetSubtype="0">
                                  <p:stCondLst>
                                    <p:cond delay="0"/>
                                  </p:stCondLst>
                                  <p:childTnLst>
                                    <p:set>
                                      <p:cBhvr>
                                        <p:cTn dur="1" fill="hold">
                                          <p:stCondLst>
                                            <p:cond delay="0"/>
                                          </p:stCondLst>
                                        </p:cTn>
                                        <p:tgtEl>
                                          <p:spTgt spid="2716"/>
                                        </p:tgtEl>
                                        <p:attrNameLst>
                                          <p:attrName>style.visibility</p:attrName>
                                        </p:attrNameLst>
                                      </p:cBhvr>
                                      <p:to>
                                        <p:strVal val="visible"/>
                                      </p:to>
                                    </p:set>
                                    <p:animEffect filter="fade" transition="in">
                                      <p:cBhvr>
                                        <p:cTn dur="500"/>
                                        <p:tgtEl>
                                          <p:spTgt spid="2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8"/>
                                        </p:tgtEl>
                                        <p:attrNameLst>
                                          <p:attrName>style.visibility</p:attrName>
                                        </p:attrNameLst>
                                      </p:cBhvr>
                                      <p:to>
                                        <p:strVal val="visible"/>
                                      </p:to>
                                    </p:set>
                                    <p:animEffect filter="fade" transition="in">
                                      <p:cBhvr>
                                        <p:cTn dur="500"/>
                                        <p:tgtEl>
                                          <p:spTgt spid="2728"/>
                                        </p:tgtEl>
                                      </p:cBhvr>
                                    </p:animEffect>
                                  </p:childTnLst>
                                </p:cTn>
                              </p:par>
                              <p:par>
                                <p:cTn fill="hold" nodeType="withEffect" presetClass="entr" presetID="10" presetSubtype="0">
                                  <p:stCondLst>
                                    <p:cond delay="0"/>
                                  </p:stCondLst>
                                  <p:childTnLst>
                                    <p:set>
                                      <p:cBhvr>
                                        <p:cTn dur="1" fill="hold">
                                          <p:stCondLst>
                                            <p:cond delay="0"/>
                                          </p:stCondLst>
                                        </p:cTn>
                                        <p:tgtEl>
                                          <p:spTgt spid="2717"/>
                                        </p:tgtEl>
                                        <p:attrNameLst>
                                          <p:attrName>style.visibility</p:attrName>
                                        </p:attrNameLst>
                                      </p:cBhvr>
                                      <p:to>
                                        <p:strVal val="visible"/>
                                      </p:to>
                                    </p:set>
                                    <p:animEffect filter="fade" transition="in">
                                      <p:cBhvr>
                                        <p:cTn dur="500"/>
                                        <p:tgtEl>
                                          <p:spTgt spid="2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4" name="Shape 2734"/>
        <p:cNvGrpSpPr/>
        <p:nvPr/>
      </p:nvGrpSpPr>
      <p:grpSpPr>
        <a:xfrm>
          <a:off x="0" y="0"/>
          <a:ext cx="0" cy="0"/>
          <a:chOff x="0" y="0"/>
          <a:chExt cx="0" cy="0"/>
        </a:xfrm>
      </p:grpSpPr>
      <p:sp>
        <p:nvSpPr>
          <p:cNvPr id="2735" name="Google Shape;2735;p34"/>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000"/>
              <a:t>Άθροισμα Ελέγχου </a:t>
            </a:r>
            <a:r>
              <a:rPr lang="en-US" sz="3000"/>
              <a:t>Internet</a:t>
            </a:r>
            <a:r>
              <a:rPr lang="en-US" sz="3000"/>
              <a:t>: Αδύναμη Προστασία</a:t>
            </a:r>
            <a:endParaRPr sz="3000"/>
          </a:p>
        </p:txBody>
      </p:sp>
      <p:sp>
        <p:nvSpPr>
          <p:cNvPr id="2736" name="Google Shape;2736;p34"/>
          <p:cNvSpPr txBox="1"/>
          <p:nvPr/>
        </p:nvSpPr>
        <p:spPr>
          <a:xfrm>
            <a:off x="911581" y="1089083"/>
            <a:ext cx="5829300" cy="2057400"/>
          </a:xfrm>
          <a:prstGeom prst="rect">
            <a:avLst/>
          </a:prstGeom>
          <a:noFill/>
          <a:ln>
            <a:noFill/>
          </a:ln>
        </p:spPr>
        <p:txBody>
          <a:bodyPr anchorCtr="0" anchor="t" bIns="34275" lIns="68575" spcFirstLastPara="1" rIns="68575" wrap="square" tIns="34275">
            <a:normAutofit/>
          </a:bodyPr>
          <a:lstStyle/>
          <a:p>
            <a:pPr indent="-177800" lvl="0" marL="177800" rtl="0" algn="l">
              <a:lnSpc>
                <a:spcPct val="130000"/>
              </a:lnSpc>
              <a:spcBef>
                <a:spcPts val="0"/>
              </a:spcBef>
              <a:spcAft>
                <a:spcPts val="0"/>
              </a:spcAft>
              <a:buClr>
                <a:srgbClr val="0000A3"/>
              </a:buClr>
              <a:buSzPts val="2100"/>
              <a:buFont typeface="Noto Sans Symbols"/>
              <a:buNone/>
            </a:pPr>
            <a:r>
              <a:rPr lang="en-US" sz="2200">
                <a:solidFill>
                  <a:schemeClr val="dk1"/>
                </a:solidFill>
                <a:latin typeface="Calibri"/>
                <a:ea typeface="Calibri"/>
                <a:cs typeface="Calibri"/>
                <a:sym typeface="Calibri"/>
              </a:rPr>
              <a:t>παράδειγμα: προσθήκη δύο 16-bitων ακεραίων</a:t>
            </a:r>
            <a:endParaRPr sz="1200">
              <a:solidFill>
                <a:schemeClr val="dk1"/>
              </a:solidFill>
            </a:endParaRPr>
          </a:p>
          <a:p>
            <a:pPr indent="-177800" lvl="0" marL="177800" marR="0" rtl="0" algn="l">
              <a:lnSpc>
                <a:spcPct val="130000"/>
              </a:lnSpc>
              <a:spcBef>
                <a:spcPts val="0"/>
              </a:spcBef>
              <a:spcAft>
                <a:spcPts val="0"/>
              </a:spcAft>
              <a:buClr>
                <a:srgbClr val="0000A3"/>
              </a:buClr>
              <a:buSzPts val="2100"/>
              <a:buFont typeface="Noto Sans Symbols"/>
              <a:buNone/>
            </a:pPr>
            <a:r>
              <a:t/>
            </a:r>
            <a:endParaRPr sz="2200">
              <a:latin typeface="Calibri"/>
              <a:ea typeface="Calibri"/>
              <a:cs typeface="Calibri"/>
              <a:sym typeface="Calibri"/>
            </a:endParaRPr>
          </a:p>
        </p:txBody>
      </p:sp>
      <p:cxnSp>
        <p:nvCxnSpPr>
          <p:cNvPr id="2737" name="Google Shape;2737;p34"/>
          <p:cNvCxnSpPr/>
          <p:nvPr/>
        </p:nvCxnSpPr>
        <p:spPr>
          <a:xfrm rot="10800000">
            <a:off x="1849943" y="2302331"/>
            <a:ext cx="4857600" cy="0"/>
          </a:xfrm>
          <a:prstGeom prst="straightConnector1">
            <a:avLst/>
          </a:prstGeom>
          <a:noFill/>
          <a:ln cap="flat" cmpd="sng" w="12700">
            <a:solidFill>
              <a:schemeClr val="dk1"/>
            </a:solidFill>
            <a:prstDash val="solid"/>
            <a:round/>
            <a:headEnd len="sm" w="sm" type="none"/>
            <a:tailEnd len="med" w="med" type="none"/>
          </a:ln>
        </p:spPr>
      </p:cxnSp>
      <p:sp>
        <p:nvSpPr>
          <p:cNvPr id="2738" name="Google Shape;2738;p34"/>
          <p:cNvSpPr txBox="1"/>
          <p:nvPr/>
        </p:nvSpPr>
        <p:spPr>
          <a:xfrm>
            <a:off x="1332972" y="2897072"/>
            <a:ext cx="477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sum</a:t>
            </a:r>
            <a:endParaRPr sz="1100"/>
          </a:p>
        </p:txBody>
      </p:sp>
      <p:sp>
        <p:nvSpPr>
          <p:cNvPr id="2739" name="Google Shape;2739;p34"/>
          <p:cNvSpPr txBox="1"/>
          <p:nvPr/>
        </p:nvSpPr>
        <p:spPr>
          <a:xfrm>
            <a:off x="894632" y="3225378"/>
            <a:ext cx="915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checksum</a:t>
            </a:r>
            <a:endParaRPr sz="1100"/>
          </a:p>
        </p:txBody>
      </p:sp>
      <p:sp>
        <p:nvSpPr>
          <p:cNvPr id="2740" name="Google Shape;2740;p34"/>
          <p:cNvSpPr txBox="1"/>
          <p:nvPr/>
        </p:nvSpPr>
        <p:spPr>
          <a:xfrm>
            <a:off x="2147969" y="1653773"/>
            <a:ext cx="4424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1 1 1 0 0 1 1 0 0 1 1 0 0 1 1 0</a:t>
            </a:r>
            <a:endParaRPr sz="1100"/>
          </a:p>
        </p:txBody>
      </p:sp>
      <p:sp>
        <p:nvSpPr>
          <p:cNvPr id="2741" name="Google Shape;2741;p34"/>
          <p:cNvSpPr txBox="1"/>
          <p:nvPr/>
        </p:nvSpPr>
        <p:spPr>
          <a:xfrm>
            <a:off x="2151532" y="1935682"/>
            <a:ext cx="4424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1 1 0 1 0 1 0 1 0 1 0 1 0 1 0 1</a:t>
            </a:r>
            <a:endParaRPr sz="1100"/>
          </a:p>
        </p:txBody>
      </p:sp>
      <p:sp>
        <p:nvSpPr>
          <p:cNvPr id="2742" name="Google Shape;2742;p34"/>
          <p:cNvSpPr txBox="1"/>
          <p:nvPr/>
        </p:nvSpPr>
        <p:spPr>
          <a:xfrm>
            <a:off x="1876476" y="2396026"/>
            <a:ext cx="4701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1 1 0 1 1 1 0 1 1 1 0 1 1 1 0 1 1</a:t>
            </a:r>
            <a:endParaRPr sz="1100"/>
          </a:p>
        </p:txBody>
      </p:sp>
      <p:grpSp>
        <p:nvGrpSpPr>
          <p:cNvPr id="2743" name="Google Shape;2743;p34"/>
          <p:cNvGrpSpPr/>
          <p:nvPr/>
        </p:nvGrpSpPr>
        <p:grpSpPr>
          <a:xfrm>
            <a:off x="706793" y="2401152"/>
            <a:ext cx="6000750" cy="842804"/>
            <a:chOff x="942391" y="3201536"/>
            <a:chExt cx="8001000" cy="1123739"/>
          </a:xfrm>
        </p:grpSpPr>
        <p:sp>
          <p:nvSpPr>
            <p:cNvPr id="2744" name="Google Shape;2744;p34"/>
            <p:cNvSpPr/>
            <p:nvPr/>
          </p:nvSpPr>
          <p:spPr>
            <a:xfrm>
              <a:off x="2542591" y="3264149"/>
              <a:ext cx="304800" cy="304800"/>
            </a:xfrm>
            <a:prstGeom prst="ellipse">
              <a:avLst/>
            </a:prstGeom>
            <a:noFill/>
            <a:ln cap="flat" cmpd="sng" w="9525">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2745" name="Google Shape;2745;p34"/>
            <p:cNvSpPr txBox="1"/>
            <p:nvPr/>
          </p:nvSpPr>
          <p:spPr>
            <a:xfrm>
              <a:off x="942391" y="3201536"/>
              <a:ext cx="1457707" cy="4001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wraparound</a:t>
              </a:r>
              <a:endParaRPr sz="1100"/>
            </a:p>
          </p:txBody>
        </p:sp>
        <p:cxnSp>
          <p:nvCxnSpPr>
            <p:cNvPr id="2746" name="Google Shape;2746;p34"/>
            <p:cNvCxnSpPr/>
            <p:nvPr/>
          </p:nvCxnSpPr>
          <p:spPr>
            <a:xfrm rot="10800000">
              <a:off x="2466391" y="3788911"/>
              <a:ext cx="6477000" cy="0"/>
            </a:xfrm>
            <a:prstGeom prst="straightConnector1">
              <a:avLst/>
            </a:prstGeom>
            <a:noFill/>
            <a:ln cap="flat" cmpd="sng" w="12700">
              <a:solidFill>
                <a:schemeClr val="dk1"/>
              </a:solidFill>
              <a:prstDash val="solid"/>
              <a:round/>
              <a:headEnd len="sm" w="sm" type="none"/>
              <a:tailEnd len="med" w="med" type="none"/>
            </a:ln>
          </p:spPr>
        </p:cxnSp>
        <p:sp>
          <p:nvSpPr>
            <p:cNvPr id="2747" name="Google Shape;2747;p34"/>
            <p:cNvSpPr/>
            <p:nvPr/>
          </p:nvSpPr>
          <p:spPr>
            <a:xfrm>
              <a:off x="2694991" y="3576532"/>
              <a:ext cx="5795540" cy="95077"/>
            </a:xfrm>
            <a:custGeom>
              <a:rect b="b" l="l" r="r" t="t"/>
              <a:pathLst>
                <a:path extrusionOk="0" h="58" w="3788">
                  <a:moveTo>
                    <a:pt x="0" y="0"/>
                  </a:moveTo>
                  <a:lnTo>
                    <a:pt x="0" y="58"/>
                  </a:lnTo>
                  <a:lnTo>
                    <a:pt x="3788" y="58"/>
                  </a:lnTo>
                </a:path>
              </a:pathLst>
            </a:custGeom>
            <a:noFill/>
            <a:ln cap="flat" cmpd="sng" w="9525">
              <a:solidFill>
                <a:srgbClr val="FF0000"/>
              </a:solidFill>
              <a:prstDash val="solid"/>
              <a:round/>
              <a:headEnd len="sm" w="sm" type="none"/>
              <a:tailEnd len="med" w="med" type="stealth"/>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748" name="Google Shape;2748;p34"/>
            <p:cNvSpPr txBox="1"/>
            <p:nvPr/>
          </p:nvSpPr>
          <p:spPr>
            <a:xfrm>
              <a:off x="2501236" y="3863610"/>
              <a:ext cx="6268063"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1 0 1 1 1 0 1 1 1 0 1 1 1 1 0 0</a:t>
              </a:r>
              <a:endParaRPr sz="1100"/>
            </a:p>
          </p:txBody>
        </p:sp>
      </p:grpSp>
      <p:sp>
        <p:nvSpPr>
          <p:cNvPr id="2749" name="Google Shape;2749;p34"/>
          <p:cNvSpPr txBox="1"/>
          <p:nvPr/>
        </p:nvSpPr>
        <p:spPr>
          <a:xfrm>
            <a:off x="1879373" y="3215943"/>
            <a:ext cx="4701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0 1 0 0 0 1 0 0 0 1 0 0 0 0 1 1</a:t>
            </a:r>
            <a:endParaRPr sz="1100"/>
          </a:p>
        </p:txBody>
      </p:sp>
      <p:grpSp>
        <p:nvGrpSpPr>
          <p:cNvPr id="2750" name="Google Shape;2750;p34"/>
          <p:cNvGrpSpPr/>
          <p:nvPr/>
        </p:nvGrpSpPr>
        <p:grpSpPr>
          <a:xfrm>
            <a:off x="5921563" y="1445633"/>
            <a:ext cx="1687169" cy="534386"/>
            <a:chOff x="9436187" y="4862446"/>
            <a:chExt cx="2249559" cy="712515"/>
          </a:xfrm>
        </p:grpSpPr>
        <p:sp>
          <p:nvSpPr>
            <p:cNvPr id="2751" name="Google Shape;2751;p34"/>
            <p:cNvSpPr/>
            <p:nvPr/>
          </p:nvSpPr>
          <p:spPr>
            <a:xfrm>
              <a:off x="9436187" y="5113295"/>
              <a:ext cx="802095" cy="461666"/>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752" name="Google Shape;2752;p34"/>
            <p:cNvCxnSpPr/>
            <p:nvPr/>
          </p:nvCxnSpPr>
          <p:spPr>
            <a:xfrm flipH="1" rot="10800000">
              <a:off x="10238282" y="5111429"/>
              <a:ext cx="546739" cy="212682"/>
            </a:xfrm>
            <a:prstGeom prst="straightConnector1">
              <a:avLst/>
            </a:prstGeom>
            <a:noFill/>
            <a:ln cap="flat" cmpd="sng" w="38100">
              <a:solidFill>
                <a:srgbClr val="C00000"/>
              </a:solidFill>
              <a:prstDash val="solid"/>
              <a:miter lim="800000"/>
              <a:headEnd len="sm" w="sm" type="none"/>
              <a:tailEnd len="med" w="med" type="triangle"/>
            </a:ln>
          </p:spPr>
        </p:cxnSp>
        <p:sp>
          <p:nvSpPr>
            <p:cNvPr id="2753" name="Google Shape;2753;p34"/>
            <p:cNvSpPr txBox="1"/>
            <p:nvPr/>
          </p:nvSpPr>
          <p:spPr>
            <a:xfrm>
              <a:off x="10395008" y="4862446"/>
              <a:ext cx="1290738"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0 1 </a:t>
              </a:r>
              <a:endParaRPr sz="1100"/>
            </a:p>
          </p:txBody>
        </p:sp>
      </p:grpSp>
      <p:grpSp>
        <p:nvGrpSpPr>
          <p:cNvPr id="2754" name="Google Shape;2754;p34"/>
          <p:cNvGrpSpPr/>
          <p:nvPr/>
        </p:nvGrpSpPr>
        <p:grpSpPr>
          <a:xfrm>
            <a:off x="5932805" y="1716902"/>
            <a:ext cx="1687169" cy="534386"/>
            <a:chOff x="9436187" y="4862446"/>
            <a:chExt cx="2249559" cy="712515"/>
          </a:xfrm>
        </p:grpSpPr>
        <p:sp>
          <p:nvSpPr>
            <p:cNvPr id="2755" name="Google Shape;2755;p34"/>
            <p:cNvSpPr/>
            <p:nvPr/>
          </p:nvSpPr>
          <p:spPr>
            <a:xfrm>
              <a:off x="9436187" y="5113295"/>
              <a:ext cx="802095" cy="461666"/>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756" name="Google Shape;2756;p34"/>
            <p:cNvCxnSpPr/>
            <p:nvPr/>
          </p:nvCxnSpPr>
          <p:spPr>
            <a:xfrm flipH="1" rot="10800000">
              <a:off x="10238282" y="5111429"/>
              <a:ext cx="546739" cy="212682"/>
            </a:xfrm>
            <a:prstGeom prst="straightConnector1">
              <a:avLst/>
            </a:prstGeom>
            <a:noFill/>
            <a:ln cap="flat" cmpd="sng" w="38100">
              <a:solidFill>
                <a:srgbClr val="C00000"/>
              </a:solidFill>
              <a:prstDash val="solid"/>
              <a:miter lim="800000"/>
              <a:headEnd len="sm" w="sm" type="none"/>
              <a:tailEnd len="med" w="med" type="triangle"/>
            </a:ln>
          </p:spPr>
        </p:cxnSp>
        <p:sp>
          <p:nvSpPr>
            <p:cNvPr id="2757" name="Google Shape;2757;p34"/>
            <p:cNvSpPr txBox="1"/>
            <p:nvPr/>
          </p:nvSpPr>
          <p:spPr>
            <a:xfrm>
              <a:off x="10395008" y="4862446"/>
              <a:ext cx="1290738"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  1 0 </a:t>
              </a:r>
              <a:endParaRPr sz="1100"/>
            </a:p>
          </p:txBody>
        </p:sp>
      </p:grpSp>
      <p:grpSp>
        <p:nvGrpSpPr>
          <p:cNvPr id="2758" name="Google Shape;2758;p34"/>
          <p:cNvGrpSpPr/>
          <p:nvPr/>
        </p:nvGrpSpPr>
        <p:grpSpPr>
          <a:xfrm>
            <a:off x="6699875" y="2341382"/>
            <a:ext cx="2047030" cy="1814625"/>
            <a:chOff x="8933167" y="3121843"/>
            <a:chExt cx="2729373" cy="2419500"/>
          </a:xfrm>
        </p:grpSpPr>
        <p:sp>
          <p:nvSpPr>
            <p:cNvPr id="2759" name="Google Shape;2759;p34"/>
            <p:cNvSpPr/>
            <p:nvPr/>
          </p:nvSpPr>
          <p:spPr>
            <a:xfrm>
              <a:off x="8933167" y="3244723"/>
              <a:ext cx="247697" cy="1504855"/>
            </a:xfrm>
            <a:prstGeom prst="rightBrace">
              <a:avLst>
                <a:gd fmla="val 8333" name="adj1"/>
                <a:gd fmla="val 50000" name="adj2"/>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760" name="Google Shape;2760;p34"/>
            <p:cNvSpPr txBox="1"/>
            <p:nvPr/>
          </p:nvSpPr>
          <p:spPr>
            <a:xfrm>
              <a:off x="9259241" y="3121843"/>
              <a:ext cx="2403300" cy="2419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Ακόμα και αν οι αριθμοί έχουν αλλάξει </a:t>
              </a:r>
              <a:r>
                <a:rPr b="0" i="0" lang="en-US" sz="1800" u="none" cap="none" strike="noStrike">
                  <a:solidFill>
                    <a:srgbClr val="000000"/>
                  </a:solidFill>
                  <a:latin typeface="Calibri"/>
                  <a:ea typeface="Calibri"/>
                  <a:cs typeface="Calibri"/>
                  <a:sym typeface="Calibri"/>
                </a:rPr>
                <a:t>(bit flips), </a:t>
              </a:r>
              <a:r>
                <a:rPr b="0" i="1" lang="en-US" sz="1800" u="none" cap="none" strike="noStrike">
                  <a:solidFill>
                    <a:srgbClr val="C00000"/>
                  </a:solidFill>
                  <a:latin typeface="Calibri"/>
                  <a:ea typeface="Calibri"/>
                  <a:cs typeface="Calibri"/>
                  <a:sym typeface="Calibri"/>
                </a:rPr>
                <a:t>δεν</a:t>
              </a:r>
              <a:r>
                <a:rPr b="0" i="0" lang="en-US" sz="1800" u="none" cap="none" strike="noStrike">
                  <a:solidFill>
                    <a:srgbClr val="000000"/>
                  </a:solidFill>
                  <a:latin typeface="Calibri"/>
                  <a:ea typeface="Calibri"/>
                  <a:cs typeface="Calibri"/>
                  <a:sym typeface="Calibri"/>
                </a:rPr>
                <a:t> υπάρχει αλλαγή στο checksum!</a:t>
              </a:r>
              <a:endParaRPr sz="1100"/>
            </a:p>
          </p:txBody>
        </p:sp>
      </p:grpSp>
      <p:sp>
        <p:nvSpPr>
          <p:cNvPr id="2761" name="Google Shape;2761;p3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0"/>
                                        </p:tgtEl>
                                        <p:attrNameLst>
                                          <p:attrName>style.visibility</p:attrName>
                                        </p:attrNameLst>
                                      </p:cBhvr>
                                      <p:to>
                                        <p:strVal val="visible"/>
                                      </p:to>
                                    </p:set>
                                    <p:animEffect filter="fade" transition="in">
                                      <p:cBhvr>
                                        <p:cTn dur="500"/>
                                        <p:tgtEl>
                                          <p:spTgt spid="2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4"/>
                                        </p:tgtEl>
                                        <p:attrNameLst>
                                          <p:attrName>style.visibility</p:attrName>
                                        </p:attrNameLst>
                                      </p:cBhvr>
                                      <p:to>
                                        <p:strVal val="visible"/>
                                      </p:to>
                                    </p:set>
                                    <p:animEffect filter="fade" transition="in">
                                      <p:cBhvr>
                                        <p:cTn dur="500"/>
                                        <p:tgtEl>
                                          <p:spTgt spid="2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8"/>
                                        </p:tgtEl>
                                        <p:attrNameLst>
                                          <p:attrName>style.visibility</p:attrName>
                                        </p:attrNameLst>
                                      </p:cBhvr>
                                      <p:to>
                                        <p:strVal val="visible"/>
                                      </p:to>
                                    </p:set>
                                    <p:animEffect filter="fade" transition="in">
                                      <p:cBhvr>
                                        <p:cTn dur="500"/>
                                        <p:tgtEl>
                                          <p:spTgt spid="2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6" name="Shape 2766"/>
        <p:cNvGrpSpPr/>
        <p:nvPr/>
      </p:nvGrpSpPr>
      <p:grpSpPr>
        <a:xfrm>
          <a:off x="0" y="0"/>
          <a:ext cx="0" cy="0"/>
          <a:chOff x="0" y="0"/>
          <a:chExt cx="0" cy="0"/>
        </a:xfrm>
      </p:grpSpPr>
      <p:sp>
        <p:nvSpPr>
          <p:cNvPr id="2767" name="Google Shape;2767;p35"/>
          <p:cNvSpPr txBox="1"/>
          <p:nvPr>
            <p:ph type="title"/>
          </p:nvPr>
        </p:nvSpPr>
        <p:spPr>
          <a:xfrm>
            <a:off x="-1162" y="45484"/>
            <a:ext cx="8325600" cy="904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4100"/>
              <a:buFont typeface="Calibri"/>
              <a:buNone/>
            </a:pPr>
            <a:r>
              <a:rPr lang="en-US" sz="3600"/>
              <a:t>Ανασκόπηση</a:t>
            </a:r>
            <a:r>
              <a:rPr lang="en-US" sz="3600"/>
              <a:t>: UDP</a:t>
            </a:r>
            <a:endParaRPr sz="3600"/>
          </a:p>
        </p:txBody>
      </p:sp>
      <p:sp>
        <p:nvSpPr>
          <p:cNvPr id="2768" name="Google Shape;2768;p35"/>
          <p:cNvSpPr txBox="1"/>
          <p:nvPr/>
        </p:nvSpPr>
        <p:spPr>
          <a:xfrm>
            <a:off x="3525" y="794624"/>
            <a:ext cx="8530200" cy="4166100"/>
          </a:xfrm>
          <a:prstGeom prst="rect">
            <a:avLst/>
          </a:prstGeom>
          <a:noFill/>
          <a:ln>
            <a:noFill/>
          </a:ln>
        </p:spPr>
        <p:txBody>
          <a:bodyPr anchorCtr="0" anchor="t" bIns="34275" lIns="68575" spcFirstLastPara="1" rIns="68575" wrap="square" tIns="34275">
            <a:noAutofit/>
          </a:bodyPr>
          <a:lstStyle/>
          <a:p>
            <a:pPr indent="-241300" lvl="0" marL="342900" marR="0" rtl="0" algn="l">
              <a:lnSpc>
                <a:spcPct val="90000"/>
              </a:lnSpc>
              <a:spcBef>
                <a:spcPts val="0"/>
              </a:spcBef>
              <a:spcAft>
                <a:spcPts val="0"/>
              </a:spcAft>
              <a:buClr>
                <a:srgbClr val="0000A3"/>
              </a:buClr>
              <a:buSzPts val="2200"/>
              <a:buFont typeface="Noto Sans Symbols"/>
              <a:buChar char="▪"/>
            </a:pPr>
            <a:r>
              <a:rPr b="0" i="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απλό</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πρωτόκολλο</a:t>
            </a:r>
            <a:r>
              <a:rPr b="0" i="0" lang="en-US" sz="2200" u="none" cap="none" strike="noStrike">
                <a:solidFill>
                  <a:srgbClr val="000000"/>
                </a:solidFill>
                <a:latin typeface="Calibri"/>
                <a:ea typeface="Calibri"/>
                <a:cs typeface="Calibri"/>
                <a:sym typeface="Calibri"/>
              </a:rPr>
              <a:t>: </a:t>
            </a:r>
            <a:endParaRPr sz="2200"/>
          </a:p>
          <a:p>
            <a:pPr indent="-266700" lvl="1" marL="6096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τμήματα μπορεί να χαθούν, παράδοση εκτός σειράς</a:t>
            </a:r>
            <a:endParaRPr sz="2200"/>
          </a:p>
          <a:p>
            <a:pPr indent="-266700" lvl="1" marL="6096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υπηρεσία βέλτιστης προσπάθειας</a:t>
            </a:r>
            <a:r>
              <a:rPr b="0" i="0" lang="en-US" sz="2200" u="none" cap="none" strike="noStrike">
                <a:solidFill>
                  <a:srgbClr val="000000"/>
                </a:solidFill>
                <a:latin typeface="Calibri"/>
                <a:ea typeface="Calibri"/>
                <a:cs typeface="Calibri"/>
                <a:sym typeface="Calibri"/>
              </a:rPr>
              <a:t>: “αποστολή και ελπίδα για το καλύτερο”</a:t>
            </a:r>
            <a:endParaRPr sz="2200"/>
          </a:p>
          <a:p>
            <a:pPr indent="-241300" lvl="0" marL="3429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το </a:t>
            </a:r>
            <a:r>
              <a:rPr b="0" i="0" lang="en-US" sz="2200" u="none" cap="none" strike="noStrike">
                <a:solidFill>
                  <a:srgbClr val="000000"/>
                </a:solidFill>
                <a:latin typeface="Calibri"/>
                <a:ea typeface="Calibri"/>
                <a:cs typeface="Calibri"/>
                <a:sym typeface="Calibri"/>
              </a:rPr>
              <a:t>UDP </a:t>
            </a:r>
            <a:r>
              <a:rPr lang="en-US" sz="2200">
                <a:latin typeface="Calibri"/>
                <a:ea typeface="Calibri"/>
                <a:cs typeface="Calibri"/>
                <a:sym typeface="Calibri"/>
              </a:rPr>
              <a:t>έχει τα δικά του πλεονεκτήματα</a:t>
            </a:r>
            <a:r>
              <a:rPr b="0" i="0" lang="en-US" sz="2200" u="none" cap="none" strike="noStrike">
                <a:solidFill>
                  <a:srgbClr val="000000"/>
                </a:solidFill>
                <a:latin typeface="Calibri"/>
                <a:ea typeface="Calibri"/>
                <a:cs typeface="Calibri"/>
                <a:sym typeface="Calibri"/>
              </a:rPr>
              <a:t>:</a:t>
            </a:r>
            <a:endParaRPr sz="2200"/>
          </a:p>
          <a:p>
            <a:pPr indent="-266700" lvl="1" marL="6096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δεν χρειάζεται εγκαθίδρυση σύνδεσης</a:t>
            </a:r>
            <a:r>
              <a:rPr b="0" i="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χειραψία</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δεν δημιουργείται</a:t>
            </a:r>
            <a:r>
              <a:rPr b="0" i="0" lang="en-US" sz="2200" u="none" cap="none" strike="noStrike">
                <a:solidFill>
                  <a:srgbClr val="000000"/>
                </a:solidFill>
                <a:latin typeface="Calibri"/>
                <a:ea typeface="Calibri"/>
                <a:cs typeface="Calibri"/>
                <a:sym typeface="Calibri"/>
              </a:rPr>
              <a:t> RT</a:t>
            </a:r>
            <a:r>
              <a:rPr lang="en-US" sz="2200">
                <a:latin typeface="Calibri"/>
                <a:ea typeface="Calibri"/>
                <a:cs typeface="Calibri"/>
                <a:sym typeface="Calibri"/>
              </a:rPr>
              <a:t>Τ</a:t>
            </a:r>
            <a:r>
              <a:rPr b="0" i="0" lang="en-US" sz="2200" u="none" cap="none" strike="noStrike">
                <a:solidFill>
                  <a:srgbClr val="000000"/>
                </a:solidFill>
                <a:latin typeface="Calibri"/>
                <a:ea typeface="Calibri"/>
                <a:cs typeface="Calibri"/>
                <a:sym typeface="Calibri"/>
              </a:rPr>
              <a:t>)</a:t>
            </a:r>
            <a:endParaRPr sz="2200"/>
          </a:p>
          <a:p>
            <a:pPr indent="-266700" lvl="1" marL="6096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λειτουργεί όταν η υπηρεσία δικτύου</a:t>
            </a:r>
            <a:r>
              <a:rPr b="0" i="0" lang="en-US" sz="2200" u="none" cap="none" strike="noStrike">
                <a:solidFill>
                  <a:srgbClr val="000000"/>
                </a:solidFill>
                <a:latin typeface="Calibri"/>
                <a:ea typeface="Calibri"/>
                <a:cs typeface="Calibri"/>
                <a:sym typeface="Calibri"/>
              </a:rPr>
              <a:t> (network service) </a:t>
            </a:r>
            <a:r>
              <a:rPr lang="en-US" sz="2200">
                <a:latin typeface="Calibri"/>
                <a:ea typeface="Calibri"/>
                <a:cs typeface="Calibri"/>
                <a:sym typeface="Calibri"/>
              </a:rPr>
              <a:t>έχει παραβιαστεί</a:t>
            </a:r>
            <a:endParaRPr sz="2200">
              <a:latin typeface="Calibri"/>
              <a:ea typeface="Calibri"/>
              <a:cs typeface="Calibri"/>
              <a:sym typeface="Calibri"/>
            </a:endParaRPr>
          </a:p>
          <a:p>
            <a:pPr indent="-266700" lvl="1" marL="6096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βοηθάει με την αξιοπιστία</a:t>
            </a:r>
            <a:r>
              <a:rPr b="0" i="0" lang="en-US" sz="2200" u="none" cap="none" strike="noStrike">
                <a:solidFill>
                  <a:srgbClr val="000000"/>
                </a:solidFill>
                <a:latin typeface="Calibri"/>
                <a:ea typeface="Calibri"/>
                <a:cs typeface="Calibri"/>
                <a:sym typeface="Calibri"/>
              </a:rPr>
              <a:t> (checksum)</a:t>
            </a:r>
            <a:endParaRPr sz="2200"/>
          </a:p>
          <a:p>
            <a:pPr indent="-241300" lvl="0" marL="3429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χτίζει επιπλέον λειτουργία πάνω από το</a:t>
            </a:r>
            <a:r>
              <a:rPr b="0" i="0" lang="en-US" sz="2200" u="none" cap="none" strike="noStrike">
                <a:solidFill>
                  <a:srgbClr val="000000"/>
                </a:solidFill>
                <a:latin typeface="Calibri"/>
                <a:ea typeface="Calibri"/>
                <a:cs typeface="Calibri"/>
                <a:sym typeface="Calibri"/>
              </a:rPr>
              <a:t> UDP </a:t>
            </a:r>
            <a:r>
              <a:rPr lang="en-US" sz="2200">
                <a:latin typeface="Calibri"/>
                <a:ea typeface="Calibri"/>
                <a:cs typeface="Calibri"/>
                <a:sym typeface="Calibri"/>
              </a:rPr>
              <a:t>στο επίπεδο εφαρμογής</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π.χ.</a:t>
            </a:r>
            <a:r>
              <a:rPr b="0" i="0" lang="en-US" sz="2200" u="none" cap="none" strike="noStrike">
                <a:solidFill>
                  <a:srgbClr val="000000"/>
                </a:solidFill>
                <a:latin typeface="Calibri"/>
                <a:ea typeface="Calibri"/>
                <a:cs typeface="Calibri"/>
                <a:sym typeface="Calibri"/>
              </a:rPr>
              <a:t>, HTTP/3)</a:t>
            </a:r>
            <a:endParaRPr b="0" i="0" sz="2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0" st="0"/>
                                            </p:txEl>
                                          </p:spTgt>
                                        </p:tgtEl>
                                        <p:attrNameLst>
                                          <p:attrName>style.visibility</p:attrName>
                                        </p:attrNameLst>
                                      </p:cBhvr>
                                      <p:to>
                                        <p:strVal val="visible"/>
                                      </p:to>
                                    </p:set>
                                    <p:animEffect filter="fade" transition="in">
                                      <p:cBhvr>
                                        <p:cTn dur="500"/>
                                        <p:tgtEl>
                                          <p:spTgt spid="27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1" st="1"/>
                                            </p:txEl>
                                          </p:spTgt>
                                        </p:tgtEl>
                                        <p:attrNameLst>
                                          <p:attrName>style.visibility</p:attrName>
                                        </p:attrNameLst>
                                      </p:cBhvr>
                                      <p:to>
                                        <p:strVal val="visible"/>
                                      </p:to>
                                    </p:set>
                                    <p:animEffect filter="fade" transition="in">
                                      <p:cBhvr>
                                        <p:cTn dur="500"/>
                                        <p:tgtEl>
                                          <p:spTgt spid="27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2" st="2"/>
                                            </p:txEl>
                                          </p:spTgt>
                                        </p:tgtEl>
                                        <p:attrNameLst>
                                          <p:attrName>style.visibility</p:attrName>
                                        </p:attrNameLst>
                                      </p:cBhvr>
                                      <p:to>
                                        <p:strVal val="visible"/>
                                      </p:to>
                                    </p:set>
                                    <p:animEffect filter="fade" transition="in">
                                      <p:cBhvr>
                                        <p:cTn dur="500"/>
                                        <p:tgtEl>
                                          <p:spTgt spid="27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3" st="3"/>
                                            </p:txEl>
                                          </p:spTgt>
                                        </p:tgtEl>
                                        <p:attrNameLst>
                                          <p:attrName>style.visibility</p:attrName>
                                        </p:attrNameLst>
                                      </p:cBhvr>
                                      <p:to>
                                        <p:strVal val="visible"/>
                                      </p:to>
                                    </p:set>
                                    <p:animEffect filter="fade" transition="in">
                                      <p:cBhvr>
                                        <p:cTn dur="500"/>
                                        <p:tgtEl>
                                          <p:spTgt spid="27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4" st="4"/>
                                            </p:txEl>
                                          </p:spTgt>
                                        </p:tgtEl>
                                        <p:attrNameLst>
                                          <p:attrName>style.visibility</p:attrName>
                                        </p:attrNameLst>
                                      </p:cBhvr>
                                      <p:to>
                                        <p:strVal val="visible"/>
                                      </p:to>
                                    </p:set>
                                    <p:animEffect filter="fade" transition="in">
                                      <p:cBhvr>
                                        <p:cTn dur="500"/>
                                        <p:tgtEl>
                                          <p:spTgt spid="27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5" st="5"/>
                                            </p:txEl>
                                          </p:spTgt>
                                        </p:tgtEl>
                                        <p:attrNameLst>
                                          <p:attrName>style.visibility</p:attrName>
                                        </p:attrNameLst>
                                      </p:cBhvr>
                                      <p:to>
                                        <p:strVal val="visible"/>
                                      </p:to>
                                    </p:set>
                                    <p:animEffect filter="fade" transition="in">
                                      <p:cBhvr>
                                        <p:cTn dur="500"/>
                                        <p:tgtEl>
                                          <p:spTgt spid="27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6" st="6"/>
                                            </p:txEl>
                                          </p:spTgt>
                                        </p:tgtEl>
                                        <p:attrNameLst>
                                          <p:attrName>style.visibility</p:attrName>
                                        </p:attrNameLst>
                                      </p:cBhvr>
                                      <p:to>
                                        <p:strVal val="visible"/>
                                      </p:to>
                                    </p:set>
                                    <p:animEffect filter="fade" transition="in">
                                      <p:cBhvr>
                                        <p:cTn dur="500"/>
                                        <p:tgtEl>
                                          <p:spTgt spid="27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xEl>
                                              <p:pRg end="7" st="7"/>
                                            </p:txEl>
                                          </p:spTgt>
                                        </p:tgtEl>
                                        <p:attrNameLst>
                                          <p:attrName>style.visibility</p:attrName>
                                        </p:attrNameLst>
                                      </p:cBhvr>
                                      <p:to>
                                        <p:strVal val="visible"/>
                                      </p:to>
                                    </p:set>
                                    <p:animEffect filter="fade" transition="in">
                                      <p:cBhvr>
                                        <p:cTn dur="500"/>
                                        <p:tgtEl>
                                          <p:spTgt spid="276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3" name="Shape 2773"/>
        <p:cNvGrpSpPr/>
        <p:nvPr/>
      </p:nvGrpSpPr>
      <p:grpSpPr>
        <a:xfrm>
          <a:off x="0" y="0"/>
          <a:ext cx="0" cy="0"/>
          <a:chOff x="0" y="0"/>
          <a:chExt cx="0" cy="0"/>
        </a:xfrm>
      </p:grpSpPr>
      <p:sp>
        <p:nvSpPr>
          <p:cNvPr id="2774" name="Google Shape;2774;p36"/>
          <p:cNvSpPr txBox="1"/>
          <p:nvPr>
            <p:ph type="title"/>
          </p:nvPr>
        </p:nvSpPr>
        <p:spPr>
          <a:xfrm>
            <a:off x="-12332" y="216919"/>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Κεφάλαιο 3: roadmap</a:t>
            </a:r>
            <a:endParaRPr sz="3600"/>
          </a:p>
        </p:txBody>
      </p:sp>
      <p:sp>
        <p:nvSpPr>
          <p:cNvPr id="2775" name="Google Shape;2775;p36"/>
          <p:cNvSpPr txBox="1"/>
          <p:nvPr>
            <p:ph idx="2" type="body"/>
          </p:nvPr>
        </p:nvSpPr>
        <p:spPr>
          <a:xfrm>
            <a:off x="-12333" y="1060433"/>
            <a:ext cx="4963500" cy="3771900"/>
          </a:xfrm>
          <a:prstGeom prst="rect">
            <a:avLst/>
          </a:prstGeom>
          <a:noFill/>
          <a:ln>
            <a:noFill/>
          </a:ln>
        </p:spPr>
        <p:txBody>
          <a:bodyPr anchorCtr="0" anchor="t" bIns="34275" lIns="68575" spcFirstLastPara="1" rIns="68575" wrap="square" tIns="34275">
            <a:noAutofit/>
          </a:bodyPr>
          <a:lstStyle/>
          <a:p>
            <a:pPr indent="-217170" lvl="0" marL="304800" rtl="0" algn="l">
              <a:lnSpc>
                <a:spcPct val="70000"/>
              </a:lnSpc>
              <a:spcBef>
                <a:spcPts val="0"/>
              </a:spcBef>
              <a:spcAft>
                <a:spcPts val="0"/>
              </a:spcAft>
              <a:buClr>
                <a:schemeClr val="lt2"/>
              </a:buClr>
              <a:buSzPts val="2420"/>
              <a:buChar char="▪"/>
            </a:pPr>
            <a:r>
              <a:rPr lang="en-US" sz="2420">
                <a:solidFill>
                  <a:schemeClr val="lt2"/>
                </a:solidFill>
              </a:rPr>
              <a:t>Υπηρεσίες του επιπέδου Μεταφοράς</a:t>
            </a:r>
            <a:endParaRPr sz="2142">
              <a:solidFill>
                <a:schemeClr val="lt2"/>
              </a:solidFill>
            </a:endParaRPr>
          </a:p>
          <a:p>
            <a:pPr indent="-217170" lvl="0" marL="304800" rtl="0" algn="l">
              <a:lnSpc>
                <a:spcPct val="70000"/>
              </a:lnSpc>
              <a:spcBef>
                <a:spcPts val="600"/>
              </a:spcBef>
              <a:spcAft>
                <a:spcPts val="0"/>
              </a:spcAft>
              <a:buClr>
                <a:schemeClr val="lt2"/>
              </a:buClr>
              <a:buSzPts val="2420"/>
              <a:buChar char="▪"/>
            </a:pPr>
            <a:r>
              <a:rPr lang="en-US" sz="2420">
                <a:solidFill>
                  <a:schemeClr val="lt2"/>
                </a:solidFill>
              </a:rPr>
              <a:t>Πολύπλεξη και Αποπολύπλεξη</a:t>
            </a:r>
            <a:endParaRPr sz="2142">
              <a:solidFill>
                <a:schemeClr val="lt2"/>
              </a:solidFill>
            </a:endParaRPr>
          </a:p>
          <a:p>
            <a:pPr indent="-217170" lvl="0" marL="304800" rtl="0" algn="l">
              <a:lnSpc>
                <a:spcPct val="70000"/>
              </a:lnSpc>
              <a:spcBef>
                <a:spcPts val="600"/>
              </a:spcBef>
              <a:spcAft>
                <a:spcPts val="0"/>
              </a:spcAft>
              <a:buClr>
                <a:schemeClr val="lt2"/>
              </a:buClr>
              <a:buSzPts val="2420"/>
              <a:buChar char="▪"/>
            </a:pPr>
            <a:r>
              <a:rPr lang="en-US" sz="2420">
                <a:solidFill>
                  <a:schemeClr val="lt2"/>
                </a:solidFill>
              </a:rPr>
              <a:t>Ασυνδεσμική μεταφορά: UDP</a:t>
            </a:r>
            <a:endParaRPr sz="2142">
              <a:solidFill>
                <a:schemeClr val="lt2"/>
              </a:solidFill>
            </a:endParaRPr>
          </a:p>
          <a:p>
            <a:pPr indent="-217170" lvl="0" marL="304800" rtl="0" algn="l">
              <a:lnSpc>
                <a:spcPct val="70000"/>
              </a:lnSpc>
              <a:spcBef>
                <a:spcPts val="600"/>
              </a:spcBef>
              <a:spcAft>
                <a:spcPts val="0"/>
              </a:spcAft>
              <a:buSzPts val="2420"/>
              <a:buChar char="▪"/>
            </a:pPr>
            <a:r>
              <a:rPr lang="en-US" sz="2420"/>
              <a:t>Αρχές αξιόπιστης μεταφοράς δεδομένων</a:t>
            </a:r>
            <a:endParaRPr sz="2142"/>
          </a:p>
          <a:p>
            <a:pPr indent="-217170" lvl="0" marL="304800" rtl="0" algn="l">
              <a:lnSpc>
                <a:spcPct val="70000"/>
              </a:lnSpc>
              <a:spcBef>
                <a:spcPts val="600"/>
              </a:spcBef>
              <a:spcAft>
                <a:spcPts val="0"/>
              </a:spcAft>
              <a:buClr>
                <a:schemeClr val="lt2"/>
              </a:buClr>
              <a:buSzPts val="2420"/>
              <a:buChar char="▪"/>
            </a:pPr>
            <a:r>
              <a:rPr lang="en-US" sz="2420">
                <a:solidFill>
                  <a:schemeClr val="lt2"/>
                </a:solidFill>
              </a:rPr>
              <a:t>Συνδεσμική μεταφορά: TCP</a:t>
            </a:r>
            <a:endParaRPr sz="2142">
              <a:solidFill>
                <a:schemeClr val="lt2"/>
              </a:solidFill>
            </a:endParaRPr>
          </a:p>
          <a:p>
            <a:pPr indent="-204470" lvl="0" marL="304800" rtl="0" algn="l">
              <a:lnSpc>
                <a:spcPct val="70000"/>
              </a:lnSpc>
              <a:spcBef>
                <a:spcPts val="600"/>
              </a:spcBef>
              <a:spcAft>
                <a:spcPts val="0"/>
              </a:spcAft>
              <a:buClr>
                <a:schemeClr val="lt2"/>
              </a:buClr>
              <a:buSzPts val="2220"/>
              <a:buChar char="▪"/>
            </a:pPr>
            <a:r>
              <a:rPr lang="en-US" sz="2420">
                <a:solidFill>
                  <a:schemeClr val="lt2"/>
                </a:solidFill>
              </a:rPr>
              <a:t>Αρχές του</a:t>
            </a:r>
            <a:r>
              <a:rPr lang="en-US" sz="2142">
                <a:solidFill>
                  <a:schemeClr val="lt2"/>
                </a:solidFill>
              </a:rPr>
              <a:t> </a:t>
            </a:r>
            <a:r>
              <a:rPr lang="en-US" sz="2420">
                <a:solidFill>
                  <a:schemeClr val="lt2"/>
                </a:solidFill>
              </a:rPr>
              <a:t>ελέγχου συμφόρησης</a:t>
            </a:r>
            <a:endParaRPr sz="2420">
              <a:solidFill>
                <a:schemeClr val="lt2"/>
              </a:solidFill>
            </a:endParaRPr>
          </a:p>
          <a:p>
            <a:pPr indent="-217170" lvl="0" marL="304800" rtl="0" algn="l">
              <a:lnSpc>
                <a:spcPct val="70000"/>
              </a:lnSpc>
              <a:spcBef>
                <a:spcPts val="600"/>
              </a:spcBef>
              <a:spcAft>
                <a:spcPts val="0"/>
              </a:spcAft>
              <a:buClr>
                <a:schemeClr val="lt2"/>
              </a:buClr>
              <a:buSzPts val="2420"/>
              <a:buChar char="▪"/>
            </a:pPr>
            <a:r>
              <a:rPr lang="en-US" sz="2420">
                <a:solidFill>
                  <a:schemeClr val="lt2"/>
                </a:solidFill>
              </a:rPr>
              <a:t>TCP έλεγχος συμφόρησης</a:t>
            </a:r>
            <a:endParaRPr sz="2142">
              <a:solidFill>
                <a:schemeClr val="lt2"/>
              </a:solidFill>
            </a:endParaRPr>
          </a:p>
          <a:p>
            <a:pPr indent="-217170" lvl="0" marL="304800" rtl="0" algn="l">
              <a:lnSpc>
                <a:spcPct val="70000"/>
              </a:lnSpc>
              <a:spcBef>
                <a:spcPts val="600"/>
              </a:spcBef>
              <a:spcAft>
                <a:spcPts val="0"/>
              </a:spcAft>
              <a:buClr>
                <a:schemeClr val="lt2"/>
              </a:buClr>
              <a:buSzPts val="2420"/>
              <a:buChar char="▪"/>
            </a:pPr>
            <a:r>
              <a:rPr lang="en-US" sz="2420">
                <a:solidFill>
                  <a:schemeClr val="lt2"/>
                </a:solidFill>
              </a:rPr>
              <a:t>Εξέλιξη της λειτουργικότητας του επιπέδου Μεταφοράς</a:t>
            </a:r>
            <a:endParaRPr sz="2420">
              <a:solidFill>
                <a:srgbClr val="BFBFBF"/>
              </a:solidFill>
            </a:endParaRPr>
          </a:p>
        </p:txBody>
      </p:sp>
      <p:sp>
        <p:nvSpPr>
          <p:cNvPr id="2776" name="Google Shape;2776;p3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2777" name="Google Shape;2777;p36"/>
          <p:cNvPicPr preferRelativeResize="0"/>
          <p:nvPr/>
        </p:nvPicPr>
        <p:blipFill rotWithShape="1">
          <a:blip r:embed="rId3">
            <a:alphaModFix/>
          </a:blip>
          <a:srcRect b="0" l="0" r="0" t="0"/>
          <a:stretch/>
        </p:blipFill>
        <p:spPr>
          <a:xfrm>
            <a:off x="5219397" y="970028"/>
            <a:ext cx="2743200" cy="2057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2" name="Shape 2782"/>
        <p:cNvGrpSpPr/>
        <p:nvPr/>
      </p:nvGrpSpPr>
      <p:grpSpPr>
        <a:xfrm>
          <a:off x="0" y="0"/>
          <a:ext cx="0" cy="0"/>
          <a:chOff x="0" y="0"/>
          <a:chExt cx="0" cy="0"/>
        </a:xfrm>
      </p:grpSpPr>
      <p:sp>
        <p:nvSpPr>
          <p:cNvPr id="2783" name="Google Shape;2783;p37"/>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Αρχές αξιόπιστης μεταφοράς δεδομένων</a:t>
            </a:r>
            <a:endParaRPr sz="3600"/>
          </a:p>
        </p:txBody>
      </p:sp>
      <p:grpSp>
        <p:nvGrpSpPr>
          <p:cNvPr id="2784" name="Google Shape;2784;p37"/>
          <p:cNvGrpSpPr/>
          <p:nvPr/>
        </p:nvGrpSpPr>
        <p:grpSpPr>
          <a:xfrm>
            <a:off x="179119" y="1433835"/>
            <a:ext cx="3860369" cy="1832387"/>
            <a:chOff x="737513" y="2398718"/>
            <a:chExt cx="5595549" cy="2443182"/>
          </a:xfrm>
        </p:grpSpPr>
        <p:sp>
          <p:nvSpPr>
            <p:cNvPr id="2785" name="Google Shape;2785;p37"/>
            <p:cNvSpPr/>
            <p:nvPr/>
          </p:nvSpPr>
          <p:spPr>
            <a:xfrm>
              <a:off x="4575391" y="3206649"/>
              <a:ext cx="929535" cy="419742"/>
            </a:xfrm>
            <a:prstGeom prst="bentUpArrow">
              <a:avLst>
                <a:gd fmla="val 7688" name="adj1"/>
                <a:gd fmla="val 18199" name="adj2"/>
                <a:gd fmla="val 20199" name="adj3"/>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786" name="Google Shape;2786;p37"/>
            <p:cNvGrpSpPr/>
            <p:nvPr/>
          </p:nvGrpSpPr>
          <p:grpSpPr>
            <a:xfrm>
              <a:off x="1442223" y="2551892"/>
              <a:ext cx="1245036" cy="593992"/>
              <a:chOff x="9852456" y="608434"/>
              <a:chExt cx="1245036" cy="593992"/>
            </a:xfrm>
          </p:grpSpPr>
          <p:sp>
            <p:nvSpPr>
              <p:cNvPr id="2787" name="Google Shape;2787;p37"/>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788" name="Google Shape;2788;p37"/>
              <p:cNvSpPr txBox="1"/>
              <p:nvPr/>
            </p:nvSpPr>
            <p:spPr>
              <a:xfrm>
                <a:off x="9935581" y="670265"/>
                <a:ext cx="11064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sending process</a:t>
                </a:r>
                <a:endParaRPr sz="1100"/>
              </a:p>
            </p:txBody>
          </p:sp>
        </p:grpSp>
        <p:grpSp>
          <p:nvGrpSpPr>
            <p:cNvPr id="2789" name="Google Shape;2789;p37"/>
            <p:cNvGrpSpPr/>
            <p:nvPr/>
          </p:nvGrpSpPr>
          <p:grpSpPr>
            <a:xfrm>
              <a:off x="2038693" y="3003923"/>
              <a:ext cx="577200" cy="318000"/>
              <a:chOff x="9950444" y="999755"/>
              <a:chExt cx="577200" cy="318000"/>
            </a:xfrm>
          </p:grpSpPr>
          <p:sp>
            <p:nvSpPr>
              <p:cNvPr id="2790" name="Google Shape;2790;p37"/>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91" name="Google Shape;2791;p37"/>
              <p:cNvSpPr txBox="1"/>
              <p:nvPr/>
            </p:nvSpPr>
            <p:spPr>
              <a:xfrm>
                <a:off x="9950444" y="999755"/>
                <a:ext cx="577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792" name="Google Shape;2792;p37"/>
            <p:cNvGrpSpPr/>
            <p:nvPr/>
          </p:nvGrpSpPr>
          <p:grpSpPr>
            <a:xfrm>
              <a:off x="1175476" y="2432423"/>
              <a:ext cx="545509" cy="512284"/>
              <a:chOff x="-44" y="1473"/>
              <a:chExt cx="981" cy="1105"/>
            </a:xfrm>
          </p:grpSpPr>
          <p:pic>
            <p:nvPicPr>
              <p:cNvPr descr="desktop_computer_stylized_medium" id="2793" name="Google Shape;2793;p3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794" name="Google Shape;2794;p3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795" name="Google Shape;2795;p37"/>
            <p:cNvGrpSpPr/>
            <p:nvPr/>
          </p:nvGrpSpPr>
          <p:grpSpPr>
            <a:xfrm>
              <a:off x="4756576" y="2530702"/>
              <a:ext cx="1245036" cy="593992"/>
              <a:chOff x="9852456" y="608434"/>
              <a:chExt cx="1245036" cy="593992"/>
            </a:xfrm>
          </p:grpSpPr>
          <p:sp>
            <p:nvSpPr>
              <p:cNvPr id="2796" name="Google Shape;2796;p37"/>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797" name="Google Shape;2797;p37"/>
              <p:cNvSpPr txBox="1"/>
              <p:nvPr/>
            </p:nvSpPr>
            <p:spPr>
              <a:xfrm>
                <a:off x="9921965" y="670265"/>
                <a:ext cx="11064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receiving process</a:t>
                </a:r>
                <a:endParaRPr sz="1100"/>
              </a:p>
            </p:txBody>
          </p:sp>
        </p:grpSp>
        <p:grpSp>
          <p:nvGrpSpPr>
            <p:cNvPr id="2798" name="Google Shape;2798;p37"/>
            <p:cNvGrpSpPr/>
            <p:nvPr/>
          </p:nvGrpSpPr>
          <p:grpSpPr>
            <a:xfrm>
              <a:off x="4815705" y="3003923"/>
              <a:ext cx="577200" cy="318000"/>
              <a:chOff x="9678159" y="981583"/>
              <a:chExt cx="577200" cy="318000"/>
            </a:xfrm>
          </p:grpSpPr>
          <p:sp>
            <p:nvSpPr>
              <p:cNvPr id="2799" name="Google Shape;2799;p37"/>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00" name="Google Shape;2800;p37"/>
              <p:cNvSpPr txBox="1"/>
              <p:nvPr/>
            </p:nvSpPr>
            <p:spPr>
              <a:xfrm>
                <a:off x="9678159" y="981583"/>
                <a:ext cx="577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801" name="Google Shape;2801;p37"/>
            <p:cNvGrpSpPr/>
            <p:nvPr/>
          </p:nvGrpSpPr>
          <p:grpSpPr>
            <a:xfrm>
              <a:off x="5854223" y="2398718"/>
              <a:ext cx="230514" cy="466725"/>
              <a:chOff x="4140" y="429"/>
              <a:chExt cx="1425" cy="2396"/>
            </a:xfrm>
          </p:grpSpPr>
          <p:sp>
            <p:nvSpPr>
              <p:cNvPr id="2802" name="Google Shape;2802;p3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03" name="Google Shape;2803;p37"/>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04" name="Google Shape;2804;p3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05" name="Google Shape;2805;p3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06" name="Google Shape;2806;p37"/>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07" name="Google Shape;2807;p37"/>
              <p:cNvGrpSpPr/>
              <p:nvPr/>
            </p:nvGrpSpPr>
            <p:grpSpPr>
              <a:xfrm>
                <a:off x="4751" y="667"/>
                <a:ext cx="580" cy="146"/>
                <a:chOff x="617" y="2567"/>
                <a:chExt cx="724" cy="140"/>
              </a:xfrm>
            </p:grpSpPr>
            <p:sp>
              <p:nvSpPr>
                <p:cNvPr id="2808" name="Google Shape;2808;p37"/>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09" name="Google Shape;2809;p37"/>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10" name="Google Shape;2810;p37"/>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11" name="Google Shape;2811;p37"/>
              <p:cNvGrpSpPr/>
              <p:nvPr/>
            </p:nvGrpSpPr>
            <p:grpSpPr>
              <a:xfrm>
                <a:off x="4745" y="996"/>
                <a:ext cx="580" cy="156"/>
                <a:chOff x="612" y="2570"/>
                <a:chExt cx="724" cy="162"/>
              </a:xfrm>
            </p:grpSpPr>
            <p:sp>
              <p:nvSpPr>
                <p:cNvPr id="2812" name="Google Shape;2812;p37"/>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13" name="Google Shape;2813;p37"/>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14" name="Google Shape;2814;p37"/>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15" name="Google Shape;2815;p37"/>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16" name="Google Shape;2816;p37"/>
              <p:cNvGrpSpPr/>
              <p:nvPr/>
            </p:nvGrpSpPr>
            <p:grpSpPr>
              <a:xfrm>
                <a:off x="4733" y="1627"/>
                <a:ext cx="586" cy="151"/>
                <a:chOff x="611" y="2568"/>
                <a:chExt cx="730" cy="139"/>
              </a:xfrm>
            </p:grpSpPr>
            <p:sp>
              <p:nvSpPr>
                <p:cNvPr id="2817" name="Google Shape;2817;p37"/>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18" name="Google Shape;2818;p37"/>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19" name="Google Shape;2819;p3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20" name="Google Shape;2820;p37"/>
              <p:cNvGrpSpPr/>
              <p:nvPr/>
            </p:nvGrpSpPr>
            <p:grpSpPr>
              <a:xfrm>
                <a:off x="4739" y="1325"/>
                <a:ext cx="580" cy="140"/>
                <a:chOff x="614" y="2566"/>
                <a:chExt cx="723" cy="140"/>
              </a:xfrm>
            </p:grpSpPr>
            <p:sp>
              <p:nvSpPr>
                <p:cNvPr id="2821" name="Google Shape;2821;p37"/>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2" name="Google Shape;2822;p37"/>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23" name="Google Shape;2823;p37"/>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4" name="Google Shape;2824;p3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5" name="Google Shape;2825;p3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6" name="Google Shape;2826;p37"/>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7" name="Google Shape;2827;p3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8" name="Google Shape;2828;p37"/>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29" name="Google Shape;2829;p37"/>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30" name="Google Shape;2830;p37"/>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31" name="Google Shape;2831;p37"/>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2832" name="Google Shape;2832;p37"/>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33" name="Google Shape;2833;p37"/>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834" name="Google Shape;2834;p37"/>
            <p:cNvGrpSpPr/>
            <p:nvPr/>
          </p:nvGrpSpPr>
          <p:grpSpPr>
            <a:xfrm>
              <a:off x="2669417" y="3423937"/>
              <a:ext cx="2003932" cy="666900"/>
              <a:chOff x="7504363" y="3141846"/>
              <a:chExt cx="2003932" cy="666900"/>
            </a:xfrm>
          </p:grpSpPr>
          <p:grpSp>
            <p:nvGrpSpPr>
              <p:cNvPr id="2835" name="Google Shape;2835;p37"/>
              <p:cNvGrpSpPr/>
              <p:nvPr/>
            </p:nvGrpSpPr>
            <p:grpSpPr>
              <a:xfrm>
                <a:off x="7504363" y="3183676"/>
                <a:ext cx="2003932" cy="306163"/>
                <a:chOff x="1616358" y="2551230"/>
                <a:chExt cx="2141698" cy="218510"/>
              </a:xfrm>
            </p:grpSpPr>
            <p:sp>
              <p:nvSpPr>
                <p:cNvPr id="2836" name="Google Shape;2836;p37"/>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37" name="Google Shape;2837;p37"/>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38" name="Google Shape;2838;p37"/>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39" name="Google Shape;2839;p37"/>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2840" name="Google Shape;2840;p37"/>
              <p:cNvSpPr txBox="1"/>
              <p:nvPr/>
            </p:nvSpPr>
            <p:spPr>
              <a:xfrm>
                <a:off x="7695752" y="3141846"/>
                <a:ext cx="1678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reliable channel</a:t>
                </a:r>
                <a:endParaRPr sz="1100"/>
              </a:p>
            </p:txBody>
          </p:sp>
        </p:grpSp>
        <p:cxnSp>
          <p:nvCxnSpPr>
            <p:cNvPr id="2841" name="Google Shape;2841;p37"/>
            <p:cNvCxnSpPr/>
            <p:nvPr/>
          </p:nvCxnSpPr>
          <p:spPr>
            <a:xfrm>
              <a:off x="1082232" y="3325543"/>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2842" name="Google Shape;2842;p37"/>
            <p:cNvSpPr/>
            <p:nvPr/>
          </p:nvSpPr>
          <p:spPr>
            <a:xfrm rot="5400000">
              <a:off x="2152182" y="3067004"/>
              <a:ext cx="462111" cy="773811"/>
            </a:xfrm>
            <a:prstGeom prst="bentUpArrow">
              <a:avLst>
                <a:gd fmla="val 7999" name="adj1"/>
                <a:gd fmla="val 16334" name="adj2"/>
                <a:gd fmla="val 21389" name="adj3"/>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843" name="Google Shape;2843;p37"/>
            <p:cNvCxnSpPr/>
            <p:nvPr/>
          </p:nvCxnSpPr>
          <p:spPr>
            <a:xfrm>
              <a:off x="4645151" y="3325543"/>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2844" name="Google Shape;2844;p37"/>
            <p:cNvSpPr txBox="1"/>
            <p:nvPr/>
          </p:nvSpPr>
          <p:spPr>
            <a:xfrm>
              <a:off x="737513" y="3044385"/>
              <a:ext cx="9942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application</a:t>
              </a:r>
              <a:endParaRPr b="0" i="0" sz="1400" u="none" cap="none" strike="noStrike">
                <a:solidFill>
                  <a:srgbClr val="000000"/>
                </a:solidFill>
                <a:latin typeface="Calibri"/>
                <a:ea typeface="Calibri"/>
                <a:cs typeface="Calibri"/>
                <a:sym typeface="Calibri"/>
              </a:endParaRPr>
            </a:p>
          </p:txBody>
        </p:sp>
        <p:sp>
          <p:nvSpPr>
            <p:cNvPr id="2845" name="Google Shape;2845;p37"/>
            <p:cNvSpPr txBox="1"/>
            <p:nvPr/>
          </p:nvSpPr>
          <p:spPr>
            <a:xfrm>
              <a:off x="828116" y="3272133"/>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sp>
          <p:nvSpPr>
            <p:cNvPr id="2846" name="Google Shape;2846;p37"/>
            <p:cNvSpPr txBox="1"/>
            <p:nvPr/>
          </p:nvSpPr>
          <p:spPr>
            <a:xfrm flipH="1">
              <a:off x="1817159" y="4010900"/>
              <a:ext cx="40257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αξιόπιστη υπηρεσία</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C00000"/>
                  </a:solidFill>
                  <a:latin typeface="Calibri"/>
                  <a:ea typeface="Calibri"/>
                  <a:cs typeface="Calibri"/>
                  <a:sym typeface="Calibri"/>
                </a:rPr>
                <a:t>abstraction</a:t>
              </a:r>
              <a:endParaRPr sz="1100"/>
            </a:p>
          </p:txBody>
        </p:sp>
      </p:grpSp>
      <p:sp>
        <p:nvSpPr>
          <p:cNvPr id="2847" name="Google Shape;2847;p3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3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Αρχές αξιόπιστης μεταφοράς δεδομένων</a:t>
            </a:r>
            <a:endParaRPr sz="3600"/>
          </a:p>
        </p:txBody>
      </p:sp>
      <p:grpSp>
        <p:nvGrpSpPr>
          <p:cNvPr id="2854" name="Google Shape;2854;p38"/>
          <p:cNvGrpSpPr/>
          <p:nvPr/>
        </p:nvGrpSpPr>
        <p:grpSpPr>
          <a:xfrm>
            <a:off x="4669561" y="1425678"/>
            <a:ext cx="4198938" cy="3348764"/>
            <a:chOff x="6226081" y="2364366"/>
            <a:chExt cx="5598584" cy="4465019"/>
          </a:xfrm>
        </p:grpSpPr>
        <p:grpSp>
          <p:nvGrpSpPr>
            <p:cNvPr id="2855" name="Google Shape;2855;p38"/>
            <p:cNvGrpSpPr/>
            <p:nvPr/>
          </p:nvGrpSpPr>
          <p:grpSpPr>
            <a:xfrm>
              <a:off x="6944646" y="2545250"/>
              <a:ext cx="1245036" cy="593992"/>
              <a:chOff x="9852456" y="608434"/>
              <a:chExt cx="1245036" cy="593992"/>
            </a:xfrm>
          </p:grpSpPr>
          <p:sp>
            <p:nvSpPr>
              <p:cNvPr id="2856" name="Google Shape;2856;p38"/>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857" name="Google Shape;2857;p38"/>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sending process</a:t>
                </a:r>
                <a:endParaRPr sz="1100"/>
              </a:p>
            </p:txBody>
          </p:sp>
        </p:grpSp>
        <p:grpSp>
          <p:nvGrpSpPr>
            <p:cNvPr id="2858" name="Google Shape;2858;p38"/>
            <p:cNvGrpSpPr/>
            <p:nvPr/>
          </p:nvGrpSpPr>
          <p:grpSpPr>
            <a:xfrm>
              <a:off x="7541116" y="2997281"/>
              <a:ext cx="577241" cy="338554"/>
              <a:chOff x="9950444" y="999755"/>
              <a:chExt cx="577241" cy="338554"/>
            </a:xfrm>
          </p:grpSpPr>
          <p:sp>
            <p:nvSpPr>
              <p:cNvPr id="2859" name="Google Shape;2859;p38"/>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60" name="Google Shape;2860;p38"/>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861" name="Google Shape;2861;p38"/>
            <p:cNvGrpSpPr/>
            <p:nvPr/>
          </p:nvGrpSpPr>
          <p:grpSpPr>
            <a:xfrm>
              <a:off x="6677899" y="2425781"/>
              <a:ext cx="545509" cy="512284"/>
              <a:chOff x="-44" y="1473"/>
              <a:chExt cx="981" cy="1105"/>
            </a:xfrm>
          </p:grpSpPr>
          <p:pic>
            <p:nvPicPr>
              <p:cNvPr descr="desktop_computer_stylized_medium" id="2862" name="Google Shape;2862;p3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863" name="Google Shape;2863;p3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864" name="Google Shape;2864;p38"/>
            <p:cNvGrpSpPr/>
            <p:nvPr/>
          </p:nvGrpSpPr>
          <p:grpSpPr>
            <a:xfrm>
              <a:off x="10189724" y="2496350"/>
              <a:ext cx="1245036" cy="593992"/>
              <a:chOff x="9852456" y="608434"/>
              <a:chExt cx="1245036" cy="593992"/>
            </a:xfrm>
          </p:grpSpPr>
          <p:sp>
            <p:nvSpPr>
              <p:cNvPr id="2865" name="Google Shape;2865;p38"/>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866" name="Google Shape;2866;p38"/>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receiving process</a:t>
                </a:r>
                <a:endParaRPr sz="1100"/>
              </a:p>
            </p:txBody>
          </p:sp>
        </p:grpSp>
        <p:grpSp>
          <p:nvGrpSpPr>
            <p:cNvPr id="2867" name="Google Shape;2867;p38"/>
            <p:cNvGrpSpPr/>
            <p:nvPr/>
          </p:nvGrpSpPr>
          <p:grpSpPr>
            <a:xfrm>
              <a:off x="10248853" y="2969571"/>
              <a:ext cx="577241" cy="338554"/>
              <a:chOff x="9678159" y="981583"/>
              <a:chExt cx="577241" cy="338554"/>
            </a:xfrm>
          </p:grpSpPr>
          <p:sp>
            <p:nvSpPr>
              <p:cNvPr id="2868" name="Google Shape;2868;p38"/>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69" name="Google Shape;2869;p38"/>
              <p:cNvSpPr txBox="1"/>
              <p:nvPr/>
            </p:nvSpPr>
            <p:spPr>
              <a:xfrm>
                <a:off x="9678159" y="981583"/>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870" name="Google Shape;2870;p38"/>
            <p:cNvGrpSpPr/>
            <p:nvPr/>
          </p:nvGrpSpPr>
          <p:grpSpPr>
            <a:xfrm>
              <a:off x="11287371" y="2364366"/>
              <a:ext cx="230514" cy="466725"/>
              <a:chOff x="4140" y="429"/>
              <a:chExt cx="1425" cy="2396"/>
            </a:xfrm>
          </p:grpSpPr>
          <p:sp>
            <p:nvSpPr>
              <p:cNvPr id="2871" name="Google Shape;2871;p3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72" name="Google Shape;2872;p38"/>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73" name="Google Shape;2873;p3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74" name="Google Shape;2874;p3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75" name="Google Shape;2875;p38"/>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76" name="Google Shape;2876;p38"/>
              <p:cNvGrpSpPr/>
              <p:nvPr/>
            </p:nvGrpSpPr>
            <p:grpSpPr>
              <a:xfrm>
                <a:off x="4751" y="667"/>
                <a:ext cx="580" cy="146"/>
                <a:chOff x="617" y="2567"/>
                <a:chExt cx="724" cy="140"/>
              </a:xfrm>
            </p:grpSpPr>
            <p:sp>
              <p:nvSpPr>
                <p:cNvPr id="2877" name="Google Shape;2877;p38"/>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78" name="Google Shape;2878;p38"/>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79" name="Google Shape;2879;p38"/>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80" name="Google Shape;2880;p38"/>
              <p:cNvGrpSpPr/>
              <p:nvPr/>
            </p:nvGrpSpPr>
            <p:grpSpPr>
              <a:xfrm>
                <a:off x="4745" y="996"/>
                <a:ext cx="580" cy="156"/>
                <a:chOff x="612" y="2570"/>
                <a:chExt cx="724" cy="162"/>
              </a:xfrm>
            </p:grpSpPr>
            <p:sp>
              <p:nvSpPr>
                <p:cNvPr id="2881" name="Google Shape;2881;p38"/>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82" name="Google Shape;2882;p38"/>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83" name="Google Shape;2883;p38"/>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84" name="Google Shape;2884;p38"/>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85" name="Google Shape;2885;p38"/>
              <p:cNvGrpSpPr/>
              <p:nvPr/>
            </p:nvGrpSpPr>
            <p:grpSpPr>
              <a:xfrm>
                <a:off x="4733" y="1627"/>
                <a:ext cx="586" cy="151"/>
                <a:chOff x="611" y="2568"/>
                <a:chExt cx="730" cy="139"/>
              </a:xfrm>
            </p:grpSpPr>
            <p:sp>
              <p:nvSpPr>
                <p:cNvPr id="2886" name="Google Shape;2886;p38"/>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87" name="Google Shape;2887;p38"/>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88" name="Google Shape;2888;p3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889" name="Google Shape;2889;p38"/>
              <p:cNvGrpSpPr/>
              <p:nvPr/>
            </p:nvGrpSpPr>
            <p:grpSpPr>
              <a:xfrm>
                <a:off x="4739" y="1325"/>
                <a:ext cx="580" cy="140"/>
                <a:chOff x="614" y="2566"/>
                <a:chExt cx="723" cy="140"/>
              </a:xfrm>
            </p:grpSpPr>
            <p:sp>
              <p:nvSpPr>
                <p:cNvPr id="2890" name="Google Shape;2890;p38"/>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1" name="Google Shape;2891;p38"/>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892" name="Google Shape;2892;p38"/>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3" name="Google Shape;2893;p3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4" name="Google Shape;2894;p3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5" name="Google Shape;2895;p38"/>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6" name="Google Shape;2896;p3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7" name="Google Shape;2897;p38"/>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8" name="Google Shape;2898;p38"/>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899" name="Google Shape;2899;p38"/>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00" name="Google Shape;2900;p38"/>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2901" name="Google Shape;2901;p38"/>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02" name="Google Shape;2902;p38"/>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2903" name="Google Shape;2903;p38"/>
            <p:cNvCxnSpPr/>
            <p:nvPr/>
          </p:nvCxnSpPr>
          <p:spPr>
            <a:xfrm>
              <a:off x="6584655" y="33189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2904" name="Google Shape;2904;p38"/>
            <p:cNvCxnSpPr/>
            <p:nvPr/>
          </p:nvCxnSpPr>
          <p:spPr>
            <a:xfrm>
              <a:off x="10078299" y="3291191"/>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2905" name="Google Shape;2905;p38"/>
            <p:cNvSpPr txBox="1"/>
            <p:nvPr/>
          </p:nvSpPr>
          <p:spPr>
            <a:xfrm>
              <a:off x="6226081" y="3037743"/>
              <a:ext cx="9942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application</a:t>
              </a:r>
              <a:endParaRPr b="0" i="0" sz="1400" u="none" cap="none" strike="noStrike">
                <a:solidFill>
                  <a:srgbClr val="000000"/>
                </a:solidFill>
                <a:latin typeface="Calibri"/>
                <a:ea typeface="Calibri"/>
                <a:cs typeface="Calibri"/>
                <a:sym typeface="Calibri"/>
              </a:endParaRPr>
            </a:p>
          </p:txBody>
        </p:sp>
        <p:sp>
          <p:nvSpPr>
            <p:cNvPr id="2906" name="Google Shape;2906;p38"/>
            <p:cNvSpPr txBox="1"/>
            <p:nvPr/>
          </p:nvSpPr>
          <p:spPr>
            <a:xfrm>
              <a:off x="6344394" y="3265491"/>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sp>
          <p:nvSpPr>
            <p:cNvPr id="2907" name="Google Shape;2907;p38"/>
            <p:cNvSpPr txBox="1"/>
            <p:nvPr/>
          </p:nvSpPr>
          <p:spPr>
            <a:xfrm flipH="1">
              <a:off x="7109010" y="5998385"/>
              <a:ext cx="46572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αξιόπιστη υπηρεσία </a:t>
              </a:r>
              <a:r>
                <a:rPr i="1" lang="en-US" sz="1800">
                  <a:solidFill>
                    <a:srgbClr val="C00000"/>
                  </a:solidFill>
                  <a:latin typeface="Calibri"/>
                  <a:ea typeface="Calibri"/>
                  <a:cs typeface="Calibri"/>
                  <a:sym typeface="Calibri"/>
                </a:rPr>
                <a:t>εκτέλεση</a:t>
              </a:r>
              <a:endParaRPr sz="1100"/>
            </a:p>
          </p:txBody>
        </p:sp>
        <p:grpSp>
          <p:nvGrpSpPr>
            <p:cNvPr id="2908" name="Google Shape;2908;p38"/>
            <p:cNvGrpSpPr/>
            <p:nvPr/>
          </p:nvGrpSpPr>
          <p:grpSpPr>
            <a:xfrm>
              <a:off x="6573835" y="5301907"/>
              <a:ext cx="5250830" cy="779149"/>
              <a:chOff x="6737055" y="3471301"/>
              <a:chExt cx="5250830" cy="779149"/>
            </a:xfrm>
          </p:grpSpPr>
          <p:grpSp>
            <p:nvGrpSpPr>
              <p:cNvPr id="2909" name="Google Shape;2909;p38"/>
              <p:cNvGrpSpPr/>
              <p:nvPr/>
            </p:nvGrpSpPr>
            <p:grpSpPr>
              <a:xfrm>
                <a:off x="8324240" y="3583550"/>
                <a:ext cx="2044514" cy="666900"/>
                <a:chOff x="7504363" y="3155701"/>
                <a:chExt cx="2044514" cy="666900"/>
              </a:xfrm>
            </p:grpSpPr>
            <p:grpSp>
              <p:nvGrpSpPr>
                <p:cNvPr id="2910" name="Google Shape;2910;p38"/>
                <p:cNvGrpSpPr/>
                <p:nvPr/>
              </p:nvGrpSpPr>
              <p:grpSpPr>
                <a:xfrm>
                  <a:off x="7504363" y="3183676"/>
                  <a:ext cx="2003932" cy="306163"/>
                  <a:chOff x="1616358" y="2551230"/>
                  <a:chExt cx="2141698" cy="218510"/>
                </a:xfrm>
              </p:grpSpPr>
              <p:sp>
                <p:nvSpPr>
                  <p:cNvPr id="2911" name="Google Shape;2911;p38"/>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12" name="Google Shape;2912;p38"/>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13" name="Google Shape;2913;p38"/>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14" name="Google Shape;2914;p38"/>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2915" name="Google Shape;2915;p38"/>
                <p:cNvSpPr txBox="1"/>
                <p:nvPr/>
              </p:nvSpPr>
              <p:spPr>
                <a:xfrm>
                  <a:off x="7626477" y="3155701"/>
                  <a:ext cx="1922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unreliable channel</a:t>
                  </a:r>
                  <a:endParaRPr sz="1100"/>
                </a:p>
              </p:txBody>
            </p:sp>
          </p:grpSp>
          <p:cxnSp>
            <p:nvCxnSpPr>
              <p:cNvPr id="2916" name="Google Shape;2916;p38"/>
              <p:cNvCxnSpPr/>
              <p:nvPr/>
            </p:nvCxnSpPr>
            <p:spPr>
              <a:xfrm>
                <a:off x="6737055" y="34713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2917" name="Google Shape;2917;p38"/>
              <p:cNvCxnSpPr/>
              <p:nvPr/>
            </p:nvCxnSpPr>
            <p:spPr>
              <a:xfrm>
                <a:off x="10299974" y="3471301"/>
                <a:ext cx="1687911" cy="0"/>
              </a:xfrm>
              <a:prstGeom prst="straightConnector1">
                <a:avLst/>
              </a:prstGeom>
              <a:noFill/>
              <a:ln cap="flat" cmpd="sng" w="22225">
                <a:solidFill>
                  <a:srgbClr val="C00000"/>
                </a:solidFill>
                <a:prstDash val="solid"/>
                <a:miter lim="800000"/>
                <a:headEnd len="sm" w="sm" type="none"/>
                <a:tailEnd len="sm" w="sm" type="none"/>
              </a:ln>
            </p:spPr>
          </p:cxnSp>
        </p:grpSp>
        <p:sp>
          <p:nvSpPr>
            <p:cNvPr id="2918" name="Google Shape;2918;p38"/>
            <p:cNvSpPr txBox="1"/>
            <p:nvPr/>
          </p:nvSpPr>
          <p:spPr>
            <a:xfrm>
              <a:off x="6413644" y="5279980"/>
              <a:ext cx="7944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network</a:t>
              </a:r>
              <a:endParaRPr b="0" i="0" sz="1400" u="none" cap="none" strike="noStrike">
                <a:solidFill>
                  <a:srgbClr val="000000"/>
                </a:solidFill>
                <a:latin typeface="Calibri"/>
                <a:ea typeface="Calibri"/>
                <a:cs typeface="Calibri"/>
                <a:sym typeface="Calibri"/>
              </a:endParaRPr>
            </a:p>
          </p:txBody>
        </p:sp>
        <p:sp>
          <p:nvSpPr>
            <p:cNvPr id="2919" name="Google Shape;2919;p38"/>
            <p:cNvSpPr txBox="1"/>
            <p:nvPr/>
          </p:nvSpPr>
          <p:spPr>
            <a:xfrm>
              <a:off x="6358993" y="5023850"/>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cxnSp>
          <p:nvCxnSpPr>
            <p:cNvPr id="2920" name="Google Shape;2920;p38"/>
            <p:cNvCxnSpPr/>
            <p:nvPr/>
          </p:nvCxnSpPr>
          <p:spPr>
            <a:xfrm>
              <a:off x="7532988" y="3216212"/>
              <a:ext cx="0" cy="403537"/>
            </a:xfrm>
            <a:prstGeom prst="straightConnector1">
              <a:avLst/>
            </a:prstGeom>
            <a:noFill/>
            <a:ln cap="flat" cmpd="sng" w="47625">
              <a:solidFill>
                <a:schemeClr val="accent1"/>
              </a:solidFill>
              <a:prstDash val="solid"/>
              <a:miter lim="800000"/>
              <a:headEnd len="sm" w="sm" type="none"/>
              <a:tailEnd len="med" w="med" type="triangle"/>
            </a:ln>
          </p:spPr>
        </p:cxnSp>
        <p:cxnSp>
          <p:nvCxnSpPr>
            <p:cNvPr id="2921" name="Google Shape;2921;p38"/>
            <p:cNvCxnSpPr/>
            <p:nvPr/>
          </p:nvCxnSpPr>
          <p:spPr>
            <a:xfrm rot="10800000">
              <a:off x="10867079" y="3152635"/>
              <a:ext cx="0" cy="439404"/>
            </a:xfrm>
            <a:prstGeom prst="straightConnector1">
              <a:avLst/>
            </a:prstGeom>
            <a:noFill/>
            <a:ln cap="flat" cmpd="sng" w="47625">
              <a:solidFill>
                <a:schemeClr val="accent1"/>
              </a:solidFill>
              <a:prstDash val="solid"/>
              <a:miter lim="800000"/>
              <a:headEnd len="sm" w="sm" type="none"/>
              <a:tailEnd len="med" w="med" type="triangle"/>
            </a:ln>
          </p:spPr>
        </p:cxnSp>
        <p:sp>
          <p:nvSpPr>
            <p:cNvPr id="2922" name="Google Shape;2922;p38"/>
            <p:cNvSpPr txBox="1"/>
            <p:nvPr/>
          </p:nvSpPr>
          <p:spPr>
            <a:xfrm>
              <a:off x="6584496" y="3824138"/>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sender-side of</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reliable data transfer protocol</a:t>
              </a:r>
              <a:endParaRPr sz="1100"/>
            </a:p>
          </p:txBody>
        </p:sp>
        <p:sp>
          <p:nvSpPr>
            <p:cNvPr id="2923" name="Google Shape;2923;p38"/>
            <p:cNvSpPr txBox="1"/>
            <p:nvPr/>
          </p:nvSpPr>
          <p:spPr>
            <a:xfrm>
              <a:off x="9914975" y="3826493"/>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receiver-side</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of reliable data transfer protocol</a:t>
              </a:r>
              <a:endParaRPr sz="1100"/>
            </a:p>
          </p:txBody>
        </p:sp>
        <p:grpSp>
          <p:nvGrpSpPr>
            <p:cNvPr id="2924" name="Google Shape;2924;p38"/>
            <p:cNvGrpSpPr/>
            <p:nvPr/>
          </p:nvGrpSpPr>
          <p:grpSpPr>
            <a:xfrm>
              <a:off x="7535361" y="5023850"/>
              <a:ext cx="632009" cy="632009"/>
              <a:chOff x="7408199" y="4955748"/>
              <a:chExt cx="632009" cy="632009"/>
            </a:xfrm>
          </p:grpSpPr>
          <p:cxnSp>
            <p:nvCxnSpPr>
              <p:cNvPr id="2925" name="Google Shape;2925;p38"/>
              <p:cNvCxnSpPr/>
              <p:nvPr/>
            </p:nvCxnSpPr>
            <p:spPr>
              <a:xfrm>
                <a:off x="7417790" y="4955748"/>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2926" name="Google Shape;2926;p38"/>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nvGrpSpPr>
            <p:cNvPr id="2927" name="Google Shape;2927;p38"/>
            <p:cNvGrpSpPr/>
            <p:nvPr/>
          </p:nvGrpSpPr>
          <p:grpSpPr>
            <a:xfrm rot="-5400000">
              <a:off x="10248530" y="5019008"/>
              <a:ext cx="632009" cy="632009"/>
              <a:chOff x="7408199" y="4948974"/>
              <a:chExt cx="632009" cy="632009"/>
            </a:xfrm>
          </p:grpSpPr>
          <p:cxnSp>
            <p:nvCxnSpPr>
              <p:cNvPr id="2928" name="Google Shape;2928;p38"/>
              <p:cNvCxnSpPr/>
              <p:nvPr/>
            </p:nvCxnSpPr>
            <p:spPr>
              <a:xfrm>
                <a:off x="7427960" y="4948974"/>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2929" name="Google Shape;2929;p38"/>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grpSp>
        <p:nvGrpSpPr>
          <p:cNvPr id="2930" name="Google Shape;2930;p38"/>
          <p:cNvGrpSpPr/>
          <p:nvPr/>
        </p:nvGrpSpPr>
        <p:grpSpPr>
          <a:xfrm>
            <a:off x="179119" y="1433835"/>
            <a:ext cx="3860369" cy="1555385"/>
            <a:chOff x="737513" y="2398718"/>
            <a:chExt cx="5595549" cy="2073847"/>
          </a:xfrm>
        </p:grpSpPr>
        <p:sp>
          <p:nvSpPr>
            <p:cNvPr id="2931" name="Google Shape;2931;p38"/>
            <p:cNvSpPr/>
            <p:nvPr/>
          </p:nvSpPr>
          <p:spPr>
            <a:xfrm>
              <a:off x="4575391" y="3206649"/>
              <a:ext cx="929535" cy="419742"/>
            </a:xfrm>
            <a:prstGeom prst="bentUpArrow">
              <a:avLst>
                <a:gd fmla="val 7688" name="adj1"/>
                <a:gd fmla="val 18199" name="adj2"/>
                <a:gd fmla="val 20199" name="adj3"/>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2932" name="Google Shape;2932;p38"/>
            <p:cNvGrpSpPr/>
            <p:nvPr/>
          </p:nvGrpSpPr>
          <p:grpSpPr>
            <a:xfrm>
              <a:off x="1442223" y="2551892"/>
              <a:ext cx="1245036" cy="593992"/>
              <a:chOff x="9852456" y="608434"/>
              <a:chExt cx="1245036" cy="593992"/>
            </a:xfrm>
          </p:grpSpPr>
          <p:sp>
            <p:nvSpPr>
              <p:cNvPr id="2933" name="Google Shape;2933;p38"/>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934" name="Google Shape;2934;p38"/>
              <p:cNvSpPr txBox="1"/>
              <p:nvPr/>
            </p:nvSpPr>
            <p:spPr>
              <a:xfrm>
                <a:off x="9935581" y="670265"/>
                <a:ext cx="11064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sending process</a:t>
                </a:r>
                <a:endParaRPr sz="1100"/>
              </a:p>
            </p:txBody>
          </p:sp>
        </p:grpSp>
        <p:grpSp>
          <p:nvGrpSpPr>
            <p:cNvPr id="2935" name="Google Shape;2935;p38"/>
            <p:cNvGrpSpPr/>
            <p:nvPr/>
          </p:nvGrpSpPr>
          <p:grpSpPr>
            <a:xfrm>
              <a:off x="2038693" y="3003923"/>
              <a:ext cx="577200" cy="318000"/>
              <a:chOff x="9950444" y="999755"/>
              <a:chExt cx="577200" cy="318000"/>
            </a:xfrm>
          </p:grpSpPr>
          <p:sp>
            <p:nvSpPr>
              <p:cNvPr id="2936" name="Google Shape;2936;p38"/>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37" name="Google Shape;2937;p38"/>
              <p:cNvSpPr txBox="1"/>
              <p:nvPr/>
            </p:nvSpPr>
            <p:spPr>
              <a:xfrm>
                <a:off x="9950444" y="999755"/>
                <a:ext cx="577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938" name="Google Shape;2938;p38"/>
            <p:cNvGrpSpPr/>
            <p:nvPr/>
          </p:nvGrpSpPr>
          <p:grpSpPr>
            <a:xfrm>
              <a:off x="1175476" y="2432423"/>
              <a:ext cx="545509" cy="512284"/>
              <a:chOff x="-44" y="1473"/>
              <a:chExt cx="981" cy="1105"/>
            </a:xfrm>
          </p:grpSpPr>
          <p:pic>
            <p:nvPicPr>
              <p:cNvPr descr="desktop_computer_stylized_medium" id="2939" name="Google Shape;2939;p3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2940" name="Google Shape;2940;p3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941" name="Google Shape;2941;p38"/>
            <p:cNvGrpSpPr/>
            <p:nvPr/>
          </p:nvGrpSpPr>
          <p:grpSpPr>
            <a:xfrm>
              <a:off x="4756576" y="2530702"/>
              <a:ext cx="1245036" cy="593992"/>
              <a:chOff x="9852456" y="608434"/>
              <a:chExt cx="1245036" cy="593992"/>
            </a:xfrm>
          </p:grpSpPr>
          <p:sp>
            <p:nvSpPr>
              <p:cNvPr id="2942" name="Google Shape;2942;p38"/>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943" name="Google Shape;2943;p38"/>
              <p:cNvSpPr txBox="1"/>
              <p:nvPr/>
            </p:nvSpPr>
            <p:spPr>
              <a:xfrm>
                <a:off x="9921965" y="670265"/>
                <a:ext cx="11064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receiving process</a:t>
                </a:r>
                <a:endParaRPr sz="1100"/>
              </a:p>
            </p:txBody>
          </p:sp>
        </p:grpSp>
        <p:grpSp>
          <p:nvGrpSpPr>
            <p:cNvPr id="2944" name="Google Shape;2944;p38"/>
            <p:cNvGrpSpPr/>
            <p:nvPr/>
          </p:nvGrpSpPr>
          <p:grpSpPr>
            <a:xfrm>
              <a:off x="4815705" y="3003923"/>
              <a:ext cx="577200" cy="318000"/>
              <a:chOff x="9678159" y="981583"/>
              <a:chExt cx="577200" cy="318000"/>
            </a:xfrm>
          </p:grpSpPr>
          <p:sp>
            <p:nvSpPr>
              <p:cNvPr id="2945" name="Google Shape;2945;p38"/>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46" name="Google Shape;2946;p38"/>
              <p:cNvSpPr txBox="1"/>
              <p:nvPr/>
            </p:nvSpPr>
            <p:spPr>
              <a:xfrm>
                <a:off x="9678159" y="981583"/>
                <a:ext cx="577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2947" name="Google Shape;2947;p38"/>
            <p:cNvGrpSpPr/>
            <p:nvPr/>
          </p:nvGrpSpPr>
          <p:grpSpPr>
            <a:xfrm>
              <a:off x="5854223" y="2398718"/>
              <a:ext cx="230514" cy="466725"/>
              <a:chOff x="4140" y="429"/>
              <a:chExt cx="1425" cy="2396"/>
            </a:xfrm>
          </p:grpSpPr>
          <p:sp>
            <p:nvSpPr>
              <p:cNvPr id="2948" name="Google Shape;2948;p3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49" name="Google Shape;2949;p38"/>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50" name="Google Shape;2950;p3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51" name="Google Shape;2951;p3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52" name="Google Shape;2952;p38"/>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953" name="Google Shape;2953;p38"/>
              <p:cNvGrpSpPr/>
              <p:nvPr/>
            </p:nvGrpSpPr>
            <p:grpSpPr>
              <a:xfrm>
                <a:off x="4751" y="667"/>
                <a:ext cx="580" cy="146"/>
                <a:chOff x="617" y="2567"/>
                <a:chExt cx="724" cy="140"/>
              </a:xfrm>
            </p:grpSpPr>
            <p:sp>
              <p:nvSpPr>
                <p:cNvPr id="2954" name="Google Shape;2954;p38"/>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55" name="Google Shape;2955;p38"/>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956" name="Google Shape;2956;p38"/>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957" name="Google Shape;2957;p38"/>
              <p:cNvGrpSpPr/>
              <p:nvPr/>
            </p:nvGrpSpPr>
            <p:grpSpPr>
              <a:xfrm>
                <a:off x="4745" y="996"/>
                <a:ext cx="580" cy="156"/>
                <a:chOff x="612" y="2570"/>
                <a:chExt cx="724" cy="162"/>
              </a:xfrm>
            </p:grpSpPr>
            <p:sp>
              <p:nvSpPr>
                <p:cNvPr id="2958" name="Google Shape;2958;p38"/>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59" name="Google Shape;2959;p38"/>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960" name="Google Shape;2960;p38"/>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61" name="Google Shape;2961;p38"/>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962" name="Google Shape;2962;p38"/>
              <p:cNvGrpSpPr/>
              <p:nvPr/>
            </p:nvGrpSpPr>
            <p:grpSpPr>
              <a:xfrm>
                <a:off x="4733" y="1627"/>
                <a:ext cx="586" cy="151"/>
                <a:chOff x="611" y="2568"/>
                <a:chExt cx="730" cy="139"/>
              </a:xfrm>
            </p:grpSpPr>
            <p:sp>
              <p:nvSpPr>
                <p:cNvPr id="2963" name="Google Shape;2963;p38"/>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64" name="Google Shape;2964;p38"/>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965" name="Google Shape;2965;p3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2966" name="Google Shape;2966;p38"/>
              <p:cNvGrpSpPr/>
              <p:nvPr/>
            </p:nvGrpSpPr>
            <p:grpSpPr>
              <a:xfrm>
                <a:off x="4739" y="1325"/>
                <a:ext cx="580" cy="140"/>
                <a:chOff x="614" y="2566"/>
                <a:chExt cx="723" cy="140"/>
              </a:xfrm>
            </p:grpSpPr>
            <p:sp>
              <p:nvSpPr>
                <p:cNvPr id="2967" name="Google Shape;2967;p38"/>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68" name="Google Shape;2968;p38"/>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2969" name="Google Shape;2969;p38"/>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0" name="Google Shape;2970;p3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1" name="Google Shape;2971;p3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2" name="Google Shape;2972;p38"/>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3" name="Google Shape;2973;p3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4" name="Google Shape;2974;p38"/>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5" name="Google Shape;2975;p38"/>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6" name="Google Shape;2976;p38"/>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7" name="Google Shape;2977;p38"/>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2978" name="Google Shape;2978;p38"/>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2979" name="Google Shape;2979;p38"/>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2980" name="Google Shape;2980;p38"/>
            <p:cNvGrpSpPr/>
            <p:nvPr/>
          </p:nvGrpSpPr>
          <p:grpSpPr>
            <a:xfrm>
              <a:off x="2669417" y="3423937"/>
              <a:ext cx="2003932" cy="666900"/>
              <a:chOff x="7504363" y="3141846"/>
              <a:chExt cx="2003932" cy="666900"/>
            </a:xfrm>
          </p:grpSpPr>
          <p:grpSp>
            <p:nvGrpSpPr>
              <p:cNvPr id="2981" name="Google Shape;2981;p38"/>
              <p:cNvGrpSpPr/>
              <p:nvPr/>
            </p:nvGrpSpPr>
            <p:grpSpPr>
              <a:xfrm>
                <a:off x="7504363" y="3183676"/>
                <a:ext cx="2003932" cy="306163"/>
                <a:chOff x="1616358" y="2551230"/>
                <a:chExt cx="2141698" cy="218510"/>
              </a:xfrm>
            </p:grpSpPr>
            <p:sp>
              <p:nvSpPr>
                <p:cNvPr id="2982" name="Google Shape;2982;p38"/>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83" name="Google Shape;2983;p38"/>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84" name="Google Shape;2984;p38"/>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85" name="Google Shape;2985;p38"/>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2986" name="Google Shape;2986;p38"/>
              <p:cNvSpPr txBox="1"/>
              <p:nvPr/>
            </p:nvSpPr>
            <p:spPr>
              <a:xfrm>
                <a:off x="7695752" y="3141846"/>
                <a:ext cx="16788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reliable channel</a:t>
                </a:r>
                <a:endParaRPr sz="1100"/>
              </a:p>
            </p:txBody>
          </p:sp>
        </p:grpSp>
        <p:cxnSp>
          <p:nvCxnSpPr>
            <p:cNvPr id="2987" name="Google Shape;2987;p38"/>
            <p:cNvCxnSpPr/>
            <p:nvPr/>
          </p:nvCxnSpPr>
          <p:spPr>
            <a:xfrm>
              <a:off x="1082232" y="3325543"/>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2988" name="Google Shape;2988;p38"/>
            <p:cNvSpPr/>
            <p:nvPr/>
          </p:nvSpPr>
          <p:spPr>
            <a:xfrm rot="5400000">
              <a:off x="2152182" y="3067004"/>
              <a:ext cx="462111" cy="773811"/>
            </a:xfrm>
            <a:prstGeom prst="bentUpArrow">
              <a:avLst>
                <a:gd fmla="val 7999" name="adj1"/>
                <a:gd fmla="val 16334" name="adj2"/>
                <a:gd fmla="val 21389" name="adj3"/>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2989" name="Google Shape;2989;p38"/>
            <p:cNvCxnSpPr/>
            <p:nvPr/>
          </p:nvCxnSpPr>
          <p:spPr>
            <a:xfrm>
              <a:off x="4645151" y="3325543"/>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2990" name="Google Shape;2990;p38"/>
            <p:cNvSpPr txBox="1"/>
            <p:nvPr/>
          </p:nvSpPr>
          <p:spPr>
            <a:xfrm>
              <a:off x="737513" y="3044385"/>
              <a:ext cx="9942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application</a:t>
              </a:r>
              <a:endParaRPr b="0" i="0" sz="1400" u="none" cap="none" strike="noStrike">
                <a:solidFill>
                  <a:srgbClr val="000000"/>
                </a:solidFill>
                <a:latin typeface="Calibri"/>
                <a:ea typeface="Calibri"/>
                <a:cs typeface="Calibri"/>
                <a:sym typeface="Calibri"/>
              </a:endParaRPr>
            </a:p>
          </p:txBody>
        </p:sp>
        <p:sp>
          <p:nvSpPr>
            <p:cNvPr id="2991" name="Google Shape;2991;p38"/>
            <p:cNvSpPr txBox="1"/>
            <p:nvPr/>
          </p:nvSpPr>
          <p:spPr>
            <a:xfrm>
              <a:off x="828116" y="3272133"/>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sp>
          <p:nvSpPr>
            <p:cNvPr id="2992" name="Google Shape;2992;p38"/>
            <p:cNvSpPr txBox="1"/>
            <p:nvPr/>
          </p:nvSpPr>
          <p:spPr>
            <a:xfrm flipH="1">
              <a:off x="1817207" y="4010900"/>
              <a:ext cx="4025652"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reliable service </a:t>
              </a:r>
              <a:r>
                <a:rPr b="0" i="1" lang="en-US" sz="1800" u="none" cap="none" strike="noStrike">
                  <a:solidFill>
                    <a:srgbClr val="000000"/>
                  </a:solidFill>
                  <a:latin typeface="Calibri"/>
                  <a:ea typeface="Calibri"/>
                  <a:cs typeface="Calibri"/>
                  <a:sym typeface="Calibri"/>
                </a:rPr>
                <a:t>abstraction</a:t>
              </a:r>
              <a:endParaRPr sz="1100"/>
            </a:p>
          </p:txBody>
        </p:sp>
      </p:grpSp>
      <p:sp>
        <p:nvSpPr>
          <p:cNvPr id="2993" name="Google Shape;2993;p38"/>
          <p:cNvSpPr/>
          <p:nvPr/>
        </p:nvSpPr>
        <p:spPr>
          <a:xfrm>
            <a:off x="221920" y="1362207"/>
            <a:ext cx="3949200" cy="1796100"/>
          </a:xfrm>
          <a:prstGeom prst="rect">
            <a:avLst/>
          </a:prstGeom>
          <a:solidFill>
            <a:schemeClr val="lt1">
              <a:alpha val="8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94" name="Google Shape;2994;p38"/>
          <p:cNvSpPr/>
          <p:nvPr/>
        </p:nvSpPr>
        <p:spPr>
          <a:xfrm>
            <a:off x="4086616" y="2329842"/>
            <a:ext cx="479100" cy="761100"/>
          </a:xfrm>
          <a:prstGeom prst="rightArrow">
            <a:avLst>
              <a:gd fmla="val 50000" name="adj1"/>
              <a:gd fmla="val 50000" name="adj2"/>
            </a:avLst>
          </a:prstGeom>
          <a:gradFill>
            <a:gsLst>
              <a:gs pos="0">
                <a:srgbClr val="F5F7FC"/>
              </a:gs>
              <a:gs pos="56000">
                <a:srgbClr val="C00000"/>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95" name="Google Shape;2995;p38"/>
          <p:cNvSpPr/>
          <p:nvPr/>
        </p:nvSpPr>
        <p:spPr>
          <a:xfrm>
            <a:off x="4940084" y="2382864"/>
            <a:ext cx="14646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96" name="Google Shape;2996;p38"/>
          <p:cNvSpPr/>
          <p:nvPr/>
        </p:nvSpPr>
        <p:spPr>
          <a:xfrm>
            <a:off x="7414001" y="2380927"/>
            <a:ext cx="14646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97" name="Google Shape;2997;p3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4"/>
                                        </p:tgtEl>
                                        <p:attrNameLst>
                                          <p:attrName>style.visibility</p:attrName>
                                        </p:attrNameLst>
                                      </p:cBhvr>
                                      <p:to>
                                        <p:strVal val="visible"/>
                                      </p:to>
                                    </p:set>
                                    <p:animEffect filter="fade" transition="in">
                                      <p:cBhvr>
                                        <p:cTn dur="500"/>
                                        <p:tgtEl>
                                          <p:spTgt spid="29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54"/>
                                        </p:tgtEl>
                                        <p:attrNameLst>
                                          <p:attrName>style.visibility</p:attrName>
                                        </p:attrNameLst>
                                      </p:cBhvr>
                                      <p:to>
                                        <p:strVal val="visible"/>
                                      </p:to>
                                    </p:set>
                                    <p:animEffect filter="fade" transition="in">
                                      <p:cBhvr>
                                        <p:cTn dur="1000"/>
                                        <p:tgtEl>
                                          <p:spTgt spid="2854"/>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500"/>
                                        <p:tgtEl>
                                          <p:spTgt spid="2994"/>
                                        </p:tgtEl>
                                      </p:cBhvr>
                                    </p:animEffect>
                                    <p:set>
                                      <p:cBhvr>
                                        <p:cTn dur="1" fill="hold">
                                          <p:stCondLst>
                                            <p:cond delay="500"/>
                                          </p:stCondLst>
                                        </p:cTn>
                                        <p:tgtEl>
                                          <p:spTgt spid="29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5"/>
                                        </p:tgtEl>
                                        <p:attrNameLst>
                                          <p:attrName>style.visibility</p:attrName>
                                        </p:attrNameLst>
                                      </p:cBhvr>
                                      <p:to>
                                        <p:strVal val="visible"/>
                                      </p:to>
                                    </p:set>
                                    <p:animEffect filter="fade" transition="in">
                                      <p:cBhvr>
                                        <p:cTn dur="500"/>
                                        <p:tgtEl>
                                          <p:spTgt spid="2995"/>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2996"/>
                                        </p:tgtEl>
                                        <p:attrNameLst>
                                          <p:attrName>style.visibility</p:attrName>
                                        </p:attrNameLst>
                                      </p:cBhvr>
                                      <p:to>
                                        <p:strVal val="visible"/>
                                      </p:to>
                                    </p:set>
                                    <p:animEffect filter="fade" transition="in">
                                      <p:cBhvr>
                                        <p:cTn dur="500"/>
                                        <p:tgtEl>
                                          <p:spTgt spid="29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2" name="Shape 3002"/>
        <p:cNvGrpSpPr/>
        <p:nvPr/>
      </p:nvGrpSpPr>
      <p:grpSpPr>
        <a:xfrm>
          <a:off x="0" y="0"/>
          <a:ext cx="0" cy="0"/>
          <a:chOff x="0" y="0"/>
          <a:chExt cx="0" cy="0"/>
        </a:xfrm>
      </p:grpSpPr>
      <p:sp>
        <p:nvSpPr>
          <p:cNvPr id="3003" name="Google Shape;3003;p39"/>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Αρχές αξιόπιστης μεταφοράς δεδομένων</a:t>
            </a:r>
            <a:endParaRPr sz="3600"/>
          </a:p>
        </p:txBody>
      </p:sp>
      <p:grpSp>
        <p:nvGrpSpPr>
          <p:cNvPr id="3004" name="Google Shape;3004;p39"/>
          <p:cNvGrpSpPr/>
          <p:nvPr/>
        </p:nvGrpSpPr>
        <p:grpSpPr>
          <a:xfrm>
            <a:off x="4288561" y="1425678"/>
            <a:ext cx="4198938" cy="3071763"/>
            <a:chOff x="6226081" y="2364366"/>
            <a:chExt cx="5598584" cy="4095684"/>
          </a:xfrm>
        </p:grpSpPr>
        <p:grpSp>
          <p:nvGrpSpPr>
            <p:cNvPr id="3005" name="Google Shape;3005;p39"/>
            <p:cNvGrpSpPr/>
            <p:nvPr/>
          </p:nvGrpSpPr>
          <p:grpSpPr>
            <a:xfrm>
              <a:off x="6944646" y="2545250"/>
              <a:ext cx="1245036" cy="593992"/>
              <a:chOff x="9852456" y="608434"/>
              <a:chExt cx="1245036" cy="593992"/>
            </a:xfrm>
          </p:grpSpPr>
          <p:sp>
            <p:nvSpPr>
              <p:cNvPr id="3006" name="Google Shape;3006;p39"/>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007" name="Google Shape;3007;p39"/>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sending process</a:t>
                </a:r>
                <a:endParaRPr sz="1100"/>
              </a:p>
            </p:txBody>
          </p:sp>
        </p:grpSp>
        <p:grpSp>
          <p:nvGrpSpPr>
            <p:cNvPr id="3008" name="Google Shape;3008;p39"/>
            <p:cNvGrpSpPr/>
            <p:nvPr/>
          </p:nvGrpSpPr>
          <p:grpSpPr>
            <a:xfrm>
              <a:off x="7541116" y="2997281"/>
              <a:ext cx="577241" cy="338554"/>
              <a:chOff x="9950444" y="999755"/>
              <a:chExt cx="577241" cy="338554"/>
            </a:xfrm>
          </p:grpSpPr>
          <p:sp>
            <p:nvSpPr>
              <p:cNvPr id="3009" name="Google Shape;3009;p39"/>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10" name="Google Shape;3010;p39"/>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011" name="Google Shape;3011;p39"/>
            <p:cNvGrpSpPr/>
            <p:nvPr/>
          </p:nvGrpSpPr>
          <p:grpSpPr>
            <a:xfrm>
              <a:off x="6677899" y="2425781"/>
              <a:ext cx="545509" cy="512284"/>
              <a:chOff x="-44" y="1473"/>
              <a:chExt cx="981" cy="1105"/>
            </a:xfrm>
          </p:grpSpPr>
          <p:pic>
            <p:nvPicPr>
              <p:cNvPr descr="desktop_computer_stylized_medium" id="3012" name="Google Shape;3012;p3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013" name="Google Shape;3013;p3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014" name="Google Shape;3014;p39"/>
            <p:cNvGrpSpPr/>
            <p:nvPr/>
          </p:nvGrpSpPr>
          <p:grpSpPr>
            <a:xfrm>
              <a:off x="10189724" y="2496350"/>
              <a:ext cx="1245036" cy="593992"/>
              <a:chOff x="9852456" y="608434"/>
              <a:chExt cx="1245036" cy="593992"/>
            </a:xfrm>
          </p:grpSpPr>
          <p:sp>
            <p:nvSpPr>
              <p:cNvPr id="3015" name="Google Shape;3015;p39"/>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016" name="Google Shape;3016;p39"/>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receiving process</a:t>
                </a:r>
                <a:endParaRPr sz="1100"/>
              </a:p>
            </p:txBody>
          </p:sp>
        </p:grpSp>
        <p:grpSp>
          <p:nvGrpSpPr>
            <p:cNvPr id="3017" name="Google Shape;3017;p39"/>
            <p:cNvGrpSpPr/>
            <p:nvPr/>
          </p:nvGrpSpPr>
          <p:grpSpPr>
            <a:xfrm>
              <a:off x="10248853" y="2969571"/>
              <a:ext cx="577241" cy="338554"/>
              <a:chOff x="9678159" y="981583"/>
              <a:chExt cx="577241" cy="338554"/>
            </a:xfrm>
          </p:grpSpPr>
          <p:sp>
            <p:nvSpPr>
              <p:cNvPr id="3018" name="Google Shape;3018;p39"/>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19" name="Google Shape;3019;p39"/>
              <p:cNvSpPr txBox="1"/>
              <p:nvPr/>
            </p:nvSpPr>
            <p:spPr>
              <a:xfrm>
                <a:off x="9678159" y="981583"/>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020" name="Google Shape;3020;p39"/>
            <p:cNvGrpSpPr/>
            <p:nvPr/>
          </p:nvGrpSpPr>
          <p:grpSpPr>
            <a:xfrm>
              <a:off x="11287371" y="2364366"/>
              <a:ext cx="230514" cy="466725"/>
              <a:chOff x="4140" y="429"/>
              <a:chExt cx="1425" cy="2396"/>
            </a:xfrm>
          </p:grpSpPr>
          <p:sp>
            <p:nvSpPr>
              <p:cNvPr id="3021" name="Google Shape;3021;p3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22" name="Google Shape;3022;p39"/>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23" name="Google Shape;3023;p3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24" name="Google Shape;3024;p3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25" name="Google Shape;3025;p39"/>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026" name="Google Shape;3026;p39"/>
              <p:cNvGrpSpPr/>
              <p:nvPr/>
            </p:nvGrpSpPr>
            <p:grpSpPr>
              <a:xfrm>
                <a:off x="4751" y="667"/>
                <a:ext cx="580" cy="146"/>
                <a:chOff x="617" y="2567"/>
                <a:chExt cx="724" cy="140"/>
              </a:xfrm>
            </p:grpSpPr>
            <p:sp>
              <p:nvSpPr>
                <p:cNvPr id="3027" name="Google Shape;3027;p39"/>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28" name="Google Shape;3028;p39"/>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029" name="Google Shape;3029;p39"/>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030" name="Google Shape;3030;p39"/>
              <p:cNvGrpSpPr/>
              <p:nvPr/>
            </p:nvGrpSpPr>
            <p:grpSpPr>
              <a:xfrm>
                <a:off x="4745" y="996"/>
                <a:ext cx="580" cy="156"/>
                <a:chOff x="612" y="2570"/>
                <a:chExt cx="724" cy="162"/>
              </a:xfrm>
            </p:grpSpPr>
            <p:sp>
              <p:nvSpPr>
                <p:cNvPr id="3031" name="Google Shape;3031;p39"/>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32" name="Google Shape;3032;p39"/>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033" name="Google Shape;3033;p39"/>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34" name="Google Shape;3034;p39"/>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035" name="Google Shape;3035;p39"/>
              <p:cNvGrpSpPr/>
              <p:nvPr/>
            </p:nvGrpSpPr>
            <p:grpSpPr>
              <a:xfrm>
                <a:off x="4733" y="1627"/>
                <a:ext cx="586" cy="151"/>
                <a:chOff x="611" y="2568"/>
                <a:chExt cx="730" cy="139"/>
              </a:xfrm>
            </p:grpSpPr>
            <p:sp>
              <p:nvSpPr>
                <p:cNvPr id="3036" name="Google Shape;3036;p39"/>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37" name="Google Shape;3037;p39"/>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038" name="Google Shape;3038;p3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039" name="Google Shape;3039;p39"/>
              <p:cNvGrpSpPr/>
              <p:nvPr/>
            </p:nvGrpSpPr>
            <p:grpSpPr>
              <a:xfrm>
                <a:off x="4739" y="1325"/>
                <a:ext cx="580" cy="140"/>
                <a:chOff x="614" y="2566"/>
                <a:chExt cx="723" cy="140"/>
              </a:xfrm>
            </p:grpSpPr>
            <p:sp>
              <p:nvSpPr>
                <p:cNvPr id="3040" name="Google Shape;3040;p39"/>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1" name="Google Shape;3041;p39"/>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042" name="Google Shape;3042;p39"/>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3" name="Google Shape;3043;p3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4" name="Google Shape;3044;p3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5" name="Google Shape;3045;p39"/>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6" name="Google Shape;3046;p3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7" name="Google Shape;3047;p39"/>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8" name="Google Shape;3048;p39"/>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49" name="Google Shape;3049;p39"/>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50" name="Google Shape;3050;p39"/>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3051" name="Google Shape;3051;p39"/>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052" name="Google Shape;3052;p39"/>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3053" name="Google Shape;3053;p39"/>
            <p:cNvCxnSpPr/>
            <p:nvPr/>
          </p:nvCxnSpPr>
          <p:spPr>
            <a:xfrm>
              <a:off x="6584655" y="33189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054" name="Google Shape;3054;p39"/>
            <p:cNvCxnSpPr/>
            <p:nvPr/>
          </p:nvCxnSpPr>
          <p:spPr>
            <a:xfrm>
              <a:off x="10078299" y="3291191"/>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3055" name="Google Shape;3055;p39"/>
            <p:cNvSpPr txBox="1"/>
            <p:nvPr/>
          </p:nvSpPr>
          <p:spPr>
            <a:xfrm>
              <a:off x="6226081" y="3037743"/>
              <a:ext cx="9942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application</a:t>
              </a:r>
              <a:endParaRPr b="0" i="0" sz="1400" u="none" cap="none" strike="noStrike">
                <a:solidFill>
                  <a:srgbClr val="000000"/>
                </a:solidFill>
                <a:latin typeface="Calibri"/>
                <a:ea typeface="Calibri"/>
                <a:cs typeface="Calibri"/>
                <a:sym typeface="Calibri"/>
              </a:endParaRPr>
            </a:p>
          </p:txBody>
        </p:sp>
        <p:sp>
          <p:nvSpPr>
            <p:cNvPr id="3056" name="Google Shape;3056;p39"/>
            <p:cNvSpPr txBox="1"/>
            <p:nvPr/>
          </p:nvSpPr>
          <p:spPr>
            <a:xfrm>
              <a:off x="6344394" y="3265491"/>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sp>
          <p:nvSpPr>
            <p:cNvPr id="3057" name="Google Shape;3057;p39"/>
            <p:cNvSpPr txBox="1"/>
            <p:nvPr/>
          </p:nvSpPr>
          <p:spPr>
            <a:xfrm flipH="1">
              <a:off x="7109034" y="5998385"/>
              <a:ext cx="4657176"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reliable service </a:t>
              </a:r>
              <a:r>
                <a:rPr b="0" i="1" lang="en-US" sz="1800" u="none" cap="none" strike="noStrike">
                  <a:solidFill>
                    <a:srgbClr val="C00000"/>
                  </a:solidFill>
                  <a:latin typeface="Calibri"/>
                  <a:ea typeface="Calibri"/>
                  <a:cs typeface="Calibri"/>
                  <a:sym typeface="Calibri"/>
                </a:rPr>
                <a:t>implementation</a:t>
              </a:r>
              <a:endParaRPr sz="1100"/>
            </a:p>
          </p:txBody>
        </p:sp>
        <p:grpSp>
          <p:nvGrpSpPr>
            <p:cNvPr id="3058" name="Google Shape;3058;p39"/>
            <p:cNvGrpSpPr/>
            <p:nvPr/>
          </p:nvGrpSpPr>
          <p:grpSpPr>
            <a:xfrm>
              <a:off x="6573835" y="5301907"/>
              <a:ext cx="5250830" cy="779149"/>
              <a:chOff x="6737055" y="3471301"/>
              <a:chExt cx="5250830" cy="779149"/>
            </a:xfrm>
          </p:grpSpPr>
          <p:grpSp>
            <p:nvGrpSpPr>
              <p:cNvPr id="3059" name="Google Shape;3059;p39"/>
              <p:cNvGrpSpPr/>
              <p:nvPr/>
            </p:nvGrpSpPr>
            <p:grpSpPr>
              <a:xfrm>
                <a:off x="8324240" y="3583550"/>
                <a:ext cx="2044514" cy="666900"/>
                <a:chOff x="7504363" y="3155701"/>
                <a:chExt cx="2044514" cy="666900"/>
              </a:xfrm>
            </p:grpSpPr>
            <p:grpSp>
              <p:nvGrpSpPr>
                <p:cNvPr id="3060" name="Google Shape;3060;p39"/>
                <p:cNvGrpSpPr/>
                <p:nvPr/>
              </p:nvGrpSpPr>
              <p:grpSpPr>
                <a:xfrm>
                  <a:off x="7504363" y="3183676"/>
                  <a:ext cx="2003932" cy="306163"/>
                  <a:chOff x="1616358" y="2551230"/>
                  <a:chExt cx="2141698" cy="218510"/>
                </a:xfrm>
              </p:grpSpPr>
              <p:sp>
                <p:nvSpPr>
                  <p:cNvPr id="3061" name="Google Shape;3061;p39"/>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62" name="Google Shape;3062;p39"/>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63" name="Google Shape;3063;p39"/>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64" name="Google Shape;3064;p39"/>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3065" name="Google Shape;3065;p39"/>
                <p:cNvSpPr txBox="1"/>
                <p:nvPr/>
              </p:nvSpPr>
              <p:spPr>
                <a:xfrm>
                  <a:off x="7626477" y="3155701"/>
                  <a:ext cx="1922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unreliable channel</a:t>
                  </a:r>
                  <a:endParaRPr sz="1100"/>
                </a:p>
              </p:txBody>
            </p:sp>
          </p:grpSp>
          <p:cxnSp>
            <p:nvCxnSpPr>
              <p:cNvPr id="3066" name="Google Shape;3066;p39"/>
              <p:cNvCxnSpPr/>
              <p:nvPr/>
            </p:nvCxnSpPr>
            <p:spPr>
              <a:xfrm>
                <a:off x="6737055" y="34713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067" name="Google Shape;3067;p39"/>
              <p:cNvCxnSpPr/>
              <p:nvPr/>
            </p:nvCxnSpPr>
            <p:spPr>
              <a:xfrm>
                <a:off x="10299974" y="3471301"/>
                <a:ext cx="1687911" cy="0"/>
              </a:xfrm>
              <a:prstGeom prst="straightConnector1">
                <a:avLst/>
              </a:prstGeom>
              <a:noFill/>
              <a:ln cap="flat" cmpd="sng" w="22225">
                <a:solidFill>
                  <a:srgbClr val="C00000"/>
                </a:solidFill>
                <a:prstDash val="solid"/>
                <a:miter lim="800000"/>
                <a:headEnd len="sm" w="sm" type="none"/>
                <a:tailEnd len="sm" w="sm" type="none"/>
              </a:ln>
            </p:spPr>
          </p:cxnSp>
        </p:grpSp>
        <p:sp>
          <p:nvSpPr>
            <p:cNvPr id="3068" name="Google Shape;3068;p39"/>
            <p:cNvSpPr txBox="1"/>
            <p:nvPr/>
          </p:nvSpPr>
          <p:spPr>
            <a:xfrm>
              <a:off x="6413644" y="5279980"/>
              <a:ext cx="7944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network</a:t>
              </a:r>
              <a:endParaRPr b="0" i="0" sz="1400" u="none" cap="none" strike="noStrike">
                <a:solidFill>
                  <a:srgbClr val="000000"/>
                </a:solidFill>
                <a:latin typeface="Calibri"/>
                <a:ea typeface="Calibri"/>
                <a:cs typeface="Calibri"/>
                <a:sym typeface="Calibri"/>
              </a:endParaRPr>
            </a:p>
          </p:txBody>
        </p:sp>
        <p:sp>
          <p:nvSpPr>
            <p:cNvPr id="3069" name="Google Shape;3069;p39"/>
            <p:cNvSpPr txBox="1"/>
            <p:nvPr/>
          </p:nvSpPr>
          <p:spPr>
            <a:xfrm>
              <a:off x="6358993" y="5023850"/>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cxnSp>
          <p:nvCxnSpPr>
            <p:cNvPr id="3070" name="Google Shape;3070;p39"/>
            <p:cNvCxnSpPr/>
            <p:nvPr/>
          </p:nvCxnSpPr>
          <p:spPr>
            <a:xfrm>
              <a:off x="7532988" y="3216212"/>
              <a:ext cx="0" cy="403537"/>
            </a:xfrm>
            <a:prstGeom prst="straightConnector1">
              <a:avLst/>
            </a:prstGeom>
            <a:noFill/>
            <a:ln cap="flat" cmpd="sng" w="47625">
              <a:solidFill>
                <a:schemeClr val="accent1"/>
              </a:solidFill>
              <a:prstDash val="solid"/>
              <a:miter lim="800000"/>
              <a:headEnd len="sm" w="sm" type="none"/>
              <a:tailEnd len="med" w="med" type="triangle"/>
            </a:ln>
          </p:spPr>
        </p:cxnSp>
        <p:cxnSp>
          <p:nvCxnSpPr>
            <p:cNvPr id="3071" name="Google Shape;3071;p39"/>
            <p:cNvCxnSpPr/>
            <p:nvPr/>
          </p:nvCxnSpPr>
          <p:spPr>
            <a:xfrm rot="10800000">
              <a:off x="10867079" y="3152635"/>
              <a:ext cx="0" cy="439404"/>
            </a:xfrm>
            <a:prstGeom prst="straightConnector1">
              <a:avLst/>
            </a:prstGeom>
            <a:noFill/>
            <a:ln cap="flat" cmpd="sng" w="47625">
              <a:solidFill>
                <a:schemeClr val="accent1"/>
              </a:solidFill>
              <a:prstDash val="solid"/>
              <a:miter lim="800000"/>
              <a:headEnd len="sm" w="sm" type="none"/>
              <a:tailEnd len="med" w="med" type="triangle"/>
            </a:ln>
          </p:spPr>
        </p:cxnSp>
        <p:sp>
          <p:nvSpPr>
            <p:cNvPr id="3072" name="Google Shape;3072;p39"/>
            <p:cNvSpPr txBox="1"/>
            <p:nvPr/>
          </p:nvSpPr>
          <p:spPr>
            <a:xfrm>
              <a:off x="6584496" y="3824138"/>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sender-side of</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reliable data transfer protocol</a:t>
              </a:r>
              <a:endParaRPr sz="1100"/>
            </a:p>
          </p:txBody>
        </p:sp>
        <p:sp>
          <p:nvSpPr>
            <p:cNvPr id="3073" name="Google Shape;3073;p39"/>
            <p:cNvSpPr txBox="1"/>
            <p:nvPr/>
          </p:nvSpPr>
          <p:spPr>
            <a:xfrm>
              <a:off x="9914975" y="3826493"/>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receiver-side</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of reliable data transfer protocol</a:t>
              </a:r>
              <a:endParaRPr sz="1100"/>
            </a:p>
          </p:txBody>
        </p:sp>
        <p:grpSp>
          <p:nvGrpSpPr>
            <p:cNvPr id="3074" name="Google Shape;3074;p39"/>
            <p:cNvGrpSpPr/>
            <p:nvPr/>
          </p:nvGrpSpPr>
          <p:grpSpPr>
            <a:xfrm>
              <a:off x="7535361" y="5023850"/>
              <a:ext cx="632009" cy="632009"/>
              <a:chOff x="7408199" y="4955748"/>
              <a:chExt cx="632009" cy="632009"/>
            </a:xfrm>
          </p:grpSpPr>
          <p:cxnSp>
            <p:nvCxnSpPr>
              <p:cNvPr id="3075" name="Google Shape;3075;p39"/>
              <p:cNvCxnSpPr/>
              <p:nvPr/>
            </p:nvCxnSpPr>
            <p:spPr>
              <a:xfrm>
                <a:off x="7417790" y="4955748"/>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076" name="Google Shape;3076;p39"/>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nvGrpSpPr>
            <p:cNvPr id="3077" name="Google Shape;3077;p39"/>
            <p:cNvGrpSpPr/>
            <p:nvPr/>
          </p:nvGrpSpPr>
          <p:grpSpPr>
            <a:xfrm rot="-5400000">
              <a:off x="10248530" y="5019008"/>
              <a:ext cx="632009" cy="632009"/>
              <a:chOff x="7408199" y="4948974"/>
              <a:chExt cx="632009" cy="632009"/>
            </a:xfrm>
          </p:grpSpPr>
          <p:cxnSp>
            <p:nvCxnSpPr>
              <p:cNvPr id="3078" name="Google Shape;3078;p39"/>
              <p:cNvCxnSpPr/>
              <p:nvPr/>
            </p:nvCxnSpPr>
            <p:spPr>
              <a:xfrm>
                <a:off x="7427960" y="4948974"/>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079" name="Google Shape;3079;p39"/>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grpSp>
        <p:nvGrpSpPr>
          <p:cNvPr id="3080" name="Google Shape;3080;p39"/>
          <p:cNvGrpSpPr/>
          <p:nvPr/>
        </p:nvGrpSpPr>
        <p:grpSpPr>
          <a:xfrm>
            <a:off x="78816" y="2128081"/>
            <a:ext cx="6820913" cy="2778300"/>
            <a:chOff x="917888" y="3300903"/>
            <a:chExt cx="9094551" cy="3704400"/>
          </a:xfrm>
        </p:grpSpPr>
        <p:sp>
          <p:nvSpPr>
            <p:cNvPr id="3081" name="Google Shape;3081;p39"/>
            <p:cNvSpPr txBox="1"/>
            <p:nvPr/>
          </p:nvSpPr>
          <p:spPr>
            <a:xfrm>
              <a:off x="917888" y="3300903"/>
              <a:ext cx="4815300" cy="3704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lang="en-US" sz="2200">
                  <a:latin typeface="Calibri"/>
                  <a:ea typeface="Calibri"/>
                  <a:cs typeface="Calibri"/>
                  <a:sym typeface="Calibri"/>
                </a:rPr>
                <a:t>Η πολυπλοκότητα του πρωτοκόλλου αξιόπιστης μεταφοράς δεδομένων εξαρτάται από τα χαρακτηριστικά ενός αναξιόπιστου καναλιού</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απώλεια</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διαφθορά</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επαναποστολή δεδομένων;</a:t>
              </a:r>
              <a:r>
                <a:rPr b="0" i="0" lang="en-US" sz="2200" u="none" cap="none" strike="noStrike">
                  <a:solidFill>
                    <a:srgbClr val="000000"/>
                  </a:solidFill>
                  <a:latin typeface="Calibri"/>
                  <a:ea typeface="Calibri"/>
                  <a:cs typeface="Calibri"/>
                  <a:sym typeface="Calibri"/>
                </a:rPr>
                <a:t>)</a:t>
              </a:r>
              <a:endParaRPr sz="1200"/>
            </a:p>
          </p:txBody>
        </p:sp>
        <p:cxnSp>
          <p:nvCxnSpPr>
            <p:cNvPr id="3082" name="Google Shape;3082;p39"/>
            <p:cNvCxnSpPr/>
            <p:nvPr/>
          </p:nvCxnSpPr>
          <p:spPr>
            <a:xfrm flipH="1">
              <a:off x="5799610" y="4167212"/>
              <a:ext cx="1091351" cy="1001120"/>
            </a:xfrm>
            <a:prstGeom prst="straightConnector1">
              <a:avLst/>
            </a:prstGeom>
            <a:noFill/>
            <a:ln cap="flat" cmpd="sng" w="9525">
              <a:solidFill>
                <a:srgbClr val="FF0000"/>
              </a:solidFill>
              <a:prstDash val="solid"/>
              <a:miter lim="800000"/>
              <a:headEnd len="sm" w="sm" type="none"/>
              <a:tailEnd len="sm" w="sm" type="none"/>
            </a:ln>
          </p:spPr>
        </p:cxnSp>
        <p:cxnSp>
          <p:nvCxnSpPr>
            <p:cNvPr id="3083" name="Google Shape;3083;p39"/>
            <p:cNvCxnSpPr/>
            <p:nvPr/>
          </p:nvCxnSpPr>
          <p:spPr>
            <a:xfrm flipH="1">
              <a:off x="5800941" y="4291381"/>
              <a:ext cx="4211498" cy="886357"/>
            </a:xfrm>
            <a:prstGeom prst="straightConnector1">
              <a:avLst/>
            </a:prstGeom>
            <a:noFill/>
            <a:ln cap="flat" cmpd="sng" w="9525">
              <a:solidFill>
                <a:srgbClr val="FF0000"/>
              </a:solidFill>
              <a:prstDash val="solid"/>
              <a:miter lim="800000"/>
              <a:headEnd len="sm" w="sm" type="none"/>
              <a:tailEnd len="sm" w="sm" type="none"/>
            </a:ln>
          </p:spPr>
        </p:cxnSp>
      </p:grpSp>
      <p:sp>
        <p:nvSpPr>
          <p:cNvPr id="3084" name="Google Shape;3084;p39"/>
          <p:cNvSpPr/>
          <p:nvPr/>
        </p:nvSpPr>
        <p:spPr>
          <a:xfrm>
            <a:off x="4559084" y="2382864"/>
            <a:ext cx="14646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85" name="Google Shape;3085;p39"/>
          <p:cNvSpPr/>
          <p:nvPr/>
        </p:nvSpPr>
        <p:spPr>
          <a:xfrm>
            <a:off x="6914700" y="2380925"/>
            <a:ext cx="15828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86" name="Google Shape;3086;p3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0"/>
                                        </p:tgtEl>
                                        <p:attrNameLst>
                                          <p:attrName>style.visibility</p:attrName>
                                        </p:attrNameLst>
                                      </p:cBhvr>
                                      <p:to>
                                        <p:strVal val="visible"/>
                                      </p:to>
                                    </p:set>
                                    <p:animEffect filter="fade" transition="in">
                                      <p:cBhvr>
                                        <p:cTn dur="1000"/>
                                        <p:tgtEl>
                                          <p:spTgt spid="30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4"/>
          <p:cNvSpPr txBox="1"/>
          <p:nvPr>
            <p:ph type="title"/>
          </p:nvPr>
        </p:nvSpPr>
        <p:spPr>
          <a:xfrm>
            <a:off x="47925" y="178988"/>
            <a:ext cx="80430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2970"/>
              <a:buFont typeface="Calibri"/>
              <a:buNone/>
            </a:pPr>
            <a:r>
              <a:rPr lang="en-US" sz="3000"/>
              <a:t>Επίπεδο Μεταφοράς, </a:t>
            </a:r>
            <a:r>
              <a:rPr lang="en-US" sz="3000"/>
              <a:t>υπηρεσίες και πρωτόκολλα</a:t>
            </a:r>
            <a:endParaRPr sz="3000"/>
          </a:p>
        </p:txBody>
      </p:sp>
      <p:sp>
        <p:nvSpPr>
          <p:cNvPr id="64" name="Google Shape;64;p4"/>
          <p:cNvSpPr txBox="1"/>
          <p:nvPr/>
        </p:nvSpPr>
        <p:spPr>
          <a:xfrm>
            <a:off x="257" y="997742"/>
            <a:ext cx="4362000" cy="1216200"/>
          </a:xfrm>
          <a:prstGeom prst="rect">
            <a:avLst/>
          </a:prstGeom>
          <a:noFill/>
          <a:ln>
            <a:noFill/>
          </a:ln>
        </p:spPr>
        <p:txBody>
          <a:bodyPr anchorCtr="0" anchor="t" bIns="34275" lIns="68575" spcFirstLastPara="1" rIns="68575" wrap="square" tIns="34275">
            <a:normAutofit/>
          </a:bodyPr>
          <a:lstStyle/>
          <a:p>
            <a:pPr indent="-167798" lvl="0" marL="266700" marR="0" rtl="0" algn="l">
              <a:lnSpc>
                <a:spcPct val="70000"/>
              </a:lnSpc>
              <a:spcBef>
                <a:spcPts val="0"/>
              </a:spcBef>
              <a:spcAft>
                <a:spcPts val="0"/>
              </a:spcAft>
              <a:buClr>
                <a:srgbClr val="0000A3"/>
              </a:buClr>
              <a:buSzPts val="2042"/>
              <a:buFont typeface="Noto Sans Symbols"/>
              <a:buChar char="▪"/>
            </a:pPr>
            <a:r>
              <a:rPr lang="en-US" sz="2042">
                <a:latin typeface="Calibri"/>
                <a:ea typeface="Calibri"/>
                <a:cs typeface="Calibri"/>
                <a:sym typeface="Calibri"/>
              </a:rPr>
              <a:t>παρέχει την δυνατότητα </a:t>
            </a:r>
            <a:r>
              <a:rPr i="1" lang="en-US" sz="2042">
                <a:solidFill>
                  <a:srgbClr val="C00000"/>
                </a:solidFill>
                <a:latin typeface="Calibri"/>
                <a:ea typeface="Calibri"/>
                <a:cs typeface="Calibri"/>
                <a:sym typeface="Calibri"/>
              </a:rPr>
              <a:t>λογικής επικοινωνίας</a:t>
            </a:r>
            <a:r>
              <a:rPr lang="en-US" sz="2042">
                <a:latin typeface="Calibri"/>
                <a:ea typeface="Calibri"/>
                <a:cs typeface="Calibri"/>
                <a:sym typeface="Calibri"/>
              </a:rPr>
              <a:t> ανάμεσα σε διεργασίες εφαρμογών που εκτελούνται σε διαφορετικούς υπολογιστές.</a:t>
            </a:r>
            <a:endParaRPr sz="1117"/>
          </a:p>
        </p:txBody>
      </p:sp>
      <p:sp>
        <p:nvSpPr>
          <p:cNvPr id="65" name="Google Shape;65;p4"/>
          <p:cNvSpPr/>
          <p:nvPr/>
        </p:nvSpPr>
        <p:spPr>
          <a:xfrm>
            <a:off x="6738891" y="2299333"/>
            <a:ext cx="844648" cy="1003631"/>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 name="Google Shape;66;p4"/>
          <p:cNvSpPr/>
          <p:nvPr/>
        </p:nvSpPr>
        <p:spPr>
          <a:xfrm>
            <a:off x="5455557" y="1369526"/>
            <a:ext cx="1302545" cy="988278"/>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67" name="Google Shape;67;p4"/>
          <p:cNvGrpSpPr/>
          <p:nvPr/>
        </p:nvGrpSpPr>
        <p:grpSpPr>
          <a:xfrm>
            <a:off x="5404012" y="2466938"/>
            <a:ext cx="1094184" cy="700088"/>
            <a:chOff x="2889" y="1631"/>
            <a:chExt cx="980" cy="743"/>
          </a:xfrm>
        </p:grpSpPr>
        <p:sp>
          <p:nvSpPr>
            <p:cNvPr id="68" name="Google Shape;68;p4"/>
            <p:cNvSpPr/>
            <p:nvPr/>
          </p:nvSpPr>
          <p:spPr>
            <a:xfrm>
              <a:off x="3046" y="1841"/>
              <a:ext cx="663" cy="533"/>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69" name="Google Shape;69;p4"/>
            <p:cNvSpPr/>
            <p:nvPr/>
          </p:nvSpPr>
          <p:spPr>
            <a:xfrm>
              <a:off x="2889" y="1631"/>
              <a:ext cx="980" cy="253"/>
            </a:xfrm>
            <a:prstGeom prst="triangle">
              <a:avLst>
                <a:gd fmla="val 50000" name="adj"/>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00CCFF"/>
                </a:solidFill>
                <a:latin typeface="Arial"/>
                <a:ea typeface="Arial"/>
                <a:cs typeface="Arial"/>
                <a:sym typeface="Arial"/>
              </a:endParaRPr>
            </a:p>
          </p:txBody>
        </p:sp>
      </p:grpSp>
      <p:sp>
        <p:nvSpPr>
          <p:cNvPr id="70" name="Google Shape;70;p4"/>
          <p:cNvSpPr/>
          <p:nvPr/>
        </p:nvSpPr>
        <p:spPr>
          <a:xfrm>
            <a:off x="5784301" y="3512350"/>
            <a:ext cx="2309813" cy="1248966"/>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71" name="Google Shape;71;p4"/>
          <p:cNvSpPr txBox="1"/>
          <p:nvPr/>
        </p:nvSpPr>
        <p:spPr>
          <a:xfrm>
            <a:off x="5759456" y="1116346"/>
            <a:ext cx="1004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mobile network</a:t>
            </a:r>
            <a:endParaRPr sz="1100"/>
          </a:p>
        </p:txBody>
      </p:sp>
      <p:sp>
        <p:nvSpPr>
          <p:cNvPr id="72" name="Google Shape;72;p4"/>
          <p:cNvSpPr txBox="1"/>
          <p:nvPr/>
        </p:nvSpPr>
        <p:spPr>
          <a:xfrm>
            <a:off x="5498126" y="3143941"/>
            <a:ext cx="1466700" cy="2046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home network</a:t>
            </a:r>
            <a:endParaRPr sz="1100"/>
          </a:p>
        </p:txBody>
      </p:sp>
      <p:sp>
        <p:nvSpPr>
          <p:cNvPr id="73" name="Google Shape;73;p4"/>
          <p:cNvSpPr txBox="1"/>
          <p:nvPr/>
        </p:nvSpPr>
        <p:spPr>
          <a:xfrm>
            <a:off x="5480181" y="4334831"/>
            <a:ext cx="896400" cy="4755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enterprise</a:t>
            </a:r>
            <a:endParaRPr sz="1100"/>
          </a:p>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          network</a:t>
            </a:r>
            <a:endParaRPr sz="1100"/>
          </a:p>
        </p:txBody>
      </p:sp>
      <p:sp>
        <p:nvSpPr>
          <p:cNvPr id="74" name="Google Shape;74;p4"/>
          <p:cNvSpPr/>
          <p:nvPr/>
        </p:nvSpPr>
        <p:spPr>
          <a:xfrm>
            <a:off x="7666610" y="2384655"/>
            <a:ext cx="955596" cy="1449984"/>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75" name="Google Shape;75;p4"/>
          <p:cNvGrpSpPr/>
          <p:nvPr/>
        </p:nvGrpSpPr>
        <p:grpSpPr>
          <a:xfrm>
            <a:off x="8128086" y="2946120"/>
            <a:ext cx="515514" cy="541192"/>
            <a:chOff x="5203089" y="1751190"/>
            <a:chExt cx="858331" cy="662414"/>
          </a:xfrm>
        </p:grpSpPr>
        <p:sp>
          <p:nvSpPr>
            <p:cNvPr id="76" name="Google Shape;76;p4"/>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 name="Google Shape;77;p4"/>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78" name="Google Shape;78;p4"/>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9" name="Google Shape;79;p4"/>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0" name="Google Shape;80;p4"/>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81" name="Google Shape;81;p4"/>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82" name="Google Shape;82;p4"/>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83" name="Google Shape;83;p4"/>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84" name="Google Shape;84;p4"/>
          <p:cNvGrpSpPr/>
          <p:nvPr/>
        </p:nvGrpSpPr>
        <p:grpSpPr>
          <a:xfrm>
            <a:off x="8078554" y="2395522"/>
            <a:ext cx="445989" cy="486212"/>
            <a:chOff x="5203089" y="1751190"/>
            <a:chExt cx="858331" cy="662414"/>
          </a:xfrm>
        </p:grpSpPr>
        <p:sp>
          <p:nvSpPr>
            <p:cNvPr id="85" name="Google Shape;85;p4"/>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6" name="Google Shape;86;p4"/>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87" name="Google Shape;87;p4"/>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88" name="Google Shape;88;p4"/>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9" name="Google Shape;89;p4"/>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90" name="Google Shape;90;p4"/>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91" name="Google Shape;91;p4"/>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92" name="Google Shape;92;p4"/>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sp>
        <p:nvSpPr>
          <p:cNvPr id="93" name="Google Shape;93;p4"/>
          <p:cNvSpPr/>
          <p:nvPr/>
        </p:nvSpPr>
        <p:spPr>
          <a:xfrm>
            <a:off x="7155610" y="1336531"/>
            <a:ext cx="1123559" cy="1041898"/>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4" name="Google Shape;94;p4"/>
          <p:cNvSpPr txBox="1"/>
          <p:nvPr/>
        </p:nvSpPr>
        <p:spPr>
          <a:xfrm>
            <a:off x="7070401" y="1388396"/>
            <a:ext cx="1293900" cy="374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national or global ISP</a:t>
            </a:r>
            <a:endParaRPr sz="1100"/>
          </a:p>
        </p:txBody>
      </p:sp>
      <p:sp>
        <p:nvSpPr>
          <p:cNvPr id="95" name="Google Shape;95;p4"/>
          <p:cNvSpPr/>
          <p:nvPr/>
        </p:nvSpPr>
        <p:spPr>
          <a:xfrm>
            <a:off x="6959301" y="2758431"/>
            <a:ext cx="229200" cy="148500"/>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6" name="Google Shape;96;p4"/>
          <p:cNvSpPr txBox="1"/>
          <p:nvPr/>
        </p:nvSpPr>
        <p:spPr>
          <a:xfrm>
            <a:off x="6574621" y="2585939"/>
            <a:ext cx="7806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local or regional ISP</a:t>
            </a:r>
            <a:endParaRPr sz="1100"/>
          </a:p>
        </p:txBody>
      </p:sp>
      <p:sp>
        <p:nvSpPr>
          <p:cNvPr id="97" name="Google Shape;97;p4"/>
          <p:cNvSpPr txBox="1"/>
          <p:nvPr/>
        </p:nvSpPr>
        <p:spPr>
          <a:xfrm>
            <a:off x="8188325" y="3508453"/>
            <a:ext cx="609900" cy="29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datacenter </a:t>
            </a:r>
            <a:endParaRPr sz="1100"/>
          </a:p>
          <a:p>
            <a:pPr indent="0" lvl="0" marL="0" marR="0" rtl="0" algn="l">
              <a:lnSpc>
                <a:spcPct val="9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network</a:t>
            </a:r>
            <a:endParaRPr sz="1100"/>
          </a:p>
        </p:txBody>
      </p:sp>
      <p:sp>
        <p:nvSpPr>
          <p:cNvPr id="98" name="Google Shape;98;p4"/>
          <p:cNvSpPr txBox="1"/>
          <p:nvPr/>
        </p:nvSpPr>
        <p:spPr>
          <a:xfrm>
            <a:off x="7547263" y="3171186"/>
            <a:ext cx="6324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content </a:t>
            </a:r>
            <a:endParaRPr sz="1100"/>
          </a:p>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provider </a:t>
            </a:r>
            <a:endParaRPr sz="1100"/>
          </a:p>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network</a:t>
            </a:r>
            <a:endParaRPr b="0" i="0" sz="800" u="none" cap="none" strike="noStrike">
              <a:solidFill>
                <a:srgbClr val="000000"/>
              </a:solidFill>
              <a:latin typeface="Calibri"/>
              <a:ea typeface="Calibri"/>
              <a:cs typeface="Calibri"/>
              <a:sym typeface="Calibri"/>
            </a:endParaRPr>
          </a:p>
        </p:txBody>
      </p:sp>
      <p:cxnSp>
        <p:nvCxnSpPr>
          <p:cNvPr id="99" name="Google Shape;99;p4"/>
          <p:cNvCxnSpPr/>
          <p:nvPr/>
        </p:nvCxnSpPr>
        <p:spPr>
          <a:xfrm rot="10800000">
            <a:off x="7920063" y="2685178"/>
            <a:ext cx="309600" cy="47700"/>
          </a:xfrm>
          <a:prstGeom prst="straightConnector1">
            <a:avLst/>
          </a:prstGeom>
          <a:noFill/>
          <a:ln cap="flat" cmpd="sng" w="9525">
            <a:solidFill>
              <a:schemeClr val="dk1"/>
            </a:solidFill>
            <a:prstDash val="solid"/>
            <a:miter lim="800000"/>
            <a:headEnd len="sm" w="sm" type="none"/>
            <a:tailEnd len="sm" w="sm" type="none"/>
          </a:ln>
        </p:spPr>
      </p:cxnSp>
      <p:cxnSp>
        <p:nvCxnSpPr>
          <p:cNvPr id="100" name="Google Shape;100;p4"/>
          <p:cNvCxnSpPr/>
          <p:nvPr/>
        </p:nvCxnSpPr>
        <p:spPr>
          <a:xfrm rot="10800000">
            <a:off x="7995526" y="2730644"/>
            <a:ext cx="259500" cy="554100"/>
          </a:xfrm>
          <a:prstGeom prst="straightConnector1">
            <a:avLst/>
          </a:prstGeom>
          <a:noFill/>
          <a:ln cap="flat" cmpd="sng" w="9525">
            <a:solidFill>
              <a:schemeClr val="dk1"/>
            </a:solidFill>
            <a:prstDash val="solid"/>
            <a:miter lim="800000"/>
            <a:headEnd len="sm" w="sm" type="none"/>
            <a:tailEnd len="sm" w="sm" type="none"/>
          </a:ln>
        </p:spPr>
      </p:cxnSp>
      <p:cxnSp>
        <p:nvCxnSpPr>
          <p:cNvPr id="101" name="Google Shape;101;p4"/>
          <p:cNvCxnSpPr/>
          <p:nvPr/>
        </p:nvCxnSpPr>
        <p:spPr>
          <a:xfrm flipH="1" rot="10800000">
            <a:off x="7977673" y="2725171"/>
            <a:ext cx="252000" cy="296400"/>
          </a:xfrm>
          <a:prstGeom prst="straightConnector1">
            <a:avLst/>
          </a:prstGeom>
          <a:noFill/>
          <a:ln cap="flat" cmpd="sng" w="9525">
            <a:solidFill>
              <a:schemeClr val="dk1"/>
            </a:solidFill>
            <a:prstDash val="solid"/>
            <a:miter lim="800000"/>
            <a:headEnd len="sm" w="sm" type="none"/>
            <a:tailEnd len="sm" w="sm" type="none"/>
          </a:ln>
        </p:spPr>
      </p:cxnSp>
      <p:cxnSp>
        <p:nvCxnSpPr>
          <p:cNvPr id="102" name="Google Shape;102;p4"/>
          <p:cNvCxnSpPr/>
          <p:nvPr/>
        </p:nvCxnSpPr>
        <p:spPr>
          <a:xfrm rot="10800000">
            <a:off x="7928081" y="2696283"/>
            <a:ext cx="0" cy="364200"/>
          </a:xfrm>
          <a:prstGeom prst="straightConnector1">
            <a:avLst/>
          </a:prstGeom>
          <a:noFill/>
          <a:ln cap="flat" cmpd="sng" w="9525">
            <a:solidFill>
              <a:schemeClr val="dk1"/>
            </a:solidFill>
            <a:prstDash val="solid"/>
            <a:miter lim="800000"/>
            <a:headEnd len="sm" w="sm" type="none"/>
            <a:tailEnd len="sm" w="sm" type="none"/>
          </a:ln>
        </p:spPr>
      </p:cxnSp>
      <p:cxnSp>
        <p:nvCxnSpPr>
          <p:cNvPr id="103" name="Google Shape;103;p4"/>
          <p:cNvCxnSpPr/>
          <p:nvPr/>
        </p:nvCxnSpPr>
        <p:spPr>
          <a:xfrm rot="10800000">
            <a:off x="7913072" y="3053617"/>
            <a:ext cx="381300" cy="261600"/>
          </a:xfrm>
          <a:prstGeom prst="straightConnector1">
            <a:avLst/>
          </a:prstGeom>
          <a:noFill/>
          <a:ln cap="flat" cmpd="sng" w="9525">
            <a:solidFill>
              <a:schemeClr val="dk1"/>
            </a:solidFill>
            <a:prstDash val="solid"/>
            <a:miter lim="800000"/>
            <a:headEnd len="sm" w="sm" type="none"/>
            <a:tailEnd len="sm" w="sm" type="none"/>
          </a:ln>
        </p:spPr>
      </p:cxnSp>
      <p:cxnSp>
        <p:nvCxnSpPr>
          <p:cNvPr id="104" name="Google Shape;104;p4"/>
          <p:cNvCxnSpPr/>
          <p:nvPr/>
        </p:nvCxnSpPr>
        <p:spPr>
          <a:xfrm rot="10800000">
            <a:off x="7421265" y="3065807"/>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105" name="Google Shape;105;p4"/>
          <p:cNvCxnSpPr/>
          <p:nvPr/>
        </p:nvCxnSpPr>
        <p:spPr>
          <a:xfrm rot="10800000">
            <a:off x="6914580" y="3065807"/>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106" name="Google Shape;106;p4"/>
          <p:cNvCxnSpPr/>
          <p:nvPr/>
        </p:nvCxnSpPr>
        <p:spPr>
          <a:xfrm flipH="1">
            <a:off x="6957669" y="2630754"/>
            <a:ext cx="286800" cy="387900"/>
          </a:xfrm>
          <a:prstGeom prst="straightConnector1">
            <a:avLst/>
          </a:prstGeom>
          <a:noFill/>
          <a:ln cap="flat" cmpd="sng" w="9525">
            <a:solidFill>
              <a:schemeClr val="dk1"/>
            </a:solidFill>
            <a:prstDash val="solid"/>
            <a:miter lim="800000"/>
            <a:headEnd len="sm" w="sm" type="none"/>
            <a:tailEnd len="sm" w="sm" type="none"/>
          </a:ln>
        </p:spPr>
      </p:cxnSp>
      <p:cxnSp>
        <p:nvCxnSpPr>
          <p:cNvPr id="107" name="Google Shape;107;p4"/>
          <p:cNvCxnSpPr/>
          <p:nvPr/>
        </p:nvCxnSpPr>
        <p:spPr>
          <a:xfrm>
            <a:off x="7299802" y="2630754"/>
            <a:ext cx="0" cy="405300"/>
          </a:xfrm>
          <a:prstGeom prst="straightConnector1">
            <a:avLst/>
          </a:prstGeom>
          <a:noFill/>
          <a:ln cap="flat" cmpd="sng" w="9525">
            <a:solidFill>
              <a:schemeClr val="dk1"/>
            </a:solidFill>
            <a:prstDash val="solid"/>
            <a:miter lim="800000"/>
            <a:headEnd len="sm" w="sm" type="none"/>
            <a:tailEnd len="sm" w="sm" type="none"/>
          </a:ln>
        </p:spPr>
      </p:cxnSp>
      <p:cxnSp>
        <p:nvCxnSpPr>
          <p:cNvPr id="108" name="Google Shape;108;p4"/>
          <p:cNvCxnSpPr/>
          <p:nvPr/>
        </p:nvCxnSpPr>
        <p:spPr>
          <a:xfrm>
            <a:off x="7603251" y="2066019"/>
            <a:ext cx="366000" cy="629400"/>
          </a:xfrm>
          <a:prstGeom prst="straightConnector1">
            <a:avLst/>
          </a:prstGeom>
          <a:noFill/>
          <a:ln cap="flat" cmpd="sng" w="9525">
            <a:solidFill>
              <a:schemeClr val="dk1"/>
            </a:solidFill>
            <a:prstDash val="solid"/>
            <a:miter lim="800000"/>
            <a:headEnd len="sm" w="sm" type="none"/>
            <a:tailEnd len="sm" w="sm" type="none"/>
          </a:ln>
        </p:spPr>
      </p:cxnSp>
      <p:cxnSp>
        <p:nvCxnSpPr>
          <p:cNvPr id="109" name="Google Shape;109;p4"/>
          <p:cNvCxnSpPr/>
          <p:nvPr/>
        </p:nvCxnSpPr>
        <p:spPr>
          <a:xfrm flipH="1">
            <a:off x="7349063" y="2021260"/>
            <a:ext cx="285300" cy="521100"/>
          </a:xfrm>
          <a:prstGeom prst="straightConnector1">
            <a:avLst/>
          </a:prstGeom>
          <a:noFill/>
          <a:ln cap="flat" cmpd="sng" w="12700">
            <a:solidFill>
              <a:schemeClr val="dk1"/>
            </a:solidFill>
            <a:prstDash val="solid"/>
            <a:miter lim="800000"/>
            <a:headEnd len="sm" w="sm" type="none"/>
            <a:tailEnd len="sm" w="sm" type="none"/>
          </a:ln>
        </p:spPr>
      </p:cxnSp>
      <p:grpSp>
        <p:nvGrpSpPr>
          <p:cNvPr id="110" name="Google Shape;110;p4"/>
          <p:cNvGrpSpPr/>
          <p:nvPr/>
        </p:nvGrpSpPr>
        <p:grpSpPr>
          <a:xfrm>
            <a:off x="5671679" y="1595494"/>
            <a:ext cx="2684150" cy="2730213"/>
            <a:chOff x="7562238" y="2127325"/>
            <a:chExt cx="3578867" cy="3640284"/>
          </a:xfrm>
        </p:grpSpPr>
        <p:grpSp>
          <p:nvGrpSpPr>
            <p:cNvPr id="111" name="Google Shape;111;p4"/>
            <p:cNvGrpSpPr/>
            <p:nvPr/>
          </p:nvGrpSpPr>
          <p:grpSpPr>
            <a:xfrm>
              <a:off x="7857253" y="2127325"/>
              <a:ext cx="3283852" cy="3640284"/>
              <a:chOff x="7881336" y="2104198"/>
              <a:chExt cx="3283852" cy="3640284"/>
            </a:xfrm>
          </p:grpSpPr>
          <p:cxnSp>
            <p:nvCxnSpPr>
              <p:cNvPr id="112" name="Google Shape;112;p4"/>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113" name="Google Shape;113;p4"/>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114" name="Google Shape;114;p4"/>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115" name="Google Shape;115;p4"/>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116" name="Google Shape;116;p4"/>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117" name="Google Shape;117;p4"/>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118" name="Google Shape;118;p4"/>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119" name="Google Shape;119;p4"/>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4"/>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4"/>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122" name="Google Shape;122;p4"/>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123" name="Google Shape;123;p4"/>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124" name="Google Shape;124;p4"/>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125" name="Google Shape;125;p4"/>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126" name="Google Shape;126;p4"/>
              <p:cNvCxnSpPr/>
              <p:nvPr/>
            </p:nvCxnSpPr>
            <p:spPr>
              <a:xfrm flipH="1">
                <a:off x="10124718" y="2146305"/>
                <a:ext cx="761467" cy="577355"/>
              </a:xfrm>
              <a:prstGeom prst="straightConnector1">
                <a:avLst/>
              </a:prstGeom>
              <a:noFill/>
              <a:ln cap="flat" cmpd="sng" w="12700">
                <a:solidFill>
                  <a:schemeClr val="dk1"/>
                </a:solidFill>
                <a:prstDash val="solid"/>
                <a:miter lim="800000"/>
                <a:headEnd len="sm" w="sm" type="none"/>
                <a:tailEnd len="sm" w="sm" type="none"/>
              </a:ln>
            </p:spPr>
          </p:cxnSp>
          <p:cxnSp>
            <p:nvCxnSpPr>
              <p:cNvPr id="127" name="Google Shape;127;p4"/>
              <p:cNvCxnSpPr/>
              <p:nvPr/>
            </p:nvCxnSpPr>
            <p:spPr>
              <a:xfrm flipH="1">
                <a:off x="10124718" y="2245186"/>
                <a:ext cx="3970" cy="518461"/>
              </a:xfrm>
              <a:prstGeom prst="straightConnector1">
                <a:avLst/>
              </a:prstGeom>
              <a:noFill/>
              <a:ln cap="flat" cmpd="sng" w="12700">
                <a:solidFill>
                  <a:schemeClr val="dk1"/>
                </a:solidFill>
                <a:prstDash val="solid"/>
                <a:miter lim="800000"/>
                <a:headEnd len="sm" w="sm" type="none"/>
                <a:tailEnd len="sm" w="sm" type="none"/>
              </a:ln>
            </p:spPr>
          </p:cxnSp>
          <p:cxnSp>
            <p:nvCxnSpPr>
              <p:cNvPr id="128" name="Google Shape;128;p4"/>
              <p:cNvCxnSpPr/>
              <p:nvPr/>
            </p:nvCxnSpPr>
            <p:spPr>
              <a:xfrm flipH="1">
                <a:off x="10696218" y="2177379"/>
                <a:ext cx="149360" cy="518461"/>
              </a:xfrm>
              <a:prstGeom prst="straightConnector1">
                <a:avLst/>
              </a:prstGeom>
              <a:noFill/>
              <a:ln cap="flat" cmpd="sng" w="12700">
                <a:solidFill>
                  <a:schemeClr val="dk1"/>
                </a:solidFill>
                <a:prstDash val="solid"/>
                <a:miter lim="800000"/>
                <a:headEnd len="sm" w="sm" type="none"/>
                <a:tailEnd len="sm" w="sm" type="none"/>
              </a:ln>
            </p:spPr>
          </p:cxnSp>
          <p:cxnSp>
            <p:nvCxnSpPr>
              <p:cNvPr id="129" name="Google Shape;129;p4"/>
              <p:cNvCxnSpPr/>
              <p:nvPr/>
            </p:nvCxnSpPr>
            <p:spPr>
              <a:xfrm flipH="1">
                <a:off x="10166249" y="2695840"/>
                <a:ext cx="574283" cy="27820"/>
              </a:xfrm>
              <a:prstGeom prst="straightConnector1">
                <a:avLst/>
              </a:prstGeom>
              <a:noFill/>
              <a:ln cap="flat" cmpd="sng" w="12700">
                <a:solidFill>
                  <a:schemeClr val="dk1"/>
                </a:solidFill>
                <a:prstDash val="solid"/>
                <a:miter lim="800000"/>
                <a:headEnd len="sm" w="sm" type="none"/>
                <a:tailEnd len="sm" w="sm" type="none"/>
              </a:ln>
            </p:spPr>
          </p:cxnSp>
          <p:cxnSp>
            <p:nvCxnSpPr>
              <p:cNvPr id="130" name="Google Shape;130;p4"/>
              <p:cNvCxnSpPr/>
              <p:nvPr/>
            </p:nvCxnSpPr>
            <p:spPr>
              <a:xfrm flipH="1">
                <a:off x="10093625" y="2146305"/>
                <a:ext cx="788589" cy="98881"/>
              </a:xfrm>
              <a:prstGeom prst="straightConnector1">
                <a:avLst/>
              </a:prstGeom>
              <a:noFill/>
              <a:ln cap="flat" cmpd="sng" w="12700">
                <a:solidFill>
                  <a:schemeClr val="dk1"/>
                </a:solidFill>
                <a:prstDash val="solid"/>
                <a:miter lim="800000"/>
                <a:headEnd len="sm" w="sm" type="none"/>
                <a:tailEnd len="sm" w="sm" type="none"/>
              </a:ln>
            </p:spPr>
          </p:cxnSp>
          <p:cxnSp>
            <p:nvCxnSpPr>
              <p:cNvPr id="131" name="Google Shape;131;p4"/>
              <p:cNvCxnSpPr/>
              <p:nvPr/>
            </p:nvCxnSpPr>
            <p:spPr>
              <a:xfrm flipH="1">
                <a:off x="10886186" y="2104198"/>
                <a:ext cx="279002" cy="42107"/>
              </a:xfrm>
              <a:prstGeom prst="straightConnector1">
                <a:avLst/>
              </a:prstGeom>
              <a:noFill/>
              <a:ln cap="flat" cmpd="sng" w="12700">
                <a:solidFill>
                  <a:schemeClr val="dk1"/>
                </a:solidFill>
                <a:prstDash val="solid"/>
                <a:miter lim="800000"/>
                <a:headEnd len="sm" w="sm" type="none"/>
                <a:tailEnd len="sm" w="sm" type="none"/>
              </a:ln>
            </p:spPr>
          </p:cxnSp>
          <p:cxnSp>
            <p:nvCxnSpPr>
              <p:cNvPr id="132" name="Google Shape;132;p4"/>
              <p:cNvCxnSpPr/>
              <p:nvPr/>
            </p:nvCxnSpPr>
            <p:spPr>
              <a:xfrm rot="10800000">
                <a:off x="10706077" y="2695840"/>
                <a:ext cx="353541" cy="67807"/>
              </a:xfrm>
              <a:prstGeom prst="straightConnector1">
                <a:avLst/>
              </a:prstGeom>
              <a:noFill/>
              <a:ln cap="flat" cmpd="sng" w="12700">
                <a:solidFill>
                  <a:schemeClr val="dk1"/>
                </a:solidFill>
                <a:prstDash val="solid"/>
                <a:miter lim="800000"/>
                <a:headEnd len="sm" w="sm" type="none"/>
                <a:tailEnd len="sm" w="sm" type="none"/>
              </a:ln>
            </p:spPr>
          </p:cxnSp>
          <p:cxnSp>
            <p:nvCxnSpPr>
              <p:cNvPr id="133" name="Google Shape;133;p4"/>
              <p:cNvCxnSpPr/>
              <p:nvPr/>
            </p:nvCxnSpPr>
            <p:spPr>
              <a:xfrm flipH="1">
                <a:off x="8793306" y="2245186"/>
                <a:ext cx="1300319" cy="606622"/>
              </a:xfrm>
              <a:prstGeom prst="straightConnector1">
                <a:avLst/>
              </a:prstGeom>
              <a:noFill/>
              <a:ln cap="flat" cmpd="sng" w="12700">
                <a:solidFill>
                  <a:schemeClr val="dk1"/>
                </a:solidFill>
                <a:prstDash val="solid"/>
                <a:miter lim="800000"/>
                <a:headEnd len="sm" w="sm" type="none"/>
                <a:tailEnd len="sm" w="sm" type="none"/>
              </a:ln>
            </p:spPr>
          </p:cxnSp>
          <p:cxnSp>
            <p:nvCxnSpPr>
              <p:cNvPr id="134" name="Google Shape;134;p4"/>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135" name="Google Shape;135;p4"/>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136" name="Google Shape;136;p4"/>
            <p:cNvPicPr preferRelativeResize="0"/>
            <p:nvPr/>
          </p:nvPicPr>
          <p:blipFill rotWithShape="1">
            <a:blip r:embed="rId3">
              <a:alphaModFix/>
            </a:blip>
            <a:srcRect b="0" l="0" r="0" t="0"/>
            <a:stretch/>
          </p:blipFill>
          <p:spPr>
            <a:xfrm>
              <a:off x="7562238" y="3813930"/>
              <a:ext cx="506412" cy="106009"/>
            </a:xfrm>
            <a:prstGeom prst="rect">
              <a:avLst/>
            </a:prstGeom>
            <a:noFill/>
            <a:ln>
              <a:noFill/>
            </a:ln>
          </p:spPr>
        </p:pic>
        <p:pic>
          <p:nvPicPr>
            <p:cNvPr descr="antenna_radiation_stylized" id="137" name="Google Shape;137;p4"/>
            <p:cNvPicPr preferRelativeResize="0"/>
            <p:nvPr/>
          </p:nvPicPr>
          <p:blipFill rotWithShape="1">
            <a:blip r:embed="rId4">
              <a:alphaModFix/>
            </a:blip>
            <a:srcRect b="0" l="0" r="0" t="0"/>
            <a:stretch/>
          </p:blipFill>
          <p:spPr>
            <a:xfrm>
              <a:off x="9242073" y="5480938"/>
              <a:ext cx="452014" cy="95159"/>
            </a:xfrm>
            <a:prstGeom prst="rect">
              <a:avLst/>
            </a:prstGeom>
            <a:noFill/>
            <a:ln>
              <a:noFill/>
            </a:ln>
          </p:spPr>
        </p:pic>
        <p:pic>
          <p:nvPicPr>
            <p:cNvPr descr="cell_tower_radiation copy" id="138" name="Google Shape;138;p4"/>
            <p:cNvPicPr preferRelativeResize="0"/>
            <p:nvPr/>
          </p:nvPicPr>
          <p:blipFill rotWithShape="1">
            <a:blip r:embed="rId5">
              <a:alphaModFix/>
            </a:blip>
            <a:srcRect b="0" l="0" r="0" t="0"/>
            <a:stretch/>
          </p:blipFill>
          <p:spPr>
            <a:xfrm>
              <a:off x="7980866" y="2158167"/>
              <a:ext cx="457200" cy="332766"/>
            </a:xfrm>
            <a:prstGeom prst="rect">
              <a:avLst/>
            </a:prstGeom>
            <a:noFill/>
            <a:ln>
              <a:noFill/>
            </a:ln>
          </p:spPr>
        </p:pic>
        <p:sp>
          <p:nvSpPr>
            <p:cNvPr id="139" name="Google Shape;139;p4"/>
            <p:cNvSpPr/>
            <p:nvPr/>
          </p:nvSpPr>
          <p:spPr>
            <a:xfrm>
              <a:off x="8174541" y="2292995"/>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cxnSp>
        <p:nvCxnSpPr>
          <p:cNvPr id="140" name="Google Shape;140;p4"/>
          <p:cNvCxnSpPr/>
          <p:nvPr/>
        </p:nvCxnSpPr>
        <p:spPr>
          <a:xfrm>
            <a:off x="6155895" y="2025269"/>
            <a:ext cx="171000" cy="130800"/>
          </a:xfrm>
          <a:prstGeom prst="straightConnector1">
            <a:avLst/>
          </a:prstGeom>
          <a:noFill/>
          <a:ln cap="flat" cmpd="sng" w="9525">
            <a:solidFill>
              <a:schemeClr val="dk1"/>
            </a:solidFill>
            <a:prstDash val="solid"/>
            <a:round/>
            <a:headEnd len="med" w="med" type="none"/>
            <a:tailEnd len="med" w="med" type="none"/>
          </a:ln>
        </p:spPr>
      </p:cxnSp>
      <p:grpSp>
        <p:nvGrpSpPr>
          <p:cNvPr id="141" name="Google Shape;141;p4"/>
          <p:cNvGrpSpPr/>
          <p:nvPr/>
        </p:nvGrpSpPr>
        <p:grpSpPr>
          <a:xfrm>
            <a:off x="6038023" y="1732032"/>
            <a:ext cx="223838" cy="348006"/>
            <a:chOff x="3130" y="3288"/>
            <a:chExt cx="410" cy="742"/>
          </a:xfrm>
        </p:grpSpPr>
        <p:cxnSp>
          <p:nvCxnSpPr>
            <p:cNvPr id="142" name="Google Shape;142;p4"/>
            <p:cNvCxnSpPr/>
            <p:nvPr/>
          </p:nvCxnSpPr>
          <p:spPr>
            <a:xfrm flipH="1">
              <a:off x="3130" y="3288"/>
              <a:ext cx="205" cy="672"/>
            </a:xfrm>
            <a:prstGeom prst="straightConnector1">
              <a:avLst/>
            </a:prstGeom>
            <a:noFill/>
            <a:ln cap="flat" cmpd="sng" w="19050">
              <a:solidFill>
                <a:schemeClr val="dk1"/>
              </a:solidFill>
              <a:prstDash val="solid"/>
              <a:round/>
              <a:headEnd len="med" w="med" type="none"/>
              <a:tailEnd len="med" w="med" type="none"/>
            </a:ln>
          </p:spPr>
        </p:cxnSp>
        <p:cxnSp>
          <p:nvCxnSpPr>
            <p:cNvPr id="143" name="Google Shape;143;p4"/>
            <p:cNvCxnSpPr/>
            <p:nvPr/>
          </p:nvCxnSpPr>
          <p:spPr>
            <a:xfrm>
              <a:off x="3335" y="3288"/>
              <a:ext cx="205" cy="669"/>
            </a:xfrm>
            <a:prstGeom prst="straightConnector1">
              <a:avLst/>
            </a:prstGeom>
            <a:noFill/>
            <a:ln cap="flat" cmpd="sng" w="19050">
              <a:solidFill>
                <a:schemeClr val="dk1"/>
              </a:solidFill>
              <a:prstDash val="solid"/>
              <a:round/>
              <a:headEnd len="med" w="med" type="none"/>
              <a:tailEnd len="med" w="med" type="none"/>
            </a:ln>
          </p:spPr>
        </p:cxnSp>
        <p:cxnSp>
          <p:nvCxnSpPr>
            <p:cNvPr id="144" name="Google Shape;144;p4"/>
            <p:cNvCxnSpPr/>
            <p:nvPr/>
          </p:nvCxnSpPr>
          <p:spPr>
            <a:xfrm>
              <a:off x="3130"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145" name="Google Shape;145;p4"/>
            <p:cNvCxnSpPr/>
            <p:nvPr/>
          </p:nvCxnSpPr>
          <p:spPr>
            <a:xfrm flipH="1">
              <a:off x="3335"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146" name="Google Shape;146;p4"/>
            <p:cNvCxnSpPr/>
            <p:nvPr/>
          </p:nvCxnSpPr>
          <p:spPr>
            <a:xfrm>
              <a:off x="3335" y="3303"/>
              <a:ext cx="0" cy="727"/>
            </a:xfrm>
            <a:prstGeom prst="straightConnector1">
              <a:avLst/>
            </a:prstGeom>
            <a:noFill/>
            <a:ln cap="flat" cmpd="sng" w="19050">
              <a:solidFill>
                <a:schemeClr val="dk1"/>
              </a:solidFill>
              <a:prstDash val="solid"/>
              <a:round/>
              <a:headEnd len="med" w="med" type="none"/>
              <a:tailEnd len="med" w="med" type="none"/>
            </a:ln>
          </p:spPr>
        </p:cxnSp>
        <p:cxnSp>
          <p:nvCxnSpPr>
            <p:cNvPr id="147" name="Google Shape;147;p4"/>
            <p:cNvCxnSpPr/>
            <p:nvPr/>
          </p:nvCxnSpPr>
          <p:spPr>
            <a:xfrm flipH="1" rot="10800000">
              <a:off x="3130" y="3888"/>
              <a:ext cx="205" cy="72"/>
            </a:xfrm>
            <a:prstGeom prst="straightConnector1">
              <a:avLst/>
            </a:prstGeom>
            <a:noFill/>
            <a:ln cap="flat" cmpd="sng" w="19050">
              <a:solidFill>
                <a:schemeClr val="dk1"/>
              </a:solidFill>
              <a:prstDash val="solid"/>
              <a:round/>
              <a:headEnd len="med" w="med" type="none"/>
              <a:tailEnd len="med" w="med" type="none"/>
            </a:ln>
          </p:spPr>
        </p:cxnSp>
        <p:cxnSp>
          <p:nvCxnSpPr>
            <p:cNvPr id="148" name="Google Shape;148;p4"/>
            <p:cNvCxnSpPr/>
            <p:nvPr/>
          </p:nvCxnSpPr>
          <p:spPr>
            <a:xfrm rot="10800000">
              <a:off x="3335" y="3888"/>
              <a:ext cx="205" cy="69"/>
            </a:xfrm>
            <a:prstGeom prst="straightConnector1">
              <a:avLst/>
            </a:prstGeom>
            <a:noFill/>
            <a:ln cap="flat" cmpd="sng" w="19050">
              <a:solidFill>
                <a:schemeClr val="dk1"/>
              </a:solidFill>
              <a:prstDash val="solid"/>
              <a:round/>
              <a:headEnd len="med" w="med" type="none"/>
              <a:tailEnd len="med" w="med" type="none"/>
            </a:ln>
          </p:spPr>
        </p:cxnSp>
        <p:cxnSp>
          <p:nvCxnSpPr>
            <p:cNvPr id="149" name="Google Shape;149;p4"/>
            <p:cNvCxnSpPr/>
            <p:nvPr/>
          </p:nvCxnSpPr>
          <p:spPr>
            <a:xfrm>
              <a:off x="3217" y="3668"/>
              <a:ext cx="118" cy="55"/>
            </a:xfrm>
            <a:prstGeom prst="straightConnector1">
              <a:avLst/>
            </a:prstGeom>
            <a:noFill/>
            <a:ln cap="flat" cmpd="sng" w="19050">
              <a:solidFill>
                <a:schemeClr val="dk1"/>
              </a:solidFill>
              <a:prstDash val="solid"/>
              <a:round/>
              <a:headEnd len="med" w="med" type="none"/>
              <a:tailEnd len="med" w="med" type="none"/>
            </a:ln>
          </p:spPr>
        </p:cxnSp>
        <p:cxnSp>
          <p:nvCxnSpPr>
            <p:cNvPr id="150" name="Google Shape;150;p4"/>
            <p:cNvCxnSpPr/>
            <p:nvPr/>
          </p:nvCxnSpPr>
          <p:spPr>
            <a:xfrm flipH="1" rot="10800000">
              <a:off x="3335" y="3668"/>
              <a:ext cx="124" cy="55"/>
            </a:xfrm>
            <a:prstGeom prst="straightConnector1">
              <a:avLst/>
            </a:prstGeom>
            <a:noFill/>
            <a:ln cap="flat" cmpd="sng" w="19050">
              <a:solidFill>
                <a:schemeClr val="dk1"/>
              </a:solidFill>
              <a:prstDash val="solid"/>
              <a:round/>
              <a:headEnd len="med" w="med" type="none"/>
              <a:tailEnd len="med" w="med" type="none"/>
            </a:ln>
          </p:spPr>
        </p:cxnSp>
        <p:cxnSp>
          <p:nvCxnSpPr>
            <p:cNvPr id="151" name="Google Shape;151;p4"/>
            <p:cNvCxnSpPr/>
            <p:nvPr/>
          </p:nvCxnSpPr>
          <p:spPr>
            <a:xfrm>
              <a:off x="3178" y="3766"/>
              <a:ext cx="152" cy="75"/>
            </a:xfrm>
            <a:prstGeom prst="straightConnector1">
              <a:avLst/>
            </a:prstGeom>
            <a:noFill/>
            <a:ln cap="flat" cmpd="sng" w="19050">
              <a:solidFill>
                <a:schemeClr val="dk1"/>
              </a:solidFill>
              <a:prstDash val="solid"/>
              <a:round/>
              <a:headEnd len="med" w="med" type="none"/>
              <a:tailEnd len="med" w="med" type="none"/>
            </a:ln>
          </p:spPr>
        </p:cxnSp>
        <p:cxnSp>
          <p:nvCxnSpPr>
            <p:cNvPr id="152" name="Google Shape;152;p4"/>
            <p:cNvCxnSpPr/>
            <p:nvPr/>
          </p:nvCxnSpPr>
          <p:spPr>
            <a:xfrm flipH="1" rot="10800000">
              <a:off x="3335" y="3781"/>
              <a:ext cx="153" cy="66"/>
            </a:xfrm>
            <a:prstGeom prst="straightConnector1">
              <a:avLst/>
            </a:prstGeom>
            <a:noFill/>
            <a:ln cap="flat" cmpd="sng" w="19050">
              <a:solidFill>
                <a:schemeClr val="dk1"/>
              </a:solidFill>
              <a:prstDash val="solid"/>
              <a:round/>
              <a:headEnd len="med" w="med" type="none"/>
              <a:tailEnd len="med" w="med" type="none"/>
            </a:ln>
          </p:spPr>
        </p:cxnSp>
        <p:cxnSp>
          <p:nvCxnSpPr>
            <p:cNvPr id="153" name="Google Shape;153;p4"/>
            <p:cNvCxnSpPr/>
            <p:nvPr/>
          </p:nvCxnSpPr>
          <p:spPr>
            <a:xfrm flipH="1" rot="10800000">
              <a:off x="3335" y="3567"/>
              <a:ext cx="78" cy="27"/>
            </a:xfrm>
            <a:prstGeom prst="straightConnector1">
              <a:avLst/>
            </a:prstGeom>
            <a:noFill/>
            <a:ln cap="flat" cmpd="sng" w="19050">
              <a:solidFill>
                <a:schemeClr val="dk1"/>
              </a:solidFill>
              <a:prstDash val="solid"/>
              <a:round/>
              <a:headEnd len="med" w="med" type="none"/>
              <a:tailEnd len="med" w="med" type="none"/>
            </a:ln>
          </p:spPr>
        </p:cxnSp>
        <p:cxnSp>
          <p:nvCxnSpPr>
            <p:cNvPr id="154" name="Google Shape;154;p4"/>
            <p:cNvCxnSpPr/>
            <p:nvPr/>
          </p:nvCxnSpPr>
          <p:spPr>
            <a:xfrm flipH="1" rot="10800000">
              <a:off x="3335" y="3428"/>
              <a:ext cx="49" cy="21"/>
            </a:xfrm>
            <a:prstGeom prst="straightConnector1">
              <a:avLst/>
            </a:prstGeom>
            <a:noFill/>
            <a:ln cap="flat" cmpd="sng" w="19050">
              <a:solidFill>
                <a:schemeClr val="dk1"/>
              </a:solidFill>
              <a:prstDash val="solid"/>
              <a:round/>
              <a:headEnd len="med" w="med" type="none"/>
              <a:tailEnd len="med" w="med" type="none"/>
            </a:ln>
          </p:spPr>
        </p:cxnSp>
        <p:cxnSp>
          <p:nvCxnSpPr>
            <p:cNvPr id="155" name="Google Shape;155;p4"/>
            <p:cNvCxnSpPr/>
            <p:nvPr/>
          </p:nvCxnSpPr>
          <p:spPr>
            <a:xfrm>
              <a:off x="3247" y="3558"/>
              <a:ext cx="95" cy="36"/>
            </a:xfrm>
            <a:prstGeom prst="straightConnector1">
              <a:avLst/>
            </a:prstGeom>
            <a:noFill/>
            <a:ln cap="flat" cmpd="sng" w="19050">
              <a:solidFill>
                <a:schemeClr val="dk1"/>
              </a:solidFill>
              <a:prstDash val="solid"/>
              <a:round/>
              <a:headEnd len="med" w="med" type="none"/>
              <a:tailEnd len="med" w="med" type="none"/>
            </a:ln>
          </p:spPr>
        </p:cxnSp>
        <p:cxnSp>
          <p:nvCxnSpPr>
            <p:cNvPr id="156" name="Google Shape;156;p4"/>
            <p:cNvCxnSpPr/>
            <p:nvPr/>
          </p:nvCxnSpPr>
          <p:spPr>
            <a:xfrm>
              <a:off x="3289" y="3422"/>
              <a:ext cx="55" cy="36"/>
            </a:xfrm>
            <a:prstGeom prst="straightConnector1">
              <a:avLst/>
            </a:prstGeom>
            <a:noFill/>
            <a:ln cap="flat" cmpd="sng" w="19050">
              <a:solidFill>
                <a:schemeClr val="dk1"/>
              </a:solidFill>
              <a:prstDash val="solid"/>
              <a:round/>
              <a:headEnd len="med" w="med" type="none"/>
              <a:tailEnd len="med" w="med" type="none"/>
            </a:ln>
          </p:spPr>
        </p:cxnSp>
      </p:grpSp>
      <p:pic>
        <p:nvPicPr>
          <p:cNvPr descr="access_point_stylized_small" id="157" name="Google Shape;157;p4"/>
          <p:cNvPicPr preferRelativeResize="0"/>
          <p:nvPr/>
        </p:nvPicPr>
        <p:blipFill rotWithShape="1">
          <a:blip r:embed="rId6">
            <a:alphaModFix/>
          </a:blip>
          <a:srcRect b="0" l="0" r="0" t="0"/>
          <a:stretch/>
        </p:blipFill>
        <p:spPr>
          <a:xfrm>
            <a:off x="5710412" y="2896424"/>
            <a:ext cx="277627" cy="230063"/>
          </a:xfrm>
          <a:prstGeom prst="rect">
            <a:avLst/>
          </a:prstGeom>
          <a:noFill/>
          <a:ln>
            <a:noFill/>
          </a:ln>
        </p:spPr>
      </p:pic>
      <p:pic>
        <p:nvPicPr>
          <p:cNvPr descr="access_point_stylized_small" id="158" name="Google Shape;158;p4"/>
          <p:cNvPicPr preferRelativeResize="0"/>
          <p:nvPr/>
        </p:nvPicPr>
        <p:blipFill rotWithShape="1">
          <a:blip r:embed="rId6">
            <a:alphaModFix/>
          </a:blip>
          <a:srcRect b="0" l="0" r="0" t="0"/>
          <a:stretch/>
        </p:blipFill>
        <p:spPr>
          <a:xfrm>
            <a:off x="6967958" y="4143174"/>
            <a:ext cx="285701" cy="238098"/>
          </a:xfrm>
          <a:prstGeom prst="rect">
            <a:avLst/>
          </a:prstGeom>
          <a:noFill/>
          <a:ln>
            <a:noFill/>
          </a:ln>
        </p:spPr>
      </p:pic>
      <p:grpSp>
        <p:nvGrpSpPr>
          <p:cNvPr id="159" name="Google Shape;159;p4"/>
          <p:cNvGrpSpPr/>
          <p:nvPr/>
        </p:nvGrpSpPr>
        <p:grpSpPr>
          <a:xfrm>
            <a:off x="7337842" y="3742367"/>
            <a:ext cx="295354" cy="163895"/>
            <a:chOff x="7493876" y="2774731"/>
            <a:chExt cx="1481958" cy="894622"/>
          </a:xfrm>
        </p:grpSpPr>
        <p:sp>
          <p:nvSpPr>
            <p:cNvPr id="160" name="Google Shape;16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61" name="Google Shape;16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62" name="Google Shape;162;p4"/>
            <p:cNvGrpSpPr/>
            <p:nvPr/>
          </p:nvGrpSpPr>
          <p:grpSpPr>
            <a:xfrm>
              <a:off x="7713663" y="2848339"/>
              <a:ext cx="1042107" cy="425543"/>
              <a:chOff x="7786941" y="2884917"/>
              <a:chExt cx="897649" cy="353919"/>
            </a:xfrm>
          </p:grpSpPr>
          <p:sp>
            <p:nvSpPr>
              <p:cNvPr id="163" name="Google Shape;16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4" name="Google Shape;16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5" name="Google Shape;16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 name="Google Shape;16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67" name="Google Shape;167;p4"/>
          <p:cNvGrpSpPr/>
          <p:nvPr/>
        </p:nvGrpSpPr>
        <p:grpSpPr>
          <a:xfrm>
            <a:off x="7386929" y="4004263"/>
            <a:ext cx="232207" cy="143115"/>
            <a:chOff x="3668110" y="2448910"/>
            <a:chExt cx="3794234" cy="2165130"/>
          </a:xfrm>
        </p:grpSpPr>
        <p:sp>
          <p:nvSpPr>
            <p:cNvPr id="168" name="Google Shape;168;p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9" name="Google Shape;169;p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170" name="Google Shape;170;p4"/>
            <p:cNvGrpSpPr/>
            <p:nvPr/>
          </p:nvGrpSpPr>
          <p:grpSpPr>
            <a:xfrm>
              <a:off x="3941376" y="2603243"/>
              <a:ext cx="3202061" cy="1066110"/>
              <a:chOff x="7939341" y="3037317"/>
              <a:chExt cx="897649" cy="353919"/>
            </a:xfrm>
          </p:grpSpPr>
          <p:sp>
            <p:nvSpPr>
              <p:cNvPr id="171" name="Google Shape;171;p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2" name="Google Shape;172;p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3" name="Google Shape;173;p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4" name="Google Shape;174;p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75" name="Google Shape;175;p4"/>
          <p:cNvGrpSpPr/>
          <p:nvPr/>
        </p:nvGrpSpPr>
        <p:grpSpPr>
          <a:xfrm>
            <a:off x="6507637" y="3725445"/>
            <a:ext cx="295354" cy="163895"/>
            <a:chOff x="7493876" y="2774731"/>
            <a:chExt cx="1481958" cy="894622"/>
          </a:xfrm>
        </p:grpSpPr>
        <p:sp>
          <p:nvSpPr>
            <p:cNvPr id="176" name="Google Shape;17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77" name="Google Shape;17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78" name="Google Shape;178;p4"/>
            <p:cNvGrpSpPr/>
            <p:nvPr/>
          </p:nvGrpSpPr>
          <p:grpSpPr>
            <a:xfrm>
              <a:off x="7713663" y="2848339"/>
              <a:ext cx="1042107" cy="425543"/>
              <a:chOff x="7786941" y="2884917"/>
              <a:chExt cx="897649" cy="353919"/>
            </a:xfrm>
          </p:grpSpPr>
          <p:sp>
            <p:nvSpPr>
              <p:cNvPr id="179" name="Google Shape;17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0" name="Google Shape;18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1" name="Google Shape;18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2" name="Google Shape;18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83" name="Google Shape;183;p4"/>
          <p:cNvGrpSpPr/>
          <p:nvPr/>
        </p:nvGrpSpPr>
        <p:grpSpPr>
          <a:xfrm>
            <a:off x="6233545" y="3895809"/>
            <a:ext cx="232207" cy="143115"/>
            <a:chOff x="3668110" y="2448910"/>
            <a:chExt cx="3794234" cy="2165130"/>
          </a:xfrm>
        </p:grpSpPr>
        <p:sp>
          <p:nvSpPr>
            <p:cNvPr id="184" name="Google Shape;184;p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5" name="Google Shape;185;p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186" name="Google Shape;186;p4"/>
            <p:cNvGrpSpPr/>
            <p:nvPr/>
          </p:nvGrpSpPr>
          <p:grpSpPr>
            <a:xfrm>
              <a:off x="3941376" y="2603243"/>
              <a:ext cx="3202061" cy="1066110"/>
              <a:chOff x="7939341" y="3037317"/>
              <a:chExt cx="897649" cy="353919"/>
            </a:xfrm>
          </p:grpSpPr>
          <p:sp>
            <p:nvSpPr>
              <p:cNvPr id="187" name="Google Shape;187;p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8" name="Google Shape;188;p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9" name="Google Shape;189;p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0" name="Google Shape;190;p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91" name="Google Shape;191;p4"/>
          <p:cNvGrpSpPr/>
          <p:nvPr/>
        </p:nvGrpSpPr>
        <p:grpSpPr>
          <a:xfrm>
            <a:off x="6329931" y="2109309"/>
            <a:ext cx="265270" cy="126231"/>
            <a:chOff x="7493876" y="2774731"/>
            <a:chExt cx="1481958" cy="894622"/>
          </a:xfrm>
        </p:grpSpPr>
        <p:sp>
          <p:nvSpPr>
            <p:cNvPr id="192" name="Google Shape;19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93" name="Google Shape;19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94" name="Google Shape;194;p4"/>
            <p:cNvGrpSpPr/>
            <p:nvPr/>
          </p:nvGrpSpPr>
          <p:grpSpPr>
            <a:xfrm>
              <a:off x="7713663" y="2848339"/>
              <a:ext cx="1042107" cy="425543"/>
              <a:chOff x="7786941" y="2884917"/>
              <a:chExt cx="897649" cy="353919"/>
            </a:xfrm>
          </p:grpSpPr>
          <p:sp>
            <p:nvSpPr>
              <p:cNvPr id="195" name="Google Shape;19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6" name="Google Shape;19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7" name="Google Shape;19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8" name="Google Shape;19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99" name="Google Shape;199;p4"/>
          <p:cNvGrpSpPr/>
          <p:nvPr/>
        </p:nvGrpSpPr>
        <p:grpSpPr>
          <a:xfrm>
            <a:off x="6037149" y="2974579"/>
            <a:ext cx="266160" cy="131778"/>
            <a:chOff x="7493876" y="2774731"/>
            <a:chExt cx="1481958" cy="894622"/>
          </a:xfrm>
        </p:grpSpPr>
        <p:sp>
          <p:nvSpPr>
            <p:cNvPr id="200" name="Google Shape;20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01" name="Google Shape;20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02" name="Google Shape;202;p4"/>
            <p:cNvGrpSpPr/>
            <p:nvPr/>
          </p:nvGrpSpPr>
          <p:grpSpPr>
            <a:xfrm>
              <a:off x="7713663" y="2848339"/>
              <a:ext cx="1042107" cy="425543"/>
              <a:chOff x="7786941" y="2884917"/>
              <a:chExt cx="897649" cy="353919"/>
            </a:xfrm>
          </p:grpSpPr>
          <p:sp>
            <p:nvSpPr>
              <p:cNvPr id="203" name="Google Shape;20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4" name="Google Shape;20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5" name="Google Shape;20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6" name="Google Shape;20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07" name="Google Shape;207;p4"/>
          <p:cNvGrpSpPr/>
          <p:nvPr/>
        </p:nvGrpSpPr>
        <p:grpSpPr>
          <a:xfrm>
            <a:off x="8163548" y="2701127"/>
            <a:ext cx="128338" cy="72822"/>
            <a:chOff x="7493876" y="2774731"/>
            <a:chExt cx="1481958" cy="894622"/>
          </a:xfrm>
        </p:grpSpPr>
        <p:sp>
          <p:nvSpPr>
            <p:cNvPr id="208" name="Google Shape;208;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09" name="Google Shape;209;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10" name="Google Shape;210;p4"/>
            <p:cNvGrpSpPr/>
            <p:nvPr/>
          </p:nvGrpSpPr>
          <p:grpSpPr>
            <a:xfrm>
              <a:off x="7713663" y="2848339"/>
              <a:ext cx="1042107" cy="425543"/>
              <a:chOff x="7786941" y="2884917"/>
              <a:chExt cx="897649" cy="353919"/>
            </a:xfrm>
          </p:grpSpPr>
          <p:sp>
            <p:nvSpPr>
              <p:cNvPr id="211" name="Google Shape;211;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2" name="Google Shape;212;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3" name="Google Shape;213;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4" name="Google Shape;214;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15" name="Google Shape;215;p4"/>
          <p:cNvGrpSpPr/>
          <p:nvPr/>
        </p:nvGrpSpPr>
        <p:grpSpPr>
          <a:xfrm>
            <a:off x="7808017" y="2622158"/>
            <a:ext cx="265270" cy="148776"/>
            <a:chOff x="7493876" y="2774731"/>
            <a:chExt cx="1481958" cy="894622"/>
          </a:xfrm>
        </p:grpSpPr>
        <p:sp>
          <p:nvSpPr>
            <p:cNvPr id="216" name="Google Shape;21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17" name="Google Shape;21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18" name="Google Shape;218;p4"/>
            <p:cNvGrpSpPr/>
            <p:nvPr/>
          </p:nvGrpSpPr>
          <p:grpSpPr>
            <a:xfrm>
              <a:off x="7713663" y="2848339"/>
              <a:ext cx="1042107" cy="425543"/>
              <a:chOff x="7786941" y="2884917"/>
              <a:chExt cx="897649" cy="353919"/>
            </a:xfrm>
          </p:grpSpPr>
          <p:sp>
            <p:nvSpPr>
              <p:cNvPr id="219" name="Google Shape;21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0" name="Google Shape;22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1" name="Google Shape;22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2" name="Google Shape;22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23" name="Google Shape;223;p4"/>
          <p:cNvGrpSpPr/>
          <p:nvPr/>
        </p:nvGrpSpPr>
        <p:grpSpPr>
          <a:xfrm>
            <a:off x="7461604" y="1651774"/>
            <a:ext cx="265270" cy="148776"/>
            <a:chOff x="7493876" y="2774731"/>
            <a:chExt cx="1481958" cy="894622"/>
          </a:xfrm>
        </p:grpSpPr>
        <p:sp>
          <p:nvSpPr>
            <p:cNvPr id="224" name="Google Shape;224;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25" name="Google Shape;225;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26" name="Google Shape;226;p4"/>
            <p:cNvGrpSpPr/>
            <p:nvPr/>
          </p:nvGrpSpPr>
          <p:grpSpPr>
            <a:xfrm>
              <a:off x="7713663" y="2848339"/>
              <a:ext cx="1042107" cy="425543"/>
              <a:chOff x="7786941" y="2884917"/>
              <a:chExt cx="897649" cy="353919"/>
            </a:xfrm>
          </p:grpSpPr>
          <p:sp>
            <p:nvSpPr>
              <p:cNvPr id="227" name="Google Shape;227;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8" name="Google Shape;228;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9" name="Google Shape;229;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0" name="Google Shape;230;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31" name="Google Shape;231;p4"/>
          <p:cNvGrpSpPr/>
          <p:nvPr/>
        </p:nvGrpSpPr>
        <p:grpSpPr>
          <a:xfrm>
            <a:off x="7895471" y="1960080"/>
            <a:ext cx="265270" cy="148776"/>
            <a:chOff x="7493876" y="2774731"/>
            <a:chExt cx="1481958" cy="894622"/>
          </a:xfrm>
        </p:grpSpPr>
        <p:sp>
          <p:nvSpPr>
            <p:cNvPr id="232" name="Google Shape;23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33" name="Google Shape;23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34" name="Google Shape;234;p4"/>
            <p:cNvGrpSpPr/>
            <p:nvPr/>
          </p:nvGrpSpPr>
          <p:grpSpPr>
            <a:xfrm>
              <a:off x="7713663" y="2848339"/>
              <a:ext cx="1042107" cy="425543"/>
              <a:chOff x="7786941" y="2884917"/>
              <a:chExt cx="897649" cy="353919"/>
            </a:xfrm>
          </p:grpSpPr>
          <p:sp>
            <p:nvSpPr>
              <p:cNvPr id="235" name="Google Shape;23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6" name="Google Shape;23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7" name="Google Shape;23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8" name="Google Shape;23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39" name="Google Shape;239;p4"/>
          <p:cNvGrpSpPr/>
          <p:nvPr/>
        </p:nvGrpSpPr>
        <p:grpSpPr>
          <a:xfrm>
            <a:off x="7982929" y="1581027"/>
            <a:ext cx="265270" cy="148776"/>
            <a:chOff x="7493876" y="2774731"/>
            <a:chExt cx="1481958" cy="894622"/>
          </a:xfrm>
        </p:grpSpPr>
        <p:sp>
          <p:nvSpPr>
            <p:cNvPr id="240" name="Google Shape;24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41" name="Google Shape;24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42" name="Google Shape;242;p4"/>
            <p:cNvGrpSpPr/>
            <p:nvPr/>
          </p:nvGrpSpPr>
          <p:grpSpPr>
            <a:xfrm>
              <a:off x="7713663" y="2848339"/>
              <a:ext cx="1042107" cy="425543"/>
              <a:chOff x="7786941" y="2884917"/>
              <a:chExt cx="897649" cy="353919"/>
            </a:xfrm>
          </p:grpSpPr>
          <p:sp>
            <p:nvSpPr>
              <p:cNvPr id="243" name="Google Shape;24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4" name="Google Shape;24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5" name="Google Shape;24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6" name="Google Shape;24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47" name="Google Shape;247;p4"/>
          <p:cNvGrpSpPr/>
          <p:nvPr/>
        </p:nvGrpSpPr>
        <p:grpSpPr>
          <a:xfrm>
            <a:off x="6823736" y="2967587"/>
            <a:ext cx="275348" cy="180266"/>
            <a:chOff x="7493876" y="2774731"/>
            <a:chExt cx="1481958" cy="894622"/>
          </a:xfrm>
        </p:grpSpPr>
        <p:sp>
          <p:nvSpPr>
            <p:cNvPr id="248" name="Google Shape;248;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49" name="Google Shape;249;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50" name="Google Shape;250;p4"/>
            <p:cNvGrpSpPr/>
            <p:nvPr/>
          </p:nvGrpSpPr>
          <p:grpSpPr>
            <a:xfrm>
              <a:off x="7713663" y="2848339"/>
              <a:ext cx="1042107" cy="425543"/>
              <a:chOff x="7786941" y="2884917"/>
              <a:chExt cx="897649" cy="353919"/>
            </a:xfrm>
          </p:grpSpPr>
          <p:sp>
            <p:nvSpPr>
              <p:cNvPr id="251" name="Google Shape;251;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2" name="Google Shape;252;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3" name="Google Shape;253;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4" name="Google Shape;254;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55" name="Google Shape;255;p4"/>
          <p:cNvGrpSpPr/>
          <p:nvPr/>
        </p:nvGrpSpPr>
        <p:grpSpPr>
          <a:xfrm>
            <a:off x="7485155" y="1996228"/>
            <a:ext cx="265270" cy="148776"/>
            <a:chOff x="7493876" y="2774731"/>
            <a:chExt cx="1481958" cy="894622"/>
          </a:xfrm>
        </p:grpSpPr>
        <p:sp>
          <p:nvSpPr>
            <p:cNvPr id="256" name="Google Shape;25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57" name="Google Shape;25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58" name="Google Shape;258;p4"/>
            <p:cNvGrpSpPr/>
            <p:nvPr/>
          </p:nvGrpSpPr>
          <p:grpSpPr>
            <a:xfrm>
              <a:off x="7713663" y="2848339"/>
              <a:ext cx="1042107" cy="425543"/>
              <a:chOff x="7786941" y="2884917"/>
              <a:chExt cx="897649" cy="353919"/>
            </a:xfrm>
          </p:grpSpPr>
          <p:sp>
            <p:nvSpPr>
              <p:cNvPr id="259" name="Google Shape;25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0" name="Google Shape;26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1" name="Google Shape;26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2" name="Google Shape;26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63" name="Google Shape;263;p4"/>
          <p:cNvGrpSpPr/>
          <p:nvPr/>
        </p:nvGrpSpPr>
        <p:grpSpPr>
          <a:xfrm>
            <a:off x="7122499" y="2545643"/>
            <a:ext cx="275348" cy="180266"/>
            <a:chOff x="7493876" y="2774731"/>
            <a:chExt cx="1481958" cy="894622"/>
          </a:xfrm>
        </p:grpSpPr>
        <p:sp>
          <p:nvSpPr>
            <p:cNvPr id="264" name="Google Shape;264;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65" name="Google Shape;265;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66" name="Google Shape;266;p4"/>
            <p:cNvGrpSpPr/>
            <p:nvPr/>
          </p:nvGrpSpPr>
          <p:grpSpPr>
            <a:xfrm>
              <a:off x="7713663" y="2848339"/>
              <a:ext cx="1042107" cy="425543"/>
              <a:chOff x="7786941" y="2884917"/>
              <a:chExt cx="897649" cy="353919"/>
            </a:xfrm>
          </p:grpSpPr>
          <p:sp>
            <p:nvSpPr>
              <p:cNvPr id="267" name="Google Shape;267;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8" name="Google Shape;268;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9" name="Google Shape;269;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0" name="Google Shape;270;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71" name="Google Shape;271;p4"/>
          <p:cNvGrpSpPr/>
          <p:nvPr/>
        </p:nvGrpSpPr>
        <p:grpSpPr>
          <a:xfrm>
            <a:off x="7200810" y="2999941"/>
            <a:ext cx="275348" cy="180266"/>
            <a:chOff x="7493876" y="2774731"/>
            <a:chExt cx="1481958" cy="894622"/>
          </a:xfrm>
        </p:grpSpPr>
        <p:sp>
          <p:nvSpPr>
            <p:cNvPr id="272" name="Google Shape;272;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73" name="Google Shape;273;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74" name="Google Shape;274;p4"/>
            <p:cNvGrpSpPr/>
            <p:nvPr/>
          </p:nvGrpSpPr>
          <p:grpSpPr>
            <a:xfrm>
              <a:off x="7713663" y="2848339"/>
              <a:ext cx="1042107" cy="425543"/>
              <a:chOff x="7786941" y="2884917"/>
              <a:chExt cx="897649" cy="353919"/>
            </a:xfrm>
          </p:grpSpPr>
          <p:sp>
            <p:nvSpPr>
              <p:cNvPr id="275" name="Google Shape;275;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6" name="Google Shape;276;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7" name="Google Shape;277;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8" name="Google Shape;278;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79" name="Google Shape;279;p4"/>
          <p:cNvGrpSpPr/>
          <p:nvPr/>
        </p:nvGrpSpPr>
        <p:grpSpPr>
          <a:xfrm>
            <a:off x="7781505" y="2994299"/>
            <a:ext cx="265270" cy="148776"/>
            <a:chOff x="7493876" y="2774731"/>
            <a:chExt cx="1481958" cy="894622"/>
          </a:xfrm>
        </p:grpSpPr>
        <p:sp>
          <p:nvSpPr>
            <p:cNvPr id="280" name="Google Shape;280;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81" name="Google Shape;281;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82" name="Google Shape;282;p4"/>
            <p:cNvGrpSpPr/>
            <p:nvPr/>
          </p:nvGrpSpPr>
          <p:grpSpPr>
            <a:xfrm>
              <a:off x="7713663" y="2848339"/>
              <a:ext cx="1042107" cy="425543"/>
              <a:chOff x="7786941" y="2884917"/>
              <a:chExt cx="897649" cy="353919"/>
            </a:xfrm>
          </p:grpSpPr>
          <p:sp>
            <p:nvSpPr>
              <p:cNvPr id="283" name="Google Shape;283;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4" name="Google Shape;284;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5" name="Google Shape;285;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6" name="Google Shape;286;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87" name="Google Shape;287;p4"/>
          <p:cNvGrpSpPr/>
          <p:nvPr/>
        </p:nvGrpSpPr>
        <p:grpSpPr>
          <a:xfrm>
            <a:off x="6936093" y="3581644"/>
            <a:ext cx="295354" cy="163895"/>
            <a:chOff x="7493876" y="2774731"/>
            <a:chExt cx="1481958" cy="894622"/>
          </a:xfrm>
        </p:grpSpPr>
        <p:sp>
          <p:nvSpPr>
            <p:cNvPr id="288" name="Google Shape;288;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89" name="Google Shape;289;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90" name="Google Shape;290;p4"/>
            <p:cNvGrpSpPr/>
            <p:nvPr/>
          </p:nvGrpSpPr>
          <p:grpSpPr>
            <a:xfrm>
              <a:off x="7713663" y="2848339"/>
              <a:ext cx="1042107" cy="425543"/>
              <a:chOff x="7786941" y="2884917"/>
              <a:chExt cx="897649" cy="353919"/>
            </a:xfrm>
          </p:grpSpPr>
          <p:sp>
            <p:nvSpPr>
              <p:cNvPr id="291" name="Google Shape;291;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2" name="Google Shape;292;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3" name="Google Shape;293;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4" name="Google Shape;294;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295" name="Google Shape;295;p4"/>
          <p:cNvGrpSpPr/>
          <p:nvPr/>
        </p:nvGrpSpPr>
        <p:grpSpPr>
          <a:xfrm>
            <a:off x="8194208" y="3277020"/>
            <a:ext cx="171166" cy="90357"/>
            <a:chOff x="7493876" y="2774731"/>
            <a:chExt cx="1481958" cy="894622"/>
          </a:xfrm>
        </p:grpSpPr>
        <p:sp>
          <p:nvSpPr>
            <p:cNvPr id="296" name="Google Shape;296;p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297" name="Google Shape;297;p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298" name="Google Shape;298;p4"/>
            <p:cNvGrpSpPr/>
            <p:nvPr/>
          </p:nvGrpSpPr>
          <p:grpSpPr>
            <a:xfrm>
              <a:off x="7713663" y="2848339"/>
              <a:ext cx="1042107" cy="425543"/>
              <a:chOff x="7786941" y="2884917"/>
              <a:chExt cx="897649" cy="353919"/>
            </a:xfrm>
          </p:grpSpPr>
          <p:sp>
            <p:nvSpPr>
              <p:cNvPr id="299" name="Google Shape;299;p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0" name="Google Shape;300;p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1" name="Google Shape;301;p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2" name="Google Shape;302;p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303" name="Google Shape;303;p4"/>
          <p:cNvGrpSpPr/>
          <p:nvPr/>
        </p:nvGrpSpPr>
        <p:grpSpPr>
          <a:xfrm>
            <a:off x="5579306" y="1767460"/>
            <a:ext cx="401240" cy="311162"/>
            <a:chOff x="7432700" y="2327293"/>
            <a:chExt cx="534987" cy="414882"/>
          </a:xfrm>
        </p:grpSpPr>
        <p:pic>
          <p:nvPicPr>
            <p:cNvPr descr="antenna_stylized" id="304" name="Google Shape;304;p4"/>
            <p:cNvPicPr preferRelativeResize="0"/>
            <p:nvPr/>
          </p:nvPicPr>
          <p:blipFill rotWithShape="1">
            <a:blip r:embed="rId7">
              <a:alphaModFix/>
            </a:blip>
            <a:srcRect b="0" l="0" r="0" t="0"/>
            <a:stretch/>
          </p:blipFill>
          <p:spPr>
            <a:xfrm>
              <a:off x="7432700" y="2327293"/>
              <a:ext cx="530702" cy="223756"/>
            </a:xfrm>
            <a:prstGeom prst="rect">
              <a:avLst/>
            </a:prstGeom>
            <a:noFill/>
            <a:ln>
              <a:noFill/>
            </a:ln>
          </p:spPr>
        </p:pic>
        <p:pic>
          <p:nvPicPr>
            <p:cNvPr descr="laptop_keyboard" id="305" name="Google Shape;305;p4"/>
            <p:cNvPicPr preferRelativeResize="0"/>
            <p:nvPr/>
          </p:nvPicPr>
          <p:blipFill rotWithShape="1">
            <a:blip r:embed="rId8">
              <a:alphaModFix/>
            </a:blip>
            <a:srcRect b="0" l="0" r="0" t="0"/>
            <a:stretch/>
          </p:blipFill>
          <p:spPr>
            <a:xfrm flipH="1" rot="109064">
              <a:off x="7458407" y="2575770"/>
              <a:ext cx="437221" cy="159511"/>
            </a:xfrm>
            <a:prstGeom prst="rect">
              <a:avLst/>
            </a:prstGeom>
            <a:noFill/>
            <a:ln>
              <a:noFill/>
            </a:ln>
          </p:spPr>
        </p:pic>
        <p:sp>
          <p:nvSpPr>
            <p:cNvPr id="306" name="Google Shape;306;p4"/>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307" name="Google Shape;307;p4"/>
            <p:cNvPicPr preferRelativeResize="0"/>
            <p:nvPr/>
          </p:nvPicPr>
          <p:blipFill rotWithShape="1">
            <a:blip r:embed="rId9">
              <a:alphaModFix/>
            </a:blip>
            <a:srcRect b="0" l="0" r="0" t="0"/>
            <a:stretch/>
          </p:blipFill>
          <p:spPr>
            <a:xfrm>
              <a:off x="7620637" y="2426338"/>
              <a:ext cx="319785" cy="189429"/>
            </a:xfrm>
            <a:prstGeom prst="rect">
              <a:avLst/>
            </a:prstGeom>
            <a:noFill/>
            <a:ln>
              <a:noFill/>
            </a:ln>
          </p:spPr>
        </p:pic>
        <p:sp>
          <p:nvSpPr>
            <p:cNvPr id="308" name="Google Shape;308;p4"/>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09" name="Google Shape;309;p4"/>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0" name="Google Shape;310;p4"/>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1" name="Google Shape;311;p4"/>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2" name="Google Shape;312;p4"/>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3" name="Google Shape;313;p4"/>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14" name="Google Shape;314;p4"/>
            <p:cNvGrpSpPr/>
            <p:nvPr/>
          </p:nvGrpSpPr>
          <p:grpSpPr>
            <a:xfrm>
              <a:off x="7594735" y="2642220"/>
              <a:ext cx="98740" cy="36846"/>
              <a:chOff x="1740" y="2642"/>
              <a:chExt cx="752" cy="327"/>
            </a:xfrm>
          </p:grpSpPr>
          <p:sp>
            <p:nvSpPr>
              <p:cNvPr id="315" name="Google Shape;315;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6" name="Google Shape;316;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7" name="Google Shape;317;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8" name="Google Shape;318;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19" name="Google Shape;319;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0" name="Google Shape;320;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321" name="Google Shape;321;p4"/>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2" name="Google Shape;322;p4"/>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3" name="Google Shape;323;p4"/>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4" name="Google Shape;324;p4"/>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5" name="Google Shape;325;p4"/>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26" name="Google Shape;326;p4"/>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27" name="Google Shape;327;p4"/>
          <p:cNvGrpSpPr/>
          <p:nvPr/>
        </p:nvGrpSpPr>
        <p:grpSpPr>
          <a:xfrm>
            <a:off x="6478336" y="1739795"/>
            <a:ext cx="398027" cy="358507"/>
            <a:chOff x="8631407" y="2290407"/>
            <a:chExt cx="530702" cy="478009"/>
          </a:xfrm>
        </p:grpSpPr>
        <p:pic>
          <p:nvPicPr>
            <p:cNvPr descr="light2.png" id="328" name="Google Shape;328;p4"/>
            <p:cNvPicPr preferRelativeResize="0"/>
            <p:nvPr/>
          </p:nvPicPr>
          <p:blipFill rotWithShape="1">
            <a:blip r:embed="rId10">
              <a:alphaModFix/>
            </a:blip>
            <a:srcRect b="0" l="0" r="0" t="0"/>
            <a:stretch/>
          </p:blipFill>
          <p:spPr>
            <a:xfrm flipH="1">
              <a:off x="8825293" y="2362969"/>
              <a:ext cx="92772" cy="405447"/>
            </a:xfrm>
            <a:prstGeom prst="rect">
              <a:avLst/>
            </a:prstGeom>
            <a:noFill/>
            <a:ln>
              <a:noFill/>
            </a:ln>
          </p:spPr>
        </p:pic>
        <p:pic>
          <p:nvPicPr>
            <p:cNvPr descr="antenna_stylized" id="329" name="Google Shape;329;p4"/>
            <p:cNvPicPr preferRelativeResize="0"/>
            <p:nvPr/>
          </p:nvPicPr>
          <p:blipFill rotWithShape="1">
            <a:blip r:embed="rId7">
              <a:alphaModFix/>
            </a:blip>
            <a:srcRect b="0" l="0" r="0" t="0"/>
            <a:stretch/>
          </p:blipFill>
          <p:spPr>
            <a:xfrm>
              <a:off x="8631407" y="2290407"/>
              <a:ext cx="530702" cy="223756"/>
            </a:xfrm>
            <a:prstGeom prst="rect">
              <a:avLst/>
            </a:prstGeom>
            <a:noFill/>
            <a:ln>
              <a:noFill/>
            </a:ln>
          </p:spPr>
        </p:pic>
      </p:grpSp>
      <p:grpSp>
        <p:nvGrpSpPr>
          <p:cNvPr id="330" name="Google Shape;330;p4"/>
          <p:cNvGrpSpPr/>
          <p:nvPr/>
        </p:nvGrpSpPr>
        <p:grpSpPr>
          <a:xfrm>
            <a:off x="6374654" y="1544343"/>
            <a:ext cx="636984" cy="169582"/>
            <a:chOff x="8493165" y="2029804"/>
            <a:chExt cx="849312" cy="226109"/>
          </a:xfrm>
        </p:grpSpPr>
        <p:pic>
          <p:nvPicPr>
            <p:cNvPr descr="car_icon_small" id="331" name="Google Shape;331;p4"/>
            <p:cNvPicPr preferRelativeResize="0"/>
            <p:nvPr/>
          </p:nvPicPr>
          <p:blipFill rotWithShape="1">
            <a:blip r:embed="rId11">
              <a:alphaModFix/>
            </a:blip>
            <a:srcRect b="0" l="0" r="0" t="0"/>
            <a:stretch/>
          </p:blipFill>
          <p:spPr>
            <a:xfrm>
              <a:off x="8493165" y="2087638"/>
              <a:ext cx="849312" cy="168275"/>
            </a:xfrm>
            <a:prstGeom prst="rect">
              <a:avLst/>
            </a:prstGeom>
            <a:noFill/>
            <a:ln>
              <a:noFill/>
            </a:ln>
          </p:spPr>
        </p:pic>
        <p:pic>
          <p:nvPicPr>
            <p:cNvPr descr="antenna_stylized" id="332" name="Google Shape;332;p4"/>
            <p:cNvPicPr preferRelativeResize="0"/>
            <p:nvPr/>
          </p:nvPicPr>
          <p:blipFill rotWithShape="1">
            <a:blip r:embed="rId7">
              <a:alphaModFix/>
            </a:blip>
            <a:srcRect b="0" l="0" r="0" t="0"/>
            <a:stretch/>
          </p:blipFill>
          <p:spPr>
            <a:xfrm>
              <a:off x="8704645" y="2029804"/>
              <a:ext cx="530702" cy="223756"/>
            </a:xfrm>
            <a:prstGeom prst="rect">
              <a:avLst/>
            </a:prstGeom>
            <a:noFill/>
            <a:ln>
              <a:noFill/>
            </a:ln>
          </p:spPr>
        </p:pic>
      </p:grpSp>
      <p:grpSp>
        <p:nvGrpSpPr>
          <p:cNvPr id="333" name="Google Shape;333;p4"/>
          <p:cNvGrpSpPr/>
          <p:nvPr/>
        </p:nvGrpSpPr>
        <p:grpSpPr>
          <a:xfrm>
            <a:off x="5620138" y="2494068"/>
            <a:ext cx="643304" cy="437823"/>
            <a:chOff x="7487144" y="3296104"/>
            <a:chExt cx="857739" cy="583764"/>
          </a:xfrm>
        </p:grpSpPr>
        <p:grpSp>
          <p:nvGrpSpPr>
            <p:cNvPr id="334" name="Google Shape;334;p4"/>
            <p:cNvGrpSpPr/>
            <p:nvPr/>
          </p:nvGrpSpPr>
          <p:grpSpPr>
            <a:xfrm>
              <a:off x="7487144" y="3389820"/>
              <a:ext cx="350807" cy="310034"/>
              <a:chOff x="7487144" y="3389820"/>
              <a:chExt cx="350807" cy="310034"/>
            </a:xfrm>
          </p:grpSpPr>
          <p:pic>
            <p:nvPicPr>
              <p:cNvPr descr="antenna_stylized" id="335" name="Google Shape;335;p4"/>
              <p:cNvPicPr preferRelativeResize="0"/>
              <p:nvPr/>
            </p:nvPicPr>
            <p:blipFill rotWithShape="1">
              <a:blip r:embed="rId12">
                <a:alphaModFix/>
              </a:blip>
              <a:srcRect b="0" l="0" r="0" t="0"/>
              <a:stretch/>
            </p:blipFill>
            <p:spPr>
              <a:xfrm>
                <a:off x="7487144" y="3389820"/>
                <a:ext cx="347997" cy="167557"/>
              </a:xfrm>
              <a:prstGeom prst="rect">
                <a:avLst/>
              </a:prstGeom>
              <a:noFill/>
              <a:ln>
                <a:noFill/>
              </a:ln>
            </p:spPr>
          </p:pic>
          <p:pic>
            <p:nvPicPr>
              <p:cNvPr descr="laptop_keyboard" id="336" name="Google Shape;336;p4"/>
              <p:cNvPicPr preferRelativeResize="0"/>
              <p:nvPr/>
            </p:nvPicPr>
            <p:blipFill rotWithShape="1">
              <a:blip r:embed="rId13">
                <a:alphaModFix/>
              </a:blip>
              <a:srcRect b="0" l="0" r="0" t="0"/>
              <a:stretch/>
            </p:blipFill>
            <p:spPr>
              <a:xfrm flipH="1" rot="109064">
                <a:off x="7504001" y="3575889"/>
                <a:ext cx="286699" cy="119448"/>
              </a:xfrm>
              <a:prstGeom prst="rect">
                <a:avLst/>
              </a:prstGeom>
              <a:noFill/>
              <a:ln>
                <a:noFill/>
              </a:ln>
            </p:spPr>
          </p:pic>
          <p:sp>
            <p:nvSpPr>
              <p:cNvPr id="337" name="Google Shape;337;p4"/>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338" name="Google Shape;338;p4"/>
              <p:cNvPicPr preferRelativeResize="0"/>
              <p:nvPr/>
            </p:nvPicPr>
            <p:blipFill rotWithShape="1">
              <a:blip r:embed="rId14">
                <a:alphaModFix/>
              </a:blip>
              <a:srcRect b="0" l="0" r="0" t="0"/>
              <a:stretch/>
            </p:blipFill>
            <p:spPr>
              <a:xfrm>
                <a:off x="7610380" y="3463988"/>
                <a:ext cx="209692" cy="141851"/>
              </a:xfrm>
              <a:prstGeom prst="rect">
                <a:avLst/>
              </a:prstGeom>
              <a:noFill/>
              <a:ln>
                <a:noFill/>
              </a:ln>
            </p:spPr>
          </p:pic>
          <p:sp>
            <p:nvSpPr>
              <p:cNvPr id="339" name="Google Shape;339;p4"/>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0" name="Google Shape;340;p4"/>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1" name="Google Shape;341;p4"/>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2" name="Google Shape;342;p4"/>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3" name="Google Shape;343;p4"/>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4" name="Google Shape;344;p4"/>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45" name="Google Shape;345;p4"/>
              <p:cNvGrpSpPr/>
              <p:nvPr/>
            </p:nvGrpSpPr>
            <p:grpSpPr>
              <a:xfrm>
                <a:off x="7593395" y="3625649"/>
                <a:ext cx="64747" cy="27592"/>
                <a:chOff x="1740" y="2642"/>
                <a:chExt cx="752" cy="327"/>
              </a:xfrm>
            </p:grpSpPr>
            <p:sp>
              <p:nvSpPr>
                <p:cNvPr id="346" name="Google Shape;346;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7" name="Google Shape;347;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8" name="Google Shape;348;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9" name="Google Shape;349;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0" name="Google Shape;350;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1" name="Google Shape;351;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352" name="Google Shape;352;p4"/>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3" name="Google Shape;353;p4"/>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4" name="Google Shape;354;p4"/>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5" name="Google Shape;355;p4"/>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6" name="Google Shape;356;p4"/>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7" name="Google Shape;357;p4"/>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58" name="Google Shape;358;p4"/>
            <p:cNvGrpSpPr/>
            <p:nvPr/>
          </p:nvGrpSpPr>
          <p:grpSpPr>
            <a:xfrm flipH="1">
              <a:off x="7985622" y="3537823"/>
              <a:ext cx="359261" cy="342045"/>
              <a:chOff x="2839" y="3501"/>
              <a:chExt cx="755" cy="803"/>
            </a:xfrm>
          </p:grpSpPr>
          <p:pic>
            <p:nvPicPr>
              <p:cNvPr descr="desktop_computer_stylized_medium" id="359" name="Google Shape;359;p4"/>
              <p:cNvPicPr preferRelativeResize="0"/>
              <p:nvPr/>
            </p:nvPicPr>
            <p:blipFill rotWithShape="1">
              <a:blip r:embed="rId15">
                <a:alphaModFix/>
              </a:blip>
              <a:srcRect b="0" l="0" r="0" t="0"/>
              <a:stretch/>
            </p:blipFill>
            <p:spPr>
              <a:xfrm>
                <a:off x="2839" y="3501"/>
                <a:ext cx="755" cy="803"/>
              </a:xfrm>
              <a:prstGeom prst="rect">
                <a:avLst/>
              </a:prstGeom>
              <a:noFill/>
              <a:ln>
                <a:noFill/>
              </a:ln>
            </p:spPr>
          </p:pic>
          <p:sp>
            <p:nvSpPr>
              <p:cNvPr id="360" name="Google Shape;360;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61" name="Google Shape;361;p4"/>
            <p:cNvGrpSpPr/>
            <p:nvPr/>
          </p:nvGrpSpPr>
          <p:grpSpPr>
            <a:xfrm>
              <a:off x="7797061" y="3296104"/>
              <a:ext cx="347997" cy="396620"/>
              <a:chOff x="7797061" y="3296104"/>
              <a:chExt cx="347997" cy="396620"/>
            </a:xfrm>
          </p:grpSpPr>
          <p:pic>
            <p:nvPicPr>
              <p:cNvPr descr="fridge2.png" id="362" name="Google Shape;362;p4"/>
              <p:cNvPicPr preferRelativeResize="0"/>
              <p:nvPr/>
            </p:nvPicPr>
            <p:blipFill rotWithShape="1">
              <a:blip r:embed="rId16">
                <a:alphaModFix/>
              </a:blip>
              <a:srcRect b="0" l="0" r="0" t="0"/>
              <a:stretch/>
            </p:blipFill>
            <p:spPr>
              <a:xfrm>
                <a:off x="7896825" y="3355697"/>
                <a:ext cx="189578" cy="337027"/>
              </a:xfrm>
              <a:prstGeom prst="rect">
                <a:avLst/>
              </a:prstGeom>
              <a:noFill/>
              <a:ln>
                <a:noFill/>
              </a:ln>
            </p:spPr>
          </p:pic>
          <p:pic>
            <p:nvPicPr>
              <p:cNvPr descr="antenna_stylized" id="363" name="Google Shape;363;p4"/>
              <p:cNvPicPr preferRelativeResize="0"/>
              <p:nvPr/>
            </p:nvPicPr>
            <p:blipFill rotWithShape="1">
              <a:blip r:embed="rId12">
                <a:alphaModFix/>
              </a:blip>
              <a:srcRect b="0" l="0" r="0" t="0"/>
              <a:stretch/>
            </p:blipFill>
            <p:spPr>
              <a:xfrm>
                <a:off x="7797061" y="3296104"/>
                <a:ext cx="347997" cy="167557"/>
              </a:xfrm>
              <a:prstGeom prst="rect">
                <a:avLst/>
              </a:prstGeom>
              <a:noFill/>
              <a:ln>
                <a:noFill/>
              </a:ln>
            </p:spPr>
          </p:pic>
        </p:grpSp>
      </p:grpSp>
      <p:grpSp>
        <p:nvGrpSpPr>
          <p:cNvPr id="364" name="Google Shape;364;p4"/>
          <p:cNvGrpSpPr/>
          <p:nvPr/>
        </p:nvGrpSpPr>
        <p:grpSpPr>
          <a:xfrm>
            <a:off x="8298710" y="2571364"/>
            <a:ext cx="388836" cy="909182"/>
            <a:chOff x="11058573" y="3399165"/>
            <a:chExt cx="518448" cy="1212242"/>
          </a:xfrm>
        </p:grpSpPr>
        <p:grpSp>
          <p:nvGrpSpPr>
            <p:cNvPr id="365" name="Google Shape;365;p4"/>
            <p:cNvGrpSpPr/>
            <p:nvPr/>
          </p:nvGrpSpPr>
          <p:grpSpPr>
            <a:xfrm>
              <a:off x="11087182" y="4159591"/>
              <a:ext cx="489839" cy="451816"/>
              <a:chOff x="5103720" y="2693365"/>
              <a:chExt cx="611650" cy="414788"/>
            </a:xfrm>
          </p:grpSpPr>
          <p:cxnSp>
            <p:nvCxnSpPr>
              <p:cNvPr id="366" name="Google Shape;366;p4"/>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367" name="Google Shape;367;p4"/>
              <p:cNvGrpSpPr/>
              <p:nvPr/>
            </p:nvGrpSpPr>
            <p:grpSpPr>
              <a:xfrm>
                <a:off x="5275406" y="2693365"/>
                <a:ext cx="439964" cy="414788"/>
                <a:chOff x="5275406" y="2711455"/>
                <a:chExt cx="452949" cy="405518"/>
              </a:xfrm>
            </p:grpSpPr>
            <p:pic>
              <p:nvPicPr>
                <p:cNvPr descr="server_rack.png" id="368" name="Google Shape;368;p4"/>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369" name="Google Shape;369;p4"/>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370" name="Google Shape;370;p4"/>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nvGrpSpPr>
            <p:cNvPr id="371" name="Google Shape;371;p4"/>
            <p:cNvGrpSpPr/>
            <p:nvPr/>
          </p:nvGrpSpPr>
          <p:grpSpPr>
            <a:xfrm>
              <a:off x="11058573" y="3399165"/>
              <a:ext cx="423724" cy="405973"/>
              <a:chOff x="5103720" y="2693365"/>
              <a:chExt cx="611650" cy="414788"/>
            </a:xfrm>
          </p:grpSpPr>
          <p:cxnSp>
            <p:nvCxnSpPr>
              <p:cNvPr id="372" name="Google Shape;372;p4"/>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373" name="Google Shape;373;p4"/>
              <p:cNvGrpSpPr/>
              <p:nvPr/>
            </p:nvGrpSpPr>
            <p:grpSpPr>
              <a:xfrm>
                <a:off x="5275406" y="2693365"/>
                <a:ext cx="439964" cy="414788"/>
                <a:chOff x="5275406" y="2711455"/>
                <a:chExt cx="452949" cy="405518"/>
              </a:xfrm>
            </p:grpSpPr>
            <p:pic>
              <p:nvPicPr>
                <p:cNvPr descr="server_rack.png" id="374" name="Google Shape;374;p4"/>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375" name="Google Shape;375;p4"/>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376" name="Google Shape;376;p4"/>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grpSp>
        <p:nvGrpSpPr>
          <p:cNvPr id="377" name="Google Shape;377;p4"/>
          <p:cNvGrpSpPr/>
          <p:nvPr/>
        </p:nvGrpSpPr>
        <p:grpSpPr>
          <a:xfrm flipH="1">
            <a:off x="5985641" y="3675121"/>
            <a:ext cx="259223" cy="240227"/>
            <a:chOff x="2839" y="3501"/>
            <a:chExt cx="755" cy="803"/>
          </a:xfrm>
        </p:grpSpPr>
        <p:pic>
          <p:nvPicPr>
            <p:cNvPr descr="desktop_computer_stylized_medium" id="378" name="Google Shape;378;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379" name="Google Shape;379;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80" name="Google Shape;380;p4"/>
          <p:cNvGrpSpPr/>
          <p:nvPr/>
        </p:nvGrpSpPr>
        <p:grpSpPr>
          <a:xfrm>
            <a:off x="6901261" y="4389607"/>
            <a:ext cx="232640" cy="234006"/>
            <a:chOff x="877" y="1008"/>
            <a:chExt cx="2747" cy="2626"/>
          </a:xfrm>
        </p:grpSpPr>
        <p:pic>
          <p:nvPicPr>
            <p:cNvPr descr="antenna_stylized" id="381" name="Google Shape;381;p4"/>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382" name="Google Shape;382;p4"/>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383" name="Google Shape;383;p4"/>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384" name="Google Shape;384;p4"/>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385" name="Google Shape;385;p4"/>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6" name="Google Shape;386;p4"/>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7" name="Google Shape;387;p4"/>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8" name="Google Shape;388;p4"/>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9" name="Google Shape;389;p4"/>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0" name="Google Shape;390;p4"/>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91" name="Google Shape;391;p4"/>
            <p:cNvGrpSpPr/>
            <p:nvPr/>
          </p:nvGrpSpPr>
          <p:grpSpPr>
            <a:xfrm>
              <a:off x="1709" y="3008"/>
              <a:ext cx="507" cy="234"/>
              <a:chOff x="1740" y="2642"/>
              <a:chExt cx="752" cy="327"/>
            </a:xfrm>
          </p:grpSpPr>
          <p:sp>
            <p:nvSpPr>
              <p:cNvPr id="392" name="Google Shape;392;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3" name="Google Shape;393;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4" name="Google Shape;394;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5" name="Google Shape;395;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6" name="Google Shape;396;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7" name="Google Shape;397;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398" name="Google Shape;398;p4"/>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9" name="Google Shape;399;p4"/>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00" name="Google Shape;400;p4"/>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01" name="Google Shape;401;p4"/>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02" name="Google Shape;402;p4"/>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03" name="Google Shape;403;p4"/>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404" name="Google Shape;404;p4"/>
          <p:cNvGrpSpPr/>
          <p:nvPr/>
        </p:nvGrpSpPr>
        <p:grpSpPr>
          <a:xfrm flipH="1">
            <a:off x="6115432" y="4128493"/>
            <a:ext cx="259223" cy="240227"/>
            <a:chOff x="2839" y="3501"/>
            <a:chExt cx="755" cy="803"/>
          </a:xfrm>
        </p:grpSpPr>
        <p:pic>
          <p:nvPicPr>
            <p:cNvPr descr="desktop_computer_stylized_medium" id="405" name="Google Shape;405;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406" name="Google Shape;406;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407" name="Google Shape;407;p4"/>
          <p:cNvGrpSpPr/>
          <p:nvPr/>
        </p:nvGrpSpPr>
        <p:grpSpPr>
          <a:xfrm flipH="1">
            <a:off x="6414100" y="4144598"/>
            <a:ext cx="259223" cy="240227"/>
            <a:chOff x="2839" y="3501"/>
            <a:chExt cx="755" cy="803"/>
          </a:xfrm>
        </p:grpSpPr>
        <p:pic>
          <p:nvPicPr>
            <p:cNvPr descr="desktop_computer_stylized_medium" id="408" name="Google Shape;408;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409" name="Google Shape;409;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410" name="Google Shape;410;p4"/>
          <p:cNvGrpSpPr/>
          <p:nvPr/>
        </p:nvGrpSpPr>
        <p:grpSpPr>
          <a:xfrm>
            <a:off x="7151060" y="4346354"/>
            <a:ext cx="239448" cy="192627"/>
            <a:chOff x="877" y="1008"/>
            <a:chExt cx="2747" cy="2626"/>
          </a:xfrm>
        </p:grpSpPr>
        <p:pic>
          <p:nvPicPr>
            <p:cNvPr descr="antenna_stylized" id="411" name="Google Shape;411;p4"/>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412" name="Google Shape;412;p4"/>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413" name="Google Shape;413;p4"/>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414" name="Google Shape;414;p4"/>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415" name="Google Shape;415;p4"/>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16" name="Google Shape;416;p4"/>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17" name="Google Shape;417;p4"/>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18" name="Google Shape;418;p4"/>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19" name="Google Shape;419;p4"/>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0" name="Google Shape;420;p4"/>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21" name="Google Shape;421;p4"/>
            <p:cNvGrpSpPr/>
            <p:nvPr/>
          </p:nvGrpSpPr>
          <p:grpSpPr>
            <a:xfrm>
              <a:off x="1709" y="3008"/>
              <a:ext cx="507" cy="234"/>
              <a:chOff x="1740" y="2642"/>
              <a:chExt cx="752" cy="327"/>
            </a:xfrm>
          </p:grpSpPr>
          <p:sp>
            <p:nvSpPr>
              <p:cNvPr id="422" name="Google Shape;422;p4"/>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3" name="Google Shape;423;p4"/>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4" name="Google Shape;424;p4"/>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5" name="Google Shape;425;p4"/>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6" name="Google Shape;426;p4"/>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7" name="Google Shape;427;p4"/>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428" name="Google Shape;428;p4"/>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9" name="Google Shape;429;p4"/>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0" name="Google Shape;430;p4"/>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1" name="Google Shape;431;p4"/>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2" name="Google Shape;432;p4"/>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3" name="Google Shape;433;p4"/>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434" name="Google Shape;434;p4"/>
          <p:cNvSpPr/>
          <p:nvPr/>
        </p:nvSpPr>
        <p:spPr>
          <a:xfrm>
            <a:off x="7615195" y="4227728"/>
            <a:ext cx="25537" cy="249693"/>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5" name="Google Shape;435;p4"/>
          <p:cNvSpPr/>
          <p:nvPr/>
        </p:nvSpPr>
        <p:spPr>
          <a:xfrm>
            <a:off x="7619978" y="4242692"/>
            <a:ext cx="15249" cy="231013"/>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6" name="Google Shape;436;p4"/>
          <p:cNvSpPr/>
          <p:nvPr/>
        </p:nvSpPr>
        <p:spPr>
          <a:xfrm>
            <a:off x="7616638" y="4359565"/>
            <a:ext cx="23732" cy="20644"/>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7" name="Google Shape;437;p4"/>
          <p:cNvSpPr/>
          <p:nvPr/>
        </p:nvSpPr>
        <p:spPr>
          <a:xfrm>
            <a:off x="7519724" y="4255799"/>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38" name="Google Shape;438;p4"/>
          <p:cNvGrpSpPr/>
          <p:nvPr/>
        </p:nvGrpSpPr>
        <p:grpSpPr>
          <a:xfrm>
            <a:off x="7568289" y="4253168"/>
            <a:ext cx="52138" cy="16407"/>
            <a:chOff x="613" y="2566"/>
            <a:chExt cx="721" cy="144"/>
          </a:xfrm>
        </p:grpSpPr>
        <p:sp>
          <p:nvSpPr>
            <p:cNvPr id="439" name="Google Shape;439;p4"/>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40" name="Google Shape;440;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41" name="Google Shape;441;p4"/>
          <p:cNvSpPr/>
          <p:nvPr/>
        </p:nvSpPr>
        <p:spPr>
          <a:xfrm>
            <a:off x="7520627" y="4292063"/>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42" name="Google Shape;442;p4"/>
          <p:cNvGrpSpPr/>
          <p:nvPr/>
        </p:nvGrpSpPr>
        <p:grpSpPr>
          <a:xfrm>
            <a:off x="7568254" y="4288583"/>
            <a:ext cx="52138" cy="14636"/>
            <a:chOff x="615" y="2564"/>
            <a:chExt cx="721" cy="139"/>
          </a:xfrm>
        </p:grpSpPr>
        <p:sp>
          <p:nvSpPr>
            <p:cNvPr id="443" name="Google Shape;443;p4"/>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44" name="Google Shape;444;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45" name="Google Shape;445;p4"/>
          <p:cNvSpPr/>
          <p:nvPr/>
        </p:nvSpPr>
        <p:spPr>
          <a:xfrm>
            <a:off x="7520627" y="4328326"/>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46" name="Google Shape;446;p4"/>
          <p:cNvSpPr/>
          <p:nvPr/>
        </p:nvSpPr>
        <p:spPr>
          <a:xfrm>
            <a:off x="7521529" y="4361203"/>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47" name="Google Shape;447;p4"/>
          <p:cNvGrpSpPr/>
          <p:nvPr/>
        </p:nvGrpSpPr>
        <p:grpSpPr>
          <a:xfrm>
            <a:off x="7567388" y="4360281"/>
            <a:ext cx="52156" cy="14713"/>
            <a:chOff x="618" y="2586"/>
            <a:chExt cx="720" cy="124"/>
          </a:xfrm>
        </p:grpSpPr>
        <p:sp>
          <p:nvSpPr>
            <p:cNvPr id="448" name="Google Shape;448;p4"/>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49" name="Google Shape;449;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50" name="Google Shape;450;p4"/>
          <p:cNvSpPr/>
          <p:nvPr/>
        </p:nvSpPr>
        <p:spPr>
          <a:xfrm>
            <a:off x="7617000" y="4328326"/>
            <a:ext cx="23732" cy="20535"/>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51" name="Google Shape;451;p4"/>
          <p:cNvGrpSpPr/>
          <p:nvPr/>
        </p:nvGrpSpPr>
        <p:grpSpPr>
          <a:xfrm>
            <a:off x="7567387" y="4325704"/>
            <a:ext cx="53025" cy="14636"/>
            <a:chOff x="613" y="2571"/>
            <a:chExt cx="732" cy="134"/>
          </a:xfrm>
        </p:grpSpPr>
        <p:sp>
          <p:nvSpPr>
            <p:cNvPr id="452" name="Google Shape;452;p4"/>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53" name="Google Shape;453;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54" name="Google Shape;454;p4"/>
          <p:cNvSpPr/>
          <p:nvPr/>
        </p:nvSpPr>
        <p:spPr>
          <a:xfrm>
            <a:off x="7613210" y="4227291"/>
            <a:ext cx="6300" cy="24960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55" name="Google Shape;455;p4"/>
          <p:cNvSpPr/>
          <p:nvPr/>
        </p:nvSpPr>
        <p:spPr>
          <a:xfrm>
            <a:off x="7619165" y="4290425"/>
            <a:ext cx="21386" cy="23265"/>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56" name="Google Shape;456;p4"/>
          <p:cNvSpPr/>
          <p:nvPr/>
        </p:nvSpPr>
        <p:spPr>
          <a:xfrm>
            <a:off x="7619436" y="4254707"/>
            <a:ext cx="22018" cy="26214"/>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57" name="Google Shape;457;p4"/>
          <p:cNvSpPr/>
          <p:nvPr/>
        </p:nvSpPr>
        <p:spPr>
          <a:xfrm>
            <a:off x="7637483" y="4465625"/>
            <a:ext cx="4500" cy="10500"/>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58" name="Google Shape;458;p4"/>
          <p:cNvSpPr/>
          <p:nvPr/>
        </p:nvSpPr>
        <p:spPr>
          <a:xfrm>
            <a:off x="7618263" y="4465952"/>
            <a:ext cx="22108" cy="21845"/>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59" name="Google Shape;459;p4"/>
          <p:cNvSpPr/>
          <p:nvPr/>
        </p:nvSpPr>
        <p:spPr>
          <a:xfrm>
            <a:off x="7513408" y="4472615"/>
            <a:ext cx="108000" cy="1650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60" name="Google Shape;460;p4"/>
          <p:cNvSpPr/>
          <p:nvPr/>
        </p:nvSpPr>
        <p:spPr>
          <a:xfrm>
            <a:off x="7519724" y="4476875"/>
            <a:ext cx="96300" cy="8700"/>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61" name="Google Shape;461;p4"/>
          <p:cNvSpPr/>
          <p:nvPr/>
        </p:nvSpPr>
        <p:spPr>
          <a:xfrm>
            <a:off x="7528658" y="444061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62" name="Google Shape;462;p4"/>
          <p:cNvSpPr/>
          <p:nvPr/>
        </p:nvSpPr>
        <p:spPr>
          <a:xfrm>
            <a:off x="7544900" y="4440611"/>
            <a:ext cx="14400" cy="15600"/>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463" name="Google Shape;463;p4"/>
          <p:cNvSpPr/>
          <p:nvPr/>
        </p:nvSpPr>
        <p:spPr>
          <a:xfrm>
            <a:off x="7560151" y="444061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64" name="Google Shape;464;p4"/>
          <p:cNvSpPr/>
          <p:nvPr/>
        </p:nvSpPr>
        <p:spPr>
          <a:xfrm>
            <a:off x="7597058" y="4381083"/>
            <a:ext cx="7200" cy="82800"/>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65" name="Google Shape;465;p4"/>
          <p:cNvGrpSpPr/>
          <p:nvPr/>
        </p:nvGrpSpPr>
        <p:grpSpPr>
          <a:xfrm flipH="1">
            <a:off x="5830485" y="3960795"/>
            <a:ext cx="259223" cy="240227"/>
            <a:chOff x="2839" y="3501"/>
            <a:chExt cx="755" cy="803"/>
          </a:xfrm>
        </p:grpSpPr>
        <p:pic>
          <p:nvPicPr>
            <p:cNvPr descr="desktop_computer_stylized_medium" id="466" name="Google Shape;466;p4"/>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467" name="Google Shape;467;p4"/>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468" name="Google Shape;468;p4"/>
          <p:cNvSpPr/>
          <p:nvPr/>
        </p:nvSpPr>
        <p:spPr>
          <a:xfrm>
            <a:off x="4804700" y="1029373"/>
            <a:ext cx="4019700" cy="3716100"/>
          </a:xfrm>
          <a:prstGeom prst="rect">
            <a:avLst/>
          </a:prstGeom>
          <a:solidFill>
            <a:schemeClr val="lt1">
              <a:alpha val="67843"/>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469" name="Google Shape;469;p4"/>
          <p:cNvGrpSpPr/>
          <p:nvPr/>
        </p:nvGrpSpPr>
        <p:grpSpPr>
          <a:xfrm>
            <a:off x="5812668" y="1394794"/>
            <a:ext cx="311944" cy="289322"/>
            <a:chOff x="2751" y="1851"/>
            <a:chExt cx="462" cy="478"/>
          </a:xfrm>
        </p:grpSpPr>
        <p:pic>
          <p:nvPicPr>
            <p:cNvPr descr="iphone_stylized_small" id="470" name="Google Shape;470;p4"/>
            <p:cNvPicPr preferRelativeResize="0"/>
            <p:nvPr/>
          </p:nvPicPr>
          <p:blipFill rotWithShape="1">
            <a:blip r:embed="rId22">
              <a:alphaModFix/>
            </a:blip>
            <a:srcRect b="0" l="0" r="0" t="0"/>
            <a:stretch/>
          </p:blipFill>
          <p:spPr>
            <a:xfrm>
              <a:off x="2928" y="1922"/>
              <a:ext cx="152" cy="407"/>
            </a:xfrm>
            <a:prstGeom prst="rect">
              <a:avLst/>
            </a:prstGeom>
            <a:noFill/>
            <a:ln>
              <a:noFill/>
            </a:ln>
          </p:spPr>
        </p:pic>
        <p:pic>
          <p:nvPicPr>
            <p:cNvPr descr="antenna_radiation_stylized" id="471" name="Google Shape;471;p4"/>
            <p:cNvPicPr preferRelativeResize="0"/>
            <p:nvPr/>
          </p:nvPicPr>
          <p:blipFill rotWithShape="1">
            <a:blip r:embed="rId23">
              <a:alphaModFix/>
            </a:blip>
            <a:srcRect b="0" l="0" r="0" t="0"/>
            <a:stretch/>
          </p:blipFill>
          <p:spPr>
            <a:xfrm>
              <a:off x="2751" y="1851"/>
              <a:ext cx="462" cy="110"/>
            </a:xfrm>
            <a:prstGeom prst="rect">
              <a:avLst/>
            </a:prstGeom>
            <a:noFill/>
            <a:ln>
              <a:noFill/>
            </a:ln>
          </p:spPr>
        </p:pic>
      </p:grpSp>
      <p:grpSp>
        <p:nvGrpSpPr>
          <p:cNvPr id="472" name="Google Shape;472;p4"/>
          <p:cNvGrpSpPr/>
          <p:nvPr/>
        </p:nvGrpSpPr>
        <p:grpSpPr>
          <a:xfrm>
            <a:off x="7501881" y="4212300"/>
            <a:ext cx="161230" cy="302940"/>
            <a:chOff x="4140" y="429"/>
            <a:chExt cx="1425" cy="2396"/>
          </a:xfrm>
        </p:grpSpPr>
        <p:sp>
          <p:nvSpPr>
            <p:cNvPr id="473" name="Google Shape;473;p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74" name="Google Shape;474;p4"/>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75" name="Google Shape;475;p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76" name="Google Shape;476;p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77" name="Google Shape;477;p4"/>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78" name="Google Shape;478;p4"/>
            <p:cNvGrpSpPr/>
            <p:nvPr/>
          </p:nvGrpSpPr>
          <p:grpSpPr>
            <a:xfrm>
              <a:off x="4748" y="666"/>
              <a:ext cx="578" cy="150"/>
              <a:chOff x="613" y="2566"/>
              <a:chExt cx="721" cy="144"/>
            </a:xfrm>
          </p:grpSpPr>
          <p:sp>
            <p:nvSpPr>
              <p:cNvPr id="479" name="Google Shape;479;p4"/>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80" name="Google Shape;480;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81" name="Google Shape;481;p4"/>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82" name="Google Shape;482;p4"/>
            <p:cNvGrpSpPr/>
            <p:nvPr/>
          </p:nvGrpSpPr>
          <p:grpSpPr>
            <a:xfrm>
              <a:off x="4748" y="990"/>
              <a:ext cx="578" cy="134"/>
              <a:chOff x="615" y="2564"/>
              <a:chExt cx="721" cy="139"/>
            </a:xfrm>
          </p:grpSpPr>
          <p:sp>
            <p:nvSpPr>
              <p:cNvPr id="483" name="Google Shape;483;p4"/>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84" name="Google Shape;484;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85" name="Google Shape;485;p4"/>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86" name="Google Shape;486;p4"/>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487" name="Google Shape;487;p4"/>
            <p:cNvGrpSpPr/>
            <p:nvPr/>
          </p:nvGrpSpPr>
          <p:grpSpPr>
            <a:xfrm>
              <a:off x="4738" y="1647"/>
              <a:ext cx="578" cy="135"/>
              <a:chOff x="618" y="2586"/>
              <a:chExt cx="720" cy="124"/>
            </a:xfrm>
          </p:grpSpPr>
          <p:sp>
            <p:nvSpPr>
              <p:cNvPr id="488" name="Google Shape;488;p4"/>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89" name="Google Shape;489;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90" name="Google Shape;490;p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91" name="Google Shape;491;p4"/>
            <p:cNvGrpSpPr/>
            <p:nvPr/>
          </p:nvGrpSpPr>
          <p:grpSpPr>
            <a:xfrm>
              <a:off x="4738" y="1330"/>
              <a:ext cx="588" cy="134"/>
              <a:chOff x="613" y="2571"/>
              <a:chExt cx="732" cy="134"/>
            </a:xfrm>
          </p:grpSpPr>
          <p:sp>
            <p:nvSpPr>
              <p:cNvPr id="492" name="Google Shape;492;p4"/>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93" name="Google Shape;493;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494" name="Google Shape;494;p4"/>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95" name="Google Shape;495;p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96" name="Google Shape;496;p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97" name="Google Shape;497;p4"/>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498" name="Google Shape;498;p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99" name="Google Shape;499;p4"/>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00" name="Google Shape;500;p4"/>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01" name="Google Shape;501;p4"/>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02" name="Google Shape;502;p4"/>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503" name="Google Shape;503;p4"/>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04" name="Google Shape;504;p4"/>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grpSp>
        <p:nvGrpSpPr>
          <p:cNvPr id="505" name="Google Shape;505;p4"/>
          <p:cNvGrpSpPr/>
          <p:nvPr/>
        </p:nvGrpSpPr>
        <p:grpSpPr>
          <a:xfrm>
            <a:off x="5760243" y="853400"/>
            <a:ext cx="2616994" cy="3695231"/>
            <a:chOff x="7680324" y="1137866"/>
            <a:chExt cx="3489325" cy="4926975"/>
          </a:xfrm>
        </p:grpSpPr>
        <p:sp>
          <p:nvSpPr>
            <p:cNvPr id="506" name="Google Shape;506;p4"/>
            <p:cNvSpPr/>
            <p:nvPr/>
          </p:nvSpPr>
          <p:spPr>
            <a:xfrm>
              <a:off x="8005845" y="1190714"/>
              <a:ext cx="304800" cy="942975"/>
            </a:xfrm>
            <a:custGeom>
              <a:rect b="b" l="l" r="r" t="t"/>
              <a:pathLst>
                <a:path extrusionOk="0" h="594" w="192">
                  <a:moveTo>
                    <a:pt x="0" y="594"/>
                  </a:moveTo>
                  <a:lnTo>
                    <a:pt x="192" y="0"/>
                  </a:lnTo>
                  <a:lnTo>
                    <a:pt x="192" y="515"/>
                  </a:lnTo>
                  <a:lnTo>
                    <a:pt x="0" y="594"/>
                  </a:lnTo>
                  <a:close/>
                </a:path>
              </a:pathLst>
            </a:custGeom>
            <a:gradFill>
              <a:gsLst>
                <a:gs pos="0">
                  <a:schemeClr val="lt1"/>
                </a:gs>
                <a:gs pos="100000">
                  <a:srgbClr val="CC000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07" name="Google Shape;507;p4"/>
            <p:cNvSpPr/>
            <p:nvPr/>
          </p:nvSpPr>
          <p:spPr>
            <a:xfrm>
              <a:off x="10104523" y="4775289"/>
              <a:ext cx="304800" cy="942975"/>
            </a:xfrm>
            <a:custGeom>
              <a:rect b="b" l="l" r="r" t="t"/>
              <a:pathLst>
                <a:path extrusionOk="0" h="594" w="192">
                  <a:moveTo>
                    <a:pt x="0" y="594"/>
                  </a:moveTo>
                  <a:lnTo>
                    <a:pt x="192" y="0"/>
                  </a:lnTo>
                  <a:lnTo>
                    <a:pt x="192" y="515"/>
                  </a:lnTo>
                  <a:lnTo>
                    <a:pt x="0" y="594"/>
                  </a:lnTo>
                  <a:close/>
                </a:path>
              </a:pathLst>
            </a:custGeom>
            <a:gradFill>
              <a:gsLst>
                <a:gs pos="0">
                  <a:schemeClr val="lt1"/>
                </a:gs>
                <a:gs pos="100000">
                  <a:srgbClr val="CC000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508" name="Google Shape;508;p4"/>
            <p:cNvGrpSpPr/>
            <p:nvPr/>
          </p:nvGrpSpPr>
          <p:grpSpPr>
            <a:xfrm>
              <a:off x="7680324" y="1137866"/>
              <a:ext cx="3489325" cy="4926975"/>
              <a:chOff x="7680324" y="1137866"/>
              <a:chExt cx="3489325" cy="4926975"/>
            </a:xfrm>
          </p:grpSpPr>
          <p:sp>
            <p:nvSpPr>
              <p:cNvPr id="509" name="Google Shape;509;p4"/>
              <p:cNvSpPr/>
              <p:nvPr/>
            </p:nvSpPr>
            <p:spPr>
              <a:xfrm>
                <a:off x="7680324" y="1814171"/>
                <a:ext cx="612303" cy="510069"/>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0" name="Google Shape;510;p4"/>
              <p:cNvSpPr/>
              <p:nvPr/>
            </p:nvSpPr>
            <p:spPr>
              <a:xfrm>
                <a:off x="9823450" y="5554772"/>
                <a:ext cx="612303" cy="510069"/>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511" name="Google Shape;511;p4"/>
              <p:cNvGrpSpPr/>
              <p:nvPr/>
            </p:nvGrpSpPr>
            <p:grpSpPr>
              <a:xfrm>
                <a:off x="10288915" y="4742972"/>
                <a:ext cx="880734" cy="1077300"/>
                <a:chOff x="10288915" y="4742972"/>
                <a:chExt cx="880734" cy="1077300"/>
              </a:xfrm>
            </p:grpSpPr>
            <p:grpSp>
              <p:nvGrpSpPr>
                <p:cNvPr id="512" name="Google Shape;512;p4"/>
                <p:cNvGrpSpPr/>
                <p:nvPr/>
              </p:nvGrpSpPr>
              <p:grpSpPr>
                <a:xfrm>
                  <a:off x="10288915" y="5273951"/>
                  <a:ext cx="177192" cy="330833"/>
                  <a:chOff x="4140" y="429"/>
                  <a:chExt cx="1425" cy="2396"/>
                </a:xfrm>
              </p:grpSpPr>
              <p:sp>
                <p:nvSpPr>
                  <p:cNvPr id="513" name="Google Shape;513;p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14" name="Google Shape;514;p4"/>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15" name="Google Shape;515;p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16" name="Google Shape;516;p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17" name="Google Shape;517;p4"/>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518" name="Google Shape;518;p4"/>
                  <p:cNvGrpSpPr/>
                  <p:nvPr/>
                </p:nvGrpSpPr>
                <p:grpSpPr>
                  <a:xfrm>
                    <a:off x="4748" y="666"/>
                    <a:ext cx="578" cy="150"/>
                    <a:chOff x="613" y="2566"/>
                    <a:chExt cx="721" cy="144"/>
                  </a:xfrm>
                </p:grpSpPr>
                <p:sp>
                  <p:nvSpPr>
                    <p:cNvPr id="519" name="Google Shape;519;p4"/>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20" name="Google Shape;520;p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521" name="Google Shape;521;p4"/>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522" name="Google Shape;522;p4"/>
                  <p:cNvGrpSpPr/>
                  <p:nvPr/>
                </p:nvGrpSpPr>
                <p:grpSpPr>
                  <a:xfrm>
                    <a:off x="4748" y="990"/>
                    <a:ext cx="578" cy="134"/>
                    <a:chOff x="615" y="2564"/>
                    <a:chExt cx="721" cy="139"/>
                  </a:xfrm>
                </p:grpSpPr>
                <p:sp>
                  <p:nvSpPr>
                    <p:cNvPr id="523" name="Google Shape;523;p4"/>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24" name="Google Shape;524;p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525" name="Google Shape;525;p4"/>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26" name="Google Shape;526;p4"/>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527" name="Google Shape;527;p4"/>
                  <p:cNvGrpSpPr/>
                  <p:nvPr/>
                </p:nvGrpSpPr>
                <p:grpSpPr>
                  <a:xfrm>
                    <a:off x="4738" y="1647"/>
                    <a:ext cx="578" cy="135"/>
                    <a:chOff x="618" y="2586"/>
                    <a:chExt cx="720" cy="124"/>
                  </a:xfrm>
                </p:grpSpPr>
                <p:sp>
                  <p:nvSpPr>
                    <p:cNvPr id="528" name="Google Shape;528;p4"/>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29" name="Google Shape;529;p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530" name="Google Shape;530;p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531" name="Google Shape;531;p4"/>
                  <p:cNvGrpSpPr/>
                  <p:nvPr/>
                </p:nvGrpSpPr>
                <p:grpSpPr>
                  <a:xfrm>
                    <a:off x="4738" y="1330"/>
                    <a:ext cx="588" cy="134"/>
                    <a:chOff x="613" y="2571"/>
                    <a:chExt cx="732" cy="134"/>
                  </a:xfrm>
                </p:grpSpPr>
                <p:sp>
                  <p:nvSpPr>
                    <p:cNvPr id="532" name="Google Shape;532;p4"/>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33" name="Google Shape;533;p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534" name="Google Shape;534;p4"/>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35" name="Google Shape;535;p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36" name="Google Shape;536;p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37" name="Google Shape;537;p4"/>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38" name="Google Shape;538;p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39" name="Google Shape;539;p4"/>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40" name="Google Shape;540;p4"/>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41" name="Google Shape;541;p4"/>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42" name="Google Shape;542;p4"/>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543" name="Google Shape;543;p4"/>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544" name="Google Shape;544;p4"/>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545" name="Google Shape;545;p4"/>
                <p:cNvSpPr/>
                <p:nvPr/>
              </p:nvSpPr>
              <p:spPr>
                <a:xfrm>
                  <a:off x="10452186" y="4753064"/>
                  <a:ext cx="676276" cy="776288"/>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4"/>
                <p:cNvSpPr/>
                <p:nvPr/>
              </p:nvSpPr>
              <p:spPr>
                <a:xfrm>
                  <a:off x="10418848" y="4776877"/>
                  <a:ext cx="690563" cy="800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p4"/>
                <p:cNvSpPr/>
                <p:nvPr/>
              </p:nvSpPr>
              <p:spPr>
                <a:xfrm>
                  <a:off x="10425991" y="4930726"/>
                  <a:ext cx="676276" cy="186668"/>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4"/>
                <p:cNvSpPr txBox="1"/>
                <p:nvPr/>
              </p:nvSpPr>
              <p:spPr>
                <a:xfrm>
                  <a:off x="10355149" y="4742972"/>
                  <a:ext cx="8145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data 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549" name="Google Shape;549;p4"/>
                <p:cNvCxnSpPr/>
                <p:nvPr/>
              </p:nvCxnSpPr>
              <p:spPr>
                <a:xfrm>
                  <a:off x="10418848" y="5119777"/>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550" name="Google Shape;550;p4"/>
                <p:cNvCxnSpPr/>
                <p:nvPr/>
              </p:nvCxnSpPr>
              <p:spPr>
                <a:xfrm>
                  <a:off x="10428373" y="5257889"/>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551" name="Google Shape;551;p4"/>
                <p:cNvCxnSpPr/>
                <p:nvPr/>
              </p:nvCxnSpPr>
              <p:spPr>
                <a:xfrm>
                  <a:off x="10428373" y="5396002"/>
                  <a:ext cx="690563" cy="4763"/>
                </a:xfrm>
                <a:prstGeom prst="straightConnector1">
                  <a:avLst/>
                </a:prstGeom>
                <a:noFill/>
                <a:ln cap="flat" cmpd="sng" w="12700">
                  <a:solidFill>
                    <a:schemeClr val="dk1"/>
                  </a:solidFill>
                  <a:prstDash val="solid"/>
                  <a:round/>
                  <a:headEnd len="med" w="med" type="none"/>
                  <a:tailEnd len="med" w="med" type="none"/>
                </a:ln>
              </p:spPr>
            </p:cxnSp>
          </p:grpSp>
          <p:grpSp>
            <p:nvGrpSpPr>
              <p:cNvPr id="552" name="Google Shape;552;p4"/>
              <p:cNvGrpSpPr/>
              <p:nvPr/>
            </p:nvGrpSpPr>
            <p:grpSpPr>
              <a:xfrm>
                <a:off x="8252702" y="1137866"/>
                <a:ext cx="814500" cy="1077300"/>
                <a:chOff x="9791027" y="656358"/>
                <a:chExt cx="814500" cy="1077300"/>
              </a:xfrm>
            </p:grpSpPr>
            <p:sp>
              <p:nvSpPr>
                <p:cNvPr id="553" name="Google Shape;553;p4"/>
                <p:cNvSpPr/>
                <p:nvPr/>
              </p:nvSpPr>
              <p:spPr>
                <a:xfrm>
                  <a:off x="9888064" y="666450"/>
                  <a:ext cx="676276" cy="776288"/>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4"/>
                <p:cNvSpPr/>
                <p:nvPr/>
              </p:nvSpPr>
              <p:spPr>
                <a:xfrm>
                  <a:off x="9854726" y="690263"/>
                  <a:ext cx="690563" cy="800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p4"/>
                <p:cNvSpPr/>
                <p:nvPr/>
              </p:nvSpPr>
              <p:spPr>
                <a:xfrm>
                  <a:off x="9861869" y="844112"/>
                  <a:ext cx="676276" cy="186668"/>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4"/>
                <p:cNvSpPr txBox="1"/>
                <p:nvPr/>
              </p:nvSpPr>
              <p:spPr>
                <a:xfrm>
                  <a:off x="9791027" y="656358"/>
                  <a:ext cx="8145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data 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557" name="Google Shape;557;p4"/>
                <p:cNvCxnSpPr/>
                <p:nvPr/>
              </p:nvCxnSpPr>
              <p:spPr>
                <a:xfrm>
                  <a:off x="9854726" y="1033163"/>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558" name="Google Shape;558;p4"/>
                <p:cNvCxnSpPr/>
                <p:nvPr/>
              </p:nvCxnSpPr>
              <p:spPr>
                <a:xfrm>
                  <a:off x="9864251" y="1171275"/>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559" name="Google Shape;559;p4"/>
                <p:cNvCxnSpPr/>
                <p:nvPr/>
              </p:nvCxnSpPr>
              <p:spPr>
                <a:xfrm>
                  <a:off x="9864251" y="1309388"/>
                  <a:ext cx="690563" cy="4763"/>
                </a:xfrm>
                <a:prstGeom prst="straightConnector1">
                  <a:avLst/>
                </a:prstGeom>
                <a:noFill/>
                <a:ln cap="flat" cmpd="sng" w="12700">
                  <a:solidFill>
                    <a:schemeClr val="dk1"/>
                  </a:solidFill>
                  <a:prstDash val="solid"/>
                  <a:round/>
                  <a:headEnd len="med" w="med" type="none"/>
                  <a:tailEnd len="med" w="med" type="none"/>
                </a:ln>
              </p:spPr>
            </p:cxnSp>
          </p:grpSp>
          <p:sp>
            <p:nvSpPr>
              <p:cNvPr id="560" name="Google Shape;560;p4"/>
              <p:cNvSpPr/>
              <p:nvPr/>
            </p:nvSpPr>
            <p:spPr>
              <a:xfrm rot="-1710802">
                <a:off x="9544123" y="1270072"/>
                <a:ext cx="626354" cy="3838406"/>
              </a:xfrm>
              <a:prstGeom prst="upDownArrow">
                <a:avLst>
                  <a:gd fmla="val 50000" name="adj1"/>
                  <a:gd fmla="val 50000" name="adj2"/>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61" name="Google Shape;561;p4"/>
              <p:cNvSpPr txBox="1"/>
              <p:nvPr/>
            </p:nvSpPr>
            <p:spPr>
              <a:xfrm rot="3706802">
                <a:off x="8509579" y="3024790"/>
                <a:ext cx="2550450" cy="66693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logical end-end transport</a:t>
                </a:r>
                <a:endParaRPr sz="1100"/>
              </a:p>
            </p:txBody>
          </p:sp>
        </p:grpSp>
      </p:grpSp>
      <p:sp>
        <p:nvSpPr>
          <p:cNvPr id="562" name="Google Shape;562;p4"/>
          <p:cNvSpPr txBox="1"/>
          <p:nvPr/>
        </p:nvSpPr>
        <p:spPr>
          <a:xfrm>
            <a:off x="6" y="1991404"/>
            <a:ext cx="4362000" cy="17457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7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τα πρωτόκολλα επιπέδου μεταφοράς υλοποιούνται στα τερματικά συστήματα:</a:t>
            </a:r>
            <a:endParaRPr sz="2000"/>
          </a:p>
          <a:p>
            <a:pPr indent="-190500" lvl="1" marL="520700" marR="0" rtl="0" algn="l">
              <a:lnSpc>
                <a:spcPct val="70000"/>
              </a:lnSpc>
              <a:spcBef>
                <a:spcPts val="400"/>
              </a:spcBef>
              <a:spcAft>
                <a:spcPts val="0"/>
              </a:spcAft>
              <a:buClr>
                <a:srgbClr val="0000A8"/>
              </a:buClr>
              <a:buSzPts val="2000"/>
              <a:buFont typeface="Arial"/>
              <a:buChar char="•"/>
            </a:pPr>
            <a:r>
              <a:rPr lang="en-US" sz="2000">
                <a:latin typeface="Calibri"/>
                <a:ea typeface="Calibri"/>
                <a:cs typeface="Calibri"/>
                <a:sym typeface="Calibri"/>
              </a:rPr>
              <a:t>αποστολέας</a:t>
            </a:r>
            <a:r>
              <a:rPr b="0" i="0" lang="en-US" sz="2000" u="none" cap="none" strike="noStrike">
                <a:solidFill>
                  <a:srgbClr val="000000"/>
                </a:solidFill>
                <a:latin typeface="Calibri"/>
                <a:ea typeface="Calibri"/>
                <a:cs typeface="Calibri"/>
                <a:sym typeface="Calibri"/>
              </a:rPr>
              <a:t>: διαιρεί τα μηνύματα σε </a:t>
            </a:r>
            <a:r>
              <a:rPr b="0" i="0" lang="en-US" sz="2000" u="none" cap="none" strike="noStrike">
                <a:solidFill>
                  <a:srgbClr val="C00000"/>
                </a:solidFill>
                <a:latin typeface="Calibri"/>
                <a:ea typeface="Calibri"/>
                <a:cs typeface="Calibri"/>
                <a:sym typeface="Calibri"/>
              </a:rPr>
              <a:t>τμήματα </a:t>
            </a:r>
            <a:r>
              <a:rPr b="0" i="1" lang="en-US" sz="2000" u="none" cap="none" strike="noStrike">
                <a:solidFill>
                  <a:srgbClr val="C00000"/>
                </a:solidFill>
                <a:latin typeface="Calibri"/>
                <a:ea typeface="Calibri"/>
                <a:cs typeface="Calibri"/>
                <a:sym typeface="Calibri"/>
              </a:rPr>
              <a:t>(</a:t>
            </a:r>
            <a:r>
              <a:rPr b="0" i="1" lang="en-US" sz="2000" u="none" cap="none" strike="noStrike">
                <a:solidFill>
                  <a:srgbClr val="CC0000"/>
                </a:solidFill>
                <a:latin typeface="Calibri"/>
                <a:ea typeface="Calibri"/>
                <a:cs typeface="Calibri"/>
                <a:sym typeface="Calibri"/>
              </a:rPr>
              <a:t>segments)</a:t>
            </a:r>
            <a:r>
              <a:rPr b="0" i="0" lang="en-US" sz="2000" u="none" cap="none" strike="noStrike">
                <a:solidFill>
                  <a:srgbClr val="000000"/>
                </a:solidFill>
                <a:latin typeface="Calibri"/>
                <a:ea typeface="Calibri"/>
                <a:cs typeface="Calibri"/>
                <a:sym typeface="Calibri"/>
              </a:rPr>
              <a:t>, π</a:t>
            </a:r>
            <a:r>
              <a:rPr lang="en-US" sz="2000">
                <a:latin typeface="Calibri"/>
                <a:ea typeface="Calibri"/>
                <a:cs typeface="Calibri"/>
                <a:sym typeface="Calibri"/>
              </a:rPr>
              <a:t>ου μετά περνάει στο επίπεδο δικτύου</a:t>
            </a:r>
            <a:endParaRPr sz="2000"/>
          </a:p>
          <a:p>
            <a:pPr indent="-190500" lvl="1" marL="520700" marR="0" rtl="0" algn="l">
              <a:lnSpc>
                <a:spcPct val="70000"/>
              </a:lnSpc>
              <a:spcBef>
                <a:spcPts val="400"/>
              </a:spcBef>
              <a:spcAft>
                <a:spcPts val="0"/>
              </a:spcAft>
              <a:buClr>
                <a:srgbClr val="0000A8"/>
              </a:buClr>
              <a:buSzPts val="2000"/>
              <a:buFont typeface="Arial"/>
              <a:buChar char="•"/>
            </a:pPr>
            <a:r>
              <a:rPr lang="en-US" sz="2000">
                <a:latin typeface="Calibri"/>
                <a:ea typeface="Calibri"/>
                <a:cs typeface="Calibri"/>
                <a:sym typeface="Calibri"/>
              </a:rPr>
              <a:t>παραλήπτης</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επανασυναρμολογεί τμήματα σε μηνύματα, τα περνάει στο επίπεδο εφαρμογής</a:t>
            </a:r>
            <a:endParaRPr sz="2000"/>
          </a:p>
        </p:txBody>
      </p:sp>
      <p:sp>
        <p:nvSpPr>
          <p:cNvPr id="563" name="Google Shape;563;p4"/>
          <p:cNvSpPr txBox="1"/>
          <p:nvPr/>
        </p:nvSpPr>
        <p:spPr>
          <a:xfrm>
            <a:off x="-6837" y="4128512"/>
            <a:ext cx="4361700" cy="10863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7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το Διαδίκτυο έχει δύο διαθέσιμα πρωτόκολλα επιπέδου μεταφοράς:</a:t>
            </a:r>
            <a:endParaRPr sz="2000"/>
          </a:p>
          <a:p>
            <a:pPr indent="-190500" lvl="1" marL="520700" marR="0" rtl="0" algn="l">
              <a:lnSpc>
                <a:spcPct val="70000"/>
              </a:lnSpc>
              <a:spcBef>
                <a:spcPts val="4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TCP, UDP</a:t>
            </a:r>
            <a:endParaRPr sz="2000"/>
          </a:p>
        </p:txBody>
      </p:sp>
      <p:sp>
        <p:nvSpPr>
          <p:cNvPr id="564" name="Google Shape;564;p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1" name="Shape 3091"/>
        <p:cNvGrpSpPr/>
        <p:nvPr/>
      </p:nvGrpSpPr>
      <p:grpSpPr>
        <a:xfrm>
          <a:off x="0" y="0"/>
          <a:ext cx="0" cy="0"/>
          <a:chOff x="0" y="0"/>
          <a:chExt cx="0" cy="0"/>
        </a:xfrm>
      </p:grpSpPr>
      <p:sp>
        <p:nvSpPr>
          <p:cNvPr id="3092" name="Google Shape;3092;p40"/>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Αρχές αξιόπιστης μεταφοράς δεδομένων</a:t>
            </a:r>
            <a:endParaRPr sz="3600"/>
          </a:p>
        </p:txBody>
      </p:sp>
      <p:grpSp>
        <p:nvGrpSpPr>
          <p:cNvPr id="3093" name="Google Shape;3093;p40"/>
          <p:cNvGrpSpPr/>
          <p:nvPr/>
        </p:nvGrpSpPr>
        <p:grpSpPr>
          <a:xfrm>
            <a:off x="4288561" y="1425678"/>
            <a:ext cx="4198938" cy="3071789"/>
            <a:chOff x="6226081" y="2364366"/>
            <a:chExt cx="5598584" cy="4095719"/>
          </a:xfrm>
        </p:grpSpPr>
        <p:grpSp>
          <p:nvGrpSpPr>
            <p:cNvPr id="3094" name="Google Shape;3094;p40"/>
            <p:cNvGrpSpPr/>
            <p:nvPr/>
          </p:nvGrpSpPr>
          <p:grpSpPr>
            <a:xfrm>
              <a:off x="6944646" y="2545250"/>
              <a:ext cx="1245036" cy="593992"/>
              <a:chOff x="9852456" y="608434"/>
              <a:chExt cx="1245036" cy="593992"/>
            </a:xfrm>
          </p:grpSpPr>
          <p:sp>
            <p:nvSpPr>
              <p:cNvPr id="3095" name="Google Shape;3095;p40"/>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096" name="Google Shape;3096;p40"/>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sending process</a:t>
                </a:r>
                <a:endParaRPr sz="1100"/>
              </a:p>
            </p:txBody>
          </p:sp>
        </p:grpSp>
        <p:grpSp>
          <p:nvGrpSpPr>
            <p:cNvPr id="3097" name="Google Shape;3097;p40"/>
            <p:cNvGrpSpPr/>
            <p:nvPr/>
          </p:nvGrpSpPr>
          <p:grpSpPr>
            <a:xfrm>
              <a:off x="7541116" y="2997281"/>
              <a:ext cx="577241" cy="338554"/>
              <a:chOff x="9950444" y="999755"/>
              <a:chExt cx="577241" cy="338554"/>
            </a:xfrm>
          </p:grpSpPr>
          <p:sp>
            <p:nvSpPr>
              <p:cNvPr id="3098" name="Google Shape;3098;p40"/>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99" name="Google Shape;3099;p40"/>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100" name="Google Shape;3100;p40"/>
            <p:cNvGrpSpPr/>
            <p:nvPr/>
          </p:nvGrpSpPr>
          <p:grpSpPr>
            <a:xfrm>
              <a:off x="6677899" y="2425781"/>
              <a:ext cx="545509" cy="512284"/>
              <a:chOff x="-44" y="1473"/>
              <a:chExt cx="981" cy="1105"/>
            </a:xfrm>
          </p:grpSpPr>
          <p:pic>
            <p:nvPicPr>
              <p:cNvPr descr="desktop_computer_stylized_medium" id="3101" name="Google Shape;3101;p4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02" name="Google Shape;3102;p4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103" name="Google Shape;3103;p40"/>
            <p:cNvGrpSpPr/>
            <p:nvPr/>
          </p:nvGrpSpPr>
          <p:grpSpPr>
            <a:xfrm>
              <a:off x="10189724" y="2496350"/>
              <a:ext cx="1245036" cy="593992"/>
              <a:chOff x="9852456" y="608434"/>
              <a:chExt cx="1245036" cy="593992"/>
            </a:xfrm>
          </p:grpSpPr>
          <p:sp>
            <p:nvSpPr>
              <p:cNvPr id="3104" name="Google Shape;3104;p40"/>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105" name="Google Shape;3105;p40"/>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receiving process</a:t>
                </a:r>
                <a:endParaRPr sz="1100"/>
              </a:p>
            </p:txBody>
          </p:sp>
        </p:grpSp>
        <p:grpSp>
          <p:nvGrpSpPr>
            <p:cNvPr id="3106" name="Google Shape;3106;p40"/>
            <p:cNvGrpSpPr/>
            <p:nvPr/>
          </p:nvGrpSpPr>
          <p:grpSpPr>
            <a:xfrm>
              <a:off x="10248853" y="2969571"/>
              <a:ext cx="577241" cy="338554"/>
              <a:chOff x="9678159" y="981583"/>
              <a:chExt cx="577241" cy="338554"/>
            </a:xfrm>
          </p:grpSpPr>
          <p:sp>
            <p:nvSpPr>
              <p:cNvPr id="3107" name="Google Shape;3107;p40"/>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08" name="Google Shape;3108;p40"/>
              <p:cNvSpPr txBox="1"/>
              <p:nvPr/>
            </p:nvSpPr>
            <p:spPr>
              <a:xfrm>
                <a:off x="9678159" y="981583"/>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109" name="Google Shape;3109;p40"/>
            <p:cNvGrpSpPr/>
            <p:nvPr/>
          </p:nvGrpSpPr>
          <p:grpSpPr>
            <a:xfrm>
              <a:off x="11287371" y="2364366"/>
              <a:ext cx="230514" cy="466725"/>
              <a:chOff x="4140" y="429"/>
              <a:chExt cx="1425" cy="2396"/>
            </a:xfrm>
          </p:grpSpPr>
          <p:sp>
            <p:nvSpPr>
              <p:cNvPr id="3110" name="Google Shape;3110;p4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11" name="Google Shape;3111;p40"/>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12" name="Google Shape;3112;p4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13" name="Google Shape;3113;p4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14" name="Google Shape;3114;p40"/>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115" name="Google Shape;3115;p40"/>
              <p:cNvGrpSpPr/>
              <p:nvPr/>
            </p:nvGrpSpPr>
            <p:grpSpPr>
              <a:xfrm>
                <a:off x="4751" y="667"/>
                <a:ext cx="580" cy="146"/>
                <a:chOff x="617" y="2567"/>
                <a:chExt cx="724" cy="140"/>
              </a:xfrm>
            </p:grpSpPr>
            <p:sp>
              <p:nvSpPr>
                <p:cNvPr id="3116" name="Google Shape;3116;p40"/>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17" name="Google Shape;3117;p40"/>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118" name="Google Shape;3118;p40"/>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119" name="Google Shape;3119;p40"/>
              <p:cNvGrpSpPr/>
              <p:nvPr/>
            </p:nvGrpSpPr>
            <p:grpSpPr>
              <a:xfrm>
                <a:off x="4745" y="996"/>
                <a:ext cx="580" cy="156"/>
                <a:chOff x="612" y="2570"/>
                <a:chExt cx="724" cy="162"/>
              </a:xfrm>
            </p:grpSpPr>
            <p:sp>
              <p:nvSpPr>
                <p:cNvPr id="3120" name="Google Shape;3120;p40"/>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21" name="Google Shape;3121;p40"/>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122" name="Google Shape;3122;p40"/>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23" name="Google Shape;3123;p40"/>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124" name="Google Shape;3124;p40"/>
              <p:cNvGrpSpPr/>
              <p:nvPr/>
            </p:nvGrpSpPr>
            <p:grpSpPr>
              <a:xfrm>
                <a:off x="4733" y="1627"/>
                <a:ext cx="586" cy="151"/>
                <a:chOff x="611" y="2568"/>
                <a:chExt cx="730" cy="139"/>
              </a:xfrm>
            </p:grpSpPr>
            <p:sp>
              <p:nvSpPr>
                <p:cNvPr id="3125" name="Google Shape;3125;p40"/>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26" name="Google Shape;3126;p40"/>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127" name="Google Shape;3127;p4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128" name="Google Shape;3128;p40"/>
              <p:cNvGrpSpPr/>
              <p:nvPr/>
            </p:nvGrpSpPr>
            <p:grpSpPr>
              <a:xfrm>
                <a:off x="4739" y="1325"/>
                <a:ext cx="580" cy="140"/>
                <a:chOff x="614" y="2566"/>
                <a:chExt cx="723" cy="140"/>
              </a:xfrm>
            </p:grpSpPr>
            <p:sp>
              <p:nvSpPr>
                <p:cNvPr id="3129" name="Google Shape;3129;p40"/>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0" name="Google Shape;3130;p40"/>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131" name="Google Shape;3131;p40"/>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2" name="Google Shape;3132;p4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3" name="Google Shape;3133;p4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4" name="Google Shape;3134;p40"/>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5" name="Google Shape;3135;p4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6" name="Google Shape;3136;p40"/>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7" name="Google Shape;3137;p40"/>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8" name="Google Shape;3138;p40"/>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39" name="Google Shape;3139;p40"/>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3140" name="Google Shape;3140;p40"/>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141" name="Google Shape;3141;p40"/>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3142" name="Google Shape;3142;p40"/>
            <p:cNvCxnSpPr/>
            <p:nvPr/>
          </p:nvCxnSpPr>
          <p:spPr>
            <a:xfrm>
              <a:off x="6584655" y="33189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143" name="Google Shape;3143;p40"/>
            <p:cNvCxnSpPr/>
            <p:nvPr/>
          </p:nvCxnSpPr>
          <p:spPr>
            <a:xfrm>
              <a:off x="10078299" y="3291191"/>
              <a:ext cx="1687911" cy="0"/>
            </a:xfrm>
            <a:prstGeom prst="straightConnector1">
              <a:avLst/>
            </a:prstGeom>
            <a:noFill/>
            <a:ln cap="flat" cmpd="sng" w="22225">
              <a:solidFill>
                <a:srgbClr val="C00000"/>
              </a:solidFill>
              <a:prstDash val="solid"/>
              <a:miter lim="800000"/>
              <a:headEnd len="sm" w="sm" type="none"/>
              <a:tailEnd len="sm" w="sm" type="none"/>
            </a:ln>
          </p:spPr>
        </p:cxnSp>
        <p:sp>
          <p:nvSpPr>
            <p:cNvPr id="3144" name="Google Shape;3144;p40"/>
            <p:cNvSpPr txBox="1"/>
            <p:nvPr/>
          </p:nvSpPr>
          <p:spPr>
            <a:xfrm>
              <a:off x="6226081" y="3037743"/>
              <a:ext cx="9942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application</a:t>
              </a:r>
              <a:endParaRPr b="0" i="0" sz="1400" u="none" cap="none" strike="noStrike">
                <a:solidFill>
                  <a:srgbClr val="000000"/>
                </a:solidFill>
                <a:latin typeface="Calibri"/>
                <a:ea typeface="Calibri"/>
                <a:cs typeface="Calibri"/>
                <a:sym typeface="Calibri"/>
              </a:endParaRPr>
            </a:p>
          </p:txBody>
        </p:sp>
        <p:sp>
          <p:nvSpPr>
            <p:cNvPr id="3145" name="Google Shape;3145;p40"/>
            <p:cNvSpPr txBox="1"/>
            <p:nvPr/>
          </p:nvSpPr>
          <p:spPr>
            <a:xfrm>
              <a:off x="6344394" y="3265491"/>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sp>
          <p:nvSpPr>
            <p:cNvPr id="3146" name="Google Shape;3146;p40"/>
            <p:cNvSpPr txBox="1"/>
            <p:nvPr/>
          </p:nvSpPr>
          <p:spPr>
            <a:xfrm flipH="1">
              <a:off x="7109010" y="5998385"/>
              <a:ext cx="4657200" cy="461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αξιόπιστη υπηρεσία</a:t>
              </a:r>
              <a:r>
                <a:rPr b="0" i="0" lang="en-US" sz="1800" u="none" cap="none" strike="noStrike">
                  <a:solidFill>
                    <a:srgbClr val="000000"/>
                  </a:solidFill>
                  <a:latin typeface="Calibri"/>
                  <a:ea typeface="Calibri"/>
                  <a:cs typeface="Calibri"/>
                  <a:sym typeface="Calibri"/>
                </a:rPr>
                <a:t> </a:t>
              </a:r>
              <a:r>
                <a:rPr i="1" lang="en-US" sz="1800">
                  <a:solidFill>
                    <a:srgbClr val="C00000"/>
                  </a:solidFill>
                  <a:latin typeface="Calibri"/>
                  <a:ea typeface="Calibri"/>
                  <a:cs typeface="Calibri"/>
                  <a:sym typeface="Calibri"/>
                </a:rPr>
                <a:t>εκτέλεση</a:t>
              </a:r>
              <a:endParaRPr sz="1100"/>
            </a:p>
          </p:txBody>
        </p:sp>
        <p:grpSp>
          <p:nvGrpSpPr>
            <p:cNvPr id="3147" name="Google Shape;3147;p40"/>
            <p:cNvGrpSpPr/>
            <p:nvPr/>
          </p:nvGrpSpPr>
          <p:grpSpPr>
            <a:xfrm>
              <a:off x="6573835" y="5301907"/>
              <a:ext cx="5250830" cy="779149"/>
              <a:chOff x="6737055" y="3471301"/>
              <a:chExt cx="5250830" cy="779149"/>
            </a:xfrm>
          </p:grpSpPr>
          <p:grpSp>
            <p:nvGrpSpPr>
              <p:cNvPr id="3148" name="Google Shape;3148;p40"/>
              <p:cNvGrpSpPr/>
              <p:nvPr/>
            </p:nvGrpSpPr>
            <p:grpSpPr>
              <a:xfrm>
                <a:off x="8324240" y="3583550"/>
                <a:ext cx="2044514" cy="666900"/>
                <a:chOff x="7504363" y="3155701"/>
                <a:chExt cx="2044514" cy="666900"/>
              </a:xfrm>
            </p:grpSpPr>
            <p:grpSp>
              <p:nvGrpSpPr>
                <p:cNvPr id="3149" name="Google Shape;3149;p40"/>
                <p:cNvGrpSpPr/>
                <p:nvPr/>
              </p:nvGrpSpPr>
              <p:grpSpPr>
                <a:xfrm>
                  <a:off x="7504363" y="3183676"/>
                  <a:ext cx="2003932" cy="306163"/>
                  <a:chOff x="1616358" y="2551230"/>
                  <a:chExt cx="2141698" cy="218510"/>
                </a:xfrm>
              </p:grpSpPr>
              <p:sp>
                <p:nvSpPr>
                  <p:cNvPr id="3150" name="Google Shape;3150;p40"/>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51" name="Google Shape;3151;p40"/>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52" name="Google Shape;3152;p40"/>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53" name="Google Shape;3153;p40"/>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3154" name="Google Shape;3154;p40"/>
                <p:cNvSpPr txBox="1"/>
                <p:nvPr/>
              </p:nvSpPr>
              <p:spPr>
                <a:xfrm>
                  <a:off x="7626477" y="3155701"/>
                  <a:ext cx="1922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unreliable channel</a:t>
                  </a:r>
                  <a:endParaRPr sz="1100"/>
                </a:p>
              </p:txBody>
            </p:sp>
          </p:grpSp>
          <p:cxnSp>
            <p:nvCxnSpPr>
              <p:cNvPr id="3155" name="Google Shape;3155;p40"/>
              <p:cNvCxnSpPr/>
              <p:nvPr/>
            </p:nvCxnSpPr>
            <p:spPr>
              <a:xfrm>
                <a:off x="6737055" y="34713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156" name="Google Shape;3156;p40"/>
              <p:cNvCxnSpPr/>
              <p:nvPr/>
            </p:nvCxnSpPr>
            <p:spPr>
              <a:xfrm>
                <a:off x="10299974" y="3471301"/>
                <a:ext cx="1687911" cy="0"/>
              </a:xfrm>
              <a:prstGeom prst="straightConnector1">
                <a:avLst/>
              </a:prstGeom>
              <a:noFill/>
              <a:ln cap="flat" cmpd="sng" w="22225">
                <a:solidFill>
                  <a:srgbClr val="C00000"/>
                </a:solidFill>
                <a:prstDash val="solid"/>
                <a:miter lim="800000"/>
                <a:headEnd len="sm" w="sm" type="none"/>
                <a:tailEnd len="sm" w="sm" type="none"/>
              </a:ln>
            </p:spPr>
          </p:cxnSp>
        </p:grpSp>
        <p:sp>
          <p:nvSpPr>
            <p:cNvPr id="3157" name="Google Shape;3157;p40"/>
            <p:cNvSpPr txBox="1"/>
            <p:nvPr/>
          </p:nvSpPr>
          <p:spPr>
            <a:xfrm>
              <a:off x="6413644" y="5279980"/>
              <a:ext cx="7944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network</a:t>
              </a:r>
              <a:endParaRPr b="0" i="0" sz="1400" u="none" cap="none" strike="noStrike">
                <a:solidFill>
                  <a:srgbClr val="000000"/>
                </a:solidFill>
                <a:latin typeface="Calibri"/>
                <a:ea typeface="Calibri"/>
                <a:cs typeface="Calibri"/>
                <a:sym typeface="Calibri"/>
              </a:endParaRPr>
            </a:p>
          </p:txBody>
        </p:sp>
        <p:sp>
          <p:nvSpPr>
            <p:cNvPr id="3158" name="Google Shape;3158;p40"/>
            <p:cNvSpPr txBox="1"/>
            <p:nvPr/>
          </p:nvSpPr>
          <p:spPr>
            <a:xfrm>
              <a:off x="6358993" y="5023850"/>
              <a:ext cx="8688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transport</a:t>
              </a:r>
              <a:endParaRPr b="0" i="0" sz="1400" u="none" cap="none" strike="noStrike">
                <a:solidFill>
                  <a:srgbClr val="000000"/>
                </a:solidFill>
                <a:latin typeface="Calibri"/>
                <a:ea typeface="Calibri"/>
                <a:cs typeface="Calibri"/>
                <a:sym typeface="Calibri"/>
              </a:endParaRPr>
            </a:p>
          </p:txBody>
        </p:sp>
        <p:cxnSp>
          <p:nvCxnSpPr>
            <p:cNvPr id="3159" name="Google Shape;3159;p40"/>
            <p:cNvCxnSpPr/>
            <p:nvPr/>
          </p:nvCxnSpPr>
          <p:spPr>
            <a:xfrm>
              <a:off x="7532988" y="3216212"/>
              <a:ext cx="0" cy="403537"/>
            </a:xfrm>
            <a:prstGeom prst="straightConnector1">
              <a:avLst/>
            </a:prstGeom>
            <a:noFill/>
            <a:ln cap="flat" cmpd="sng" w="47625">
              <a:solidFill>
                <a:schemeClr val="accent1"/>
              </a:solidFill>
              <a:prstDash val="solid"/>
              <a:miter lim="800000"/>
              <a:headEnd len="sm" w="sm" type="none"/>
              <a:tailEnd len="med" w="med" type="triangle"/>
            </a:ln>
          </p:spPr>
        </p:cxnSp>
        <p:cxnSp>
          <p:nvCxnSpPr>
            <p:cNvPr id="3160" name="Google Shape;3160;p40"/>
            <p:cNvCxnSpPr/>
            <p:nvPr/>
          </p:nvCxnSpPr>
          <p:spPr>
            <a:xfrm rot="10800000">
              <a:off x="10867079" y="3152635"/>
              <a:ext cx="0" cy="439404"/>
            </a:xfrm>
            <a:prstGeom prst="straightConnector1">
              <a:avLst/>
            </a:prstGeom>
            <a:noFill/>
            <a:ln cap="flat" cmpd="sng" w="47625">
              <a:solidFill>
                <a:schemeClr val="accent1"/>
              </a:solidFill>
              <a:prstDash val="solid"/>
              <a:miter lim="800000"/>
              <a:headEnd len="sm" w="sm" type="none"/>
              <a:tailEnd len="med" w="med" type="triangle"/>
            </a:ln>
          </p:spPr>
        </p:cxnSp>
        <p:sp>
          <p:nvSpPr>
            <p:cNvPr id="3161" name="Google Shape;3161;p40"/>
            <p:cNvSpPr txBox="1"/>
            <p:nvPr/>
          </p:nvSpPr>
          <p:spPr>
            <a:xfrm>
              <a:off x="6584496" y="3824138"/>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sender-side of</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reliable data transfer protocol</a:t>
              </a:r>
              <a:endParaRPr sz="1100"/>
            </a:p>
          </p:txBody>
        </p:sp>
        <p:sp>
          <p:nvSpPr>
            <p:cNvPr id="3162" name="Google Shape;3162;p40"/>
            <p:cNvSpPr txBox="1"/>
            <p:nvPr/>
          </p:nvSpPr>
          <p:spPr>
            <a:xfrm>
              <a:off x="9914975" y="3826493"/>
              <a:ext cx="1896900" cy="868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receiver-side</a:t>
              </a:r>
              <a:endParaRPr sz="1100"/>
            </a:p>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of reliable data transfer protocol</a:t>
              </a:r>
              <a:endParaRPr sz="1100"/>
            </a:p>
          </p:txBody>
        </p:sp>
        <p:grpSp>
          <p:nvGrpSpPr>
            <p:cNvPr id="3163" name="Google Shape;3163;p40"/>
            <p:cNvGrpSpPr/>
            <p:nvPr/>
          </p:nvGrpSpPr>
          <p:grpSpPr>
            <a:xfrm>
              <a:off x="7535361" y="5023850"/>
              <a:ext cx="632009" cy="632009"/>
              <a:chOff x="7408199" y="4955748"/>
              <a:chExt cx="632009" cy="632009"/>
            </a:xfrm>
          </p:grpSpPr>
          <p:cxnSp>
            <p:nvCxnSpPr>
              <p:cNvPr id="3164" name="Google Shape;3164;p40"/>
              <p:cNvCxnSpPr/>
              <p:nvPr/>
            </p:nvCxnSpPr>
            <p:spPr>
              <a:xfrm>
                <a:off x="7417790" y="4955748"/>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165" name="Google Shape;3165;p40"/>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nvGrpSpPr>
            <p:cNvPr id="3166" name="Google Shape;3166;p40"/>
            <p:cNvGrpSpPr/>
            <p:nvPr/>
          </p:nvGrpSpPr>
          <p:grpSpPr>
            <a:xfrm rot="-5400000">
              <a:off x="10248530" y="5019008"/>
              <a:ext cx="632009" cy="632009"/>
              <a:chOff x="7408199" y="4948974"/>
              <a:chExt cx="632009" cy="632009"/>
            </a:xfrm>
          </p:grpSpPr>
          <p:cxnSp>
            <p:nvCxnSpPr>
              <p:cNvPr id="3167" name="Google Shape;3167;p40"/>
              <p:cNvCxnSpPr/>
              <p:nvPr/>
            </p:nvCxnSpPr>
            <p:spPr>
              <a:xfrm>
                <a:off x="7427960" y="4948974"/>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168" name="Google Shape;3168;p40"/>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grpSp>
        <p:nvGrpSpPr>
          <p:cNvPr id="3169" name="Google Shape;3169;p40"/>
          <p:cNvGrpSpPr/>
          <p:nvPr/>
        </p:nvGrpSpPr>
        <p:grpSpPr>
          <a:xfrm>
            <a:off x="172037" y="2686097"/>
            <a:ext cx="6727692" cy="2101050"/>
            <a:chOff x="1042183" y="4044925"/>
            <a:chExt cx="8970256" cy="2801400"/>
          </a:xfrm>
        </p:grpSpPr>
        <p:sp>
          <p:nvSpPr>
            <p:cNvPr id="3170" name="Google Shape;3170;p40"/>
            <p:cNvSpPr txBox="1"/>
            <p:nvPr/>
          </p:nvSpPr>
          <p:spPr>
            <a:xfrm>
              <a:off x="1042183" y="4044925"/>
              <a:ext cx="4815300" cy="2801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lang="en-US" sz="2200">
                  <a:latin typeface="Calibri"/>
                  <a:ea typeface="Calibri"/>
                  <a:cs typeface="Calibri"/>
                  <a:sym typeface="Calibri"/>
                </a:rPr>
                <a:t>Ο αποστολέας, παραλήπτης δεν γνωρίζει την “κατάσταση” που βρίσκεται ο άλλος</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π.χ.</a:t>
              </a:r>
              <a:r>
                <a:rPr b="0" i="0" lang="en-US" sz="2200" u="none" cap="none" strike="noStrike">
                  <a:solidFill>
                    <a:srgbClr val="000000"/>
                  </a:solidFill>
                  <a:latin typeface="Calibri"/>
                  <a:ea typeface="Calibri"/>
                  <a:cs typeface="Calibri"/>
                  <a:sym typeface="Calibri"/>
                </a:rPr>
                <a:t>, παραδόθηκε το μήνυμα;</a:t>
              </a:r>
              <a:endParaRPr sz="1200"/>
            </a:p>
            <a:p>
              <a:pPr indent="-342900" lvl="0" marL="342900" marR="0" rtl="0" algn="l">
                <a:lnSpc>
                  <a:spcPct val="100000"/>
                </a:lnSpc>
                <a:spcBef>
                  <a:spcPts val="0"/>
                </a:spcBef>
                <a:spcAft>
                  <a:spcPts val="0"/>
                </a:spcAft>
                <a:buClr>
                  <a:srgbClr val="0013A3"/>
                </a:buClr>
                <a:buSzPts val="2200"/>
                <a:buFont typeface="Noto Sans Symbols"/>
                <a:buChar char="▪"/>
              </a:pPr>
              <a:r>
                <a:rPr lang="en-US" sz="2200">
                  <a:latin typeface="Calibri"/>
                  <a:ea typeface="Calibri"/>
                  <a:cs typeface="Calibri"/>
                  <a:sym typeface="Calibri"/>
                </a:rPr>
                <a:t>εκτός και αν επικοινωνούν μέσω μηνύματος</a:t>
              </a:r>
              <a:endParaRPr sz="1200"/>
            </a:p>
          </p:txBody>
        </p:sp>
        <p:cxnSp>
          <p:nvCxnSpPr>
            <p:cNvPr id="3171" name="Google Shape;3171;p40"/>
            <p:cNvCxnSpPr/>
            <p:nvPr/>
          </p:nvCxnSpPr>
          <p:spPr>
            <a:xfrm flipH="1">
              <a:off x="5799610" y="4167212"/>
              <a:ext cx="1091351" cy="1001120"/>
            </a:xfrm>
            <a:prstGeom prst="straightConnector1">
              <a:avLst/>
            </a:prstGeom>
            <a:noFill/>
            <a:ln cap="flat" cmpd="sng" w="9525">
              <a:solidFill>
                <a:srgbClr val="FF0000"/>
              </a:solidFill>
              <a:prstDash val="solid"/>
              <a:miter lim="800000"/>
              <a:headEnd len="sm" w="sm" type="none"/>
              <a:tailEnd len="sm" w="sm" type="none"/>
            </a:ln>
          </p:spPr>
        </p:cxnSp>
        <p:cxnSp>
          <p:nvCxnSpPr>
            <p:cNvPr id="3172" name="Google Shape;3172;p40"/>
            <p:cNvCxnSpPr/>
            <p:nvPr/>
          </p:nvCxnSpPr>
          <p:spPr>
            <a:xfrm flipH="1">
              <a:off x="5800941" y="4291381"/>
              <a:ext cx="4211498" cy="886357"/>
            </a:xfrm>
            <a:prstGeom prst="straightConnector1">
              <a:avLst/>
            </a:prstGeom>
            <a:noFill/>
            <a:ln cap="flat" cmpd="sng" w="9525">
              <a:solidFill>
                <a:srgbClr val="FF0000"/>
              </a:solidFill>
              <a:prstDash val="solid"/>
              <a:miter lim="800000"/>
              <a:headEnd len="sm" w="sm" type="none"/>
              <a:tailEnd len="sm" w="sm" type="none"/>
            </a:ln>
          </p:spPr>
        </p:cxnSp>
      </p:grpSp>
      <p:sp>
        <p:nvSpPr>
          <p:cNvPr id="3173" name="Google Shape;3173;p40"/>
          <p:cNvSpPr/>
          <p:nvPr/>
        </p:nvSpPr>
        <p:spPr>
          <a:xfrm>
            <a:off x="4559084" y="2382864"/>
            <a:ext cx="14646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74" name="Google Shape;3174;p40"/>
          <p:cNvSpPr/>
          <p:nvPr/>
        </p:nvSpPr>
        <p:spPr>
          <a:xfrm>
            <a:off x="7033001" y="2380927"/>
            <a:ext cx="14646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A shower curtain&#10;&#10;Description automatically generated" id="3175" name="Google Shape;3175;p40"/>
          <p:cNvPicPr preferRelativeResize="0"/>
          <p:nvPr/>
        </p:nvPicPr>
        <p:blipFill rotWithShape="1">
          <a:blip r:embed="rId4">
            <a:alphaModFix/>
          </a:blip>
          <a:srcRect b="0" l="0" r="0" t="0"/>
          <a:stretch/>
        </p:blipFill>
        <p:spPr>
          <a:xfrm>
            <a:off x="5838357" y="968966"/>
            <a:ext cx="1482009" cy="3295327"/>
          </a:xfrm>
          <a:prstGeom prst="rect">
            <a:avLst/>
          </a:prstGeom>
          <a:noFill/>
          <a:ln>
            <a:noFill/>
          </a:ln>
        </p:spPr>
      </p:pic>
      <p:pic>
        <p:nvPicPr>
          <p:cNvPr descr="A shower curtain&#10;&#10;Description automatically generated" id="3176" name="Google Shape;3176;p40"/>
          <p:cNvPicPr preferRelativeResize="0"/>
          <p:nvPr/>
        </p:nvPicPr>
        <p:blipFill rotWithShape="1">
          <a:blip r:embed="rId4">
            <a:alphaModFix/>
          </a:blip>
          <a:srcRect b="0" l="0" r="0" t="0"/>
          <a:stretch/>
        </p:blipFill>
        <p:spPr>
          <a:xfrm>
            <a:off x="5783467" y="873878"/>
            <a:ext cx="2979533" cy="3434812"/>
          </a:xfrm>
          <a:prstGeom prst="rect">
            <a:avLst/>
          </a:prstGeom>
          <a:noFill/>
          <a:ln>
            <a:noFill/>
          </a:ln>
        </p:spPr>
      </p:pic>
      <p:sp>
        <p:nvSpPr>
          <p:cNvPr id="3177" name="Google Shape;3177;p4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9"/>
                                        </p:tgtEl>
                                        <p:attrNameLst>
                                          <p:attrName>style.visibility</p:attrName>
                                        </p:attrNameLst>
                                      </p:cBhvr>
                                      <p:to>
                                        <p:strVal val="visible"/>
                                      </p:to>
                                    </p:set>
                                    <p:animEffect filter="fade" transition="in">
                                      <p:cBhvr>
                                        <p:cTn dur="1000"/>
                                        <p:tgtEl>
                                          <p:spTgt spid="3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5"/>
                                        </p:tgtEl>
                                        <p:attrNameLst>
                                          <p:attrName>style.visibility</p:attrName>
                                        </p:attrNameLst>
                                      </p:cBhvr>
                                      <p:to>
                                        <p:strVal val="visible"/>
                                      </p:to>
                                    </p:set>
                                    <p:animEffect filter="fade" transition="in">
                                      <p:cBhvr>
                                        <p:cTn dur="500"/>
                                        <p:tgtEl>
                                          <p:spTgt spid="3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6"/>
                                        </p:tgtEl>
                                        <p:attrNameLst>
                                          <p:attrName>style.visibility</p:attrName>
                                        </p:attrNameLst>
                                      </p:cBhvr>
                                      <p:to>
                                        <p:strVal val="visible"/>
                                      </p:to>
                                    </p:set>
                                    <p:animEffect filter="fade" transition="in">
                                      <p:cBhvr>
                                        <p:cTn dur="1000"/>
                                        <p:tgtEl>
                                          <p:spTgt spid="3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2" name="Shape 3182"/>
        <p:cNvGrpSpPr/>
        <p:nvPr/>
      </p:nvGrpSpPr>
      <p:grpSpPr>
        <a:xfrm>
          <a:off x="0" y="0"/>
          <a:ext cx="0" cy="0"/>
          <a:chOff x="0" y="0"/>
          <a:chExt cx="0" cy="0"/>
        </a:xfrm>
      </p:grpSpPr>
      <p:sp>
        <p:nvSpPr>
          <p:cNvPr id="3183" name="Google Shape;3183;p4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Calibri"/>
              <a:buNone/>
            </a:pPr>
            <a:r>
              <a:rPr lang="en-US" sz="3600"/>
              <a:t>Πρωτόκολλο αξιόπιστης μεταφοράς δεδομένων (rdt): </a:t>
            </a:r>
            <a:r>
              <a:rPr lang="en-US" sz="3600"/>
              <a:t>διεπαφές</a:t>
            </a:r>
            <a:endParaRPr sz="3600"/>
          </a:p>
        </p:txBody>
      </p:sp>
      <p:grpSp>
        <p:nvGrpSpPr>
          <p:cNvPr id="3184" name="Google Shape;3184;p41"/>
          <p:cNvGrpSpPr/>
          <p:nvPr/>
        </p:nvGrpSpPr>
        <p:grpSpPr>
          <a:xfrm>
            <a:off x="1934626" y="1623869"/>
            <a:ext cx="5316313" cy="2787517"/>
            <a:chOff x="2293693" y="1943479"/>
            <a:chExt cx="7088417" cy="3716690"/>
          </a:xfrm>
        </p:grpSpPr>
        <p:grpSp>
          <p:nvGrpSpPr>
            <p:cNvPr id="3185" name="Google Shape;3185;p41"/>
            <p:cNvGrpSpPr/>
            <p:nvPr/>
          </p:nvGrpSpPr>
          <p:grpSpPr>
            <a:xfrm>
              <a:off x="3481010" y="2124363"/>
              <a:ext cx="1245036" cy="593992"/>
              <a:chOff x="9852456" y="608434"/>
              <a:chExt cx="1245036" cy="593992"/>
            </a:xfrm>
          </p:grpSpPr>
          <p:sp>
            <p:nvSpPr>
              <p:cNvPr id="3186" name="Google Shape;3186;p41"/>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187" name="Google Shape;3187;p41"/>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sending process</a:t>
                </a:r>
                <a:endParaRPr sz="1100"/>
              </a:p>
            </p:txBody>
          </p:sp>
        </p:grpSp>
        <p:grpSp>
          <p:nvGrpSpPr>
            <p:cNvPr id="3188" name="Google Shape;3188;p41"/>
            <p:cNvGrpSpPr/>
            <p:nvPr/>
          </p:nvGrpSpPr>
          <p:grpSpPr>
            <a:xfrm>
              <a:off x="4077480" y="2576394"/>
              <a:ext cx="577241" cy="338554"/>
              <a:chOff x="9950444" y="999755"/>
              <a:chExt cx="577241" cy="338554"/>
            </a:xfrm>
          </p:grpSpPr>
          <p:sp>
            <p:nvSpPr>
              <p:cNvPr id="3189" name="Google Shape;3189;p41"/>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90" name="Google Shape;3190;p41"/>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191" name="Google Shape;3191;p41"/>
            <p:cNvGrpSpPr/>
            <p:nvPr/>
          </p:nvGrpSpPr>
          <p:grpSpPr>
            <a:xfrm>
              <a:off x="3214263" y="2004894"/>
              <a:ext cx="545509" cy="512284"/>
              <a:chOff x="-44" y="1473"/>
              <a:chExt cx="981" cy="1105"/>
            </a:xfrm>
          </p:grpSpPr>
          <p:pic>
            <p:nvPicPr>
              <p:cNvPr descr="desktop_computer_stylized_medium" id="3192" name="Google Shape;3192;p4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3193" name="Google Shape;3193;p4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194" name="Google Shape;3194;p41"/>
            <p:cNvGrpSpPr/>
            <p:nvPr/>
          </p:nvGrpSpPr>
          <p:grpSpPr>
            <a:xfrm>
              <a:off x="6726088" y="2075463"/>
              <a:ext cx="1245036" cy="593992"/>
              <a:chOff x="9852456" y="608434"/>
              <a:chExt cx="1245036" cy="593992"/>
            </a:xfrm>
          </p:grpSpPr>
          <p:sp>
            <p:nvSpPr>
              <p:cNvPr id="3195" name="Google Shape;3195;p41"/>
              <p:cNvSpPr/>
              <p:nvPr/>
            </p:nvSpPr>
            <p:spPr>
              <a:xfrm>
                <a:off x="9852456" y="608434"/>
                <a:ext cx="1245036" cy="593992"/>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196" name="Google Shape;3196;p41"/>
              <p:cNvSpPr txBox="1"/>
              <p:nvPr/>
            </p:nvSpPr>
            <p:spPr>
              <a:xfrm>
                <a:off x="9935581" y="645213"/>
                <a:ext cx="1106400" cy="552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receiving process</a:t>
                </a:r>
                <a:endParaRPr sz="1100"/>
              </a:p>
            </p:txBody>
          </p:sp>
        </p:grpSp>
        <p:grpSp>
          <p:nvGrpSpPr>
            <p:cNvPr id="3197" name="Google Shape;3197;p41"/>
            <p:cNvGrpSpPr/>
            <p:nvPr/>
          </p:nvGrpSpPr>
          <p:grpSpPr>
            <a:xfrm>
              <a:off x="6785217" y="2548684"/>
              <a:ext cx="577241" cy="338554"/>
              <a:chOff x="9678159" y="981583"/>
              <a:chExt cx="577241" cy="338554"/>
            </a:xfrm>
          </p:grpSpPr>
          <p:sp>
            <p:nvSpPr>
              <p:cNvPr id="3198" name="Google Shape;3198;p41"/>
              <p:cNvSpPr/>
              <p:nvPr/>
            </p:nvSpPr>
            <p:spPr>
              <a:xfrm>
                <a:off x="9744032" y="1048007"/>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99" name="Google Shape;3199;p41"/>
              <p:cNvSpPr txBox="1"/>
              <p:nvPr/>
            </p:nvSpPr>
            <p:spPr>
              <a:xfrm>
                <a:off x="9678159" y="981583"/>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200" name="Google Shape;3200;p41"/>
            <p:cNvGrpSpPr/>
            <p:nvPr/>
          </p:nvGrpSpPr>
          <p:grpSpPr>
            <a:xfrm>
              <a:off x="7823735" y="1943479"/>
              <a:ext cx="230514" cy="466725"/>
              <a:chOff x="4140" y="429"/>
              <a:chExt cx="1425" cy="2396"/>
            </a:xfrm>
          </p:grpSpPr>
          <p:sp>
            <p:nvSpPr>
              <p:cNvPr id="3201" name="Google Shape;3201;p4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02" name="Google Shape;3202;p41"/>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03" name="Google Shape;3203;p4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04" name="Google Shape;3204;p4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05" name="Google Shape;3205;p41"/>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206" name="Google Shape;3206;p41"/>
              <p:cNvGrpSpPr/>
              <p:nvPr/>
            </p:nvGrpSpPr>
            <p:grpSpPr>
              <a:xfrm>
                <a:off x="4751" y="667"/>
                <a:ext cx="580" cy="146"/>
                <a:chOff x="617" y="2567"/>
                <a:chExt cx="724" cy="140"/>
              </a:xfrm>
            </p:grpSpPr>
            <p:sp>
              <p:nvSpPr>
                <p:cNvPr id="3207" name="Google Shape;3207;p41"/>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08" name="Google Shape;3208;p41"/>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209" name="Google Shape;3209;p41"/>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210" name="Google Shape;3210;p41"/>
              <p:cNvGrpSpPr/>
              <p:nvPr/>
            </p:nvGrpSpPr>
            <p:grpSpPr>
              <a:xfrm>
                <a:off x="4745" y="996"/>
                <a:ext cx="580" cy="156"/>
                <a:chOff x="612" y="2570"/>
                <a:chExt cx="724" cy="162"/>
              </a:xfrm>
            </p:grpSpPr>
            <p:sp>
              <p:nvSpPr>
                <p:cNvPr id="3211" name="Google Shape;3211;p41"/>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12" name="Google Shape;3212;p41"/>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213" name="Google Shape;3213;p41"/>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14" name="Google Shape;3214;p41"/>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215" name="Google Shape;3215;p41"/>
              <p:cNvGrpSpPr/>
              <p:nvPr/>
            </p:nvGrpSpPr>
            <p:grpSpPr>
              <a:xfrm>
                <a:off x="4733" y="1627"/>
                <a:ext cx="586" cy="151"/>
                <a:chOff x="611" y="2568"/>
                <a:chExt cx="730" cy="139"/>
              </a:xfrm>
            </p:grpSpPr>
            <p:sp>
              <p:nvSpPr>
                <p:cNvPr id="3216" name="Google Shape;3216;p41"/>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17" name="Google Shape;3217;p41"/>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218" name="Google Shape;3218;p4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219" name="Google Shape;3219;p41"/>
              <p:cNvGrpSpPr/>
              <p:nvPr/>
            </p:nvGrpSpPr>
            <p:grpSpPr>
              <a:xfrm>
                <a:off x="4739" y="1325"/>
                <a:ext cx="580" cy="140"/>
                <a:chOff x="614" y="2566"/>
                <a:chExt cx="723" cy="140"/>
              </a:xfrm>
            </p:grpSpPr>
            <p:sp>
              <p:nvSpPr>
                <p:cNvPr id="3220" name="Google Shape;3220;p41"/>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1" name="Google Shape;3221;p41"/>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222" name="Google Shape;3222;p41"/>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3" name="Google Shape;3223;p4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4" name="Google Shape;3224;p4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5" name="Google Shape;3225;p41"/>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6" name="Google Shape;3226;p4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7" name="Google Shape;3227;p41"/>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8" name="Google Shape;3228;p41"/>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29" name="Google Shape;3229;p41"/>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30" name="Google Shape;3230;p41"/>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3231" name="Google Shape;3231;p41"/>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232" name="Google Shape;3232;p41"/>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cxnSp>
          <p:nvCxnSpPr>
            <p:cNvPr id="3233" name="Google Shape;3233;p41"/>
            <p:cNvCxnSpPr/>
            <p:nvPr/>
          </p:nvCxnSpPr>
          <p:spPr>
            <a:xfrm>
              <a:off x="3121019" y="2898014"/>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234" name="Google Shape;3234;p41"/>
            <p:cNvCxnSpPr/>
            <p:nvPr/>
          </p:nvCxnSpPr>
          <p:spPr>
            <a:xfrm>
              <a:off x="6614663" y="2870304"/>
              <a:ext cx="1687911" cy="0"/>
            </a:xfrm>
            <a:prstGeom prst="straightConnector1">
              <a:avLst/>
            </a:prstGeom>
            <a:noFill/>
            <a:ln cap="flat" cmpd="sng" w="22225">
              <a:solidFill>
                <a:srgbClr val="C00000"/>
              </a:solidFill>
              <a:prstDash val="solid"/>
              <a:miter lim="800000"/>
              <a:headEnd len="sm" w="sm" type="none"/>
              <a:tailEnd len="sm" w="sm" type="none"/>
            </a:ln>
          </p:spPr>
        </p:cxnSp>
        <p:grpSp>
          <p:nvGrpSpPr>
            <p:cNvPr id="3235" name="Google Shape;3235;p41"/>
            <p:cNvGrpSpPr/>
            <p:nvPr/>
          </p:nvGrpSpPr>
          <p:grpSpPr>
            <a:xfrm>
              <a:off x="3110199" y="4881020"/>
              <a:ext cx="5250830" cy="779149"/>
              <a:chOff x="6737055" y="3471301"/>
              <a:chExt cx="5250830" cy="779149"/>
            </a:xfrm>
          </p:grpSpPr>
          <p:grpSp>
            <p:nvGrpSpPr>
              <p:cNvPr id="3236" name="Google Shape;3236;p41"/>
              <p:cNvGrpSpPr/>
              <p:nvPr/>
            </p:nvGrpSpPr>
            <p:grpSpPr>
              <a:xfrm>
                <a:off x="8324240" y="3583550"/>
                <a:ext cx="2044514" cy="666900"/>
                <a:chOff x="7504363" y="3155701"/>
                <a:chExt cx="2044514" cy="666900"/>
              </a:xfrm>
            </p:grpSpPr>
            <p:grpSp>
              <p:nvGrpSpPr>
                <p:cNvPr id="3237" name="Google Shape;3237;p41"/>
                <p:cNvGrpSpPr/>
                <p:nvPr/>
              </p:nvGrpSpPr>
              <p:grpSpPr>
                <a:xfrm>
                  <a:off x="7504363" y="3183676"/>
                  <a:ext cx="2003932" cy="306163"/>
                  <a:chOff x="1616358" y="2551230"/>
                  <a:chExt cx="2141698" cy="218510"/>
                </a:xfrm>
              </p:grpSpPr>
              <p:sp>
                <p:nvSpPr>
                  <p:cNvPr id="3238" name="Google Shape;3238;p41"/>
                  <p:cNvSpPr/>
                  <p:nvPr/>
                </p:nvSpPr>
                <p:spPr>
                  <a:xfrm>
                    <a:off x="1673508" y="2551230"/>
                    <a:ext cx="2027398" cy="218510"/>
                  </a:xfrm>
                  <a:prstGeom prst="rect">
                    <a:avLst/>
                  </a:prstGeom>
                  <a:gradFill>
                    <a:gsLst>
                      <a:gs pos="0">
                        <a:srgbClr val="2E75B5"/>
                      </a:gs>
                      <a:gs pos="52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39" name="Google Shape;3239;p41"/>
                  <p:cNvSpPr/>
                  <p:nvPr/>
                </p:nvSpPr>
                <p:spPr>
                  <a:xfrm>
                    <a:off x="1616358" y="2551230"/>
                    <a:ext cx="114300" cy="218510"/>
                  </a:xfrm>
                  <a:prstGeom prst="ellipse">
                    <a:avLst/>
                  </a:prstGeom>
                  <a:solidFill>
                    <a:srgbClr val="7ACCF4"/>
                  </a:soli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40" name="Google Shape;3240;p41"/>
                  <p:cNvSpPr/>
                  <p:nvPr/>
                </p:nvSpPr>
                <p:spPr>
                  <a:xfrm>
                    <a:off x="3643756" y="2551230"/>
                    <a:ext cx="114300" cy="218510"/>
                  </a:xfrm>
                  <a:prstGeom prst="ellipse">
                    <a:avLst/>
                  </a:prstGeom>
                  <a:gradFill>
                    <a:gsLst>
                      <a:gs pos="0">
                        <a:srgbClr val="2E75B5"/>
                      </a:gs>
                      <a:gs pos="50000">
                        <a:srgbClr val="7ACCF4"/>
                      </a:gs>
                      <a:gs pos="100000">
                        <a:srgbClr val="2E75B5"/>
                      </a:gs>
                    </a:gsLst>
                    <a:lin ang="16200000" scaled="0"/>
                  </a:gradFill>
                  <a:ln cap="flat" cmpd="sng" w="9525">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41" name="Google Shape;3241;p41"/>
                  <p:cNvSpPr/>
                  <p:nvPr/>
                </p:nvSpPr>
                <p:spPr>
                  <a:xfrm>
                    <a:off x="3491356" y="2551230"/>
                    <a:ext cx="209550" cy="218510"/>
                  </a:xfrm>
                  <a:prstGeom prst="rect">
                    <a:avLst/>
                  </a:prstGeom>
                  <a:gradFill>
                    <a:gsLst>
                      <a:gs pos="0">
                        <a:srgbClr val="2E75B5"/>
                      </a:gs>
                      <a:gs pos="52000">
                        <a:srgbClr val="7ACCF4"/>
                      </a:gs>
                      <a:gs pos="100000">
                        <a:srgbClr val="2E75B5"/>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3242" name="Google Shape;3242;p41"/>
                <p:cNvSpPr txBox="1"/>
                <p:nvPr/>
              </p:nvSpPr>
              <p:spPr>
                <a:xfrm>
                  <a:off x="7626477" y="3155701"/>
                  <a:ext cx="1922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unreliable channel</a:t>
                  </a:r>
                  <a:endParaRPr sz="1100"/>
                </a:p>
              </p:txBody>
            </p:sp>
          </p:grpSp>
          <p:cxnSp>
            <p:nvCxnSpPr>
              <p:cNvPr id="3243" name="Google Shape;3243;p41"/>
              <p:cNvCxnSpPr/>
              <p:nvPr/>
            </p:nvCxnSpPr>
            <p:spPr>
              <a:xfrm>
                <a:off x="6737055" y="3471301"/>
                <a:ext cx="1687911" cy="0"/>
              </a:xfrm>
              <a:prstGeom prst="straightConnector1">
                <a:avLst/>
              </a:prstGeom>
              <a:noFill/>
              <a:ln cap="flat" cmpd="sng" w="22225">
                <a:solidFill>
                  <a:srgbClr val="C00000"/>
                </a:solidFill>
                <a:prstDash val="solid"/>
                <a:miter lim="800000"/>
                <a:headEnd len="sm" w="sm" type="none"/>
                <a:tailEnd len="sm" w="sm" type="none"/>
              </a:ln>
            </p:spPr>
          </p:cxnSp>
          <p:cxnSp>
            <p:nvCxnSpPr>
              <p:cNvPr id="3244" name="Google Shape;3244;p41"/>
              <p:cNvCxnSpPr/>
              <p:nvPr/>
            </p:nvCxnSpPr>
            <p:spPr>
              <a:xfrm>
                <a:off x="10299974" y="3471301"/>
                <a:ext cx="1687911" cy="0"/>
              </a:xfrm>
              <a:prstGeom prst="straightConnector1">
                <a:avLst/>
              </a:prstGeom>
              <a:noFill/>
              <a:ln cap="flat" cmpd="sng" w="22225">
                <a:solidFill>
                  <a:srgbClr val="C00000"/>
                </a:solidFill>
                <a:prstDash val="solid"/>
                <a:miter lim="800000"/>
                <a:headEnd len="sm" w="sm" type="none"/>
                <a:tailEnd len="sm" w="sm" type="none"/>
              </a:ln>
            </p:spPr>
          </p:cxnSp>
        </p:grpSp>
        <p:cxnSp>
          <p:nvCxnSpPr>
            <p:cNvPr id="3245" name="Google Shape;3245;p41"/>
            <p:cNvCxnSpPr/>
            <p:nvPr/>
          </p:nvCxnSpPr>
          <p:spPr>
            <a:xfrm>
              <a:off x="4069352" y="2795325"/>
              <a:ext cx="0" cy="403537"/>
            </a:xfrm>
            <a:prstGeom prst="straightConnector1">
              <a:avLst/>
            </a:prstGeom>
            <a:noFill/>
            <a:ln cap="flat" cmpd="sng" w="47625">
              <a:solidFill>
                <a:schemeClr val="accent1"/>
              </a:solidFill>
              <a:prstDash val="solid"/>
              <a:miter lim="800000"/>
              <a:headEnd len="sm" w="sm" type="none"/>
              <a:tailEnd len="med" w="med" type="triangle"/>
            </a:ln>
          </p:spPr>
        </p:cxnSp>
        <p:cxnSp>
          <p:nvCxnSpPr>
            <p:cNvPr id="3246" name="Google Shape;3246;p41"/>
            <p:cNvCxnSpPr/>
            <p:nvPr/>
          </p:nvCxnSpPr>
          <p:spPr>
            <a:xfrm rot="10800000">
              <a:off x="7403443" y="2731748"/>
              <a:ext cx="0" cy="439404"/>
            </a:xfrm>
            <a:prstGeom prst="straightConnector1">
              <a:avLst/>
            </a:prstGeom>
            <a:noFill/>
            <a:ln cap="flat" cmpd="sng" w="47625">
              <a:solidFill>
                <a:schemeClr val="accent1"/>
              </a:solidFill>
              <a:prstDash val="solid"/>
              <a:miter lim="800000"/>
              <a:headEnd len="sm" w="sm" type="none"/>
              <a:tailEnd len="med" w="med" type="triangle"/>
            </a:ln>
          </p:spPr>
        </p:cxnSp>
        <p:sp>
          <p:nvSpPr>
            <p:cNvPr id="3247" name="Google Shape;3247;p41"/>
            <p:cNvSpPr txBox="1"/>
            <p:nvPr/>
          </p:nvSpPr>
          <p:spPr>
            <a:xfrm>
              <a:off x="3042206" y="3300756"/>
              <a:ext cx="2001000" cy="11268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sender-side</a:t>
              </a:r>
              <a:endParaRPr sz="1100"/>
            </a:p>
            <a:p>
              <a:pPr indent="0" lvl="0" marL="0" marR="0" rtl="0" algn="ctr">
                <a:lnSpc>
                  <a:spcPct val="9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implementation</a:t>
              </a:r>
              <a:r>
                <a:rPr b="0" i="0" lang="en-US" sz="1400" u="none" cap="none" strike="noStrike">
                  <a:solidFill>
                    <a:srgbClr val="000000"/>
                  </a:solidFill>
                  <a:latin typeface="Calibri"/>
                  <a:ea typeface="Calibri"/>
                  <a:cs typeface="Calibri"/>
                  <a:sym typeface="Calibri"/>
                </a:rPr>
                <a:t> of </a:t>
              </a:r>
              <a:r>
                <a:rPr b="0" i="0" lang="en-US" sz="1400" u="none" cap="none" strike="noStrike">
                  <a:solidFill>
                    <a:srgbClr val="000000"/>
                  </a:solidFill>
                  <a:latin typeface="Courier"/>
                  <a:ea typeface="Courier"/>
                  <a:cs typeface="Courier"/>
                  <a:sym typeface="Courier"/>
                </a:rPr>
                <a:t>rdt</a:t>
              </a:r>
              <a:r>
                <a:rPr b="0" i="0" lang="en-US" sz="1400" u="none" cap="none" strike="noStrike">
                  <a:solidFill>
                    <a:srgbClr val="000000"/>
                  </a:solidFill>
                  <a:latin typeface="Calibri"/>
                  <a:ea typeface="Calibri"/>
                  <a:cs typeface="Calibri"/>
                  <a:sym typeface="Calibri"/>
                </a:rPr>
                <a:t> reliable data transfer protocol</a:t>
              </a:r>
              <a:endParaRPr sz="1100"/>
            </a:p>
          </p:txBody>
        </p:sp>
        <p:sp>
          <p:nvSpPr>
            <p:cNvPr id="3248" name="Google Shape;3248;p41"/>
            <p:cNvSpPr txBox="1"/>
            <p:nvPr/>
          </p:nvSpPr>
          <p:spPr>
            <a:xfrm>
              <a:off x="6413059" y="3328511"/>
              <a:ext cx="2001000" cy="11268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receiver-side</a:t>
              </a:r>
              <a:endParaRPr sz="1100"/>
            </a:p>
            <a:p>
              <a:pPr indent="0" lvl="0" marL="0" marR="0" rtl="0" algn="ctr">
                <a:lnSpc>
                  <a:spcPct val="9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implementation</a:t>
              </a:r>
              <a:r>
                <a:rPr b="0" i="0" lang="en-US" sz="1400" u="none" cap="none" strike="noStrike">
                  <a:solidFill>
                    <a:srgbClr val="000000"/>
                  </a:solidFill>
                  <a:latin typeface="Calibri"/>
                  <a:ea typeface="Calibri"/>
                  <a:cs typeface="Calibri"/>
                  <a:sym typeface="Calibri"/>
                </a:rPr>
                <a:t> of </a:t>
              </a:r>
              <a:r>
                <a:rPr b="0" i="0" lang="en-US" sz="1400" u="none" cap="none" strike="noStrike">
                  <a:solidFill>
                    <a:srgbClr val="000000"/>
                  </a:solidFill>
                  <a:latin typeface="Courier"/>
                  <a:ea typeface="Courier"/>
                  <a:cs typeface="Courier"/>
                  <a:sym typeface="Courier"/>
                </a:rPr>
                <a:t>rdt </a:t>
              </a:r>
              <a:r>
                <a:rPr b="0" i="0" lang="en-US" sz="1400" u="none" cap="none" strike="noStrike">
                  <a:solidFill>
                    <a:srgbClr val="000000"/>
                  </a:solidFill>
                  <a:latin typeface="Calibri"/>
                  <a:ea typeface="Calibri"/>
                  <a:cs typeface="Calibri"/>
                  <a:sym typeface="Calibri"/>
                </a:rPr>
                <a:t>reliable data transfer protocol</a:t>
              </a:r>
              <a:endParaRPr sz="1100"/>
            </a:p>
          </p:txBody>
        </p:sp>
        <p:grpSp>
          <p:nvGrpSpPr>
            <p:cNvPr id="3249" name="Google Shape;3249;p41"/>
            <p:cNvGrpSpPr/>
            <p:nvPr/>
          </p:nvGrpSpPr>
          <p:grpSpPr>
            <a:xfrm>
              <a:off x="4071725" y="4602963"/>
              <a:ext cx="632009" cy="632009"/>
              <a:chOff x="7408199" y="4955748"/>
              <a:chExt cx="632009" cy="632009"/>
            </a:xfrm>
          </p:grpSpPr>
          <p:cxnSp>
            <p:nvCxnSpPr>
              <p:cNvPr id="3250" name="Google Shape;3250;p41"/>
              <p:cNvCxnSpPr/>
              <p:nvPr/>
            </p:nvCxnSpPr>
            <p:spPr>
              <a:xfrm>
                <a:off x="7417790" y="4955748"/>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251" name="Google Shape;3251;p41"/>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grpSp>
          <p:nvGrpSpPr>
            <p:cNvPr id="3252" name="Google Shape;3252;p41"/>
            <p:cNvGrpSpPr/>
            <p:nvPr/>
          </p:nvGrpSpPr>
          <p:grpSpPr>
            <a:xfrm rot="-5400000">
              <a:off x="6784894" y="4598121"/>
              <a:ext cx="632009" cy="632009"/>
              <a:chOff x="7408199" y="4948974"/>
              <a:chExt cx="632009" cy="632009"/>
            </a:xfrm>
          </p:grpSpPr>
          <p:cxnSp>
            <p:nvCxnSpPr>
              <p:cNvPr id="3253" name="Google Shape;3253;p41"/>
              <p:cNvCxnSpPr/>
              <p:nvPr/>
            </p:nvCxnSpPr>
            <p:spPr>
              <a:xfrm>
                <a:off x="7427960" y="4948974"/>
                <a:ext cx="0" cy="632009"/>
              </a:xfrm>
              <a:prstGeom prst="straightConnector1">
                <a:avLst/>
              </a:prstGeom>
              <a:noFill/>
              <a:ln cap="flat" cmpd="sng" w="47625">
                <a:solidFill>
                  <a:srgbClr val="3C6CDF"/>
                </a:solidFill>
                <a:prstDash val="solid"/>
                <a:miter lim="800000"/>
                <a:headEnd len="med" w="med" type="triangle"/>
                <a:tailEnd len="sm" w="sm" type="none"/>
              </a:ln>
            </p:spPr>
          </p:cxnSp>
          <p:cxnSp>
            <p:nvCxnSpPr>
              <p:cNvPr id="3254" name="Google Shape;3254;p41"/>
              <p:cNvCxnSpPr/>
              <p:nvPr/>
            </p:nvCxnSpPr>
            <p:spPr>
              <a:xfrm>
                <a:off x="7724203" y="5247906"/>
                <a:ext cx="0" cy="632009"/>
              </a:xfrm>
              <a:prstGeom prst="straightConnector1">
                <a:avLst/>
              </a:prstGeom>
              <a:noFill/>
              <a:ln cap="flat" cmpd="sng" w="47625">
                <a:solidFill>
                  <a:srgbClr val="3C6CDF"/>
                </a:solidFill>
                <a:prstDash val="solid"/>
                <a:miter lim="800000"/>
                <a:headEnd len="med" w="med" type="triangle"/>
                <a:tailEnd len="sm" w="sm" type="none"/>
              </a:ln>
            </p:spPr>
          </p:cxnSp>
        </p:grpSp>
        <p:sp>
          <p:nvSpPr>
            <p:cNvPr id="3255" name="Google Shape;3255;p41"/>
            <p:cNvSpPr txBox="1"/>
            <p:nvPr/>
          </p:nvSpPr>
          <p:spPr>
            <a:xfrm>
              <a:off x="2293693" y="2546898"/>
              <a:ext cx="1687910"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ourier"/>
                <a:buNone/>
              </a:pPr>
              <a:r>
                <a:rPr b="0" i="0" lang="en-US" sz="1200" u="none" cap="none" strike="noStrike">
                  <a:solidFill>
                    <a:srgbClr val="000000"/>
                  </a:solidFill>
                  <a:latin typeface="Courier"/>
                  <a:ea typeface="Courier"/>
                  <a:cs typeface="Courier"/>
                  <a:sym typeface="Courier"/>
                </a:rPr>
                <a:t>rdt_send()</a:t>
              </a:r>
              <a:endParaRPr sz="1100"/>
            </a:p>
          </p:txBody>
        </p:sp>
        <p:sp>
          <p:nvSpPr>
            <p:cNvPr id="3256" name="Google Shape;3256;p41"/>
            <p:cNvSpPr txBox="1"/>
            <p:nvPr/>
          </p:nvSpPr>
          <p:spPr>
            <a:xfrm>
              <a:off x="2637055" y="4529903"/>
              <a:ext cx="1687910"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ourier"/>
                <a:buNone/>
              </a:pPr>
              <a:r>
                <a:rPr b="0" i="0" lang="en-US" sz="1200" u="none" cap="none" strike="noStrike">
                  <a:solidFill>
                    <a:srgbClr val="000000"/>
                  </a:solidFill>
                  <a:latin typeface="Courier"/>
                  <a:ea typeface="Courier"/>
                  <a:cs typeface="Courier"/>
                  <a:sym typeface="Courier"/>
                </a:rPr>
                <a:t>udt_send()</a:t>
              </a:r>
              <a:endParaRPr sz="1100"/>
            </a:p>
          </p:txBody>
        </p:sp>
        <p:sp>
          <p:nvSpPr>
            <p:cNvPr id="3257" name="Google Shape;3257;p41"/>
            <p:cNvSpPr txBox="1"/>
            <p:nvPr/>
          </p:nvSpPr>
          <p:spPr>
            <a:xfrm>
              <a:off x="7460091" y="4522693"/>
              <a:ext cx="1687910"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ourier"/>
                <a:buNone/>
              </a:pPr>
              <a:r>
                <a:rPr b="0" i="0" lang="en-US" sz="1200" u="none" cap="none" strike="noStrike">
                  <a:solidFill>
                    <a:srgbClr val="000000"/>
                  </a:solidFill>
                  <a:latin typeface="Courier"/>
                  <a:ea typeface="Courier"/>
                  <a:cs typeface="Courier"/>
                  <a:sym typeface="Courier"/>
                </a:rPr>
                <a:t>rdt_rcv()</a:t>
              </a:r>
              <a:endParaRPr sz="1100"/>
            </a:p>
          </p:txBody>
        </p:sp>
        <p:sp>
          <p:nvSpPr>
            <p:cNvPr id="3258" name="Google Shape;3258;p41"/>
            <p:cNvSpPr txBox="1"/>
            <p:nvPr/>
          </p:nvSpPr>
          <p:spPr>
            <a:xfrm>
              <a:off x="7446811" y="2872208"/>
              <a:ext cx="1935299"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ourier"/>
                <a:buNone/>
              </a:pPr>
              <a:r>
                <a:rPr b="0" i="0" lang="en-US" sz="1200" u="none" cap="none" strike="noStrike">
                  <a:solidFill>
                    <a:srgbClr val="000000"/>
                  </a:solidFill>
                  <a:latin typeface="Courier"/>
                  <a:ea typeface="Courier"/>
                  <a:cs typeface="Courier"/>
                  <a:sym typeface="Courier"/>
                </a:rPr>
                <a:t>deliver_data()</a:t>
              </a:r>
              <a:endParaRPr sz="1100"/>
            </a:p>
          </p:txBody>
        </p:sp>
        <p:grpSp>
          <p:nvGrpSpPr>
            <p:cNvPr id="3259" name="Google Shape;3259;p41"/>
            <p:cNvGrpSpPr/>
            <p:nvPr/>
          </p:nvGrpSpPr>
          <p:grpSpPr>
            <a:xfrm>
              <a:off x="4198761" y="4538107"/>
              <a:ext cx="1129177" cy="338554"/>
              <a:chOff x="4492148" y="4699180"/>
              <a:chExt cx="1129177" cy="338554"/>
            </a:xfrm>
          </p:grpSpPr>
          <p:grpSp>
            <p:nvGrpSpPr>
              <p:cNvPr id="3260" name="Google Shape;3260;p41"/>
              <p:cNvGrpSpPr/>
              <p:nvPr/>
            </p:nvGrpSpPr>
            <p:grpSpPr>
              <a:xfrm>
                <a:off x="5044085" y="4699180"/>
                <a:ext cx="577241" cy="338554"/>
                <a:chOff x="9950444" y="999755"/>
                <a:chExt cx="577241" cy="338554"/>
              </a:xfrm>
            </p:grpSpPr>
            <p:sp>
              <p:nvSpPr>
                <p:cNvPr id="3261" name="Google Shape;3261;p41"/>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62" name="Google Shape;3262;p41"/>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263" name="Google Shape;3263;p41"/>
              <p:cNvGrpSpPr/>
              <p:nvPr/>
            </p:nvGrpSpPr>
            <p:grpSpPr>
              <a:xfrm>
                <a:off x="4492148" y="4738794"/>
                <a:ext cx="684000" cy="276900"/>
                <a:chOff x="9965227" y="1039458"/>
                <a:chExt cx="684000" cy="276900"/>
              </a:xfrm>
            </p:grpSpPr>
            <p:sp>
              <p:nvSpPr>
                <p:cNvPr id="3264" name="Google Shape;3264;p41"/>
                <p:cNvSpPr/>
                <p:nvPr/>
              </p:nvSpPr>
              <p:spPr>
                <a:xfrm>
                  <a:off x="10010632" y="1066693"/>
                  <a:ext cx="561043"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65" name="Google Shape;3265;p41"/>
                <p:cNvSpPr txBox="1"/>
                <p:nvPr/>
              </p:nvSpPr>
              <p:spPr>
                <a:xfrm>
                  <a:off x="9965227" y="1039458"/>
                  <a:ext cx="6840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Header</a:t>
                  </a:r>
                  <a:endParaRPr b="0" i="0" sz="1400" u="none" cap="none" strike="noStrike">
                    <a:solidFill>
                      <a:srgbClr val="FFFFFF"/>
                    </a:solidFill>
                    <a:latin typeface="Calibri"/>
                    <a:ea typeface="Calibri"/>
                    <a:cs typeface="Calibri"/>
                    <a:sym typeface="Calibri"/>
                  </a:endParaRPr>
                </a:p>
              </p:txBody>
            </p:sp>
          </p:grpSp>
        </p:grpSp>
        <p:grpSp>
          <p:nvGrpSpPr>
            <p:cNvPr id="3266" name="Google Shape;3266;p41"/>
            <p:cNvGrpSpPr/>
            <p:nvPr/>
          </p:nvGrpSpPr>
          <p:grpSpPr>
            <a:xfrm>
              <a:off x="6194588" y="4534824"/>
              <a:ext cx="1129177" cy="338554"/>
              <a:chOff x="4492148" y="4699180"/>
              <a:chExt cx="1129177" cy="338554"/>
            </a:xfrm>
          </p:grpSpPr>
          <p:grpSp>
            <p:nvGrpSpPr>
              <p:cNvPr id="3267" name="Google Shape;3267;p41"/>
              <p:cNvGrpSpPr/>
              <p:nvPr/>
            </p:nvGrpSpPr>
            <p:grpSpPr>
              <a:xfrm>
                <a:off x="5044085" y="4699180"/>
                <a:ext cx="577241" cy="338554"/>
                <a:chOff x="9950444" y="999755"/>
                <a:chExt cx="577241" cy="338554"/>
              </a:xfrm>
            </p:grpSpPr>
            <p:sp>
              <p:nvSpPr>
                <p:cNvPr id="3268" name="Google Shape;3268;p41"/>
                <p:cNvSpPr/>
                <p:nvPr/>
              </p:nvSpPr>
              <p:spPr>
                <a:xfrm>
                  <a:off x="10010633" y="1066693"/>
                  <a:ext cx="429378"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69" name="Google Shape;3269;p41"/>
                <p:cNvSpPr txBox="1"/>
                <p:nvPr/>
              </p:nvSpPr>
              <p:spPr>
                <a:xfrm>
                  <a:off x="9950444" y="999755"/>
                  <a:ext cx="57724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data</a:t>
                  </a:r>
                  <a:endParaRPr b="0" i="0" sz="1400" u="none" cap="none" strike="noStrike">
                    <a:solidFill>
                      <a:srgbClr val="FFFFFF"/>
                    </a:solidFill>
                    <a:latin typeface="Calibri"/>
                    <a:ea typeface="Calibri"/>
                    <a:cs typeface="Calibri"/>
                    <a:sym typeface="Calibri"/>
                  </a:endParaRPr>
                </a:p>
              </p:txBody>
            </p:sp>
          </p:grpSp>
          <p:grpSp>
            <p:nvGrpSpPr>
              <p:cNvPr id="3270" name="Google Shape;3270;p41"/>
              <p:cNvGrpSpPr/>
              <p:nvPr/>
            </p:nvGrpSpPr>
            <p:grpSpPr>
              <a:xfrm>
                <a:off x="4492148" y="4738794"/>
                <a:ext cx="684000" cy="276900"/>
                <a:chOff x="9965227" y="1039458"/>
                <a:chExt cx="684000" cy="276900"/>
              </a:xfrm>
            </p:grpSpPr>
            <p:sp>
              <p:nvSpPr>
                <p:cNvPr id="3271" name="Google Shape;3271;p41"/>
                <p:cNvSpPr/>
                <p:nvPr/>
              </p:nvSpPr>
              <p:spPr>
                <a:xfrm>
                  <a:off x="10010632" y="1066693"/>
                  <a:ext cx="561043" cy="21527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72" name="Google Shape;3272;p41"/>
                <p:cNvSpPr txBox="1"/>
                <p:nvPr/>
              </p:nvSpPr>
              <p:spPr>
                <a:xfrm>
                  <a:off x="9965227" y="1039458"/>
                  <a:ext cx="6840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Calibri"/>
                    <a:buNone/>
                  </a:pPr>
                  <a:r>
                    <a:rPr b="0" i="0" lang="en-US" sz="900" u="none" cap="none" strike="noStrike">
                      <a:solidFill>
                        <a:srgbClr val="FFFFFF"/>
                      </a:solidFill>
                      <a:latin typeface="Calibri"/>
                      <a:ea typeface="Calibri"/>
                      <a:cs typeface="Calibri"/>
                      <a:sym typeface="Calibri"/>
                    </a:rPr>
                    <a:t>Header</a:t>
                  </a:r>
                  <a:endParaRPr b="0" i="0" sz="1400" u="none" cap="none" strike="noStrike">
                    <a:solidFill>
                      <a:srgbClr val="FFFFFF"/>
                    </a:solidFill>
                    <a:latin typeface="Calibri"/>
                    <a:ea typeface="Calibri"/>
                    <a:cs typeface="Calibri"/>
                    <a:sym typeface="Calibri"/>
                  </a:endParaRPr>
                </a:p>
              </p:txBody>
            </p:sp>
          </p:grpSp>
        </p:grpSp>
      </p:grpSp>
      <p:grpSp>
        <p:nvGrpSpPr>
          <p:cNvPr id="3273" name="Google Shape;3273;p41"/>
          <p:cNvGrpSpPr/>
          <p:nvPr/>
        </p:nvGrpSpPr>
        <p:grpSpPr>
          <a:xfrm>
            <a:off x="78724" y="988315"/>
            <a:ext cx="2457275" cy="1522934"/>
            <a:chOff x="250" y="917"/>
            <a:chExt cx="2100" cy="1203"/>
          </a:xfrm>
        </p:grpSpPr>
        <p:sp>
          <p:nvSpPr>
            <p:cNvPr id="3274" name="Google Shape;3274;p41"/>
            <p:cNvSpPr txBox="1"/>
            <p:nvPr/>
          </p:nvSpPr>
          <p:spPr>
            <a:xfrm>
              <a:off x="318" y="920"/>
              <a:ext cx="1800" cy="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Calibri"/>
                <a:buNone/>
              </a:pPr>
              <a:r>
                <a:rPr b="1" i="0" lang="en-US" sz="1600" u="none" cap="none" strike="noStrike">
                  <a:solidFill>
                    <a:srgbClr val="C00000"/>
                  </a:solidFill>
                  <a:latin typeface="Calibri"/>
                  <a:ea typeface="Calibri"/>
                  <a:cs typeface="Calibri"/>
                  <a:sym typeface="Calibri"/>
                </a:rPr>
                <a:t>rdt_send():</a:t>
              </a:r>
              <a:r>
                <a:rPr b="0" i="0" lang="en-US" sz="1600" u="none" cap="none" strike="noStrike">
                  <a:solidFill>
                    <a:srgbClr val="C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καλ</a:t>
              </a:r>
              <a:r>
                <a:rPr lang="en-US" sz="1600">
                  <a:latin typeface="Calibri"/>
                  <a:ea typeface="Calibri"/>
                  <a:cs typeface="Calibri"/>
                  <a:sym typeface="Calibri"/>
                </a:rPr>
                <a:t>είται από πάνω</a:t>
              </a:r>
              <a:r>
                <a:rPr b="0" i="0" lang="en-US" sz="1600" u="none" cap="none" strike="noStrike">
                  <a:solidFill>
                    <a:srgbClr val="000000"/>
                  </a:solidFill>
                  <a:latin typeface="Calibri"/>
                  <a:ea typeface="Calibri"/>
                  <a:cs typeface="Calibri"/>
                  <a:sym typeface="Calibri"/>
                </a:rPr>
                <a:t>, (π.χ., από την εφαρμογή). Περνάει τα δεδομένα προς παράδοση στο ανώτερο επίπεδο</a:t>
              </a:r>
              <a:endParaRPr b="0" i="0" sz="2000" u="none" cap="none" strike="noStrike">
                <a:solidFill>
                  <a:srgbClr val="000000"/>
                </a:solidFill>
                <a:latin typeface="Calibri"/>
                <a:ea typeface="Calibri"/>
                <a:cs typeface="Calibri"/>
                <a:sym typeface="Calibri"/>
              </a:endParaRPr>
            </a:p>
          </p:txBody>
        </p:sp>
        <p:grpSp>
          <p:nvGrpSpPr>
            <p:cNvPr id="3275" name="Google Shape;3275;p41"/>
            <p:cNvGrpSpPr/>
            <p:nvPr/>
          </p:nvGrpSpPr>
          <p:grpSpPr>
            <a:xfrm>
              <a:off x="250" y="917"/>
              <a:ext cx="2100" cy="1200"/>
              <a:chOff x="250" y="929"/>
              <a:chExt cx="2100" cy="1200"/>
            </a:xfrm>
          </p:grpSpPr>
          <p:cxnSp>
            <p:nvCxnSpPr>
              <p:cNvPr id="3276" name="Google Shape;3276;p41"/>
              <p:cNvCxnSpPr>
                <a:stCxn id="3277" idx="3"/>
                <a:endCxn id="3255" idx="0"/>
              </p:cNvCxnSpPr>
              <p:nvPr/>
            </p:nvCxnSpPr>
            <p:spPr>
              <a:xfrm>
                <a:off x="2050" y="1529"/>
                <a:ext cx="300" cy="300"/>
              </a:xfrm>
              <a:prstGeom prst="straightConnector1">
                <a:avLst/>
              </a:prstGeom>
              <a:noFill/>
              <a:ln cap="flat" cmpd="sng" w="19050">
                <a:solidFill>
                  <a:srgbClr val="C00000"/>
                </a:solidFill>
                <a:prstDash val="solid"/>
                <a:round/>
                <a:headEnd len="med" w="med" type="none"/>
                <a:tailEnd len="med" w="med" type="triangle"/>
              </a:ln>
            </p:spPr>
          </p:cxnSp>
          <p:sp>
            <p:nvSpPr>
              <p:cNvPr id="3277" name="Google Shape;3277;p41"/>
              <p:cNvSpPr/>
              <p:nvPr/>
            </p:nvSpPr>
            <p:spPr>
              <a:xfrm>
                <a:off x="250" y="929"/>
                <a:ext cx="1800" cy="1200"/>
              </a:xfrm>
              <a:prstGeom prst="rect">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grpSp>
        <p:nvGrpSpPr>
          <p:cNvPr id="3278" name="Google Shape;3278;p41"/>
          <p:cNvGrpSpPr/>
          <p:nvPr/>
        </p:nvGrpSpPr>
        <p:grpSpPr>
          <a:xfrm>
            <a:off x="78725" y="3318351"/>
            <a:ext cx="2500319" cy="1594824"/>
            <a:chOff x="73" y="2789"/>
            <a:chExt cx="2100" cy="1200"/>
          </a:xfrm>
        </p:grpSpPr>
        <p:sp>
          <p:nvSpPr>
            <p:cNvPr id="3279" name="Google Shape;3279;p41"/>
            <p:cNvSpPr txBox="1"/>
            <p:nvPr/>
          </p:nvSpPr>
          <p:spPr>
            <a:xfrm>
              <a:off x="73" y="2789"/>
              <a:ext cx="1800" cy="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Calibri"/>
                <a:buNone/>
              </a:pPr>
              <a:r>
                <a:rPr b="1" i="0" lang="en-US" sz="1600" u="none" cap="none" strike="noStrike">
                  <a:solidFill>
                    <a:srgbClr val="C00000"/>
                  </a:solidFill>
                  <a:latin typeface="Calibri"/>
                  <a:ea typeface="Calibri"/>
                  <a:cs typeface="Calibri"/>
                  <a:sym typeface="Calibri"/>
                </a:rPr>
                <a:t>udt_send():</a:t>
              </a:r>
              <a:r>
                <a:rPr lang="en-US" sz="1600">
                  <a:solidFill>
                    <a:srgbClr val="C00000"/>
                  </a:solidFill>
                  <a:latin typeface="Calibri"/>
                  <a:ea typeface="Calibri"/>
                  <a:cs typeface="Calibri"/>
                  <a:sym typeface="Calibri"/>
                </a:rPr>
                <a:t> </a:t>
              </a:r>
              <a:r>
                <a:rPr lang="en-US" sz="1600">
                  <a:latin typeface="Calibri"/>
                  <a:ea typeface="Calibri"/>
                  <a:cs typeface="Calibri"/>
                  <a:sym typeface="Calibri"/>
                </a:rPr>
                <a:t>καλείται από την</a:t>
              </a:r>
              <a:r>
                <a:rPr b="0"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ourier"/>
                  <a:ea typeface="Courier"/>
                  <a:cs typeface="Courier"/>
                  <a:sym typeface="Courier"/>
                </a:rPr>
                <a:t>rdt</a:t>
              </a:r>
              <a:endParaRPr b="0" i="0" sz="1600" u="none" cap="none" strike="noStrike">
                <a:solidFill>
                  <a:srgbClr val="000000"/>
                </a:solidFill>
                <a:latin typeface="Courier"/>
                <a:ea typeface="Courier"/>
                <a:cs typeface="Courier"/>
                <a:sym typeface="Courier"/>
              </a:endParaRPr>
            </a:p>
            <a:p>
              <a:pPr indent="0" lvl="0" marL="0" marR="0" rtl="0" algn="l">
                <a:lnSpc>
                  <a:spcPct val="100000"/>
                </a:lnSpc>
                <a:spcBef>
                  <a:spcPts val="0"/>
                </a:spcBef>
                <a:spcAft>
                  <a:spcPts val="0"/>
                </a:spcAft>
                <a:buClr>
                  <a:srgbClr val="000000"/>
                </a:buClr>
                <a:buSzPts val="1400"/>
                <a:buFont typeface="Calibri"/>
                <a:buNone/>
              </a:pPr>
              <a:r>
                <a:rPr lang="en-US" sz="1600">
                  <a:latin typeface="Calibri"/>
                  <a:ea typeface="Calibri"/>
                  <a:cs typeface="Calibri"/>
                  <a:sym typeface="Calibri"/>
                </a:rPr>
                <a:t>για να μεταφέρει πακέτα μέσω αναξιόπιστου καναλιού στον παραλήπτη</a:t>
              </a:r>
              <a:endParaRPr b="0" i="0" sz="2000" u="none" cap="none" strike="noStrike">
                <a:solidFill>
                  <a:srgbClr val="000000"/>
                </a:solidFill>
                <a:latin typeface="Calibri"/>
                <a:ea typeface="Calibri"/>
                <a:cs typeface="Calibri"/>
                <a:sym typeface="Calibri"/>
              </a:endParaRPr>
            </a:p>
          </p:txBody>
        </p:sp>
        <p:grpSp>
          <p:nvGrpSpPr>
            <p:cNvPr id="3280" name="Google Shape;3280;p41"/>
            <p:cNvGrpSpPr/>
            <p:nvPr/>
          </p:nvGrpSpPr>
          <p:grpSpPr>
            <a:xfrm>
              <a:off x="73" y="2789"/>
              <a:ext cx="2100" cy="1200"/>
              <a:chOff x="73" y="2789"/>
              <a:chExt cx="2100" cy="1200"/>
            </a:xfrm>
          </p:grpSpPr>
          <p:cxnSp>
            <p:nvCxnSpPr>
              <p:cNvPr id="3281" name="Google Shape;3281;p41"/>
              <p:cNvCxnSpPr/>
              <p:nvPr/>
            </p:nvCxnSpPr>
            <p:spPr>
              <a:xfrm flipH="1" rot="10800000">
                <a:off x="1873" y="3239"/>
                <a:ext cx="300" cy="300"/>
              </a:xfrm>
              <a:prstGeom prst="straightConnector1">
                <a:avLst/>
              </a:prstGeom>
              <a:noFill/>
              <a:ln cap="flat" cmpd="sng" w="19050">
                <a:solidFill>
                  <a:srgbClr val="C00000"/>
                </a:solidFill>
                <a:prstDash val="solid"/>
                <a:round/>
                <a:headEnd len="med" w="med" type="none"/>
                <a:tailEnd len="med" w="med" type="triangle"/>
              </a:ln>
            </p:spPr>
          </p:cxnSp>
          <p:sp>
            <p:nvSpPr>
              <p:cNvPr id="3282" name="Google Shape;3282;p41"/>
              <p:cNvSpPr/>
              <p:nvPr/>
            </p:nvSpPr>
            <p:spPr>
              <a:xfrm>
                <a:off x="73" y="2789"/>
                <a:ext cx="1800" cy="1200"/>
              </a:xfrm>
              <a:prstGeom prst="rect">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grpSp>
        <p:nvGrpSpPr>
          <p:cNvPr id="3283" name="Google Shape;3283;p41"/>
          <p:cNvGrpSpPr/>
          <p:nvPr/>
        </p:nvGrpSpPr>
        <p:grpSpPr>
          <a:xfrm>
            <a:off x="6382926" y="3460916"/>
            <a:ext cx="2178853" cy="1519238"/>
            <a:chOff x="3071" y="2986"/>
            <a:chExt cx="1830" cy="1276"/>
          </a:xfrm>
        </p:grpSpPr>
        <p:sp>
          <p:nvSpPr>
            <p:cNvPr id="3284" name="Google Shape;3284;p41"/>
            <p:cNvSpPr txBox="1"/>
            <p:nvPr/>
          </p:nvSpPr>
          <p:spPr>
            <a:xfrm>
              <a:off x="3101" y="3362"/>
              <a:ext cx="1800" cy="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Calibri"/>
                <a:buNone/>
              </a:pPr>
              <a:r>
                <a:rPr b="1" i="0" lang="en-US" sz="1600" u="none" cap="none" strike="noStrike">
                  <a:solidFill>
                    <a:srgbClr val="C00000"/>
                  </a:solidFill>
                  <a:latin typeface="Calibri"/>
                  <a:ea typeface="Calibri"/>
                  <a:cs typeface="Calibri"/>
                  <a:sym typeface="Calibri"/>
                </a:rPr>
                <a:t>rdt_rcv(): </a:t>
              </a:r>
              <a:r>
                <a:rPr lang="en-US" sz="1600">
                  <a:latin typeface="Calibri"/>
                  <a:ea typeface="Calibri"/>
                  <a:cs typeface="Calibri"/>
                  <a:sym typeface="Calibri"/>
                </a:rPr>
                <a:t>θα κληθεί όταν το πακέτο φτάσει από την πλευρά λήψης του καναλιού</a:t>
              </a:r>
              <a:endParaRPr b="0" i="0" sz="2000" u="none" cap="none" strike="noStrike">
                <a:solidFill>
                  <a:srgbClr val="000000"/>
                </a:solidFill>
                <a:latin typeface="Calibri"/>
                <a:ea typeface="Calibri"/>
                <a:cs typeface="Calibri"/>
                <a:sym typeface="Calibri"/>
              </a:endParaRPr>
            </a:p>
          </p:txBody>
        </p:sp>
        <p:grpSp>
          <p:nvGrpSpPr>
            <p:cNvPr id="3285" name="Google Shape;3285;p41"/>
            <p:cNvGrpSpPr/>
            <p:nvPr/>
          </p:nvGrpSpPr>
          <p:grpSpPr>
            <a:xfrm>
              <a:off x="3071" y="2986"/>
              <a:ext cx="1800" cy="1262"/>
              <a:chOff x="3071" y="2986"/>
              <a:chExt cx="1800" cy="1262"/>
            </a:xfrm>
          </p:grpSpPr>
          <p:cxnSp>
            <p:nvCxnSpPr>
              <p:cNvPr id="3286" name="Google Shape;3286;p41"/>
              <p:cNvCxnSpPr/>
              <p:nvPr/>
            </p:nvCxnSpPr>
            <p:spPr>
              <a:xfrm rot="10800000">
                <a:off x="3312" y="2986"/>
                <a:ext cx="398" cy="371"/>
              </a:xfrm>
              <a:prstGeom prst="straightConnector1">
                <a:avLst/>
              </a:prstGeom>
              <a:noFill/>
              <a:ln cap="flat" cmpd="sng" w="19050">
                <a:solidFill>
                  <a:srgbClr val="C00000"/>
                </a:solidFill>
                <a:prstDash val="solid"/>
                <a:round/>
                <a:headEnd len="med" w="med" type="none"/>
                <a:tailEnd len="med" w="med" type="triangle"/>
              </a:ln>
            </p:spPr>
          </p:cxnSp>
          <p:sp>
            <p:nvSpPr>
              <p:cNvPr id="3287" name="Google Shape;3287;p41"/>
              <p:cNvSpPr/>
              <p:nvPr/>
            </p:nvSpPr>
            <p:spPr>
              <a:xfrm>
                <a:off x="3071" y="3348"/>
                <a:ext cx="1800" cy="900"/>
              </a:xfrm>
              <a:prstGeom prst="rect">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grpSp>
        <p:nvGrpSpPr>
          <p:cNvPr id="3288" name="Google Shape;3288;p41"/>
          <p:cNvGrpSpPr/>
          <p:nvPr/>
        </p:nvGrpSpPr>
        <p:grpSpPr>
          <a:xfrm>
            <a:off x="6638575" y="749175"/>
            <a:ext cx="2143126" cy="1428750"/>
            <a:chOff x="3107" y="609"/>
            <a:chExt cx="1800" cy="1200"/>
          </a:xfrm>
        </p:grpSpPr>
        <p:sp>
          <p:nvSpPr>
            <p:cNvPr id="3289" name="Google Shape;3289;p41"/>
            <p:cNvSpPr txBox="1"/>
            <p:nvPr/>
          </p:nvSpPr>
          <p:spPr>
            <a:xfrm>
              <a:off x="3107" y="609"/>
              <a:ext cx="1800" cy="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Calibri"/>
                <a:buNone/>
              </a:pPr>
              <a:r>
                <a:rPr b="1" i="0" lang="en-US" sz="1600" u="none" cap="none" strike="noStrike">
                  <a:solidFill>
                    <a:srgbClr val="C00000"/>
                  </a:solidFill>
                  <a:latin typeface="Calibri"/>
                  <a:ea typeface="Calibri"/>
                  <a:cs typeface="Calibri"/>
                  <a:sym typeface="Calibri"/>
                </a:rPr>
                <a:t>deliver_data():</a:t>
              </a:r>
              <a:r>
                <a:rPr b="0" i="0" lang="en-US" sz="1600" u="none" cap="none" strike="noStrike">
                  <a:solidFill>
                    <a:srgbClr val="C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καλείται από την </a:t>
              </a:r>
              <a:r>
                <a:rPr b="0" i="0" lang="en-US" sz="1600" u="none" cap="none" strike="noStrike">
                  <a:solidFill>
                    <a:srgbClr val="000000"/>
                  </a:solidFill>
                  <a:latin typeface="Courier"/>
                  <a:ea typeface="Courier"/>
                  <a:cs typeface="Courier"/>
                  <a:sym typeface="Courier"/>
                </a:rPr>
                <a:t>rdt</a:t>
              </a:r>
              <a:r>
                <a:rPr lang="en-US" sz="1600">
                  <a:latin typeface="Courier"/>
                  <a:ea typeface="Courier"/>
                  <a:cs typeface="Courier"/>
                  <a:sym typeface="Courier"/>
                </a:rPr>
                <a:t> </a:t>
              </a:r>
              <a:r>
                <a:rPr lang="en-US" sz="1600">
                  <a:latin typeface="Calibri"/>
                  <a:ea typeface="Calibri"/>
                  <a:cs typeface="Calibri"/>
                  <a:sym typeface="Calibri"/>
                </a:rPr>
                <a:t>για να μεταφέρει δεδομένα στο ανώτερο επίπεδο</a:t>
              </a:r>
              <a:endParaRPr sz="1300"/>
            </a:p>
          </p:txBody>
        </p:sp>
        <p:grpSp>
          <p:nvGrpSpPr>
            <p:cNvPr id="3290" name="Google Shape;3290;p41"/>
            <p:cNvGrpSpPr/>
            <p:nvPr/>
          </p:nvGrpSpPr>
          <p:grpSpPr>
            <a:xfrm>
              <a:off x="3107" y="609"/>
              <a:ext cx="1800" cy="1200"/>
              <a:chOff x="3107" y="609"/>
              <a:chExt cx="1800" cy="1200"/>
            </a:xfrm>
          </p:grpSpPr>
          <p:cxnSp>
            <p:nvCxnSpPr>
              <p:cNvPr id="3291" name="Google Shape;3291;p41"/>
              <p:cNvCxnSpPr>
                <a:stCxn id="3292" idx="2"/>
              </p:cNvCxnSpPr>
              <p:nvPr/>
            </p:nvCxnSpPr>
            <p:spPr>
              <a:xfrm flipH="1">
                <a:off x="3407" y="1509"/>
                <a:ext cx="600" cy="300"/>
              </a:xfrm>
              <a:prstGeom prst="straightConnector1">
                <a:avLst/>
              </a:prstGeom>
              <a:noFill/>
              <a:ln cap="flat" cmpd="sng" w="19050">
                <a:solidFill>
                  <a:srgbClr val="C00000"/>
                </a:solidFill>
                <a:prstDash val="solid"/>
                <a:round/>
                <a:headEnd len="med" w="med" type="none"/>
                <a:tailEnd len="med" w="med" type="triangle"/>
              </a:ln>
            </p:spPr>
          </p:cxnSp>
          <p:sp>
            <p:nvSpPr>
              <p:cNvPr id="3292" name="Google Shape;3292;p41"/>
              <p:cNvSpPr/>
              <p:nvPr/>
            </p:nvSpPr>
            <p:spPr>
              <a:xfrm>
                <a:off x="3107" y="609"/>
                <a:ext cx="1800" cy="900"/>
              </a:xfrm>
              <a:prstGeom prst="rect">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grpSp>
        <p:nvGrpSpPr>
          <p:cNvPr id="3293" name="Google Shape;3293;p41"/>
          <p:cNvGrpSpPr/>
          <p:nvPr/>
        </p:nvGrpSpPr>
        <p:grpSpPr>
          <a:xfrm>
            <a:off x="3293167" y="4135316"/>
            <a:ext cx="2864475" cy="867625"/>
            <a:chOff x="2631911" y="5334147"/>
            <a:chExt cx="3819300" cy="1156834"/>
          </a:xfrm>
        </p:grpSpPr>
        <p:sp>
          <p:nvSpPr>
            <p:cNvPr id="3294" name="Google Shape;3294;p41"/>
            <p:cNvSpPr txBox="1"/>
            <p:nvPr/>
          </p:nvSpPr>
          <p:spPr>
            <a:xfrm>
              <a:off x="2631911" y="5807581"/>
              <a:ext cx="3819300" cy="6834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lang="en-US" sz="1600">
                  <a:latin typeface="Calibri"/>
                  <a:ea typeface="Calibri"/>
                  <a:cs typeface="Calibri"/>
                  <a:sym typeface="Calibri"/>
                </a:rPr>
                <a:t>Αμφίδρομη επικοινωνία μέσω αναξιόπιστου καναλιού</a:t>
              </a:r>
              <a:endParaRPr sz="1300"/>
            </a:p>
          </p:txBody>
        </p:sp>
        <p:cxnSp>
          <p:nvCxnSpPr>
            <p:cNvPr id="3295" name="Google Shape;3295;p41"/>
            <p:cNvCxnSpPr/>
            <p:nvPr/>
          </p:nvCxnSpPr>
          <p:spPr>
            <a:xfrm>
              <a:off x="2905750" y="5334147"/>
              <a:ext cx="1431271" cy="473434"/>
            </a:xfrm>
            <a:prstGeom prst="straightConnector1">
              <a:avLst/>
            </a:prstGeom>
            <a:noFill/>
            <a:ln cap="flat" cmpd="sng" w="9525">
              <a:solidFill>
                <a:srgbClr val="FF0000"/>
              </a:solidFill>
              <a:prstDash val="solid"/>
              <a:miter lim="800000"/>
              <a:headEnd len="sm" w="sm" type="none"/>
              <a:tailEnd len="sm" w="sm" type="none"/>
            </a:ln>
          </p:spPr>
        </p:cxnSp>
        <p:cxnSp>
          <p:nvCxnSpPr>
            <p:cNvPr id="3296" name="Google Shape;3296;p41"/>
            <p:cNvCxnSpPr/>
            <p:nvPr/>
          </p:nvCxnSpPr>
          <p:spPr>
            <a:xfrm flipH="1">
              <a:off x="4339308" y="5338301"/>
              <a:ext cx="1358761" cy="469280"/>
            </a:xfrm>
            <a:prstGeom prst="straightConnector1">
              <a:avLst/>
            </a:prstGeom>
            <a:noFill/>
            <a:ln cap="flat" cmpd="sng" w="9525">
              <a:solidFill>
                <a:srgbClr val="FF0000"/>
              </a:solidFill>
              <a:prstDash val="solid"/>
              <a:miter lim="800000"/>
              <a:headEnd len="sm" w="sm" type="none"/>
              <a:tailEnd len="sm" w="sm" type="none"/>
            </a:ln>
          </p:spPr>
        </p:cxnSp>
      </p:grpSp>
      <p:grpSp>
        <p:nvGrpSpPr>
          <p:cNvPr id="3297" name="Google Shape;3297;p41"/>
          <p:cNvGrpSpPr/>
          <p:nvPr/>
        </p:nvGrpSpPr>
        <p:grpSpPr>
          <a:xfrm>
            <a:off x="3131418" y="2331688"/>
            <a:ext cx="2864475" cy="513172"/>
            <a:chOff x="2418275" y="5437546"/>
            <a:chExt cx="3819300" cy="684229"/>
          </a:xfrm>
        </p:grpSpPr>
        <p:sp>
          <p:nvSpPr>
            <p:cNvPr id="3298" name="Google Shape;3298;p41"/>
            <p:cNvSpPr txBox="1"/>
            <p:nvPr/>
          </p:nvSpPr>
          <p:spPr>
            <a:xfrm>
              <a:off x="2418275" y="5770775"/>
              <a:ext cx="3819300" cy="3510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data</a:t>
              </a:r>
              <a:endParaRPr sz="1100"/>
            </a:p>
          </p:txBody>
        </p:sp>
        <p:cxnSp>
          <p:nvCxnSpPr>
            <p:cNvPr id="3299" name="Google Shape;3299;p41"/>
            <p:cNvCxnSpPr>
              <a:stCxn id="3190" idx="2"/>
            </p:cNvCxnSpPr>
            <p:nvPr/>
          </p:nvCxnSpPr>
          <p:spPr>
            <a:xfrm>
              <a:off x="2894959" y="5465256"/>
              <a:ext cx="1454700" cy="401700"/>
            </a:xfrm>
            <a:prstGeom prst="straightConnector1">
              <a:avLst/>
            </a:prstGeom>
            <a:noFill/>
            <a:ln cap="flat" cmpd="sng" w="9525">
              <a:solidFill>
                <a:srgbClr val="FF0000"/>
              </a:solidFill>
              <a:prstDash val="solid"/>
              <a:miter lim="800000"/>
              <a:headEnd len="sm" w="sm" type="none"/>
              <a:tailEnd len="sm" w="sm" type="none"/>
            </a:ln>
          </p:spPr>
        </p:cxnSp>
        <p:cxnSp>
          <p:nvCxnSpPr>
            <p:cNvPr id="3300" name="Google Shape;3300;p41"/>
            <p:cNvCxnSpPr>
              <a:stCxn id="3199" idx="2"/>
            </p:cNvCxnSpPr>
            <p:nvPr/>
          </p:nvCxnSpPr>
          <p:spPr>
            <a:xfrm flipH="1">
              <a:off x="4351997" y="5437546"/>
              <a:ext cx="1250700" cy="429600"/>
            </a:xfrm>
            <a:prstGeom prst="straightConnector1">
              <a:avLst/>
            </a:prstGeom>
            <a:noFill/>
            <a:ln cap="flat" cmpd="sng" w="9525">
              <a:solidFill>
                <a:srgbClr val="FF0000"/>
              </a:solidFill>
              <a:prstDash val="solid"/>
              <a:miter lim="800000"/>
              <a:headEnd len="sm" w="sm" type="none"/>
              <a:tailEnd len="sm" w="sm" type="none"/>
            </a:ln>
          </p:spPr>
        </p:cxnSp>
      </p:grpSp>
      <p:grpSp>
        <p:nvGrpSpPr>
          <p:cNvPr id="3301" name="Google Shape;3301;p41"/>
          <p:cNvGrpSpPr/>
          <p:nvPr/>
        </p:nvGrpSpPr>
        <p:grpSpPr>
          <a:xfrm>
            <a:off x="3844238" y="3086120"/>
            <a:ext cx="1330941" cy="515885"/>
            <a:chOff x="5125651" y="4114827"/>
            <a:chExt cx="1774588" cy="687847"/>
          </a:xfrm>
        </p:grpSpPr>
        <p:sp>
          <p:nvSpPr>
            <p:cNvPr id="3302" name="Google Shape;3302;p41"/>
            <p:cNvSpPr txBox="1"/>
            <p:nvPr/>
          </p:nvSpPr>
          <p:spPr>
            <a:xfrm>
              <a:off x="5532497" y="4114827"/>
              <a:ext cx="1135500" cy="3510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packet</a:t>
              </a:r>
              <a:endParaRPr sz="1100"/>
            </a:p>
          </p:txBody>
        </p:sp>
        <p:grpSp>
          <p:nvGrpSpPr>
            <p:cNvPr id="3303" name="Google Shape;3303;p41"/>
            <p:cNvGrpSpPr/>
            <p:nvPr/>
          </p:nvGrpSpPr>
          <p:grpSpPr>
            <a:xfrm flipH="1" rot="10800000">
              <a:off x="5125651" y="4373167"/>
              <a:ext cx="1774588" cy="429507"/>
              <a:chOff x="8970705" y="3780959"/>
              <a:chExt cx="2707738" cy="429507"/>
            </a:xfrm>
          </p:grpSpPr>
          <p:cxnSp>
            <p:nvCxnSpPr>
              <p:cNvPr id="3304" name="Google Shape;3304;p41"/>
              <p:cNvCxnSpPr/>
              <p:nvPr/>
            </p:nvCxnSpPr>
            <p:spPr>
              <a:xfrm>
                <a:off x="8970705" y="3808669"/>
                <a:ext cx="1454761" cy="401797"/>
              </a:xfrm>
              <a:prstGeom prst="straightConnector1">
                <a:avLst/>
              </a:prstGeom>
              <a:noFill/>
              <a:ln cap="flat" cmpd="sng" w="9525">
                <a:solidFill>
                  <a:srgbClr val="FF0000"/>
                </a:solidFill>
                <a:prstDash val="solid"/>
                <a:miter lim="800000"/>
                <a:headEnd len="sm" w="sm" type="none"/>
                <a:tailEnd len="sm" w="sm" type="none"/>
              </a:ln>
            </p:spPr>
          </p:cxnSp>
          <p:cxnSp>
            <p:nvCxnSpPr>
              <p:cNvPr id="3305" name="Google Shape;3305;p41"/>
              <p:cNvCxnSpPr/>
              <p:nvPr/>
            </p:nvCxnSpPr>
            <p:spPr>
              <a:xfrm flipH="1">
                <a:off x="10427754" y="3780959"/>
                <a:ext cx="1250688" cy="429507"/>
              </a:xfrm>
              <a:prstGeom prst="straightConnector1">
                <a:avLst/>
              </a:prstGeom>
              <a:noFill/>
              <a:ln cap="flat" cmpd="sng" w="9525">
                <a:solidFill>
                  <a:srgbClr val="FF0000"/>
                </a:solidFill>
                <a:prstDash val="solid"/>
                <a:miter lim="800000"/>
                <a:headEnd len="sm" w="sm" type="none"/>
                <a:tailEnd len="sm" w="sm" type="none"/>
              </a:ln>
            </p:spPr>
          </p:cxnSp>
        </p:grpSp>
      </p:grpSp>
      <p:sp>
        <p:nvSpPr>
          <p:cNvPr id="3306" name="Google Shape;3306;p41"/>
          <p:cNvSpPr/>
          <p:nvPr/>
        </p:nvSpPr>
        <p:spPr>
          <a:xfrm>
            <a:off x="2425483" y="2611464"/>
            <a:ext cx="16512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07" name="Google Shape;3307;p41"/>
          <p:cNvSpPr/>
          <p:nvPr/>
        </p:nvSpPr>
        <p:spPr>
          <a:xfrm>
            <a:off x="4930559" y="2620989"/>
            <a:ext cx="1651200" cy="930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08" name="Google Shape;3308;p4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73"/>
                                        </p:tgtEl>
                                        <p:attrNameLst>
                                          <p:attrName>style.visibility</p:attrName>
                                        </p:attrNameLst>
                                      </p:cBhvr>
                                      <p:to>
                                        <p:strVal val="visible"/>
                                      </p:to>
                                    </p:set>
                                    <p:anim calcmode="lin" valueType="num">
                                      <p:cBhvr additive="base">
                                        <p:cTn dur="500"/>
                                        <p:tgtEl>
                                          <p:spTgt spid="327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78"/>
                                        </p:tgtEl>
                                        <p:attrNameLst>
                                          <p:attrName>style.visibility</p:attrName>
                                        </p:attrNameLst>
                                      </p:cBhvr>
                                      <p:to>
                                        <p:strVal val="visible"/>
                                      </p:to>
                                    </p:set>
                                    <p:anim calcmode="lin" valueType="num">
                                      <p:cBhvr additive="base">
                                        <p:cTn dur="500"/>
                                        <p:tgtEl>
                                          <p:spTgt spid="32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83"/>
                                        </p:tgtEl>
                                        <p:attrNameLst>
                                          <p:attrName>style.visibility</p:attrName>
                                        </p:attrNameLst>
                                      </p:cBhvr>
                                      <p:to>
                                        <p:strVal val="visible"/>
                                      </p:to>
                                    </p:set>
                                    <p:anim calcmode="lin" valueType="num">
                                      <p:cBhvr additive="base">
                                        <p:cTn dur="500"/>
                                        <p:tgtEl>
                                          <p:spTgt spid="328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88"/>
                                        </p:tgtEl>
                                        <p:attrNameLst>
                                          <p:attrName>style.visibility</p:attrName>
                                        </p:attrNameLst>
                                      </p:cBhvr>
                                      <p:to>
                                        <p:strVal val="visible"/>
                                      </p:to>
                                    </p:set>
                                    <p:anim calcmode="lin" valueType="num">
                                      <p:cBhvr additive="base">
                                        <p:cTn dur="500"/>
                                        <p:tgtEl>
                                          <p:spTgt spid="32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3"/>
                                        </p:tgtEl>
                                        <p:attrNameLst>
                                          <p:attrName>style.visibility</p:attrName>
                                        </p:attrNameLst>
                                      </p:cBhvr>
                                      <p:to>
                                        <p:strVal val="visible"/>
                                      </p:to>
                                    </p:set>
                                    <p:animEffect filter="fade" transition="in">
                                      <p:cBhvr>
                                        <p:cTn dur="500"/>
                                        <p:tgtEl>
                                          <p:spTgt spid="3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7"/>
                                        </p:tgtEl>
                                        <p:attrNameLst>
                                          <p:attrName>style.visibility</p:attrName>
                                        </p:attrNameLst>
                                      </p:cBhvr>
                                      <p:to>
                                        <p:strVal val="visible"/>
                                      </p:to>
                                    </p:set>
                                    <p:animEffect filter="fade" transition="in">
                                      <p:cBhvr>
                                        <p:cTn dur="500"/>
                                        <p:tgtEl>
                                          <p:spTgt spid="3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1"/>
                                        </p:tgtEl>
                                        <p:attrNameLst>
                                          <p:attrName>style.visibility</p:attrName>
                                        </p:attrNameLst>
                                      </p:cBhvr>
                                      <p:to>
                                        <p:strVal val="visible"/>
                                      </p:to>
                                    </p:set>
                                    <p:animEffect filter="fade" transition="in">
                                      <p:cBhvr>
                                        <p:cTn dur="500"/>
                                        <p:tgtEl>
                                          <p:spTgt spid="3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3" name="Shape 3313"/>
        <p:cNvGrpSpPr/>
        <p:nvPr/>
      </p:nvGrpSpPr>
      <p:grpSpPr>
        <a:xfrm>
          <a:off x="0" y="0"/>
          <a:ext cx="0" cy="0"/>
          <a:chOff x="0" y="0"/>
          <a:chExt cx="0" cy="0"/>
        </a:xfrm>
      </p:grpSpPr>
      <p:sp>
        <p:nvSpPr>
          <p:cNvPr id="3314" name="Google Shape;3314;p42"/>
          <p:cNvSpPr txBox="1"/>
          <p:nvPr>
            <p:ph type="title"/>
          </p:nvPr>
        </p:nvSpPr>
        <p:spPr>
          <a:xfrm>
            <a:off x="29205" y="1433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Αξιόπιστη μεταφορά δεδομένων: Έναρξη</a:t>
            </a:r>
            <a:endParaRPr sz="3600"/>
          </a:p>
        </p:txBody>
      </p:sp>
      <p:sp>
        <p:nvSpPr>
          <p:cNvPr id="3315" name="Google Shape;3315;p42"/>
          <p:cNvSpPr txBox="1"/>
          <p:nvPr/>
        </p:nvSpPr>
        <p:spPr>
          <a:xfrm>
            <a:off x="119392" y="619356"/>
            <a:ext cx="8292300" cy="25146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2400"/>
              <a:buFont typeface="Noto Sans Symbols"/>
              <a:buNone/>
            </a:pPr>
            <a:r>
              <a:t/>
            </a:r>
            <a:endParaRPr sz="2200"/>
          </a:p>
          <a:p>
            <a:pPr indent="-215900" lvl="0" marL="2159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σταδιακή ανάπτυξη πλευρών αποστολέα, παραλήπτη του πρωτοκόλλου</a:t>
            </a:r>
            <a:r>
              <a:rPr b="0" i="0" lang="en-US" sz="2200" u="none" cap="none" strike="noStrike">
                <a:solidFill>
                  <a:srgbClr val="000000"/>
                </a:solidFill>
                <a:latin typeface="Calibri"/>
                <a:ea typeface="Calibri"/>
                <a:cs typeface="Calibri"/>
                <a:sym typeface="Calibri"/>
              </a:rPr>
              <a:t> </a:t>
            </a:r>
            <a:r>
              <a:rPr b="0" i="0" lang="en-US" sz="2200" u="sng" cap="none" strike="noStrike">
                <a:solidFill>
                  <a:srgbClr val="CC0000"/>
                </a:solidFill>
                <a:latin typeface="Calibri"/>
                <a:ea typeface="Calibri"/>
                <a:cs typeface="Calibri"/>
                <a:sym typeface="Calibri"/>
              </a:rPr>
              <a:t>r</a:t>
            </a:r>
            <a:r>
              <a:rPr b="0" i="0" lang="en-US" sz="2200" u="none" cap="none" strike="noStrike">
                <a:solidFill>
                  <a:srgbClr val="000000"/>
                </a:solidFill>
                <a:latin typeface="Calibri"/>
                <a:ea typeface="Calibri"/>
                <a:cs typeface="Calibri"/>
                <a:sym typeface="Calibri"/>
              </a:rPr>
              <a:t>eliable </a:t>
            </a:r>
            <a:r>
              <a:rPr b="0" i="0" lang="en-US" sz="2200" u="sng" cap="none" strike="noStrike">
                <a:solidFill>
                  <a:srgbClr val="CC0000"/>
                </a:solidFill>
                <a:latin typeface="Calibri"/>
                <a:ea typeface="Calibri"/>
                <a:cs typeface="Calibri"/>
                <a:sym typeface="Calibri"/>
              </a:rPr>
              <a:t>d</a:t>
            </a:r>
            <a:r>
              <a:rPr b="0" i="0" lang="en-US" sz="2200" u="none" cap="none" strike="noStrike">
                <a:solidFill>
                  <a:srgbClr val="000000"/>
                </a:solidFill>
                <a:latin typeface="Calibri"/>
                <a:ea typeface="Calibri"/>
                <a:cs typeface="Calibri"/>
                <a:sym typeface="Calibri"/>
              </a:rPr>
              <a:t>ata </a:t>
            </a:r>
            <a:r>
              <a:rPr b="0" i="0" lang="en-US" sz="2200" u="sng" cap="none" strike="noStrike">
                <a:solidFill>
                  <a:srgbClr val="CC0000"/>
                </a:solidFill>
                <a:latin typeface="Calibri"/>
                <a:ea typeface="Calibri"/>
                <a:cs typeface="Calibri"/>
                <a:sym typeface="Calibri"/>
              </a:rPr>
              <a:t>t</a:t>
            </a:r>
            <a:r>
              <a:rPr b="0" i="0" lang="en-US" sz="2200" u="none" cap="none" strike="noStrike">
                <a:solidFill>
                  <a:srgbClr val="000000"/>
                </a:solidFill>
                <a:latin typeface="Calibri"/>
                <a:ea typeface="Calibri"/>
                <a:cs typeface="Calibri"/>
                <a:sym typeface="Calibri"/>
              </a:rPr>
              <a:t>ransfer protocol (</a:t>
            </a:r>
            <a:r>
              <a:rPr b="0" i="0" lang="en-US" sz="2200" u="none" cap="none" strike="noStrike">
                <a:solidFill>
                  <a:srgbClr val="000000"/>
                </a:solidFill>
                <a:latin typeface="Courier"/>
                <a:ea typeface="Courier"/>
                <a:cs typeface="Courier"/>
                <a:sym typeface="Courier"/>
              </a:rPr>
              <a:t>rdt</a:t>
            </a:r>
            <a:r>
              <a:rPr b="0" i="0" lang="en-US" sz="2200" u="none" cap="none" strike="noStrike">
                <a:solidFill>
                  <a:srgbClr val="000000"/>
                </a:solidFill>
                <a:latin typeface="Calibri"/>
                <a:ea typeface="Calibri"/>
                <a:cs typeface="Calibri"/>
                <a:sym typeface="Calibri"/>
              </a:rPr>
              <a:t>)</a:t>
            </a:r>
            <a:endParaRPr sz="2200"/>
          </a:p>
          <a:p>
            <a:pPr indent="-215900" lvl="0" marL="215900" marR="0" rtl="0" algn="l">
              <a:lnSpc>
                <a:spcPct val="85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λαμβάνουμε </a:t>
            </a:r>
            <a:r>
              <a:rPr lang="en-US" sz="2200">
                <a:latin typeface="Calibri"/>
                <a:ea typeface="Calibri"/>
                <a:cs typeface="Calibri"/>
                <a:sym typeface="Calibri"/>
              </a:rPr>
              <a:t>υπόψη</a:t>
            </a:r>
            <a:r>
              <a:rPr lang="en-US" sz="2200">
                <a:latin typeface="Calibri"/>
                <a:ea typeface="Calibri"/>
                <a:cs typeface="Calibri"/>
                <a:sym typeface="Calibri"/>
              </a:rPr>
              <a:t> μόνο μονόδρομη μεταφορά δεδομένων</a:t>
            </a:r>
            <a:endParaRPr sz="2200"/>
          </a:p>
          <a:p>
            <a:pPr indent="-203200" lvl="1" marL="520700" marR="0" rtl="0" algn="l">
              <a:lnSpc>
                <a:spcPct val="85000"/>
              </a:lnSpc>
              <a:spcBef>
                <a:spcPts val="400"/>
              </a:spcBef>
              <a:spcAft>
                <a:spcPts val="0"/>
              </a:spcAft>
              <a:buClr>
                <a:srgbClr val="000099"/>
              </a:buClr>
              <a:buSzPts val="2200"/>
              <a:buFont typeface="Arial"/>
              <a:buChar char="•"/>
            </a:pPr>
            <a:r>
              <a:rPr lang="en-US" sz="2200">
                <a:latin typeface="Calibri"/>
                <a:ea typeface="Calibri"/>
                <a:cs typeface="Calibri"/>
                <a:sym typeface="Calibri"/>
              </a:rPr>
              <a:t>αλλά πληροφορίες ελέγχου θα μεταδίδονται και στις δύο κατευθύνσεις!</a:t>
            </a:r>
            <a:endParaRPr sz="2200"/>
          </a:p>
        </p:txBody>
      </p:sp>
      <p:sp>
        <p:nvSpPr>
          <p:cNvPr id="3316" name="Google Shape;3316;p42"/>
          <p:cNvSpPr/>
          <p:nvPr/>
        </p:nvSpPr>
        <p:spPr>
          <a:xfrm>
            <a:off x="3013204" y="3655421"/>
            <a:ext cx="664500" cy="657300"/>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17" name="Google Shape;3317;p42"/>
          <p:cNvSpPr/>
          <p:nvPr/>
        </p:nvSpPr>
        <p:spPr>
          <a:xfrm>
            <a:off x="2945338" y="3674471"/>
            <a:ext cx="707100" cy="6573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18" name="Google Shape;3318;p42"/>
          <p:cNvSpPr txBox="1"/>
          <p:nvPr/>
        </p:nvSpPr>
        <p:spPr>
          <a:xfrm>
            <a:off x="3028682" y="3760196"/>
            <a:ext cx="5514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state</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1</a:t>
            </a:r>
            <a:endParaRPr sz="1100"/>
          </a:p>
        </p:txBody>
      </p:sp>
      <p:sp>
        <p:nvSpPr>
          <p:cNvPr id="3319" name="Google Shape;3319;p42"/>
          <p:cNvSpPr/>
          <p:nvPr/>
        </p:nvSpPr>
        <p:spPr>
          <a:xfrm>
            <a:off x="3652569" y="3638752"/>
            <a:ext cx="2964658" cy="214313"/>
          </a:xfrm>
          <a:custGeom>
            <a:rect b="b" l="l" r="r" t="t"/>
            <a:pathLst>
              <a:path extrusionOk="0" h="180" w="1446">
                <a:moveTo>
                  <a:pt x="0" y="180"/>
                </a:moveTo>
                <a:cubicBezTo>
                  <a:pt x="540" y="30"/>
                  <a:pt x="972" y="0"/>
                  <a:pt x="1446" y="168"/>
                </a:cubicBezTo>
              </a:path>
            </a:pathLst>
          </a:cu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20" name="Google Shape;3320;p42"/>
          <p:cNvSpPr/>
          <p:nvPr/>
        </p:nvSpPr>
        <p:spPr>
          <a:xfrm>
            <a:off x="6601747" y="3733226"/>
            <a:ext cx="654900" cy="657300"/>
          </a:xfrm>
          <a:prstGeom prst="ellipse">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21" name="Google Shape;3321;p42"/>
          <p:cNvSpPr/>
          <p:nvPr/>
        </p:nvSpPr>
        <p:spPr>
          <a:xfrm>
            <a:off x="6552932" y="3753052"/>
            <a:ext cx="664500" cy="6573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22" name="Google Shape;3322;p42"/>
          <p:cNvSpPr txBox="1"/>
          <p:nvPr/>
        </p:nvSpPr>
        <p:spPr>
          <a:xfrm>
            <a:off x="6601513" y="3834014"/>
            <a:ext cx="551400" cy="53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state</a:t>
            </a:r>
            <a:endParaRPr sz="1100"/>
          </a:p>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2</a:t>
            </a:r>
            <a:endParaRPr sz="1100"/>
          </a:p>
        </p:txBody>
      </p:sp>
      <p:sp>
        <p:nvSpPr>
          <p:cNvPr id="3323" name="Google Shape;3323;p42"/>
          <p:cNvSpPr txBox="1"/>
          <p:nvPr/>
        </p:nvSpPr>
        <p:spPr>
          <a:xfrm>
            <a:off x="3825210" y="3162502"/>
            <a:ext cx="2364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event causing state transition</a:t>
            </a:r>
            <a:endParaRPr b="0" i="0" sz="1800" u="none" cap="none" strike="noStrike">
              <a:solidFill>
                <a:srgbClr val="CC0000"/>
              </a:solidFill>
              <a:latin typeface="Tahoma"/>
              <a:ea typeface="Tahoma"/>
              <a:cs typeface="Tahoma"/>
              <a:sym typeface="Tahoma"/>
            </a:endParaRPr>
          </a:p>
        </p:txBody>
      </p:sp>
      <p:sp>
        <p:nvSpPr>
          <p:cNvPr id="3324" name="Google Shape;3324;p42"/>
          <p:cNvSpPr txBox="1"/>
          <p:nvPr/>
        </p:nvSpPr>
        <p:spPr>
          <a:xfrm>
            <a:off x="3987016" y="3687558"/>
            <a:ext cx="25659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actions taken on state transition</a:t>
            </a:r>
            <a:endParaRPr b="0" i="0" sz="1800" u="none" cap="none" strike="noStrike">
              <a:solidFill>
                <a:srgbClr val="CC0000"/>
              </a:solidFill>
              <a:latin typeface="Tahoma"/>
              <a:ea typeface="Tahoma"/>
              <a:cs typeface="Tahoma"/>
              <a:sym typeface="Tahoma"/>
            </a:endParaRPr>
          </a:p>
        </p:txBody>
      </p:sp>
      <p:cxnSp>
        <p:nvCxnSpPr>
          <p:cNvPr id="3325" name="Google Shape;3325;p42"/>
          <p:cNvCxnSpPr/>
          <p:nvPr/>
        </p:nvCxnSpPr>
        <p:spPr>
          <a:xfrm>
            <a:off x="3745438" y="3424439"/>
            <a:ext cx="2535900" cy="0"/>
          </a:xfrm>
          <a:prstGeom prst="straightConnector1">
            <a:avLst/>
          </a:prstGeom>
          <a:noFill/>
          <a:ln cap="flat" cmpd="sng" w="28575">
            <a:solidFill>
              <a:srgbClr val="CC0000"/>
            </a:solidFill>
            <a:prstDash val="solid"/>
            <a:round/>
            <a:headEnd len="med" w="med" type="none"/>
            <a:tailEnd len="med" w="med" type="none"/>
          </a:ln>
        </p:spPr>
      </p:cxnSp>
      <p:sp>
        <p:nvSpPr>
          <p:cNvPr id="3326" name="Google Shape;3326;p42"/>
          <p:cNvSpPr/>
          <p:nvPr/>
        </p:nvSpPr>
        <p:spPr>
          <a:xfrm>
            <a:off x="759350" y="3674471"/>
            <a:ext cx="2078700" cy="928800"/>
          </a:xfrm>
          <a:prstGeom prst="rect">
            <a:avLst/>
          </a:prstGeom>
          <a:noFill/>
          <a:ln>
            <a:noFill/>
          </a:ln>
        </p:spPr>
        <p:txBody>
          <a:bodyPr anchorCtr="0" anchor="t" bIns="34275" lIns="68575" spcFirstLastPara="1" rIns="68575" wrap="square" tIns="34275">
            <a:noAutofit/>
          </a:bodyPr>
          <a:lstStyle/>
          <a:p>
            <a:pPr indent="-254000" lvl="0" marL="254000" marR="0" rtl="0" algn="r">
              <a:lnSpc>
                <a:spcPct val="85000"/>
              </a:lnSpc>
              <a:spcBef>
                <a:spcPts val="0"/>
              </a:spcBef>
              <a:spcAft>
                <a:spcPts val="0"/>
              </a:spcAft>
              <a:buClr>
                <a:srgbClr val="000099"/>
              </a:buClr>
              <a:buSzPts val="900"/>
              <a:buFont typeface="Noto Sans Symbols"/>
              <a:buNone/>
            </a:pPr>
            <a:r>
              <a:rPr b="0" i="0" lang="en-US" sz="1600" u="none" cap="none" strike="noStrike">
                <a:solidFill>
                  <a:srgbClr val="CC0000"/>
                </a:solidFill>
                <a:latin typeface="Calibri"/>
                <a:ea typeface="Calibri"/>
                <a:cs typeface="Calibri"/>
                <a:sym typeface="Calibri"/>
              </a:rPr>
              <a:t>state</a:t>
            </a:r>
            <a:r>
              <a:rPr b="0" i="0" lang="en-US" sz="1600" u="none" cap="none" strike="noStrike">
                <a:solidFill>
                  <a:srgbClr val="CC0000"/>
                </a:solidFill>
                <a:latin typeface="Calibri"/>
                <a:ea typeface="Calibri"/>
                <a:cs typeface="Calibri"/>
                <a:sym typeface="Calibri"/>
              </a:rPr>
              <a:t>:</a:t>
            </a:r>
            <a:r>
              <a:rPr b="0" i="0" lang="en-US" sz="1600" u="none" cap="none" strike="noStrike">
                <a:solidFill>
                  <a:srgbClr val="000000"/>
                </a:solidFill>
                <a:latin typeface="Calibri"/>
                <a:ea typeface="Calibri"/>
                <a:cs typeface="Calibri"/>
                <a:sym typeface="Calibri"/>
              </a:rPr>
              <a:t> </a:t>
            </a:r>
            <a:r>
              <a:rPr lang="en-US" sz="1600">
                <a:latin typeface="Calibri"/>
                <a:ea typeface="Calibri"/>
                <a:cs typeface="Calibri"/>
                <a:sym typeface="Calibri"/>
              </a:rPr>
              <a:t>όταν βρίσκεται σε αυτό το </a:t>
            </a:r>
            <a:r>
              <a:rPr b="0" i="0" lang="en-US" sz="1600" u="none" cap="none" strike="noStrike">
                <a:solidFill>
                  <a:srgbClr val="000000"/>
                </a:solidFill>
                <a:latin typeface="Calibri"/>
                <a:ea typeface="Calibri"/>
                <a:cs typeface="Calibri"/>
                <a:sym typeface="Calibri"/>
              </a:rPr>
              <a:t> “state” , το επόμενο</a:t>
            </a:r>
            <a:r>
              <a:rPr lang="en-US" sz="1600">
                <a:latin typeface="Calibri"/>
                <a:ea typeface="Calibri"/>
                <a:cs typeface="Calibri"/>
                <a:sym typeface="Calibri"/>
              </a:rPr>
              <a:t> state θα καθορίζεται μοναδικά από το επόμενο</a:t>
            </a:r>
            <a:r>
              <a:rPr b="0" i="0" lang="en-US" sz="1600" u="none" cap="none" strike="noStrike">
                <a:solidFill>
                  <a:srgbClr val="000000"/>
                </a:solidFill>
                <a:latin typeface="Calibri"/>
                <a:ea typeface="Calibri"/>
                <a:cs typeface="Calibri"/>
                <a:sym typeface="Calibri"/>
              </a:rPr>
              <a:t> event</a:t>
            </a:r>
            <a:endParaRPr b="0" i="0" sz="1600" u="none" cap="none" strike="noStrike">
              <a:solidFill>
                <a:srgbClr val="000000"/>
              </a:solidFill>
              <a:latin typeface="Calibri"/>
              <a:ea typeface="Calibri"/>
              <a:cs typeface="Calibri"/>
              <a:sym typeface="Calibri"/>
            </a:endParaRPr>
          </a:p>
        </p:txBody>
      </p:sp>
      <p:sp>
        <p:nvSpPr>
          <p:cNvPr id="3327" name="Google Shape;3327;p42"/>
          <p:cNvSpPr/>
          <p:nvPr/>
        </p:nvSpPr>
        <p:spPr>
          <a:xfrm>
            <a:off x="3202513" y="4331696"/>
            <a:ext cx="71438" cy="435769"/>
          </a:xfrm>
          <a:custGeom>
            <a:rect b="b" l="l" r="r" t="t"/>
            <a:pathLst>
              <a:path extrusionOk="0" h="366" w="60">
                <a:moveTo>
                  <a:pt x="48" y="366"/>
                </a:moveTo>
                <a:cubicBezTo>
                  <a:pt x="0" y="204"/>
                  <a:pt x="60" y="55"/>
                  <a:pt x="60" y="0"/>
                </a:cubicBezTo>
              </a:path>
            </a:pathLst>
          </a:cu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28" name="Google Shape;3328;p42"/>
          <p:cNvSpPr/>
          <p:nvPr/>
        </p:nvSpPr>
        <p:spPr>
          <a:xfrm rot="10800000">
            <a:off x="7060138" y="4360271"/>
            <a:ext cx="71438" cy="435769"/>
          </a:xfrm>
          <a:custGeom>
            <a:rect b="b" l="l" r="r" t="t"/>
            <a:pathLst>
              <a:path extrusionOk="0" h="366" w="60">
                <a:moveTo>
                  <a:pt x="48" y="366"/>
                </a:moveTo>
                <a:cubicBezTo>
                  <a:pt x="0" y="204"/>
                  <a:pt x="60" y="55"/>
                  <a:pt x="60" y="0"/>
                </a:cubicBezTo>
              </a:path>
            </a:pathLst>
          </a:custGeom>
          <a:noFill/>
          <a:ln cap="flat" cmpd="sng" w="2857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3329" name="Google Shape;3329;p42"/>
          <p:cNvCxnSpPr/>
          <p:nvPr/>
        </p:nvCxnSpPr>
        <p:spPr>
          <a:xfrm>
            <a:off x="3618041" y="4149548"/>
            <a:ext cx="1156200" cy="553500"/>
          </a:xfrm>
          <a:prstGeom prst="straightConnector1">
            <a:avLst/>
          </a:prstGeom>
          <a:noFill/>
          <a:ln cap="flat" cmpd="sng" w="28575">
            <a:solidFill>
              <a:srgbClr val="CC0000"/>
            </a:solidFill>
            <a:prstDash val="solid"/>
            <a:round/>
            <a:headEnd len="med" w="med" type="none"/>
            <a:tailEnd len="med" w="med" type="triangle"/>
          </a:ln>
        </p:spPr>
      </p:cxnSp>
      <p:sp>
        <p:nvSpPr>
          <p:cNvPr id="3330" name="Google Shape;3330;p42"/>
          <p:cNvSpPr txBox="1"/>
          <p:nvPr/>
        </p:nvSpPr>
        <p:spPr>
          <a:xfrm>
            <a:off x="4170491" y="3984033"/>
            <a:ext cx="557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event</a:t>
            </a:r>
            <a:endParaRPr b="0" i="0" sz="1800" u="none" cap="none" strike="noStrike">
              <a:solidFill>
                <a:srgbClr val="CC0000"/>
              </a:solidFill>
              <a:latin typeface="Tahoma"/>
              <a:ea typeface="Tahoma"/>
              <a:cs typeface="Tahoma"/>
              <a:sym typeface="Tahoma"/>
            </a:endParaRPr>
          </a:p>
        </p:txBody>
      </p:sp>
      <p:sp>
        <p:nvSpPr>
          <p:cNvPr id="3331" name="Google Shape;3331;p42"/>
          <p:cNvSpPr txBox="1"/>
          <p:nvPr/>
        </p:nvSpPr>
        <p:spPr>
          <a:xfrm>
            <a:off x="4140725" y="4212625"/>
            <a:ext cx="759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400"/>
              <a:buFont typeface="Tahoma"/>
              <a:buNone/>
            </a:pPr>
            <a:r>
              <a:rPr b="0" i="0" lang="en-US" sz="1400" u="none" cap="none" strike="noStrike">
                <a:solidFill>
                  <a:srgbClr val="CC0000"/>
                </a:solidFill>
                <a:latin typeface="Tahoma"/>
                <a:ea typeface="Tahoma"/>
                <a:cs typeface="Tahoma"/>
                <a:sym typeface="Tahoma"/>
              </a:rPr>
              <a:t>actions</a:t>
            </a:r>
            <a:endParaRPr b="0" i="0" sz="1800" u="none" cap="none" strike="noStrike">
              <a:solidFill>
                <a:srgbClr val="CC0000"/>
              </a:solidFill>
              <a:latin typeface="Tahoma"/>
              <a:ea typeface="Tahoma"/>
              <a:cs typeface="Tahoma"/>
              <a:sym typeface="Tahoma"/>
            </a:endParaRPr>
          </a:p>
        </p:txBody>
      </p:sp>
      <p:cxnSp>
        <p:nvCxnSpPr>
          <p:cNvPr id="3332" name="Google Shape;3332;p42"/>
          <p:cNvCxnSpPr/>
          <p:nvPr/>
        </p:nvCxnSpPr>
        <p:spPr>
          <a:xfrm>
            <a:off x="4102625" y="4253114"/>
            <a:ext cx="707100" cy="0"/>
          </a:xfrm>
          <a:prstGeom prst="straightConnector1">
            <a:avLst/>
          </a:prstGeom>
          <a:noFill/>
          <a:ln cap="flat" cmpd="sng" w="28575">
            <a:solidFill>
              <a:srgbClr val="CC0000"/>
            </a:solidFill>
            <a:prstDash val="solid"/>
            <a:round/>
            <a:headEnd len="med" w="med" type="none"/>
            <a:tailEnd len="med" w="med" type="none"/>
          </a:ln>
        </p:spPr>
      </p:cxnSp>
      <p:sp>
        <p:nvSpPr>
          <p:cNvPr id="3333" name="Google Shape;3333;p42"/>
          <p:cNvSpPr txBox="1"/>
          <p:nvPr/>
        </p:nvSpPr>
        <p:spPr>
          <a:xfrm>
            <a:off x="119392" y="2529106"/>
            <a:ext cx="8292300" cy="407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2200"/>
              <a:buFont typeface="Noto Sans Symbols"/>
              <a:buChar char="▪"/>
            </a:pPr>
            <a:r>
              <a:rPr lang="en-US" sz="2200">
                <a:latin typeface="Calibri"/>
                <a:ea typeface="Calibri"/>
                <a:cs typeface="Calibri"/>
                <a:sym typeface="Calibri"/>
              </a:rPr>
              <a:t>χρησιμοποιείται Μηχανή Πεπερασμένων Καταστάσεων</a:t>
            </a:r>
            <a:r>
              <a:rPr b="0" i="0" lang="en-US" sz="2200" u="none" cap="none" strike="noStrike">
                <a:solidFill>
                  <a:srgbClr val="000000"/>
                </a:solidFill>
                <a:latin typeface="Calibri"/>
                <a:ea typeface="Calibri"/>
                <a:cs typeface="Calibri"/>
                <a:sym typeface="Calibri"/>
              </a:rPr>
              <a:t> (FSM) για να προσ</a:t>
            </a:r>
            <a:r>
              <a:rPr lang="en-US" sz="2200">
                <a:latin typeface="Calibri"/>
                <a:ea typeface="Calibri"/>
                <a:cs typeface="Calibri"/>
                <a:sym typeface="Calibri"/>
              </a:rPr>
              <a:t>διοριστούν αποστολέας και παραλήπτης</a:t>
            </a:r>
            <a:endParaRPr sz="1200"/>
          </a:p>
        </p:txBody>
      </p:sp>
      <p:sp>
        <p:nvSpPr>
          <p:cNvPr id="3334" name="Google Shape;3334;p4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6"/>
                                        </p:tgtEl>
                                        <p:attrNameLst>
                                          <p:attrName>style.visibility</p:attrName>
                                        </p:attrNameLst>
                                      </p:cBhvr>
                                      <p:to>
                                        <p:strVal val="visible"/>
                                      </p:to>
                                    </p:set>
                                    <p:animEffect filter="fade" transition="in">
                                      <p:cBhvr>
                                        <p:cTn dur="500"/>
                                        <p:tgtEl>
                                          <p:spTgt spid="3316"/>
                                        </p:tgtEl>
                                      </p:cBhvr>
                                    </p:animEffect>
                                  </p:childTnLst>
                                </p:cTn>
                              </p:par>
                              <p:par>
                                <p:cTn fill="hold" nodeType="withEffect" presetClass="entr" presetID="10" presetSubtype="0">
                                  <p:stCondLst>
                                    <p:cond delay="0"/>
                                  </p:stCondLst>
                                  <p:childTnLst>
                                    <p:set>
                                      <p:cBhvr>
                                        <p:cTn dur="1" fill="hold">
                                          <p:stCondLst>
                                            <p:cond delay="0"/>
                                          </p:stCondLst>
                                        </p:cTn>
                                        <p:tgtEl>
                                          <p:spTgt spid="3317"/>
                                        </p:tgtEl>
                                        <p:attrNameLst>
                                          <p:attrName>style.visibility</p:attrName>
                                        </p:attrNameLst>
                                      </p:cBhvr>
                                      <p:to>
                                        <p:strVal val="visible"/>
                                      </p:to>
                                    </p:set>
                                    <p:animEffect filter="fade" transition="in">
                                      <p:cBhvr>
                                        <p:cTn dur="500"/>
                                        <p:tgtEl>
                                          <p:spTgt spid="3317"/>
                                        </p:tgtEl>
                                      </p:cBhvr>
                                    </p:animEffect>
                                  </p:childTnLst>
                                </p:cTn>
                              </p:par>
                              <p:par>
                                <p:cTn fill="hold" nodeType="withEffect" presetClass="entr" presetID="10" presetSubtype="0">
                                  <p:stCondLst>
                                    <p:cond delay="0"/>
                                  </p:stCondLst>
                                  <p:childTnLst>
                                    <p:set>
                                      <p:cBhvr>
                                        <p:cTn dur="1" fill="hold">
                                          <p:stCondLst>
                                            <p:cond delay="0"/>
                                          </p:stCondLst>
                                        </p:cTn>
                                        <p:tgtEl>
                                          <p:spTgt spid="3318"/>
                                        </p:tgtEl>
                                        <p:attrNameLst>
                                          <p:attrName>style.visibility</p:attrName>
                                        </p:attrNameLst>
                                      </p:cBhvr>
                                      <p:to>
                                        <p:strVal val="visible"/>
                                      </p:to>
                                    </p:set>
                                    <p:animEffect filter="fade" transition="in">
                                      <p:cBhvr>
                                        <p:cTn dur="500"/>
                                        <p:tgtEl>
                                          <p:spTgt spid="3318"/>
                                        </p:tgtEl>
                                      </p:cBhvr>
                                    </p:animEffect>
                                  </p:childTnLst>
                                </p:cTn>
                              </p:par>
                              <p:par>
                                <p:cTn fill="hold" nodeType="withEffect" presetClass="entr" presetID="10" presetSubtype="0">
                                  <p:stCondLst>
                                    <p:cond delay="0"/>
                                  </p:stCondLst>
                                  <p:childTnLst>
                                    <p:set>
                                      <p:cBhvr>
                                        <p:cTn dur="1" fill="hold">
                                          <p:stCondLst>
                                            <p:cond delay="0"/>
                                          </p:stCondLst>
                                        </p:cTn>
                                        <p:tgtEl>
                                          <p:spTgt spid="3319"/>
                                        </p:tgtEl>
                                        <p:attrNameLst>
                                          <p:attrName>style.visibility</p:attrName>
                                        </p:attrNameLst>
                                      </p:cBhvr>
                                      <p:to>
                                        <p:strVal val="visible"/>
                                      </p:to>
                                    </p:set>
                                    <p:animEffect filter="fade" transition="in">
                                      <p:cBhvr>
                                        <p:cTn dur="500"/>
                                        <p:tgtEl>
                                          <p:spTgt spid="3319"/>
                                        </p:tgtEl>
                                      </p:cBhvr>
                                    </p:animEffect>
                                  </p:childTnLst>
                                </p:cTn>
                              </p:par>
                              <p:par>
                                <p:cTn fill="hold" nodeType="withEffect" presetClass="entr" presetID="10" presetSubtype="0">
                                  <p:stCondLst>
                                    <p:cond delay="0"/>
                                  </p:stCondLst>
                                  <p:childTnLst>
                                    <p:set>
                                      <p:cBhvr>
                                        <p:cTn dur="1" fill="hold">
                                          <p:stCondLst>
                                            <p:cond delay="0"/>
                                          </p:stCondLst>
                                        </p:cTn>
                                        <p:tgtEl>
                                          <p:spTgt spid="3320"/>
                                        </p:tgtEl>
                                        <p:attrNameLst>
                                          <p:attrName>style.visibility</p:attrName>
                                        </p:attrNameLst>
                                      </p:cBhvr>
                                      <p:to>
                                        <p:strVal val="visible"/>
                                      </p:to>
                                    </p:set>
                                    <p:animEffect filter="fade" transition="in">
                                      <p:cBhvr>
                                        <p:cTn dur="500"/>
                                        <p:tgtEl>
                                          <p:spTgt spid="3320"/>
                                        </p:tgtEl>
                                      </p:cBhvr>
                                    </p:animEffect>
                                  </p:childTnLst>
                                </p:cTn>
                              </p:par>
                              <p:par>
                                <p:cTn fill="hold" nodeType="withEffect" presetClass="entr" presetID="10" presetSubtype="0">
                                  <p:stCondLst>
                                    <p:cond delay="0"/>
                                  </p:stCondLst>
                                  <p:childTnLst>
                                    <p:set>
                                      <p:cBhvr>
                                        <p:cTn dur="1" fill="hold">
                                          <p:stCondLst>
                                            <p:cond delay="0"/>
                                          </p:stCondLst>
                                        </p:cTn>
                                        <p:tgtEl>
                                          <p:spTgt spid="3321"/>
                                        </p:tgtEl>
                                        <p:attrNameLst>
                                          <p:attrName>style.visibility</p:attrName>
                                        </p:attrNameLst>
                                      </p:cBhvr>
                                      <p:to>
                                        <p:strVal val="visible"/>
                                      </p:to>
                                    </p:set>
                                    <p:animEffect filter="fade" transition="in">
                                      <p:cBhvr>
                                        <p:cTn dur="500"/>
                                        <p:tgtEl>
                                          <p:spTgt spid="3321"/>
                                        </p:tgtEl>
                                      </p:cBhvr>
                                    </p:animEffect>
                                  </p:childTnLst>
                                </p:cTn>
                              </p:par>
                              <p:par>
                                <p:cTn fill="hold" nodeType="withEffect" presetClass="entr" presetID="10" presetSubtype="0">
                                  <p:stCondLst>
                                    <p:cond delay="0"/>
                                  </p:stCondLst>
                                  <p:childTnLst>
                                    <p:set>
                                      <p:cBhvr>
                                        <p:cTn dur="1" fill="hold">
                                          <p:stCondLst>
                                            <p:cond delay="0"/>
                                          </p:stCondLst>
                                        </p:cTn>
                                        <p:tgtEl>
                                          <p:spTgt spid="3322"/>
                                        </p:tgtEl>
                                        <p:attrNameLst>
                                          <p:attrName>style.visibility</p:attrName>
                                        </p:attrNameLst>
                                      </p:cBhvr>
                                      <p:to>
                                        <p:strVal val="visible"/>
                                      </p:to>
                                    </p:set>
                                    <p:animEffect filter="fade" transition="in">
                                      <p:cBhvr>
                                        <p:cTn dur="500"/>
                                        <p:tgtEl>
                                          <p:spTgt spid="3322"/>
                                        </p:tgtEl>
                                      </p:cBhvr>
                                    </p:animEffect>
                                  </p:childTnLst>
                                </p:cTn>
                              </p:par>
                              <p:par>
                                <p:cTn fill="hold" nodeType="withEffect" presetClass="entr" presetID="10" presetSubtype="0">
                                  <p:stCondLst>
                                    <p:cond delay="0"/>
                                  </p:stCondLst>
                                  <p:childTnLst>
                                    <p:set>
                                      <p:cBhvr>
                                        <p:cTn dur="1" fill="hold">
                                          <p:stCondLst>
                                            <p:cond delay="0"/>
                                          </p:stCondLst>
                                        </p:cTn>
                                        <p:tgtEl>
                                          <p:spTgt spid="3323"/>
                                        </p:tgtEl>
                                        <p:attrNameLst>
                                          <p:attrName>style.visibility</p:attrName>
                                        </p:attrNameLst>
                                      </p:cBhvr>
                                      <p:to>
                                        <p:strVal val="visible"/>
                                      </p:to>
                                    </p:set>
                                    <p:animEffect filter="fade" transition="in">
                                      <p:cBhvr>
                                        <p:cTn dur="500"/>
                                        <p:tgtEl>
                                          <p:spTgt spid="3323"/>
                                        </p:tgtEl>
                                      </p:cBhvr>
                                    </p:animEffect>
                                  </p:childTnLst>
                                </p:cTn>
                              </p:par>
                              <p:par>
                                <p:cTn fill="hold" nodeType="withEffect" presetClass="entr" presetID="10" presetSubtype="0">
                                  <p:stCondLst>
                                    <p:cond delay="0"/>
                                  </p:stCondLst>
                                  <p:childTnLst>
                                    <p:set>
                                      <p:cBhvr>
                                        <p:cTn dur="1" fill="hold">
                                          <p:stCondLst>
                                            <p:cond delay="0"/>
                                          </p:stCondLst>
                                        </p:cTn>
                                        <p:tgtEl>
                                          <p:spTgt spid="3324"/>
                                        </p:tgtEl>
                                        <p:attrNameLst>
                                          <p:attrName>style.visibility</p:attrName>
                                        </p:attrNameLst>
                                      </p:cBhvr>
                                      <p:to>
                                        <p:strVal val="visible"/>
                                      </p:to>
                                    </p:set>
                                    <p:animEffect filter="fade" transition="in">
                                      <p:cBhvr>
                                        <p:cTn dur="500"/>
                                        <p:tgtEl>
                                          <p:spTgt spid="3324"/>
                                        </p:tgtEl>
                                      </p:cBhvr>
                                    </p:animEffect>
                                  </p:childTnLst>
                                </p:cTn>
                              </p:par>
                              <p:par>
                                <p:cTn fill="hold" nodeType="withEffect" presetClass="entr" presetID="10" presetSubtype="0">
                                  <p:stCondLst>
                                    <p:cond delay="0"/>
                                  </p:stCondLst>
                                  <p:childTnLst>
                                    <p:set>
                                      <p:cBhvr>
                                        <p:cTn dur="1" fill="hold">
                                          <p:stCondLst>
                                            <p:cond delay="0"/>
                                          </p:stCondLst>
                                        </p:cTn>
                                        <p:tgtEl>
                                          <p:spTgt spid="3325"/>
                                        </p:tgtEl>
                                        <p:attrNameLst>
                                          <p:attrName>style.visibility</p:attrName>
                                        </p:attrNameLst>
                                      </p:cBhvr>
                                      <p:to>
                                        <p:strVal val="visible"/>
                                      </p:to>
                                    </p:set>
                                    <p:animEffect filter="fade" transition="in">
                                      <p:cBhvr>
                                        <p:cTn dur="500"/>
                                        <p:tgtEl>
                                          <p:spTgt spid="3325"/>
                                        </p:tgtEl>
                                      </p:cBhvr>
                                    </p:animEffect>
                                  </p:childTnLst>
                                </p:cTn>
                              </p:par>
                              <p:par>
                                <p:cTn fill="hold" nodeType="withEffect" presetClass="entr" presetID="10" presetSubtype="0">
                                  <p:stCondLst>
                                    <p:cond delay="0"/>
                                  </p:stCondLst>
                                  <p:childTnLst>
                                    <p:set>
                                      <p:cBhvr>
                                        <p:cTn dur="1" fill="hold">
                                          <p:stCondLst>
                                            <p:cond delay="0"/>
                                          </p:stCondLst>
                                        </p:cTn>
                                        <p:tgtEl>
                                          <p:spTgt spid="3326"/>
                                        </p:tgtEl>
                                        <p:attrNameLst>
                                          <p:attrName>style.visibility</p:attrName>
                                        </p:attrNameLst>
                                      </p:cBhvr>
                                      <p:to>
                                        <p:strVal val="visible"/>
                                      </p:to>
                                    </p:set>
                                    <p:animEffect filter="fade" transition="in">
                                      <p:cBhvr>
                                        <p:cTn dur="500"/>
                                        <p:tgtEl>
                                          <p:spTgt spid="3326"/>
                                        </p:tgtEl>
                                      </p:cBhvr>
                                    </p:animEffect>
                                  </p:childTnLst>
                                </p:cTn>
                              </p:par>
                              <p:par>
                                <p:cTn fill="hold" nodeType="withEffect" presetClass="entr" presetID="10" presetSubtype="0">
                                  <p:stCondLst>
                                    <p:cond delay="0"/>
                                  </p:stCondLst>
                                  <p:childTnLst>
                                    <p:set>
                                      <p:cBhvr>
                                        <p:cTn dur="1" fill="hold">
                                          <p:stCondLst>
                                            <p:cond delay="0"/>
                                          </p:stCondLst>
                                        </p:cTn>
                                        <p:tgtEl>
                                          <p:spTgt spid="3327"/>
                                        </p:tgtEl>
                                        <p:attrNameLst>
                                          <p:attrName>style.visibility</p:attrName>
                                        </p:attrNameLst>
                                      </p:cBhvr>
                                      <p:to>
                                        <p:strVal val="visible"/>
                                      </p:to>
                                    </p:set>
                                    <p:animEffect filter="fade" transition="in">
                                      <p:cBhvr>
                                        <p:cTn dur="500"/>
                                        <p:tgtEl>
                                          <p:spTgt spid="3327"/>
                                        </p:tgtEl>
                                      </p:cBhvr>
                                    </p:animEffect>
                                  </p:childTnLst>
                                </p:cTn>
                              </p:par>
                              <p:par>
                                <p:cTn fill="hold" nodeType="withEffect" presetClass="entr" presetID="10" presetSubtype="0">
                                  <p:stCondLst>
                                    <p:cond delay="0"/>
                                  </p:stCondLst>
                                  <p:childTnLst>
                                    <p:set>
                                      <p:cBhvr>
                                        <p:cTn dur="1" fill="hold">
                                          <p:stCondLst>
                                            <p:cond delay="0"/>
                                          </p:stCondLst>
                                        </p:cTn>
                                        <p:tgtEl>
                                          <p:spTgt spid="3328"/>
                                        </p:tgtEl>
                                        <p:attrNameLst>
                                          <p:attrName>style.visibility</p:attrName>
                                        </p:attrNameLst>
                                      </p:cBhvr>
                                      <p:to>
                                        <p:strVal val="visible"/>
                                      </p:to>
                                    </p:set>
                                    <p:animEffect filter="fade" transition="in">
                                      <p:cBhvr>
                                        <p:cTn dur="500"/>
                                        <p:tgtEl>
                                          <p:spTgt spid="3328"/>
                                        </p:tgtEl>
                                      </p:cBhvr>
                                    </p:animEffect>
                                  </p:childTnLst>
                                </p:cTn>
                              </p:par>
                              <p:par>
                                <p:cTn fill="hold" nodeType="withEffect" presetClass="entr" presetID="10" presetSubtype="0">
                                  <p:stCondLst>
                                    <p:cond delay="0"/>
                                  </p:stCondLst>
                                  <p:childTnLst>
                                    <p:set>
                                      <p:cBhvr>
                                        <p:cTn dur="1" fill="hold">
                                          <p:stCondLst>
                                            <p:cond delay="0"/>
                                          </p:stCondLst>
                                        </p:cTn>
                                        <p:tgtEl>
                                          <p:spTgt spid="3329"/>
                                        </p:tgtEl>
                                        <p:attrNameLst>
                                          <p:attrName>style.visibility</p:attrName>
                                        </p:attrNameLst>
                                      </p:cBhvr>
                                      <p:to>
                                        <p:strVal val="visible"/>
                                      </p:to>
                                    </p:set>
                                    <p:animEffect filter="fade" transition="in">
                                      <p:cBhvr>
                                        <p:cTn dur="500"/>
                                        <p:tgtEl>
                                          <p:spTgt spid="3329"/>
                                        </p:tgtEl>
                                      </p:cBhvr>
                                    </p:animEffect>
                                  </p:childTnLst>
                                </p:cTn>
                              </p:par>
                              <p:par>
                                <p:cTn fill="hold" nodeType="withEffect" presetClass="entr" presetID="10" presetSubtype="0">
                                  <p:stCondLst>
                                    <p:cond delay="0"/>
                                  </p:stCondLst>
                                  <p:childTnLst>
                                    <p:set>
                                      <p:cBhvr>
                                        <p:cTn dur="1" fill="hold">
                                          <p:stCondLst>
                                            <p:cond delay="0"/>
                                          </p:stCondLst>
                                        </p:cTn>
                                        <p:tgtEl>
                                          <p:spTgt spid="3330"/>
                                        </p:tgtEl>
                                        <p:attrNameLst>
                                          <p:attrName>style.visibility</p:attrName>
                                        </p:attrNameLst>
                                      </p:cBhvr>
                                      <p:to>
                                        <p:strVal val="visible"/>
                                      </p:to>
                                    </p:set>
                                    <p:animEffect filter="fade" transition="in">
                                      <p:cBhvr>
                                        <p:cTn dur="500"/>
                                        <p:tgtEl>
                                          <p:spTgt spid="3330"/>
                                        </p:tgtEl>
                                      </p:cBhvr>
                                    </p:animEffect>
                                  </p:childTnLst>
                                </p:cTn>
                              </p:par>
                              <p:par>
                                <p:cTn fill="hold" nodeType="withEffect" presetClass="entr" presetID="10" presetSubtype="0">
                                  <p:stCondLst>
                                    <p:cond delay="0"/>
                                  </p:stCondLst>
                                  <p:childTnLst>
                                    <p:set>
                                      <p:cBhvr>
                                        <p:cTn dur="1" fill="hold">
                                          <p:stCondLst>
                                            <p:cond delay="0"/>
                                          </p:stCondLst>
                                        </p:cTn>
                                        <p:tgtEl>
                                          <p:spTgt spid="3331"/>
                                        </p:tgtEl>
                                        <p:attrNameLst>
                                          <p:attrName>style.visibility</p:attrName>
                                        </p:attrNameLst>
                                      </p:cBhvr>
                                      <p:to>
                                        <p:strVal val="visible"/>
                                      </p:to>
                                    </p:set>
                                    <p:animEffect filter="fade" transition="in">
                                      <p:cBhvr>
                                        <p:cTn dur="500"/>
                                        <p:tgtEl>
                                          <p:spTgt spid="3331"/>
                                        </p:tgtEl>
                                      </p:cBhvr>
                                    </p:animEffect>
                                  </p:childTnLst>
                                </p:cTn>
                              </p:par>
                              <p:par>
                                <p:cTn fill="hold" nodeType="withEffect" presetClass="entr" presetID="10" presetSubtype="0">
                                  <p:stCondLst>
                                    <p:cond delay="0"/>
                                  </p:stCondLst>
                                  <p:childTnLst>
                                    <p:set>
                                      <p:cBhvr>
                                        <p:cTn dur="1" fill="hold">
                                          <p:stCondLst>
                                            <p:cond delay="0"/>
                                          </p:stCondLst>
                                        </p:cTn>
                                        <p:tgtEl>
                                          <p:spTgt spid="3332"/>
                                        </p:tgtEl>
                                        <p:attrNameLst>
                                          <p:attrName>style.visibility</p:attrName>
                                        </p:attrNameLst>
                                      </p:cBhvr>
                                      <p:to>
                                        <p:strVal val="visible"/>
                                      </p:to>
                                    </p:set>
                                    <p:animEffect filter="fade" transition="in">
                                      <p:cBhvr>
                                        <p:cTn dur="500"/>
                                        <p:tgtEl>
                                          <p:spTgt spid="3332"/>
                                        </p:tgtEl>
                                      </p:cBhvr>
                                    </p:animEffect>
                                  </p:childTnLst>
                                </p:cTn>
                              </p:par>
                              <p:par>
                                <p:cTn fill="hold" nodeType="withEffect" presetClass="entr" presetID="10" presetSubtype="0">
                                  <p:stCondLst>
                                    <p:cond delay="0"/>
                                  </p:stCondLst>
                                  <p:childTnLst>
                                    <p:set>
                                      <p:cBhvr>
                                        <p:cTn dur="1" fill="hold">
                                          <p:stCondLst>
                                            <p:cond delay="0"/>
                                          </p:stCondLst>
                                        </p:cTn>
                                        <p:tgtEl>
                                          <p:spTgt spid="3333"/>
                                        </p:tgtEl>
                                        <p:attrNameLst>
                                          <p:attrName>style.visibility</p:attrName>
                                        </p:attrNameLst>
                                      </p:cBhvr>
                                      <p:to>
                                        <p:strVal val="visible"/>
                                      </p:to>
                                    </p:set>
                                    <p:animEffect filter="fade" transition="in">
                                      <p:cBhvr>
                                        <p:cTn dur="500"/>
                                        <p:tgtEl>
                                          <p:spTgt spid="3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9" name="Shape 3339"/>
        <p:cNvGrpSpPr/>
        <p:nvPr/>
      </p:nvGrpSpPr>
      <p:grpSpPr>
        <a:xfrm>
          <a:off x="0" y="0"/>
          <a:ext cx="0" cy="0"/>
          <a:chOff x="0" y="0"/>
          <a:chExt cx="0" cy="0"/>
        </a:xfrm>
      </p:grpSpPr>
      <p:sp>
        <p:nvSpPr>
          <p:cNvPr id="3340" name="Google Shape;3340;p43"/>
          <p:cNvSpPr txBox="1"/>
          <p:nvPr>
            <p:ph type="title"/>
          </p:nvPr>
        </p:nvSpPr>
        <p:spPr>
          <a:xfrm>
            <a:off x="-983" y="194294"/>
            <a:ext cx="832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600"/>
              <a:buFont typeface="Calibri"/>
              <a:buNone/>
            </a:pPr>
            <a:r>
              <a:rPr lang="en-US" sz="3000"/>
              <a:t>rdt1.0: </a:t>
            </a:r>
            <a:r>
              <a:rPr lang="en-US" sz="3000"/>
              <a:t>αξιόπιστη μεταφορά δεδομένων πάνω σε αξιόπιστο κανάλι</a:t>
            </a:r>
            <a:endParaRPr sz="3000"/>
          </a:p>
        </p:txBody>
      </p:sp>
      <p:sp>
        <p:nvSpPr>
          <p:cNvPr id="3341" name="Google Shape;3341;p43"/>
          <p:cNvSpPr txBox="1"/>
          <p:nvPr/>
        </p:nvSpPr>
        <p:spPr>
          <a:xfrm>
            <a:off x="-983" y="1005213"/>
            <a:ext cx="5922300" cy="22647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πλήρως αξιόπιστο υποκείμενο κανάλι</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όχι </a:t>
            </a:r>
            <a:r>
              <a:rPr b="0" i="0" lang="en-US" sz="2000" u="none" cap="none" strike="noStrike">
                <a:solidFill>
                  <a:srgbClr val="000000"/>
                </a:solidFill>
                <a:latin typeface="Calibri"/>
                <a:ea typeface="Calibri"/>
                <a:cs typeface="Calibri"/>
                <a:sym typeface="Calibri"/>
              </a:rPr>
              <a:t>bit errors</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όχι απώλειες πακέτων</a:t>
            </a:r>
            <a:endParaRPr sz="2000"/>
          </a:p>
        </p:txBody>
      </p:sp>
      <p:sp>
        <p:nvSpPr>
          <p:cNvPr id="3342" name="Google Shape;3342;p43"/>
          <p:cNvSpPr/>
          <p:nvPr/>
        </p:nvSpPr>
        <p:spPr>
          <a:xfrm>
            <a:off x="2138069" y="3470268"/>
            <a:ext cx="458390" cy="770334"/>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343" name="Google Shape;3343;p43"/>
          <p:cNvSpPr txBox="1"/>
          <p:nvPr/>
        </p:nvSpPr>
        <p:spPr>
          <a:xfrm>
            <a:off x="2438760" y="3786035"/>
            <a:ext cx="2012100" cy="448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packet = make_pkt(data)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udt_send(packet)</a:t>
            </a:r>
            <a:endParaRPr b="0" i="0" sz="1200" u="none" cap="none" strike="noStrike">
              <a:solidFill>
                <a:srgbClr val="000000"/>
              </a:solidFill>
              <a:latin typeface="Times New Roman"/>
              <a:ea typeface="Times New Roman"/>
              <a:cs typeface="Times New Roman"/>
              <a:sym typeface="Times New Roman"/>
            </a:endParaRPr>
          </a:p>
        </p:txBody>
      </p:sp>
      <p:grpSp>
        <p:nvGrpSpPr>
          <p:cNvPr id="3344" name="Google Shape;3344;p43"/>
          <p:cNvGrpSpPr/>
          <p:nvPr/>
        </p:nvGrpSpPr>
        <p:grpSpPr>
          <a:xfrm>
            <a:off x="2446441" y="3503605"/>
            <a:ext cx="1691878" cy="321469"/>
            <a:chOff x="3084121" y="4379374"/>
            <a:chExt cx="2255838" cy="428625"/>
          </a:xfrm>
        </p:grpSpPr>
        <p:sp>
          <p:nvSpPr>
            <p:cNvPr id="3345" name="Google Shape;3345;p43"/>
            <p:cNvSpPr txBox="1"/>
            <p:nvPr/>
          </p:nvSpPr>
          <p:spPr>
            <a:xfrm>
              <a:off x="3084121" y="4379374"/>
              <a:ext cx="2255838" cy="4286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346" name="Google Shape;3346;p43"/>
            <p:cNvCxnSpPr/>
            <p:nvPr/>
          </p:nvCxnSpPr>
          <p:spPr>
            <a:xfrm>
              <a:off x="3184134" y="4722274"/>
              <a:ext cx="1296987" cy="0"/>
            </a:xfrm>
            <a:prstGeom prst="straightConnector1">
              <a:avLst/>
            </a:prstGeom>
            <a:noFill/>
            <a:ln cap="flat" cmpd="sng" w="19050">
              <a:solidFill>
                <a:srgbClr val="000000"/>
              </a:solidFill>
              <a:prstDash val="solid"/>
              <a:round/>
              <a:headEnd len="med" w="med" type="none"/>
              <a:tailEnd len="med" w="med" type="none"/>
            </a:ln>
          </p:spPr>
        </p:cxnSp>
      </p:grpSp>
      <p:sp>
        <p:nvSpPr>
          <p:cNvPr id="3347" name="Google Shape;3347;p43"/>
          <p:cNvSpPr txBox="1"/>
          <p:nvPr/>
        </p:nvSpPr>
        <p:spPr>
          <a:xfrm>
            <a:off x="7186174" y="3797454"/>
            <a:ext cx="1865700" cy="32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 (packet,data)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b="0" i="0" sz="1200" u="none" cap="none" strike="noStrike">
              <a:solidFill>
                <a:srgbClr val="000000"/>
              </a:solidFill>
              <a:latin typeface="Times New Roman"/>
              <a:ea typeface="Times New Roman"/>
              <a:cs typeface="Times New Roman"/>
              <a:sym typeface="Times New Roman"/>
            </a:endParaRPr>
          </a:p>
        </p:txBody>
      </p:sp>
      <p:sp>
        <p:nvSpPr>
          <p:cNvPr id="3348" name="Google Shape;3348;p43"/>
          <p:cNvSpPr/>
          <p:nvPr/>
        </p:nvSpPr>
        <p:spPr>
          <a:xfrm>
            <a:off x="6878993" y="3499798"/>
            <a:ext cx="458390" cy="770334"/>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349" name="Google Shape;3349;p43"/>
          <p:cNvGrpSpPr/>
          <p:nvPr/>
        </p:nvGrpSpPr>
        <p:grpSpPr>
          <a:xfrm>
            <a:off x="7198080" y="3556948"/>
            <a:ext cx="1156096" cy="252412"/>
            <a:chOff x="9419641" y="4450497"/>
            <a:chExt cx="1541462" cy="336550"/>
          </a:xfrm>
        </p:grpSpPr>
        <p:cxnSp>
          <p:nvCxnSpPr>
            <p:cNvPr id="3350" name="Google Shape;3350;p43"/>
            <p:cNvCxnSpPr/>
            <p:nvPr/>
          </p:nvCxnSpPr>
          <p:spPr>
            <a:xfrm>
              <a:off x="9505366" y="4774347"/>
              <a:ext cx="1296987" cy="0"/>
            </a:xfrm>
            <a:prstGeom prst="straightConnector1">
              <a:avLst/>
            </a:prstGeom>
            <a:noFill/>
            <a:ln cap="flat" cmpd="sng" w="19050">
              <a:solidFill>
                <a:srgbClr val="000000"/>
              </a:solidFill>
              <a:prstDash val="solid"/>
              <a:round/>
              <a:headEnd len="med" w="med" type="none"/>
              <a:tailEnd len="med" w="med" type="none"/>
            </a:ln>
          </p:spPr>
        </p:cxnSp>
        <p:sp>
          <p:nvSpPr>
            <p:cNvPr id="3351" name="Google Shape;3351;p43"/>
            <p:cNvSpPr/>
            <p:nvPr/>
          </p:nvSpPr>
          <p:spPr>
            <a:xfrm>
              <a:off x="9419641" y="4450497"/>
              <a:ext cx="1541462" cy="33655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rdt_rcv(packet)</a:t>
              </a:r>
              <a:endParaRPr sz="1100"/>
            </a:p>
          </p:txBody>
        </p:sp>
      </p:grpSp>
      <p:grpSp>
        <p:nvGrpSpPr>
          <p:cNvPr id="3352" name="Google Shape;3352;p43"/>
          <p:cNvGrpSpPr/>
          <p:nvPr/>
        </p:nvGrpSpPr>
        <p:grpSpPr>
          <a:xfrm>
            <a:off x="5109281" y="3499798"/>
            <a:ext cx="1872105" cy="770335"/>
            <a:chOff x="6075775" y="5479197"/>
            <a:chExt cx="2496141" cy="1027113"/>
          </a:xfrm>
        </p:grpSpPr>
        <p:sp>
          <p:nvSpPr>
            <p:cNvPr id="3353" name="Google Shape;3353;p43"/>
            <p:cNvSpPr/>
            <p:nvPr/>
          </p:nvSpPr>
          <p:spPr>
            <a:xfrm>
              <a:off x="7536866" y="5495072"/>
              <a:ext cx="955675" cy="1011238"/>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354" name="Google Shape;3354;p43"/>
            <p:cNvSpPr txBox="1"/>
            <p:nvPr/>
          </p:nvSpPr>
          <p:spPr>
            <a:xfrm>
              <a:off x="7473366" y="5580797"/>
              <a:ext cx="1098550" cy="912813"/>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below</a:t>
              </a:r>
              <a:endParaRPr b="0" i="0" sz="1200" u="none" cap="none" strike="noStrike">
                <a:solidFill>
                  <a:srgbClr val="000000"/>
                </a:solidFill>
                <a:latin typeface="Times New Roman"/>
                <a:ea typeface="Times New Roman"/>
                <a:cs typeface="Times New Roman"/>
                <a:sym typeface="Times New Roman"/>
              </a:endParaRPr>
            </a:p>
          </p:txBody>
        </p:sp>
        <p:cxnSp>
          <p:nvCxnSpPr>
            <p:cNvPr id="3355" name="Google Shape;3355;p43"/>
            <p:cNvCxnSpPr/>
            <p:nvPr/>
          </p:nvCxnSpPr>
          <p:spPr>
            <a:xfrm>
              <a:off x="7213016" y="5479197"/>
              <a:ext cx="385762" cy="242888"/>
            </a:xfrm>
            <a:prstGeom prst="straightConnector1">
              <a:avLst/>
            </a:prstGeom>
            <a:noFill/>
            <a:ln cap="flat" cmpd="sng" w="9525">
              <a:solidFill>
                <a:srgbClr val="000000"/>
              </a:solidFill>
              <a:prstDash val="dash"/>
              <a:round/>
              <a:headEnd len="med" w="med" type="none"/>
              <a:tailEnd len="med" w="med" type="triangle"/>
            </a:ln>
          </p:spPr>
        </p:cxnSp>
        <p:sp>
          <p:nvSpPr>
            <p:cNvPr id="3356" name="Google Shape;3356;p43"/>
            <p:cNvSpPr txBox="1"/>
            <p:nvPr/>
          </p:nvSpPr>
          <p:spPr>
            <a:xfrm>
              <a:off x="6075775" y="5745404"/>
              <a:ext cx="12477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receiver</a:t>
              </a:r>
              <a:endParaRPr sz="1100"/>
            </a:p>
          </p:txBody>
        </p:sp>
      </p:grpSp>
      <p:pic>
        <p:nvPicPr>
          <p:cNvPr descr="Image result for easy button&quot;" id="3357" name="Google Shape;3357;p43"/>
          <p:cNvPicPr preferRelativeResize="0"/>
          <p:nvPr/>
        </p:nvPicPr>
        <p:blipFill rotWithShape="1">
          <a:blip r:embed="rId3">
            <a:alphaModFix/>
          </a:blip>
          <a:srcRect b="0" l="0" r="0" t="0"/>
          <a:stretch/>
        </p:blipFill>
        <p:spPr>
          <a:xfrm>
            <a:off x="6178455" y="1403492"/>
            <a:ext cx="1604812" cy="1604812"/>
          </a:xfrm>
          <a:prstGeom prst="rect">
            <a:avLst/>
          </a:prstGeom>
          <a:noFill/>
          <a:ln>
            <a:noFill/>
          </a:ln>
        </p:spPr>
      </p:pic>
      <p:sp>
        <p:nvSpPr>
          <p:cNvPr id="3358" name="Google Shape;3358;p43"/>
          <p:cNvSpPr txBox="1"/>
          <p:nvPr/>
        </p:nvSpPr>
        <p:spPr>
          <a:xfrm>
            <a:off x="-983" y="1959251"/>
            <a:ext cx="5922300" cy="11334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000"/>
              <a:buFont typeface="Noto Sans Symbols"/>
              <a:buChar char="▪"/>
            </a:pPr>
            <a:r>
              <a:rPr i="1" lang="en-US" sz="2000">
                <a:solidFill>
                  <a:srgbClr val="C00000"/>
                </a:solidFill>
                <a:latin typeface="Calibri"/>
                <a:ea typeface="Calibri"/>
                <a:cs typeface="Calibri"/>
                <a:sym typeface="Calibri"/>
              </a:rPr>
              <a:t>ξεχωριστή </a:t>
            </a:r>
            <a:r>
              <a:rPr b="0" i="0" lang="en-US" sz="2000" u="none" cap="none" strike="noStrike">
                <a:solidFill>
                  <a:srgbClr val="000000"/>
                </a:solidFill>
                <a:latin typeface="Calibri"/>
                <a:ea typeface="Calibri"/>
                <a:cs typeface="Calibri"/>
                <a:sym typeface="Calibri"/>
              </a:rPr>
              <a:t>FSM για τον αποστολέα, παραλήπτη:</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αποστολέας στέλνει δεδομένα στο υποκείμενο κανάλι</a:t>
            </a:r>
            <a:endParaRPr sz="2000">
              <a:latin typeface="Calibri"/>
              <a:ea typeface="Calibri"/>
              <a:cs typeface="Calibri"/>
              <a:sym typeface="Calibri"/>
            </a:endParaRPr>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παραλήπτης διαβάζει δεδομένα από το υποκείμενο κανάλι</a:t>
            </a:r>
            <a:endParaRPr sz="2000"/>
          </a:p>
        </p:txBody>
      </p:sp>
      <p:grpSp>
        <p:nvGrpSpPr>
          <p:cNvPr id="3359" name="Google Shape;3359;p43"/>
          <p:cNvGrpSpPr/>
          <p:nvPr/>
        </p:nvGrpSpPr>
        <p:grpSpPr>
          <a:xfrm>
            <a:off x="530130" y="3451218"/>
            <a:ext cx="1703483" cy="770334"/>
            <a:chOff x="262340" y="5579524"/>
            <a:chExt cx="2271310" cy="1027112"/>
          </a:xfrm>
        </p:grpSpPr>
        <p:grpSp>
          <p:nvGrpSpPr>
            <p:cNvPr id="3360" name="Google Shape;3360;p43"/>
            <p:cNvGrpSpPr/>
            <p:nvPr/>
          </p:nvGrpSpPr>
          <p:grpSpPr>
            <a:xfrm>
              <a:off x="262340" y="5579524"/>
              <a:ext cx="2201069" cy="1027112"/>
              <a:chOff x="795740" y="4614324"/>
              <a:chExt cx="2201069" cy="1027112"/>
            </a:xfrm>
          </p:grpSpPr>
          <p:cxnSp>
            <p:nvCxnSpPr>
              <p:cNvPr id="3361" name="Google Shape;3361;p43"/>
              <p:cNvCxnSpPr/>
              <p:nvPr/>
            </p:nvCxnSpPr>
            <p:spPr>
              <a:xfrm>
                <a:off x="1717284" y="4614324"/>
                <a:ext cx="385762" cy="242887"/>
              </a:xfrm>
              <a:prstGeom prst="straightConnector1">
                <a:avLst/>
              </a:prstGeom>
              <a:noFill/>
              <a:ln cap="flat" cmpd="sng" w="9525">
                <a:solidFill>
                  <a:srgbClr val="000000"/>
                </a:solidFill>
                <a:prstDash val="dash"/>
                <a:round/>
                <a:headEnd len="med" w="med" type="none"/>
                <a:tailEnd len="med" w="med" type="triangle"/>
              </a:ln>
            </p:spPr>
          </p:cxnSp>
          <p:sp>
            <p:nvSpPr>
              <p:cNvPr id="3362" name="Google Shape;3362;p43"/>
              <p:cNvSpPr txBox="1"/>
              <p:nvPr/>
            </p:nvSpPr>
            <p:spPr>
              <a:xfrm>
                <a:off x="795740" y="4985781"/>
                <a:ext cx="10890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sender</a:t>
                </a:r>
                <a:endParaRPr sz="1100"/>
              </a:p>
            </p:txBody>
          </p:sp>
          <p:sp>
            <p:nvSpPr>
              <p:cNvPr id="3363" name="Google Shape;3363;p43"/>
              <p:cNvSpPr/>
              <p:nvPr/>
            </p:nvSpPr>
            <p:spPr>
              <a:xfrm>
                <a:off x="2041134" y="4630199"/>
                <a:ext cx="955675" cy="1011237"/>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364" name="Google Shape;3364;p43"/>
            <p:cNvSpPr txBox="1"/>
            <p:nvPr/>
          </p:nvSpPr>
          <p:spPr>
            <a:xfrm>
              <a:off x="1435100" y="5693824"/>
              <a:ext cx="1098550" cy="912812"/>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above</a:t>
              </a:r>
              <a:endParaRPr b="0" i="0" sz="1200" u="none" cap="none" strike="noStrike">
                <a:solidFill>
                  <a:srgbClr val="000000"/>
                </a:solidFill>
                <a:latin typeface="Times New Roman"/>
                <a:ea typeface="Times New Roman"/>
                <a:cs typeface="Times New Roman"/>
                <a:sym typeface="Times New Roman"/>
              </a:endParaRPr>
            </a:p>
          </p:txBody>
        </p:sp>
      </p:grpSp>
      <p:sp>
        <p:nvSpPr>
          <p:cNvPr id="3365" name="Google Shape;3365;p4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8"/>
                                        </p:tgtEl>
                                        <p:attrNameLst>
                                          <p:attrName>style.visibility</p:attrName>
                                        </p:attrNameLst>
                                      </p:cBhvr>
                                      <p:to>
                                        <p:strVal val="visible"/>
                                      </p:to>
                                    </p:set>
                                    <p:animEffect filter="fade" transition="in">
                                      <p:cBhvr>
                                        <p:cTn dur="500"/>
                                        <p:tgtEl>
                                          <p:spTgt spid="3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9"/>
                                        </p:tgtEl>
                                        <p:attrNameLst>
                                          <p:attrName>style.visibility</p:attrName>
                                        </p:attrNameLst>
                                      </p:cBhvr>
                                      <p:to>
                                        <p:strVal val="visible"/>
                                      </p:to>
                                    </p:set>
                                    <p:animEffect filter="fade" transition="in">
                                      <p:cBhvr>
                                        <p:cTn dur="500"/>
                                        <p:tgtEl>
                                          <p:spTgt spid="3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2"/>
                                        </p:tgtEl>
                                        <p:attrNameLst>
                                          <p:attrName>style.visibility</p:attrName>
                                        </p:attrNameLst>
                                      </p:cBhvr>
                                      <p:to>
                                        <p:strVal val="visible"/>
                                      </p:to>
                                    </p:set>
                                    <p:animEffect filter="fade" transition="in">
                                      <p:cBhvr>
                                        <p:cTn dur="500"/>
                                        <p:tgtEl>
                                          <p:spTgt spid="33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44"/>
                                        </p:tgtEl>
                                        <p:attrNameLst>
                                          <p:attrName>style.visibility</p:attrName>
                                        </p:attrNameLst>
                                      </p:cBhvr>
                                      <p:to>
                                        <p:strVal val="visible"/>
                                      </p:to>
                                    </p:set>
                                    <p:animEffect filter="fade" transition="in">
                                      <p:cBhvr>
                                        <p:cTn dur="500"/>
                                        <p:tgtEl>
                                          <p:spTgt spid="33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43"/>
                                        </p:tgtEl>
                                        <p:attrNameLst>
                                          <p:attrName>style.visibility</p:attrName>
                                        </p:attrNameLst>
                                      </p:cBhvr>
                                      <p:to>
                                        <p:strVal val="visible"/>
                                      </p:to>
                                    </p:set>
                                    <p:animEffect filter="fade" transition="in">
                                      <p:cBhvr>
                                        <p:cTn dur="500"/>
                                        <p:tgtEl>
                                          <p:spTgt spid="3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2"/>
                                        </p:tgtEl>
                                        <p:attrNameLst>
                                          <p:attrName>style.visibility</p:attrName>
                                        </p:attrNameLst>
                                      </p:cBhvr>
                                      <p:to>
                                        <p:strVal val="visible"/>
                                      </p:to>
                                    </p:set>
                                    <p:animEffect filter="fade" transition="in">
                                      <p:cBhvr>
                                        <p:cTn dur="500"/>
                                        <p:tgtEl>
                                          <p:spTgt spid="3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8"/>
                                        </p:tgtEl>
                                        <p:attrNameLst>
                                          <p:attrName>style.visibility</p:attrName>
                                        </p:attrNameLst>
                                      </p:cBhvr>
                                      <p:to>
                                        <p:strVal val="visible"/>
                                      </p:to>
                                    </p:set>
                                    <p:animEffect filter="fade" transition="in">
                                      <p:cBhvr>
                                        <p:cTn dur="500"/>
                                        <p:tgtEl>
                                          <p:spTgt spid="33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49"/>
                                        </p:tgtEl>
                                        <p:attrNameLst>
                                          <p:attrName>style.visibility</p:attrName>
                                        </p:attrNameLst>
                                      </p:cBhvr>
                                      <p:to>
                                        <p:strVal val="visible"/>
                                      </p:to>
                                    </p:set>
                                    <p:animEffect filter="fade" transition="in">
                                      <p:cBhvr>
                                        <p:cTn dur="500"/>
                                        <p:tgtEl>
                                          <p:spTgt spid="33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47"/>
                                        </p:tgtEl>
                                        <p:attrNameLst>
                                          <p:attrName>style.visibility</p:attrName>
                                        </p:attrNameLst>
                                      </p:cBhvr>
                                      <p:to>
                                        <p:strVal val="visible"/>
                                      </p:to>
                                    </p:set>
                                    <p:animEffect filter="fade" transition="in">
                                      <p:cBhvr>
                                        <p:cTn dur="500"/>
                                        <p:tgtEl>
                                          <p:spTgt spid="3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7"/>
                                        </p:tgtEl>
                                        <p:attrNameLst>
                                          <p:attrName>style.visibility</p:attrName>
                                        </p:attrNameLst>
                                      </p:cBhvr>
                                      <p:to>
                                        <p:strVal val="visible"/>
                                      </p:to>
                                    </p:set>
                                    <p:animEffect filter="fade" transition="in">
                                      <p:cBhvr>
                                        <p:cTn dur="500"/>
                                        <p:tgtEl>
                                          <p:spTgt spid="3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0" name="Shape 3370"/>
        <p:cNvGrpSpPr/>
        <p:nvPr/>
      </p:nvGrpSpPr>
      <p:grpSpPr>
        <a:xfrm>
          <a:off x="0" y="0"/>
          <a:ext cx="0" cy="0"/>
          <a:chOff x="0" y="0"/>
          <a:chExt cx="0" cy="0"/>
        </a:xfrm>
      </p:grpSpPr>
      <p:sp>
        <p:nvSpPr>
          <p:cNvPr id="3371" name="Google Shape;3371;p44"/>
          <p:cNvSpPr txBox="1"/>
          <p:nvPr>
            <p:ph type="title"/>
          </p:nvPr>
        </p:nvSpPr>
        <p:spPr>
          <a:xfrm>
            <a:off x="2292" y="20564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rdt2.0: κανάλι με bit errors</a:t>
            </a:r>
            <a:endParaRPr sz="3300"/>
          </a:p>
        </p:txBody>
      </p:sp>
      <p:sp>
        <p:nvSpPr>
          <p:cNvPr id="3372" name="Google Shape;3372;p44"/>
          <p:cNvSpPr txBox="1"/>
          <p:nvPr/>
        </p:nvSpPr>
        <p:spPr>
          <a:xfrm>
            <a:off x="-91230" y="1100711"/>
            <a:ext cx="8325600" cy="3336000"/>
          </a:xfrm>
          <a:prstGeom prst="rect">
            <a:avLst/>
          </a:prstGeom>
          <a:noFill/>
          <a:ln>
            <a:noFill/>
          </a:ln>
        </p:spPr>
        <p:txBody>
          <a:bodyPr anchorCtr="0" anchor="t" bIns="34275" lIns="68575" spcFirstLastPara="1" rIns="68575" wrap="square" tIns="34275">
            <a:normAutofit/>
          </a:bodyPr>
          <a:lstStyle/>
          <a:p>
            <a:pPr indent="-215900" lvl="0" marL="342900" marR="0" rtl="0" algn="l">
              <a:lnSpc>
                <a:spcPct val="75000"/>
              </a:lnSpc>
              <a:spcBef>
                <a:spcPts val="0"/>
              </a:spcBef>
              <a:spcAft>
                <a:spcPts val="0"/>
              </a:spcAft>
              <a:buClr>
                <a:srgbClr val="0000A3"/>
              </a:buClr>
              <a:buSzPts val="2400"/>
              <a:buFont typeface="Noto Sans Symbols"/>
              <a:buChar char="▪"/>
            </a:pPr>
            <a:r>
              <a:rPr lang="en-US" sz="2400">
                <a:latin typeface="Calibri"/>
                <a:ea typeface="Calibri"/>
                <a:cs typeface="Calibri"/>
                <a:sym typeface="Calibri"/>
              </a:rPr>
              <a:t>στο υποκείμενο κανάλι τα </a:t>
            </a:r>
            <a:r>
              <a:rPr b="0" i="0" lang="en-US" sz="2400" u="none" cap="none" strike="noStrike">
                <a:solidFill>
                  <a:srgbClr val="000000"/>
                </a:solidFill>
                <a:latin typeface="Calibri"/>
                <a:ea typeface="Calibri"/>
                <a:cs typeface="Calibri"/>
                <a:sym typeface="Calibri"/>
              </a:rPr>
              <a:t>bits </a:t>
            </a:r>
            <a:r>
              <a:rPr lang="en-US" sz="2400">
                <a:latin typeface="Calibri"/>
                <a:ea typeface="Calibri"/>
                <a:cs typeface="Calibri"/>
                <a:sym typeface="Calibri"/>
              </a:rPr>
              <a:t>σε ένα πακέτο μπορεί να έχουν αλλοιωθεί</a:t>
            </a:r>
            <a:endParaRPr sz="2400"/>
          </a:p>
          <a:p>
            <a:pPr indent="-190500" lvl="1" marL="596900" marR="0" rtl="0" algn="l">
              <a:lnSpc>
                <a:spcPct val="75000"/>
              </a:lnSpc>
              <a:spcBef>
                <a:spcPts val="400"/>
              </a:spcBef>
              <a:spcAft>
                <a:spcPts val="0"/>
              </a:spcAft>
              <a:buClr>
                <a:srgbClr val="0000A8"/>
              </a:buClr>
              <a:buSzPts val="2400"/>
              <a:buFont typeface="Arial"/>
              <a:buChar char="•"/>
            </a:pPr>
            <a:r>
              <a:rPr b="0" i="0" lang="en-US" sz="2400" u="none" cap="none" strike="noStrike">
                <a:solidFill>
                  <a:srgbClr val="000000"/>
                </a:solidFill>
                <a:latin typeface="Calibri"/>
                <a:ea typeface="Calibri"/>
                <a:cs typeface="Calibri"/>
                <a:sym typeface="Calibri"/>
              </a:rPr>
              <a:t>checksum (</a:t>
            </a:r>
            <a:r>
              <a:rPr lang="en-US" sz="2400">
                <a:latin typeface="Calibri"/>
                <a:ea typeface="Calibri"/>
                <a:cs typeface="Calibri"/>
                <a:sym typeface="Calibri"/>
              </a:rPr>
              <a:t>π.χ.</a:t>
            </a:r>
            <a:r>
              <a:rPr b="0" i="0" lang="en-US" sz="2400" u="none" cap="none" strike="noStrike">
                <a:solidFill>
                  <a:srgbClr val="000000"/>
                </a:solidFill>
                <a:latin typeface="Calibri"/>
                <a:ea typeface="Calibri"/>
                <a:cs typeface="Calibri"/>
                <a:sym typeface="Calibri"/>
              </a:rPr>
              <a:t>, Internet checksum) </a:t>
            </a:r>
            <a:r>
              <a:rPr lang="en-US" sz="2400">
                <a:latin typeface="Calibri"/>
                <a:ea typeface="Calibri"/>
                <a:cs typeface="Calibri"/>
                <a:sym typeface="Calibri"/>
              </a:rPr>
              <a:t>για να ανιχνεύσει</a:t>
            </a:r>
            <a:r>
              <a:rPr b="0" i="0" lang="en-US" sz="2400" u="none" cap="none" strike="noStrike">
                <a:solidFill>
                  <a:srgbClr val="000000"/>
                </a:solidFill>
                <a:latin typeface="Calibri"/>
                <a:ea typeface="Calibri"/>
                <a:cs typeface="Calibri"/>
                <a:sym typeface="Calibri"/>
              </a:rPr>
              <a:t> bit errors</a:t>
            </a:r>
            <a:endParaRPr sz="2400"/>
          </a:p>
          <a:p>
            <a:pPr indent="-215900" lvl="0" marL="342900" marR="0" rtl="0" algn="l">
              <a:lnSpc>
                <a:spcPct val="75000"/>
              </a:lnSpc>
              <a:spcBef>
                <a:spcPts val="800"/>
              </a:spcBef>
              <a:spcAft>
                <a:spcPts val="0"/>
              </a:spcAft>
              <a:buClr>
                <a:srgbClr val="0000A3"/>
              </a:buClr>
              <a:buSzPts val="2400"/>
              <a:buFont typeface="Noto Sans Symbols"/>
              <a:buChar char="▪"/>
            </a:pPr>
            <a:r>
              <a:rPr lang="en-US" sz="2400">
                <a:latin typeface="Calibri"/>
                <a:ea typeface="Calibri"/>
                <a:cs typeface="Calibri"/>
                <a:sym typeface="Calibri"/>
              </a:rPr>
              <a:t>Το ερώτημα</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πως αναρρώνει από </a:t>
            </a:r>
            <a:r>
              <a:rPr b="0" i="0" lang="en-US" sz="2400" u="none" cap="none" strike="noStrike">
                <a:solidFill>
                  <a:srgbClr val="000000"/>
                </a:solidFill>
                <a:latin typeface="Calibri"/>
                <a:ea typeface="Calibri"/>
                <a:cs typeface="Calibri"/>
                <a:sym typeface="Calibri"/>
              </a:rPr>
              <a:t>errors</a:t>
            </a:r>
            <a:r>
              <a:rPr lang="en-US" sz="2400">
                <a:latin typeface="Calibri"/>
                <a:ea typeface="Calibri"/>
                <a:cs typeface="Calibri"/>
                <a:sym typeface="Calibri"/>
              </a:rPr>
              <a:t>;</a:t>
            </a:r>
            <a:endParaRPr b="0" i="0" sz="2400" u="none" cap="none" strike="noStrike">
              <a:solidFill>
                <a:srgbClr val="000000"/>
              </a:solidFill>
              <a:latin typeface="Calibri"/>
              <a:ea typeface="Calibri"/>
              <a:cs typeface="Calibri"/>
              <a:sym typeface="Calibri"/>
            </a:endParaRPr>
          </a:p>
        </p:txBody>
      </p:sp>
      <p:sp>
        <p:nvSpPr>
          <p:cNvPr id="3373" name="Google Shape;3373;p44"/>
          <p:cNvSpPr txBox="1"/>
          <p:nvPr/>
        </p:nvSpPr>
        <p:spPr>
          <a:xfrm>
            <a:off x="615177" y="2933387"/>
            <a:ext cx="7531200" cy="808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2400"/>
              <a:buFont typeface="Calibri"/>
              <a:buNone/>
            </a:pPr>
            <a:r>
              <a:rPr lang="en-US" sz="2400">
                <a:solidFill>
                  <a:srgbClr val="CC0000"/>
                </a:solidFill>
                <a:latin typeface="Calibri"/>
                <a:ea typeface="Calibri"/>
                <a:cs typeface="Calibri"/>
                <a:sym typeface="Calibri"/>
              </a:rPr>
              <a:t>Πως οι άνθρωποι αναρρώνουν από </a:t>
            </a:r>
            <a:r>
              <a:rPr b="0" lang="en-US" sz="2400" u="none" cap="none" strike="noStrike">
                <a:solidFill>
                  <a:srgbClr val="CC0000"/>
                </a:solidFill>
                <a:latin typeface="Calibri"/>
                <a:ea typeface="Calibri"/>
                <a:cs typeface="Calibri"/>
                <a:sym typeface="Calibri"/>
              </a:rPr>
              <a:t>“errors” κατά την διάρκεια μιας συζήτησης;</a:t>
            </a:r>
            <a:endParaRPr sz="1100"/>
          </a:p>
        </p:txBody>
      </p:sp>
      <p:sp>
        <p:nvSpPr>
          <p:cNvPr id="3374" name="Google Shape;3374;p4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9" name="Shape 3379"/>
        <p:cNvGrpSpPr/>
        <p:nvPr/>
      </p:nvGrpSpPr>
      <p:grpSpPr>
        <a:xfrm>
          <a:off x="0" y="0"/>
          <a:ext cx="0" cy="0"/>
          <a:chOff x="0" y="0"/>
          <a:chExt cx="0" cy="0"/>
        </a:xfrm>
      </p:grpSpPr>
      <p:sp>
        <p:nvSpPr>
          <p:cNvPr id="3380" name="Google Shape;3380;p45"/>
          <p:cNvSpPr txBox="1"/>
          <p:nvPr>
            <p:ph type="title"/>
          </p:nvPr>
        </p:nvSpPr>
        <p:spPr>
          <a:xfrm>
            <a:off x="47830" y="18294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rdt2.0: κανάλι με bit errors</a:t>
            </a:r>
            <a:endParaRPr sz="3600"/>
          </a:p>
        </p:txBody>
      </p:sp>
      <p:sp>
        <p:nvSpPr>
          <p:cNvPr id="3381" name="Google Shape;3381;p45"/>
          <p:cNvSpPr txBox="1"/>
          <p:nvPr/>
        </p:nvSpPr>
        <p:spPr>
          <a:xfrm>
            <a:off x="-45692" y="921749"/>
            <a:ext cx="8325600" cy="3336000"/>
          </a:xfrm>
          <a:prstGeom prst="rect">
            <a:avLst/>
          </a:prstGeom>
          <a:noFill/>
          <a:ln>
            <a:noFill/>
          </a:ln>
        </p:spPr>
        <p:txBody>
          <a:bodyPr anchorCtr="0" anchor="t" bIns="34275" lIns="68575" spcFirstLastPara="1" rIns="68575" wrap="square" tIns="34275">
            <a:normAutofit/>
          </a:bodyPr>
          <a:lstStyle/>
          <a:p>
            <a:pPr indent="-304800" lvl="0" marL="342900" rtl="0" algn="l">
              <a:lnSpc>
                <a:spcPct val="75000"/>
              </a:lnSpc>
              <a:spcBef>
                <a:spcPts val="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στο υποκείμενο κανάλι τα bits σε ένα πακέτο μπορεί να έχουν αλλοιωθεί</a:t>
            </a:r>
            <a:endParaRPr sz="2200"/>
          </a:p>
          <a:p>
            <a:pPr indent="-177800" lvl="1" marL="520700" marR="0" rtl="0" algn="l">
              <a:lnSpc>
                <a:spcPct val="80000"/>
              </a:lnSpc>
              <a:spcBef>
                <a:spcPts val="600"/>
              </a:spcBef>
              <a:spcAft>
                <a:spcPts val="0"/>
              </a:spcAft>
              <a:buClr>
                <a:srgbClr val="0000A8"/>
              </a:buClr>
              <a:buSzPts val="2200"/>
              <a:buFont typeface="Arial"/>
              <a:buChar char="•"/>
            </a:pPr>
            <a:r>
              <a:rPr b="0" i="0" lang="en-US" sz="2200" u="none" cap="none" strike="noStrike">
                <a:solidFill>
                  <a:srgbClr val="000000"/>
                </a:solidFill>
                <a:latin typeface="Calibri"/>
                <a:ea typeface="Calibri"/>
                <a:cs typeface="Calibri"/>
                <a:sym typeface="Calibri"/>
              </a:rPr>
              <a:t>checksum </a:t>
            </a:r>
            <a:r>
              <a:rPr lang="en-US" sz="2200">
                <a:latin typeface="Calibri"/>
                <a:ea typeface="Calibri"/>
                <a:cs typeface="Calibri"/>
                <a:sym typeface="Calibri"/>
              </a:rPr>
              <a:t>για να ανιχνεύσει</a:t>
            </a:r>
            <a:r>
              <a:rPr b="0" i="0" lang="en-US" sz="2200" u="none" cap="none" strike="noStrike">
                <a:solidFill>
                  <a:srgbClr val="000000"/>
                </a:solidFill>
                <a:latin typeface="Calibri"/>
                <a:ea typeface="Calibri"/>
                <a:cs typeface="Calibri"/>
                <a:sym typeface="Calibri"/>
              </a:rPr>
              <a:t> bit errors</a:t>
            </a:r>
            <a:endParaRPr sz="2200"/>
          </a:p>
          <a:p>
            <a:pPr indent="-304800" lvl="0" marL="342900" rtl="0" algn="l">
              <a:lnSpc>
                <a:spcPct val="75000"/>
              </a:lnSpc>
              <a:spcBef>
                <a:spcPts val="800"/>
              </a:spcBef>
              <a:spcAft>
                <a:spcPts val="0"/>
              </a:spcAft>
              <a:buClr>
                <a:srgbClr val="0000A3"/>
              </a:buClr>
              <a:buSzPts val="2200"/>
              <a:buFont typeface="Noto Sans Symbols"/>
              <a:buChar char="▪"/>
            </a:pPr>
            <a:r>
              <a:rPr lang="en-US" sz="2200">
                <a:solidFill>
                  <a:schemeClr val="dk1"/>
                </a:solidFill>
                <a:latin typeface="Calibri"/>
                <a:ea typeface="Calibri"/>
                <a:cs typeface="Calibri"/>
                <a:sym typeface="Calibri"/>
              </a:rPr>
              <a:t>Το ερώτημα: πως αναρρώνει από errors;</a:t>
            </a:r>
            <a:endParaRPr b="0" i="0" sz="2200" u="none" cap="none" strike="noStrike">
              <a:solidFill>
                <a:srgbClr val="000000"/>
              </a:solidFill>
              <a:latin typeface="Calibri"/>
              <a:ea typeface="Calibri"/>
              <a:cs typeface="Calibri"/>
              <a:sym typeface="Calibri"/>
            </a:endParaRPr>
          </a:p>
        </p:txBody>
      </p:sp>
      <p:sp>
        <p:nvSpPr>
          <p:cNvPr id="3382" name="Google Shape;3382;p45"/>
          <p:cNvSpPr txBox="1"/>
          <p:nvPr/>
        </p:nvSpPr>
        <p:spPr>
          <a:xfrm>
            <a:off x="-9795" y="2215360"/>
            <a:ext cx="8253600" cy="1617900"/>
          </a:xfrm>
          <a:prstGeom prst="rect">
            <a:avLst/>
          </a:prstGeom>
          <a:noFill/>
          <a:ln>
            <a:noFill/>
          </a:ln>
        </p:spPr>
        <p:txBody>
          <a:bodyPr anchorCtr="0" anchor="t" bIns="34275" lIns="68575" spcFirstLastPara="1" rIns="68575" wrap="square" tIns="34275">
            <a:normAutofit lnSpcReduction="20000"/>
          </a:bodyPr>
          <a:lstStyle/>
          <a:p>
            <a:pPr indent="-177800" lvl="1" marL="520700" marR="0" rtl="0" algn="l">
              <a:lnSpc>
                <a:spcPct val="90000"/>
              </a:lnSpc>
              <a:spcBef>
                <a:spcPts val="0"/>
              </a:spcBef>
              <a:spcAft>
                <a:spcPts val="0"/>
              </a:spcAft>
              <a:buClr>
                <a:srgbClr val="0000A8"/>
              </a:buClr>
              <a:buSzPts val="2200"/>
              <a:buFont typeface="Arial"/>
              <a:buChar char="•"/>
            </a:pPr>
            <a:r>
              <a:rPr b="0" lang="en-US" sz="2200" u="none" cap="none" strike="noStrike">
                <a:solidFill>
                  <a:srgbClr val="CC0000"/>
                </a:solidFill>
                <a:latin typeface="Calibri"/>
                <a:ea typeface="Calibri"/>
                <a:cs typeface="Calibri"/>
                <a:sym typeface="Calibri"/>
              </a:rPr>
              <a:t>acknowledgements (ACKs):</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παραλήπτης λέει ρητά στον αποστολέα ότι το</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πακέτο</a:t>
            </a:r>
            <a:r>
              <a:rPr b="0" lang="en-US" sz="2200" u="none" cap="none" strike="noStrike">
                <a:solidFill>
                  <a:srgbClr val="000000"/>
                </a:solidFill>
                <a:latin typeface="Calibri"/>
                <a:ea typeface="Calibri"/>
                <a:cs typeface="Calibri"/>
                <a:sym typeface="Calibri"/>
              </a:rPr>
              <a:t> λήφθηκε κανονικά</a:t>
            </a:r>
            <a:endParaRPr sz="1200"/>
          </a:p>
          <a:p>
            <a:pPr indent="-177800" lvl="1" marL="520700" marR="0" rtl="0" algn="l">
              <a:lnSpc>
                <a:spcPct val="90000"/>
              </a:lnSpc>
              <a:spcBef>
                <a:spcPts val="400"/>
              </a:spcBef>
              <a:spcAft>
                <a:spcPts val="0"/>
              </a:spcAft>
              <a:buClr>
                <a:srgbClr val="0000A8"/>
              </a:buClr>
              <a:buSzPts val="2200"/>
              <a:buFont typeface="Arial"/>
              <a:buChar char="•"/>
            </a:pPr>
            <a:r>
              <a:rPr lang="en-US" sz="2200">
                <a:solidFill>
                  <a:srgbClr val="CC0000"/>
                </a:solidFill>
                <a:latin typeface="Calibri"/>
                <a:ea typeface="Calibri"/>
                <a:cs typeface="Calibri"/>
                <a:sym typeface="Calibri"/>
              </a:rPr>
              <a:t>αρνητικά </a:t>
            </a:r>
            <a:r>
              <a:rPr b="0" lang="en-US" sz="2200" u="none" cap="none" strike="noStrike">
                <a:solidFill>
                  <a:srgbClr val="CC0000"/>
                </a:solidFill>
                <a:latin typeface="Calibri"/>
                <a:ea typeface="Calibri"/>
                <a:cs typeface="Calibri"/>
                <a:sym typeface="Calibri"/>
              </a:rPr>
              <a:t>acknowledgements (NAKs):</a:t>
            </a:r>
            <a:r>
              <a:rPr b="0" lang="en-US" sz="2200" u="none" cap="none" strike="noStrike">
                <a:solidFill>
                  <a:srgbClr val="000000"/>
                </a:solidFill>
                <a:latin typeface="Calibri"/>
                <a:ea typeface="Calibri"/>
                <a:cs typeface="Calibri"/>
                <a:sym typeface="Calibri"/>
              </a:rPr>
              <a:t> </a:t>
            </a:r>
            <a:r>
              <a:rPr lang="en-US" sz="2200">
                <a:solidFill>
                  <a:schemeClr val="dk1"/>
                </a:solidFill>
                <a:latin typeface="Calibri"/>
                <a:ea typeface="Calibri"/>
                <a:cs typeface="Calibri"/>
                <a:sym typeface="Calibri"/>
              </a:rPr>
              <a:t>παραλήπτης λέει ρητά στον αποστολέα ότι το πακέτο λήφθηκε με errors</a:t>
            </a:r>
            <a:endParaRPr sz="1200"/>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αποστολέας </a:t>
            </a:r>
            <a:r>
              <a:rPr lang="en-US" sz="2200">
                <a:solidFill>
                  <a:srgbClr val="C00000"/>
                </a:solidFill>
                <a:latin typeface="Calibri"/>
                <a:ea typeface="Calibri"/>
                <a:cs typeface="Calibri"/>
                <a:sym typeface="Calibri"/>
              </a:rPr>
              <a:t>αναμεταδίδει (r</a:t>
            </a:r>
            <a:r>
              <a:rPr b="0" lang="en-US" sz="2200" u="none" cap="none" strike="noStrike">
                <a:solidFill>
                  <a:srgbClr val="C00000"/>
                </a:solidFill>
                <a:latin typeface="Calibri"/>
                <a:ea typeface="Calibri"/>
                <a:cs typeface="Calibri"/>
                <a:sym typeface="Calibri"/>
              </a:rPr>
              <a:t>etransmits)</a:t>
            </a:r>
            <a:r>
              <a:rPr b="0" lang="en-US" sz="2200" u="none" cap="none" strike="noStrike">
                <a:solidFill>
                  <a:srgbClr val="000000"/>
                </a:solidFill>
                <a:latin typeface="Calibri"/>
                <a:ea typeface="Calibri"/>
                <a:cs typeface="Calibri"/>
                <a:sym typeface="Calibri"/>
              </a:rPr>
              <a:t> το </a:t>
            </a:r>
            <a:r>
              <a:rPr lang="en-US" sz="2200">
                <a:latin typeface="Calibri"/>
                <a:ea typeface="Calibri"/>
                <a:cs typeface="Calibri"/>
                <a:sym typeface="Calibri"/>
              </a:rPr>
              <a:t>πακέτο σε περίπτωση</a:t>
            </a:r>
            <a:r>
              <a:rPr b="0" lang="en-US" sz="2200" u="none" cap="none" strike="noStrike">
                <a:solidFill>
                  <a:srgbClr val="000000"/>
                </a:solidFill>
                <a:latin typeface="Calibri"/>
                <a:ea typeface="Calibri"/>
                <a:cs typeface="Calibri"/>
                <a:sym typeface="Calibri"/>
              </a:rPr>
              <a:t> NAK</a:t>
            </a:r>
            <a:endParaRPr sz="1200"/>
          </a:p>
        </p:txBody>
      </p:sp>
      <p:grpSp>
        <p:nvGrpSpPr>
          <p:cNvPr id="3383" name="Google Shape;3383;p45"/>
          <p:cNvGrpSpPr/>
          <p:nvPr/>
        </p:nvGrpSpPr>
        <p:grpSpPr>
          <a:xfrm>
            <a:off x="151974" y="3812149"/>
            <a:ext cx="8428124" cy="1248364"/>
            <a:chOff x="1552" y="2826"/>
            <a:chExt cx="2700" cy="1048"/>
          </a:xfrm>
        </p:grpSpPr>
        <p:sp>
          <p:nvSpPr>
            <p:cNvPr id="3384" name="Google Shape;3384;p45"/>
            <p:cNvSpPr/>
            <p:nvPr/>
          </p:nvSpPr>
          <p:spPr>
            <a:xfrm>
              <a:off x="1552" y="2974"/>
              <a:ext cx="2700" cy="9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3385" name="Google Shape;3385;p45"/>
            <p:cNvSpPr/>
            <p:nvPr/>
          </p:nvSpPr>
          <p:spPr>
            <a:xfrm>
              <a:off x="2226" y="2864"/>
              <a:ext cx="88" cy="22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3386" name="Google Shape;3386;p45"/>
            <p:cNvSpPr txBox="1"/>
            <p:nvPr/>
          </p:nvSpPr>
          <p:spPr>
            <a:xfrm>
              <a:off x="1823" y="2826"/>
              <a:ext cx="12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2400"/>
                <a:buFont typeface="Calibri"/>
                <a:buNone/>
              </a:pPr>
              <a:r>
                <a:rPr lang="en-US" sz="2200">
                  <a:solidFill>
                    <a:srgbClr val="CC0000"/>
                  </a:solidFill>
                  <a:latin typeface="Calibri"/>
                  <a:ea typeface="Calibri"/>
                  <a:cs typeface="Calibri"/>
                  <a:sym typeface="Calibri"/>
                </a:rPr>
                <a:t>παύση και αναμονή</a:t>
              </a:r>
              <a:endParaRPr sz="2200"/>
            </a:p>
          </p:txBody>
        </p:sp>
        <p:sp>
          <p:nvSpPr>
            <p:cNvPr id="3387" name="Google Shape;3387;p45"/>
            <p:cNvSpPr txBox="1"/>
            <p:nvPr/>
          </p:nvSpPr>
          <p:spPr>
            <a:xfrm>
              <a:off x="1678" y="3136"/>
              <a:ext cx="2400" cy="6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2400"/>
                <a:buFont typeface="Calibri"/>
                <a:buNone/>
              </a:pPr>
              <a:r>
                <a:rPr lang="en-US" sz="2200">
                  <a:latin typeface="Calibri"/>
                  <a:ea typeface="Calibri"/>
                  <a:cs typeface="Calibri"/>
                  <a:sym typeface="Calibri"/>
                </a:rPr>
                <a:t>ο αποστολέας στέλνει ένα πακέτο, μετά περιμένει την απάντηση του παραλήπτη</a:t>
              </a:r>
              <a:endParaRPr sz="2200"/>
            </a:p>
          </p:txBody>
        </p:sp>
      </p:grpSp>
      <p:sp>
        <p:nvSpPr>
          <p:cNvPr id="3388" name="Google Shape;3388;p45"/>
          <p:cNvSpPr txBox="1"/>
          <p:nvPr>
            <p:ph idx="12" type="sldNum"/>
          </p:nvPr>
        </p:nvSpPr>
        <p:spPr>
          <a:xfrm>
            <a:off x="6363524" y="479826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1"/>
                                        </p:tgtEl>
                                        <p:attrNameLst>
                                          <p:attrName>style.visibility</p:attrName>
                                        </p:attrNameLst>
                                      </p:cBhvr>
                                      <p:to>
                                        <p:strVal val="visible"/>
                                      </p:to>
                                    </p:set>
                                    <p:animEffect filter="fade" transition="in">
                                      <p:cBhvr>
                                        <p:cTn dur="500"/>
                                        <p:tgtEl>
                                          <p:spTgt spid="3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2">
                                            <p:txEl>
                                              <p:pRg end="0" st="0"/>
                                            </p:txEl>
                                          </p:spTgt>
                                        </p:tgtEl>
                                        <p:attrNameLst>
                                          <p:attrName>style.visibility</p:attrName>
                                        </p:attrNameLst>
                                      </p:cBhvr>
                                      <p:to>
                                        <p:strVal val="visible"/>
                                      </p:to>
                                    </p:set>
                                    <p:animEffect filter="fade" transition="in">
                                      <p:cBhvr>
                                        <p:cTn dur="500"/>
                                        <p:tgtEl>
                                          <p:spTgt spid="33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2">
                                            <p:txEl>
                                              <p:pRg end="1" st="1"/>
                                            </p:txEl>
                                          </p:spTgt>
                                        </p:tgtEl>
                                        <p:attrNameLst>
                                          <p:attrName>style.visibility</p:attrName>
                                        </p:attrNameLst>
                                      </p:cBhvr>
                                      <p:to>
                                        <p:strVal val="visible"/>
                                      </p:to>
                                    </p:set>
                                    <p:animEffect filter="fade" transition="in">
                                      <p:cBhvr>
                                        <p:cTn dur="500"/>
                                        <p:tgtEl>
                                          <p:spTgt spid="33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2">
                                            <p:txEl>
                                              <p:pRg end="2" st="2"/>
                                            </p:txEl>
                                          </p:spTgt>
                                        </p:tgtEl>
                                        <p:attrNameLst>
                                          <p:attrName>style.visibility</p:attrName>
                                        </p:attrNameLst>
                                      </p:cBhvr>
                                      <p:to>
                                        <p:strVal val="visible"/>
                                      </p:to>
                                    </p:set>
                                    <p:animEffect filter="fade" transition="in">
                                      <p:cBhvr>
                                        <p:cTn dur="500"/>
                                        <p:tgtEl>
                                          <p:spTgt spid="33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gtEl>
                                        <p:attrNameLst>
                                          <p:attrName>style.visibility</p:attrName>
                                        </p:attrNameLst>
                                      </p:cBhvr>
                                      <p:to>
                                        <p:strVal val="visible"/>
                                      </p:to>
                                    </p:set>
                                    <p:animEffect filter="fade" transition="in">
                                      <p:cBhvr>
                                        <p:cTn dur="500"/>
                                        <p:tgtEl>
                                          <p:spTgt spid="3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3" name="Shape 3393"/>
        <p:cNvGrpSpPr/>
        <p:nvPr/>
      </p:nvGrpSpPr>
      <p:grpSpPr>
        <a:xfrm>
          <a:off x="0" y="0"/>
          <a:ext cx="0" cy="0"/>
          <a:chOff x="0" y="0"/>
          <a:chExt cx="0" cy="0"/>
        </a:xfrm>
      </p:grpSpPr>
      <p:sp>
        <p:nvSpPr>
          <p:cNvPr id="3394" name="Google Shape;3394;p46"/>
          <p:cNvSpPr/>
          <p:nvPr/>
        </p:nvSpPr>
        <p:spPr>
          <a:xfrm>
            <a:off x="7402665" y="3807974"/>
            <a:ext cx="1251900" cy="2334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95" name="Google Shape;3395;p46"/>
          <p:cNvSpPr/>
          <p:nvPr/>
        </p:nvSpPr>
        <p:spPr>
          <a:xfrm>
            <a:off x="7577370" y="2050648"/>
            <a:ext cx="999900" cy="2334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96" name="Google Shape;3396;p46"/>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rdt2.0: FSM </a:t>
            </a:r>
            <a:r>
              <a:rPr lang="en-US" sz="3600"/>
              <a:t>specifications</a:t>
            </a:r>
            <a:endParaRPr sz="3300"/>
          </a:p>
        </p:txBody>
      </p:sp>
      <p:sp>
        <p:nvSpPr>
          <p:cNvPr id="3397" name="Google Shape;3397;p46"/>
          <p:cNvSpPr/>
          <p:nvPr/>
        </p:nvSpPr>
        <p:spPr>
          <a:xfrm>
            <a:off x="1227113" y="1762382"/>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398" name="Google Shape;3398;p46"/>
          <p:cNvSpPr txBox="1"/>
          <p:nvPr/>
        </p:nvSpPr>
        <p:spPr>
          <a:xfrm>
            <a:off x="1150913" y="1825486"/>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above</a:t>
            </a:r>
            <a:endParaRPr b="0" i="0" sz="1200" u="none" cap="none" strike="noStrike">
              <a:solidFill>
                <a:srgbClr val="000000"/>
              </a:solidFill>
              <a:latin typeface="Times New Roman"/>
              <a:ea typeface="Times New Roman"/>
              <a:cs typeface="Times New Roman"/>
              <a:sym typeface="Times New Roman"/>
            </a:endParaRPr>
          </a:p>
        </p:txBody>
      </p:sp>
      <p:grpSp>
        <p:nvGrpSpPr>
          <p:cNvPr id="3399" name="Google Shape;3399;p46"/>
          <p:cNvGrpSpPr/>
          <p:nvPr/>
        </p:nvGrpSpPr>
        <p:grpSpPr>
          <a:xfrm>
            <a:off x="3144020" y="1800401"/>
            <a:ext cx="2755106" cy="689453"/>
            <a:chOff x="5004826" y="2400535"/>
            <a:chExt cx="3673475" cy="919271"/>
          </a:xfrm>
        </p:grpSpPr>
        <p:sp>
          <p:nvSpPr>
            <p:cNvPr id="3400" name="Google Shape;3400;p46"/>
            <p:cNvSpPr/>
            <p:nvPr/>
          </p:nvSpPr>
          <p:spPr>
            <a:xfrm>
              <a:off x="5004826" y="2426043"/>
              <a:ext cx="466725" cy="893763"/>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01" name="Google Shape;3401;p46"/>
            <p:cNvSpPr txBox="1"/>
            <p:nvPr/>
          </p:nvSpPr>
          <p:spPr>
            <a:xfrm>
              <a:off x="5314388" y="2740368"/>
              <a:ext cx="1763713"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402" name="Google Shape;3402;p46"/>
            <p:cNvSpPr txBox="1"/>
            <p:nvPr/>
          </p:nvSpPr>
          <p:spPr>
            <a:xfrm>
              <a:off x="5288988" y="2400535"/>
              <a:ext cx="3389313" cy="6318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403" name="Google Shape;3403;p46"/>
            <p:cNvCxnSpPr/>
            <p:nvPr/>
          </p:nvCxnSpPr>
          <p:spPr>
            <a:xfrm>
              <a:off x="5408051" y="2740368"/>
              <a:ext cx="990600" cy="0"/>
            </a:xfrm>
            <a:prstGeom prst="straightConnector1">
              <a:avLst/>
            </a:prstGeom>
            <a:noFill/>
            <a:ln cap="flat" cmpd="sng" w="28575">
              <a:solidFill>
                <a:srgbClr val="000000"/>
              </a:solidFill>
              <a:prstDash val="solid"/>
              <a:round/>
              <a:headEnd len="med" w="med" type="none"/>
              <a:tailEnd len="med" w="med" type="none"/>
            </a:ln>
          </p:spPr>
        </p:cxnSp>
      </p:grpSp>
      <p:grpSp>
        <p:nvGrpSpPr>
          <p:cNvPr id="3404" name="Google Shape;3404;p46"/>
          <p:cNvGrpSpPr/>
          <p:nvPr/>
        </p:nvGrpSpPr>
        <p:grpSpPr>
          <a:xfrm>
            <a:off x="2423691" y="1771907"/>
            <a:ext cx="806053" cy="721519"/>
            <a:chOff x="1540" y="2116"/>
            <a:chExt cx="677" cy="606"/>
          </a:xfrm>
        </p:grpSpPr>
        <p:sp>
          <p:nvSpPr>
            <p:cNvPr id="3405" name="Google Shape;3405;p46"/>
            <p:cNvSpPr/>
            <p:nvPr/>
          </p:nvSpPr>
          <p:spPr>
            <a:xfrm>
              <a:off x="1565" y="2116"/>
              <a:ext cx="621" cy="60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06" name="Google Shape;3406;p46"/>
            <p:cNvSpPr txBox="1"/>
            <p:nvPr/>
          </p:nvSpPr>
          <p:spPr>
            <a:xfrm>
              <a:off x="1540" y="2163"/>
              <a:ext cx="677"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ACK or NAK</a:t>
              </a:r>
              <a:endParaRPr b="0" i="0" sz="1200" u="none" cap="none" strike="noStrike">
                <a:solidFill>
                  <a:srgbClr val="000000"/>
                </a:solidFill>
                <a:latin typeface="Times New Roman"/>
                <a:ea typeface="Times New Roman"/>
                <a:cs typeface="Times New Roman"/>
                <a:sym typeface="Times New Roman"/>
              </a:endParaRPr>
            </a:p>
          </p:txBody>
        </p:sp>
      </p:grpSp>
      <p:grpSp>
        <p:nvGrpSpPr>
          <p:cNvPr id="3407" name="Google Shape;3407;p46"/>
          <p:cNvGrpSpPr/>
          <p:nvPr/>
        </p:nvGrpSpPr>
        <p:grpSpPr>
          <a:xfrm>
            <a:off x="6244407" y="2040989"/>
            <a:ext cx="2545556" cy="777478"/>
            <a:chOff x="8325876" y="2721318"/>
            <a:chExt cx="3394075" cy="1036638"/>
          </a:xfrm>
        </p:grpSpPr>
        <p:grpSp>
          <p:nvGrpSpPr>
            <p:cNvPr id="3408" name="Google Shape;3408;p46"/>
            <p:cNvGrpSpPr/>
            <p:nvPr/>
          </p:nvGrpSpPr>
          <p:grpSpPr>
            <a:xfrm>
              <a:off x="8325876" y="2721318"/>
              <a:ext cx="3394075" cy="630238"/>
              <a:chOff x="2222" y="2804"/>
              <a:chExt cx="2138" cy="397"/>
            </a:xfrm>
          </p:grpSpPr>
          <p:sp>
            <p:nvSpPr>
              <p:cNvPr id="3409" name="Google Shape;3409;p46"/>
              <p:cNvSpPr txBox="1"/>
              <p:nvPr/>
            </p:nvSpPr>
            <p:spPr>
              <a:xfrm>
                <a:off x="2222" y="3039"/>
                <a:ext cx="1152" cy="1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udt_send(NAK)</a:t>
                </a:r>
                <a:endParaRPr b="0" i="0" sz="1200" u="none" cap="none" strike="noStrike">
                  <a:solidFill>
                    <a:srgbClr val="000000"/>
                  </a:solidFill>
                  <a:latin typeface="Times New Roman"/>
                  <a:ea typeface="Times New Roman"/>
                  <a:cs typeface="Times New Roman"/>
                  <a:sym typeface="Times New Roman"/>
                </a:endParaRPr>
              </a:p>
            </p:txBody>
          </p:sp>
          <p:sp>
            <p:nvSpPr>
              <p:cNvPr id="3410" name="Google Shape;3410;p46"/>
              <p:cNvSpPr txBox="1"/>
              <p:nvPr/>
            </p:nvSpPr>
            <p:spPr>
              <a:xfrm>
                <a:off x="2225" y="2804"/>
                <a:ext cx="2135" cy="19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411" name="Google Shape;3411;p46"/>
              <p:cNvCxnSpPr/>
              <p:nvPr/>
            </p:nvCxnSpPr>
            <p:spPr>
              <a:xfrm>
                <a:off x="2285" y="3040"/>
                <a:ext cx="624" cy="0"/>
              </a:xfrm>
              <a:prstGeom prst="straightConnector1">
                <a:avLst/>
              </a:prstGeom>
              <a:noFill/>
              <a:ln cap="flat" cmpd="sng" w="28575">
                <a:solidFill>
                  <a:srgbClr val="000000"/>
                </a:solidFill>
                <a:prstDash val="solid"/>
                <a:round/>
                <a:headEnd len="med" w="med" type="none"/>
                <a:tailEnd len="med" w="med" type="none"/>
              </a:ln>
            </p:spPr>
          </p:cxnSp>
        </p:grpSp>
        <p:sp>
          <p:nvSpPr>
            <p:cNvPr id="3412" name="Google Shape;3412;p46"/>
            <p:cNvSpPr/>
            <p:nvPr/>
          </p:nvSpPr>
          <p:spPr>
            <a:xfrm>
              <a:off x="8424301" y="3288056"/>
              <a:ext cx="1257300" cy="469900"/>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3413" name="Google Shape;3413;p46"/>
          <p:cNvSpPr/>
          <p:nvPr/>
        </p:nvSpPr>
        <p:spPr>
          <a:xfrm>
            <a:off x="6387282" y="2781557"/>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14" name="Google Shape;3414;p46"/>
          <p:cNvSpPr txBox="1"/>
          <p:nvPr/>
        </p:nvSpPr>
        <p:spPr>
          <a:xfrm>
            <a:off x="6321797" y="2844661"/>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below</a:t>
            </a:r>
            <a:endParaRPr b="0" i="0" sz="1200" u="none" cap="none" strike="noStrike">
              <a:solidFill>
                <a:srgbClr val="000000"/>
              </a:solidFill>
              <a:latin typeface="Times New Roman"/>
              <a:ea typeface="Times New Roman"/>
              <a:cs typeface="Times New Roman"/>
              <a:sym typeface="Times New Roman"/>
            </a:endParaRPr>
          </a:p>
        </p:txBody>
      </p:sp>
      <p:grpSp>
        <p:nvGrpSpPr>
          <p:cNvPr id="3415" name="Google Shape;3415;p46"/>
          <p:cNvGrpSpPr/>
          <p:nvPr/>
        </p:nvGrpSpPr>
        <p:grpSpPr>
          <a:xfrm>
            <a:off x="6037238" y="3443411"/>
            <a:ext cx="3106762" cy="1034904"/>
            <a:chOff x="8049650" y="4591214"/>
            <a:chExt cx="4142349" cy="1379872"/>
          </a:xfrm>
        </p:grpSpPr>
        <p:grpSp>
          <p:nvGrpSpPr>
            <p:cNvPr id="3416" name="Google Shape;3416;p46"/>
            <p:cNvGrpSpPr/>
            <p:nvPr/>
          </p:nvGrpSpPr>
          <p:grpSpPr>
            <a:xfrm>
              <a:off x="8049650" y="5037504"/>
              <a:ext cx="4142349" cy="933582"/>
              <a:chOff x="8049650" y="5037504"/>
              <a:chExt cx="4142349" cy="933582"/>
            </a:xfrm>
          </p:grpSpPr>
          <p:sp>
            <p:nvSpPr>
              <p:cNvPr id="3417" name="Google Shape;3417;p46"/>
              <p:cNvSpPr txBox="1"/>
              <p:nvPr/>
            </p:nvSpPr>
            <p:spPr>
              <a:xfrm>
                <a:off x="8071876" y="5351961"/>
                <a:ext cx="2143125" cy="6191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udt_send(ACK)</a:t>
                </a:r>
                <a:endParaRPr b="0" i="0" sz="1200" u="none" cap="none" strike="noStrike">
                  <a:solidFill>
                    <a:srgbClr val="000000"/>
                  </a:solidFill>
                  <a:latin typeface="Times New Roman"/>
                  <a:ea typeface="Times New Roman"/>
                  <a:cs typeface="Times New Roman"/>
                  <a:sym typeface="Times New Roman"/>
                </a:endParaRPr>
              </a:p>
            </p:txBody>
          </p:sp>
          <p:sp>
            <p:nvSpPr>
              <p:cNvPr id="3418" name="Google Shape;3418;p46"/>
              <p:cNvSpPr txBox="1"/>
              <p:nvPr/>
            </p:nvSpPr>
            <p:spPr>
              <a:xfrm>
                <a:off x="8049650" y="5037504"/>
                <a:ext cx="4142349" cy="701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notcorrupt(rcvpkt)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419" name="Google Shape;3419;p46"/>
              <p:cNvCxnSpPr/>
              <p:nvPr/>
            </p:nvCxnSpPr>
            <p:spPr>
              <a:xfrm>
                <a:off x="8171888" y="5407524"/>
                <a:ext cx="1489075" cy="0"/>
              </a:xfrm>
              <a:prstGeom prst="straightConnector1">
                <a:avLst/>
              </a:prstGeom>
              <a:noFill/>
              <a:ln cap="flat" cmpd="sng" w="28575">
                <a:solidFill>
                  <a:srgbClr val="000000"/>
                </a:solidFill>
                <a:prstDash val="solid"/>
                <a:round/>
                <a:headEnd len="med" w="med" type="none"/>
                <a:tailEnd len="med" w="med" type="none"/>
              </a:ln>
            </p:spPr>
          </p:cxnSp>
        </p:grpSp>
        <p:sp>
          <p:nvSpPr>
            <p:cNvPr id="3420" name="Google Shape;3420;p46"/>
            <p:cNvSpPr/>
            <p:nvPr/>
          </p:nvSpPr>
          <p:spPr>
            <a:xfrm flipH="1" rot="10800000">
              <a:off x="8437001" y="4591214"/>
              <a:ext cx="1257300" cy="469900"/>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421" name="Google Shape;3421;p46"/>
          <p:cNvGrpSpPr/>
          <p:nvPr/>
        </p:nvGrpSpPr>
        <p:grpSpPr>
          <a:xfrm>
            <a:off x="1458094" y="1005145"/>
            <a:ext cx="2732484" cy="770335"/>
            <a:chOff x="2756926" y="1340193"/>
            <a:chExt cx="3643312" cy="1027113"/>
          </a:xfrm>
        </p:grpSpPr>
        <p:sp>
          <p:nvSpPr>
            <p:cNvPr id="3422" name="Google Shape;3422;p46"/>
            <p:cNvSpPr txBox="1"/>
            <p:nvPr/>
          </p:nvSpPr>
          <p:spPr>
            <a:xfrm>
              <a:off x="2756926" y="1630706"/>
              <a:ext cx="3643312"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snkpkt = make_pkt(data,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cxnSp>
          <p:nvCxnSpPr>
            <p:cNvPr id="3423" name="Google Shape;3423;p46"/>
            <p:cNvCxnSpPr/>
            <p:nvPr/>
          </p:nvCxnSpPr>
          <p:spPr>
            <a:xfrm>
              <a:off x="2861701" y="1675156"/>
              <a:ext cx="990600" cy="0"/>
            </a:xfrm>
            <a:prstGeom prst="straightConnector1">
              <a:avLst/>
            </a:prstGeom>
            <a:noFill/>
            <a:ln cap="flat" cmpd="sng" w="28575">
              <a:solidFill>
                <a:srgbClr val="000000"/>
              </a:solidFill>
              <a:prstDash val="solid"/>
              <a:round/>
              <a:headEnd len="med" w="med" type="none"/>
              <a:tailEnd len="med" w="med" type="none"/>
            </a:ln>
          </p:spPr>
        </p:cxnSp>
        <p:sp>
          <p:nvSpPr>
            <p:cNvPr id="3424" name="Google Shape;3424;p46"/>
            <p:cNvSpPr/>
            <p:nvPr/>
          </p:nvSpPr>
          <p:spPr>
            <a:xfrm flipH="1" rot="10800000">
              <a:off x="2809313" y="2119656"/>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25" name="Google Shape;3425;p46"/>
            <p:cNvSpPr txBox="1"/>
            <p:nvPr/>
          </p:nvSpPr>
          <p:spPr>
            <a:xfrm>
              <a:off x="2782326" y="1340193"/>
              <a:ext cx="2255837" cy="4286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grpSp>
      <p:grpSp>
        <p:nvGrpSpPr>
          <p:cNvPr id="3426" name="Google Shape;3426;p46"/>
          <p:cNvGrpSpPr/>
          <p:nvPr/>
        </p:nvGrpSpPr>
        <p:grpSpPr>
          <a:xfrm>
            <a:off x="1093168" y="2462503"/>
            <a:ext cx="2661046" cy="743580"/>
            <a:chOff x="2270357" y="3283338"/>
            <a:chExt cx="3548062" cy="991440"/>
          </a:xfrm>
        </p:grpSpPr>
        <p:sp>
          <p:nvSpPr>
            <p:cNvPr id="3427" name="Google Shape;3427;p46"/>
            <p:cNvSpPr/>
            <p:nvPr/>
          </p:nvSpPr>
          <p:spPr>
            <a:xfrm>
              <a:off x="2882338" y="3283338"/>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sz="1100"/>
            </a:p>
          </p:txBody>
        </p:sp>
        <p:grpSp>
          <p:nvGrpSpPr>
            <p:cNvPr id="3428" name="Google Shape;3428;p46"/>
            <p:cNvGrpSpPr/>
            <p:nvPr/>
          </p:nvGrpSpPr>
          <p:grpSpPr>
            <a:xfrm>
              <a:off x="2270357" y="3545923"/>
              <a:ext cx="3548062" cy="728855"/>
              <a:chOff x="2270357" y="3545923"/>
              <a:chExt cx="3548062" cy="728855"/>
            </a:xfrm>
          </p:grpSpPr>
          <p:sp>
            <p:nvSpPr>
              <p:cNvPr id="3429" name="Google Shape;3429;p46"/>
              <p:cNvSpPr txBox="1"/>
              <p:nvPr/>
            </p:nvSpPr>
            <p:spPr>
              <a:xfrm>
                <a:off x="2270357" y="3545923"/>
                <a:ext cx="3548062"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isACK(rcvpkt)</a:t>
                </a:r>
                <a:endParaRPr b="0" i="0" sz="1200" u="none" cap="none" strike="noStrike">
                  <a:solidFill>
                    <a:srgbClr val="000000"/>
                  </a:solidFill>
                  <a:latin typeface="Times New Roman"/>
                  <a:ea typeface="Times New Roman"/>
                  <a:cs typeface="Times New Roman"/>
                  <a:sym typeface="Times New Roman"/>
                </a:endParaRPr>
              </a:p>
            </p:txBody>
          </p:sp>
          <p:cxnSp>
            <p:nvCxnSpPr>
              <p:cNvPr id="3430" name="Google Shape;3430;p46"/>
              <p:cNvCxnSpPr/>
              <p:nvPr/>
            </p:nvCxnSpPr>
            <p:spPr>
              <a:xfrm>
                <a:off x="3330476" y="3919619"/>
                <a:ext cx="990600" cy="0"/>
              </a:xfrm>
              <a:prstGeom prst="straightConnector1">
                <a:avLst/>
              </a:prstGeom>
              <a:noFill/>
              <a:ln cap="flat" cmpd="sng" w="28575">
                <a:solidFill>
                  <a:srgbClr val="000000"/>
                </a:solidFill>
                <a:prstDash val="solid"/>
                <a:round/>
                <a:headEnd len="med" w="med" type="none"/>
                <a:tailEnd len="med" w="med" type="none"/>
              </a:ln>
            </p:spPr>
          </p:cxnSp>
          <p:sp>
            <p:nvSpPr>
              <p:cNvPr id="3431" name="Google Shape;3431;p46"/>
              <p:cNvSpPr txBox="1"/>
              <p:nvPr/>
            </p:nvSpPr>
            <p:spPr>
              <a:xfrm>
                <a:off x="3665151" y="3936078"/>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sp>
        <p:nvSpPr>
          <p:cNvPr id="3432" name="Google Shape;3432;p46"/>
          <p:cNvSpPr txBox="1"/>
          <p:nvPr/>
        </p:nvSpPr>
        <p:spPr>
          <a:xfrm>
            <a:off x="262700" y="1888293"/>
            <a:ext cx="8169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sender</a:t>
            </a:r>
            <a:endParaRPr sz="1100"/>
          </a:p>
        </p:txBody>
      </p:sp>
      <p:sp>
        <p:nvSpPr>
          <p:cNvPr id="3433" name="Google Shape;3433;p46"/>
          <p:cNvSpPr txBox="1"/>
          <p:nvPr/>
        </p:nvSpPr>
        <p:spPr>
          <a:xfrm>
            <a:off x="7245722" y="2970866"/>
            <a:ext cx="935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receiver</a:t>
            </a:r>
            <a:endParaRPr sz="1100"/>
          </a:p>
        </p:txBody>
      </p:sp>
      <p:sp>
        <p:nvSpPr>
          <p:cNvPr id="3434" name="Google Shape;3434;p46"/>
          <p:cNvSpPr txBox="1"/>
          <p:nvPr/>
        </p:nvSpPr>
        <p:spPr>
          <a:xfrm>
            <a:off x="3356758" y="1615936"/>
            <a:ext cx="1564500" cy="474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isNAK(rcvpkt)</a:t>
            </a:r>
            <a:endParaRPr b="0" i="0" sz="1200" u="none" cap="none" strike="noStrike">
              <a:solidFill>
                <a:srgbClr val="000000"/>
              </a:solidFill>
              <a:latin typeface="Times New Roman"/>
              <a:ea typeface="Times New Roman"/>
              <a:cs typeface="Times New Roman"/>
              <a:sym typeface="Times New Roman"/>
            </a:endParaRPr>
          </a:p>
        </p:txBody>
      </p:sp>
      <p:sp>
        <p:nvSpPr>
          <p:cNvPr id="3435" name="Google Shape;3435;p46"/>
          <p:cNvSpPr/>
          <p:nvPr/>
        </p:nvSpPr>
        <p:spPr>
          <a:xfrm>
            <a:off x="5880969" y="1860115"/>
            <a:ext cx="3184800" cy="3006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36" name="Google Shape;3436;p4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1"/>
                                        </p:tgtEl>
                                        <p:attrNameLst>
                                          <p:attrName>style.visibility</p:attrName>
                                        </p:attrNameLst>
                                      </p:cBhvr>
                                      <p:to>
                                        <p:strVal val="visible"/>
                                      </p:to>
                                    </p:set>
                                    <p:animEffect filter="fade" transition="in">
                                      <p:cBhvr>
                                        <p:cTn dur="500"/>
                                        <p:tgtEl>
                                          <p:spTgt spid="3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6"/>
                                        </p:tgtEl>
                                        <p:attrNameLst>
                                          <p:attrName>style.visibility</p:attrName>
                                        </p:attrNameLst>
                                      </p:cBhvr>
                                      <p:to>
                                        <p:strVal val="visible"/>
                                      </p:to>
                                    </p:set>
                                    <p:animEffect filter="fade" transition="in">
                                      <p:cBhvr>
                                        <p:cTn dur="500"/>
                                        <p:tgtEl>
                                          <p:spTgt spid="3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9"/>
                                        </p:tgtEl>
                                        <p:attrNameLst>
                                          <p:attrName>style.visibility</p:attrName>
                                        </p:attrNameLst>
                                      </p:cBhvr>
                                      <p:to>
                                        <p:strVal val="visible"/>
                                      </p:to>
                                    </p:set>
                                    <p:animEffect filter="fade" transition="in">
                                      <p:cBhvr>
                                        <p:cTn dur="500"/>
                                        <p:tgtEl>
                                          <p:spTgt spid="3399"/>
                                        </p:tgtEl>
                                      </p:cBhvr>
                                    </p:animEffect>
                                  </p:childTnLst>
                                </p:cTn>
                              </p:par>
                              <p:par>
                                <p:cTn fill="hold" nodeType="withEffect" presetClass="entr" presetID="10" presetSubtype="0">
                                  <p:stCondLst>
                                    <p:cond delay="0"/>
                                  </p:stCondLst>
                                  <p:childTnLst>
                                    <p:set>
                                      <p:cBhvr>
                                        <p:cTn dur="1" fill="hold">
                                          <p:stCondLst>
                                            <p:cond delay="0"/>
                                          </p:stCondLst>
                                        </p:cTn>
                                        <p:tgtEl>
                                          <p:spTgt spid="3434"/>
                                        </p:tgtEl>
                                        <p:attrNameLst>
                                          <p:attrName>style.visibility</p:attrName>
                                        </p:attrNameLst>
                                      </p:cBhvr>
                                      <p:to>
                                        <p:strVal val="visible"/>
                                      </p:to>
                                    </p:set>
                                    <p:animEffect filter="fade" transition="in">
                                      <p:cBhvr>
                                        <p:cTn dur="500"/>
                                        <p:tgtEl>
                                          <p:spTgt spid="3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35"/>
                                        </p:tgtEl>
                                      </p:cBhvr>
                                    </p:animEffect>
                                    <p:set>
                                      <p:cBhvr>
                                        <p:cTn dur="1" fill="hold">
                                          <p:stCondLst>
                                            <p:cond delay="500"/>
                                          </p:stCondLst>
                                        </p:cTn>
                                        <p:tgtEl>
                                          <p:spTgt spid="3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7"/>
                                        </p:tgtEl>
                                        <p:attrNameLst>
                                          <p:attrName>style.visibility</p:attrName>
                                        </p:attrNameLst>
                                      </p:cBhvr>
                                      <p:to>
                                        <p:strVal val="visible"/>
                                      </p:to>
                                    </p:set>
                                    <p:animEffect filter="fade" transition="in">
                                      <p:cBhvr>
                                        <p:cTn dur="500"/>
                                        <p:tgtEl>
                                          <p:spTgt spid="3407"/>
                                        </p:tgtEl>
                                      </p:cBhvr>
                                    </p:animEffect>
                                  </p:childTnLst>
                                </p:cTn>
                              </p:par>
                              <p:par>
                                <p:cTn fill="hold" nodeType="withEffect" presetClass="entr" presetID="10" presetSubtype="0">
                                  <p:stCondLst>
                                    <p:cond delay="0"/>
                                  </p:stCondLst>
                                  <p:childTnLst>
                                    <p:set>
                                      <p:cBhvr>
                                        <p:cTn dur="1" fill="hold">
                                          <p:stCondLst>
                                            <p:cond delay="0"/>
                                          </p:stCondLst>
                                        </p:cTn>
                                        <p:tgtEl>
                                          <p:spTgt spid="3395"/>
                                        </p:tgtEl>
                                        <p:attrNameLst>
                                          <p:attrName>style.visibility</p:attrName>
                                        </p:attrNameLst>
                                      </p:cBhvr>
                                      <p:to>
                                        <p:strVal val="visible"/>
                                      </p:to>
                                    </p:set>
                                    <p:animEffect filter="fade" transition="in">
                                      <p:cBhvr>
                                        <p:cTn dur="500"/>
                                        <p:tgtEl>
                                          <p:spTgt spid="3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5"/>
                                        </p:tgtEl>
                                        <p:attrNameLst>
                                          <p:attrName>style.visibility</p:attrName>
                                        </p:attrNameLst>
                                      </p:cBhvr>
                                      <p:to>
                                        <p:strVal val="visible"/>
                                      </p:to>
                                    </p:set>
                                    <p:animEffect filter="fade" transition="in">
                                      <p:cBhvr>
                                        <p:cTn dur="500"/>
                                        <p:tgtEl>
                                          <p:spTgt spid="3415"/>
                                        </p:tgtEl>
                                      </p:cBhvr>
                                    </p:animEffect>
                                  </p:childTnLst>
                                </p:cTn>
                              </p:par>
                              <p:par>
                                <p:cTn fill="hold" nodeType="withEffect" presetClass="entr" presetID="10" presetSubtype="0">
                                  <p:stCondLst>
                                    <p:cond delay="0"/>
                                  </p:stCondLst>
                                  <p:childTnLst>
                                    <p:set>
                                      <p:cBhvr>
                                        <p:cTn dur="1" fill="hold">
                                          <p:stCondLst>
                                            <p:cond delay="0"/>
                                          </p:stCondLst>
                                        </p:cTn>
                                        <p:tgtEl>
                                          <p:spTgt spid="3394"/>
                                        </p:tgtEl>
                                        <p:attrNameLst>
                                          <p:attrName>style.visibility</p:attrName>
                                        </p:attrNameLst>
                                      </p:cBhvr>
                                      <p:to>
                                        <p:strVal val="visible"/>
                                      </p:to>
                                    </p:set>
                                    <p:animEffect filter="fade" transition="in">
                                      <p:cBhvr>
                                        <p:cTn dur="500"/>
                                        <p:tgtEl>
                                          <p:spTgt spid="3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1" name="Shape 3441"/>
        <p:cNvGrpSpPr/>
        <p:nvPr/>
      </p:nvGrpSpPr>
      <p:grpSpPr>
        <a:xfrm>
          <a:off x="0" y="0"/>
          <a:ext cx="0" cy="0"/>
          <a:chOff x="0" y="0"/>
          <a:chExt cx="0" cy="0"/>
        </a:xfrm>
      </p:grpSpPr>
      <p:sp>
        <p:nvSpPr>
          <p:cNvPr id="3442" name="Google Shape;3442;p47"/>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rdt2.0: FSM </a:t>
            </a:r>
            <a:r>
              <a:rPr lang="en-US" sz="3600"/>
              <a:t>specification</a:t>
            </a:r>
            <a:endParaRPr sz="3300"/>
          </a:p>
        </p:txBody>
      </p:sp>
      <p:sp>
        <p:nvSpPr>
          <p:cNvPr id="3443" name="Google Shape;3443;p47"/>
          <p:cNvSpPr/>
          <p:nvPr/>
        </p:nvSpPr>
        <p:spPr>
          <a:xfrm>
            <a:off x="1227113" y="1762382"/>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44" name="Google Shape;3444;p47"/>
          <p:cNvSpPr txBox="1"/>
          <p:nvPr/>
        </p:nvSpPr>
        <p:spPr>
          <a:xfrm>
            <a:off x="1150913" y="1825486"/>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above</a:t>
            </a:r>
            <a:endParaRPr b="0" i="0" sz="1200" u="none" cap="none" strike="noStrike">
              <a:solidFill>
                <a:srgbClr val="000000"/>
              </a:solidFill>
              <a:latin typeface="Times New Roman"/>
              <a:ea typeface="Times New Roman"/>
              <a:cs typeface="Times New Roman"/>
              <a:sym typeface="Times New Roman"/>
            </a:endParaRPr>
          </a:p>
        </p:txBody>
      </p:sp>
      <p:grpSp>
        <p:nvGrpSpPr>
          <p:cNvPr id="3445" name="Google Shape;3445;p47"/>
          <p:cNvGrpSpPr/>
          <p:nvPr/>
        </p:nvGrpSpPr>
        <p:grpSpPr>
          <a:xfrm>
            <a:off x="3144020" y="1800401"/>
            <a:ext cx="2755106" cy="689453"/>
            <a:chOff x="5004826" y="2400535"/>
            <a:chExt cx="3673475" cy="919271"/>
          </a:xfrm>
        </p:grpSpPr>
        <p:sp>
          <p:nvSpPr>
            <p:cNvPr id="3446" name="Google Shape;3446;p47"/>
            <p:cNvSpPr/>
            <p:nvPr/>
          </p:nvSpPr>
          <p:spPr>
            <a:xfrm>
              <a:off x="5004826" y="2426043"/>
              <a:ext cx="466725" cy="893763"/>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47" name="Google Shape;3447;p47"/>
            <p:cNvSpPr txBox="1"/>
            <p:nvPr/>
          </p:nvSpPr>
          <p:spPr>
            <a:xfrm>
              <a:off x="5314388" y="2740368"/>
              <a:ext cx="1763713"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448" name="Google Shape;3448;p47"/>
            <p:cNvSpPr txBox="1"/>
            <p:nvPr/>
          </p:nvSpPr>
          <p:spPr>
            <a:xfrm>
              <a:off x="5288988" y="2400535"/>
              <a:ext cx="3389313" cy="6318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449" name="Google Shape;3449;p47"/>
            <p:cNvCxnSpPr/>
            <p:nvPr/>
          </p:nvCxnSpPr>
          <p:spPr>
            <a:xfrm>
              <a:off x="5408051" y="2740368"/>
              <a:ext cx="990600" cy="0"/>
            </a:xfrm>
            <a:prstGeom prst="straightConnector1">
              <a:avLst/>
            </a:prstGeom>
            <a:noFill/>
            <a:ln cap="flat" cmpd="sng" w="28575">
              <a:solidFill>
                <a:srgbClr val="000000"/>
              </a:solidFill>
              <a:prstDash val="solid"/>
              <a:round/>
              <a:headEnd len="med" w="med" type="none"/>
              <a:tailEnd len="med" w="med" type="none"/>
            </a:ln>
          </p:spPr>
        </p:cxnSp>
      </p:grpSp>
      <p:grpSp>
        <p:nvGrpSpPr>
          <p:cNvPr id="3450" name="Google Shape;3450;p47"/>
          <p:cNvGrpSpPr/>
          <p:nvPr/>
        </p:nvGrpSpPr>
        <p:grpSpPr>
          <a:xfrm>
            <a:off x="2423691" y="1771907"/>
            <a:ext cx="806053" cy="721519"/>
            <a:chOff x="1540" y="2116"/>
            <a:chExt cx="677" cy="606"/>
          </a:xfrm>
        </p:grpSpPr>
        <p:sp>
          <p:nvSpPr>
            <p:cNvPr id="3451" name="Google Shape;3451;p47"/>
            <p:cNvSpPr/>
            <p:nvPr/>
          </p:nvSpPr>
          <p:spPr>
            <a:xfrm>
              <a:off x="1565" y="2116"/>
              <a:ext cx="621" cy="60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52" name="Google Shape;3452;p47"/>
            <p:cNvSpPr txBox="1"/>
            <p:nvPr/>
          </p:nvSpPr>
          <p:spPr>
            <a:xfrm>
              <a:off x="1540" y="2163"/>
              <a:ext cx="677"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ACK or NAK</a:t>
              </a:r>
              <a:endParaRPr b="0" i="0" sz="1200" u="none" cap="none" strike="noStrike">
                <a:solidFill>
                  <a:srgbClr val="000000"/>
                </a:solidFill>
                <a:latin typeface="Times New Roman"/>
                <a:ea typeface="Times New Roman"/>
                <a:cs typeface="Times New Roman"/>
                <a:sym typeface="Times New Roman"/>
              </a:endParaRPr>
            </a:p>
          </p:txBody>
        </p:sp>
      </p:grpSp>
      <p:grpSp>
        <p:nvGrpSpPr>
          <p:cNvPr id="3453" name="Google Shape;3453;p47"/>
          <p:cNvGrpSpPr/>
          <p:nvPr/>
        </p:nvGrpSpPr>
        <p:grpSpPr>
          <a:xfrm>
            <a:off x="5634807" y="2040989"/>
            <a:ext cx="2545556" cy="777478"/>
            <a:chOff x="8325876" y="2721318"/>
            <a:chExt cx="3394075" cy="1036638"/>
          </a:xfrm>
        </p:grpSpPr>
        <p:grpSp>
          <p:nvGrpSpPr>
            <p:cNvPr id="3454" name="Google Shape;3454;p47"/>
            <p:cNvGrpSpPr/>
            <p:nvPr/>
          </p:nvGrpSpPr>
          <p:grpSpPr>
            <a:xfrm>
              <a:off x="8325876" y="2721318"/>
              <a:ext cx="3394075" cy="630238"/>
              <a:chOff x="2222" y="2804"/>
              <a:chExt cx="2138" cy="397"/>
            </a:xfrm>
          </p:grpSpPr>
          <p:sp>
            <p:nvSpPr>
              <p:cNvPr id="3455" name="Google Shape;3455;p47"/>
              <p:cNvSpPr txBox="1"/>
              <p:nvPr/>
            </p:nvSpPr>
            <p:spPr>
              <a:xfrm>
                <a:off x="2222" y="3039"/>
                <a:ext cx="1152" cy="1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udt_send(NAK)</a:t>
                </a:r>
                <a:endParaRPr b="0" i="0" sz="1200" u="none" cap="none" strike="noStrike">
                  <a:solidFill>
                    <a:srgbClr val="000000"/>
                  </a:solidFill>
                  <a:latin typeface="Times New Roman"/>
                  <a:ea typeface="Times New Roman"/>
                  <a:cs typeface="Times New Roman"/>
                  <a:sym typeface="Times New Roman"/>
                </a:endParaRPr>
              </a:p>
            </p:txBody>
          </p:sp>
          <p:sp>
            <p:nvSpPr>
              <p:cNvPr id="3456" name="Google Shape;3456;p47"/>
              <p:cNvSpPr txBox="1"/>
              <p:nvPr/>
            </p:nvSpPr>
            <p:spPr>
              <a:xfrm>
                <a:off x="2225" y="2804"/>
                <a:ext cx="2135" cy="19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457" name="Google Shape;3457;p47"/>
              <p:cNvCxnSpPr/>
              <p:nvPr/>
            </p:nvCxnSpPr>
            <p:spPr>
              <a:xfrm>
                <a:off x="2285" y="3040"/>
                <a:ext cx="624" cy="0"/>
              </a:xfrm>
              <a:prstGeom prst="straightConnector1">
                <a:avLst/>
              </a:prstGeom>
              <a:noFill/>
              <a:ln cap="flat" cmpd="sng" w="28575">
                <a:solidFill>
                  <a:srgbClr val="000000"/>
                </a:solidFill>
                <a:prstDash val="solid"/>
                <a:round/>
                <a:headEnd len="med" w="med" type="none"/>
                <a:tailEnd len="med" w="med" type="none"/>
              </a:ln>
            </p:spPr>
          </p:cxnSp>
        </p:grpSp>
        <p:sp>
          <p:nvSpPr>
            <p:cNvPr id="3458" name="Google Shape;3458;p47"/>
            <p:cNvSpPr/>
            <p:nvPr/>
          </p:nvSpPr>
          <p:spPr>
            <a:xfrm>
              <a:off x="8424301" y="3288056"/>
              <a:ext cx="1257300" cy="469900"/>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3459" name="Google Shape;3459;p47"/>
          <p:cNvSpPr/>
          <p:nvPr/>
        </p:nvSpPr>
        <p:spPr>
          <a:xfrm>
            <a:off x="5777682" y="2781557"/>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60" name="Google Shape;3460;p47"/>
          <p:cNvSpPr txBox="1"/>
          <p:nvPr/>
        </p:nvSpPr>
        <p:spPr>
          <a:xfrm>
            <a:off x="5712197" y="2844661"/>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below</a:t>
            </a:r>
            <a:endParaRPr b="0" i="0" sz="1200" u="none" cap="none" strike="noStrike">
              <a:solidFill>
                <a:srgbClr val="000000"/>
              </a:solidFill>
              <a:latin typeface="Times New Roman"/>
              <a:ea typeface="Times New Roman"/>
              <a:cs typeface="Times New Roman"/>
              <a:sym typeface="Times New Roman"/>
            </a:endParaRPr>
          </a:p>
        </p:txBody>
      </p:sp>
      <p:grpSp>
        <p:nvGrpSpPr>
          <p:cNvPr id="3461" name="Google Shape;3461;p47"/>
          <p:cNvGrpSpPr/>
          <p:nvPr/>
        </p:nvGrpSpPr>
        <p:grpSpPr>
          <a:xfrm>
            <a:off x="5427638" y="3443411"/>
            <a:ext cx="3106762" cy="1034904"/>
            <a:chOff x="8049650" y="4591214"/>
            <a:chExt cx="4142349" cy="1379872"/>
          </a:xfrm>
        </p:grpSpPr>
        <p:grpSp>
          <p:nvGrpSpPr>
            <p:cNvPr id="3462" name="Google Shape;3462;p47"/>
            <p:cNvGrpSpPr/>
            <p:nvPr/>
          </p:nvGrpSpPr>
          <p:grpSpPr>
            <a:xfrm>
              <a:off x="8049650" y="5037504"/>
              <a:ext cx="4142349" cy="933582"/>
              <a:chOff x="8049650" y="5037504"/>
              <a:chExt cx="4142349" cy="933582"/>
            </a:xfrm>
          </p:grpSpPr>
          <p:sp>
            <p:nvSpPr>
              <p:cNvPr id="3463" name="Google Shape;3463;p47"/>
              <p:cNvSpPr txBox="1"/>
              <p:nvPr/>
            </p:nvSpPr>
            <p:spPr>
              <a:xfrm>
                <a:off x="8071876" y="5351961"/>
                <a:ext cx="2143125" cy="6191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udt_send(ACK)</a:t>
                </a:r>
                <a:endParaRPr b="0" i="0" sz="1200" u="none" cap="none" strike="noStrike">
                  <a:solidFill>
                    <a:srgbClr val="000000"/>
                  </a:solidFill>
                  <a:latin typeface="Times New Roman"/>
                  <a:ea typeface="Times New Roman"/>
                  <a:cs typeface="Times New Roman"/>
                  <a:sym typeface="Times New Roman"/>
                </a:endParaRPr>
              </a:p>
            </p:txBody>
          </p:sp>
          <p:sp>
            <p:nvSpPr>
              <p:cNvPr id="3464" name="Google Shape;3464;p47"/>
              <p:cNvSpPr txBox="1"/>
              <p:nvPr/>
            </p:nvSpPr>
            <p:spPr>
              <a:xfrm>
                <a:off x="8049650" y="5037504"/>
                <a:ext cx="4142349" cy="701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notcorrupt(rcvpkt)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465" name="Google Shape;3465;p47"/>
              <p:cNvCxnSpPr/>
              <p:nvPr/>
            </p:nvCxnSpPr>
            <p:spPr>
              <a:xfrm>
                <a:off x="8171888" y="5407524"/>
                <a:ext cx="1489075" cy="0"/>
              </a:xfrm>
              <a:prstGeom prst="straightConnector1">
                <a:avLst/>
              </a:prstGeom>
              <a:noFill/>
              <a:ln cap="flat" cmpd="sng" w="28575">
                <a:solidFill>
                  <a:srgbClr val="000000"/>
                </a:solidFill>
                <a:prstDash val="solid"/>
                <a:round/>
                <a:headEnd len="med" w="med" type="none"/>
                <a:tailEnd len="med" w="med" type="none"/>
              </a:ln>
            </p:spPr>
          </p:cxnSp>
        </p:grpSp>
        <p:sp>
          <p:nvSpPr>
            <p:cNvPr id="3466" name="Google Shape;3466;p47"/>
            <p:cNvSpPr/>
            <p:nvPr/>
          </p:nvSpPr>
          <p:spPr>
            <a:xfrm flipH="1" rot="10800000">
              <a:off x="8437001" y="4591214"/>
              <a:ext cx="1257300" cy="469900"/>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467" name="Google Shape;3467;p47"/>
          <p:cNvGrpSpPr/>
          <p:nvPr/>
        </p:nvGrpSpPr>
        <p:grpSpPr>
          <a:xfrm>
            <a:off x="1458094" y="1005145"/>
            <a:ext cx="2732484" cy="770335"/>
            <a:chOff x="2756926" y="1340193"/>
            <a:chExt cx="3643312" cy="1027113"/>
          </a:xfrm>
        </p:grpSpPr>
        <p:sp>
          <p:nvSpPr>
            <p:cNvPr id="3468" name="Google Shape;3468;p47"/>
            <p:cNvSpPr txBox="1"/>
            <p:nvPr/>
          </p:nvSpPr>
          <p:spPr>
            <a:xfrm>
              <a:off x="2756926" y="1630706"/>
              <a:ext cx="3643312"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snkpkt = make_pkt(data,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cxnSp>
          <p:nvCxnSpPr>
            <p:cNvPr id="3469" name="Google Shape;3469;p47"/>
            <p:cNvCxnSpPr/>
            <p:nvPr/>
          </p:nvCxnSpPr>
          <p:spPr>
            <a:xfrm>
              <a:off x="2861701" y="1675156"/>
              <a:ext cx="990600" cy="0"/>
            </a:xfrm>
            <a:prstGeom prst="straightConnector1">
              <a:avLst/>
            </a:prstGeom>
            <a:noFill/>
            <a:ln cap="flat" cmpd="sng" w="28575">
              <a:solidFill>
                <a:srgbClr val="000000"/>
              </a:solidFill>
              <a:prstDash val="solid"/>
              <a:round/>
              <a:headEnd len="med" w="med" type="none"/>
              <a:tailEnd len="med" w="med" type="none"/>
            </a:ln>
          </p:spPr>
        </p:cxnSp>
        <p:sp>
          <p:nvSpPr>
            <p:cNvPr id="3470" name="Google Shape;3470;p47"/>
            <p:cNvSpPr/>
            <p:nvPr/>
          </p:nvSpPr>
          <p:spPr>
            <a:xfrm flipH="1" rot="10800000">
              <a:off x="2809313" y="2119656"/>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71" name="Google Shape;3471;p47"/>
            <p:cNvSpPr txBox="1"/>
            <p:nvPr/>
          </p:nvSpPr>
          <p:spPr>
            <a:xfrm>
              <a:off x="2782326" y="1340193"/>
              <a:ext cx="2255837" cy="4286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grpSp>
      <p:grpSp>
        <p:nvGrpSpPr>
          <p:cNvPr id="3472" name="Google Shape;3472;p47"/>
          <p:cNvGrpSpPr/>
          <p:nvPr/>
        </p:nvGrpSpPr>
        <p:grpSpPr>
          <a:xfrm>
            <a:off x="1093168" y="2462503"/>
            <a:ext cx="2661046" cy="743580"/>
            <a:chOff x="2270357" y="3283338"/>
            <a:chExt cx="3548062" cy="991440"/>
          </a:xfrm>
        </p:grpSpPr>
        <p:sp>
          <p:nvSpPr>
            <p:cNvPr id="3473" name="Google Shape;3473;p47"/>
            <p:cNvSpPr/>
            <p:nvPr/>
          </p:nvSpPr>
          <p:spPr>
            <a:xfrm>
              <a:off x="2882338" y="3283338"/>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sz="1100"/>
            </a:p>
          </p:txBody>
        </p:sp>
        <p:grpSp>
          <p:nvGrpSpPr>
            <p:cNvPr id="3474" name="Google Shape;3474;p47"/>
            <p:cNvGrpSpPr/>
            <p:nvPr/>
          </p:nvGrpSpPr>
          <p:grpSpPr>
            <a:xfrm>
              <a:off x="2270357" y="3545923"/>
              <a:ext cx="3548062" cy="728855"/>
              <a:chOff x="2270357" y="3545923"/>
              <a:chExt cx="3548062" cy="728855"/>
            </a:xfrm>
          </p:grpSpPr>
          <p:sp>
            <p:nvSpPr>
              <p:cNvPr id="3475" name="Google Shape;3475;p47"/>
              <p:cNvSpPr txBox="1"/>
              <p:nvPr/>
            </p:nvSpPr>
            <p:spPr>
              <a:xfrm>
                <a:off x="2270357" y="3545923"/>
                <a:ext cx="3548062"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isACK(rcvpkt)</a:t>
                </a:r>
                <a:endParaRPr b="0" i="0" sz="1200" u="none" cap="none" strike="noStrike">
                  <a:solidFill>
                    <a:srgbClr val="000000"/>
                  </a:solidFill>
                  <a:latin typeface="Times New Roman"/>
                  <a:ea typeface="Times New Roman"/>
                  <a:cs typeface="Times New Roman"/>
                  <a:sym typeface="Times New Roman"/>
                </a:endParaRPr>
              </a:p>
            </p:txBody>
          </p:sp>
          <p:cxnSp>
            <p:nvCxnSpPr>
              <p:cNvPr id="3476" name="Google Shape;3476;p47"/>
              <p:cNvCxnSpPr/>
              <p:nvPr/>
            </p:nvCxnSpPr>
            <p:spPr>
              <a:xfrm>
                <a:off x="3330476" y="3919619"/>
                <a:ext cx="990600" cy="0"/>
              </a:xfrm>
              <a:prstGeom prst="straightConnector1">
                <a:avLst/>
              </a:prstGeom>
              <a:noFill/>
              <a:ln cap="flat" cmpd="sng" w="28575">
                <a:solidFill>
                  <a:srgbClr val="000000"/>
                </a:solidFill>
                <a:prstDash val="solid"/>
                <a:round/>
                <a:headEnd len="med" w="med" type="none"/>
                <a:tailEnd len="med" w="med" type="none"/>
              </a:ln>
            </p:spPr>
          </p:cxnSp>
          <p:sp>
            <p:nvSpPr>
              <p:cNvPr id="3477" name="Google Shape;3477;p47"/>
              <p:cNvSpPr txBox="1"/>
              <p:nvPr/>
            </p:nvSpPr>
            <p:spPr>
              <a:xfrm>
                <a:off x="3665151" y="3936078"/>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sp>
        <p:nvSpPr>
          <p:cNvPr id="3478" name="Google Shape;3478;p47"/>
          <p:cNvSpPr txBox="1"/>
          <p:nvPr/>
        </p:nvSpPr>
        <p:spPr>
          <a:xfrm>
            <a:off x="262700" y="1888293"/>
            <a:ext cx="8169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sender</a:t>
            </a:r>
            <a:endParaRPr sz="1100"/>
          </a:p>
        </p:txBody>
      </p:sp>
      <p:sp>
        <p:nvSpPr>
          <p:cNvPr id="3479" name="Google Shape;3479;p47"/>
          <p:cNvSpPr txBox="1"/>
          <p:nvPr/>
        </p:nvSpPr>
        <p:spPr>
          <a:xfrm>
            <a:off x="6636122" y="2970866"/>
            <a:ext cx="935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receiver</a:t>
            </a:r>
            <a:endParaRPr sz="1100"/>
          </a:p>
        </p:txBody>
      </p:sp>
      <p:sp>
        <p:nvSpPr>
          <p:cNvPr id="3480" name="Google Shape;3480;p47"/>
          <p:cNvSpPr txBox="1"/>
          <p:nvPr/>
        </p:nvSpPr>
        <p:spPr>
          <a:xfrm>
            <a:off x="150161" y="3385900"/>
            <a:ext cx="4899600" cy="160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800"/>
              <a:buFont typeface="Calibri"/>
              <a:buNone/>
            </a:pPr>
            <a:r>
              <a:rPr lang="en-US" sz="2000">
                <a:solidFill>
                  <a:srgbClr val="C00000"/>
                </a:solidFill>
                <a:latin typeface="Calibri"/>
                <a:ea typeface="Calibri"/>
                <a:cs typeface="Calibri"/>
                <a:sym typeface="Calibri"/>
              </a:rPr>
              <a:t>Σημείωση</a:t>
            </a:r>
            <a:r>
              <a:rPr b="0" i="0" lang="en-US" sz="2000" u="none" cap="none" strike="noStrike">
                <a:solidFill>
                  <a:srgbClr val="C00000"/>
                </a:solidFill>
                <a:latin typeface="Calibri"/>
                <a:ea typeface="Calibri"/>
                <a:cs typeface="Calibri"/>
                <a:sym typeface="Calibri"/>
              </a:rPr>
              <a:t>: </a:t>
            </a:r>
            <a:r>
              <a:rPr lang="en-US" sz="2000">
                <a:latin typeface="Calibri"/>
                <a:ea typeface="Calibri"/>
                <a:cs typeface="Calibri"/>
                <a:sym typeface="Calibri"/>
              </a:rPr>
              <a:t>το “</a:t>
            </a:r>
            <a:r>
              <a:rPr b="0" i="0" lang="en-US" sz="2000" u="none" cap="none" strike="noStrike">
                <a:solidFill>
                  <a:srgbClr val="000000"/>
                </a:solidFill>
                <a:latin typeface="Calibri"/>
                <a:ea typeface="Calibri"/>
                <a:cs typeface="Calibri"/>
                <a:sym typeface="Calibri"/>
              </a:rPr>
              <a:t>state” του παραλήπτη (ο παραλήπτης έλαβε σωστά το μήνυμ</a:t>
            </a:r>
            <a:r>
              <a:rPr lang="en-US" sz="2000">
                <a:latin typeface="Calibri"/>
                <a:ea typeface="Calibri"/>
                <a:cs typeface="Calibri"/>
                <a:sym typeface="Calibri"/>
              </a:rPr>
              <a:t>ά μου;) δεν είναι γνωστό στον αποστολέα εκτός και αν επικοινωνήσει ο παραλήπτης.</a:t>
            </a:r>
            <a:endParaRPr sz="2000"/>
          </a:p>
          <a:p>
            <a:pPr indent="-177800" lvl="0" marL="254000" marR="0" rtl="0" algn="l">
              <a:lnSpc>
                <a:spcPct val="100000"/>
              </a:lnSpc>
              <a:spcBef>
                <a:spcPts val="0"/>
              </a:spcBef>
              <a:spcAft>
                <a:spcPts val="0"/>
              </a:spcAft>
              <a:buClr>
                <a:srgbClr val="0000A8"/>
              </a:buClr>
              <a:buSzPts val="2000"/>
              <a:buFont typeface="Noto Sans Symbols"/>
              <a:buChar char="▪"/>
            </a:pPr>
            <a:r>
              <a:rPr lang="en-US" sz="2000">
                <a:latin typeface="Calibri"/>
                <a:ea typeface="Calibri"/>
                <a:cs typeface="Calibri"/>
                <a:sym typeface="Calibri"/>
              </a:rPr>
              <a:t>Γι’ αυτό χρειαζόμαστε το πρωτόκολλο</a:t>
            </a:r>
            <a:r>
              <a:rPr b="0" i="0" lang="en-US" sz="2000" u="none" cap="none" strike="noStrike">
                <a:solidFill>
                  <a:srgbClr val="000000"/>
                </a:solidFill>
                <a:latin typeface="Calibri"/>
                <a:ea typeface="Calibri"/>
                <a:cs typeface="Calibri"/>
                <a:sym typeface="Calibri"/>
              </a:rPr>
              <a:t>!</a:t>
            </a:r>
            <a:endParaRPr sz="2000"/>
          </a:p>
        </p:txBody>
      </p:sp>
      <p:sp>
        <p:nvSpPr>
          <p:cNvPr id="3481" name="Google Shape;3481;p47"/>
          <p:cNvSpPr txBox="1"/>
          <p:nvPr/>
        </p:nvSpPr>
        <p:spPr>
          <a:xfrm>
            <a:off x="3356758" y="1615936"/>
            <a:ext cx="1564500" cy="474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isNAK(rcvpkt)</a:t>
            </a:r>
            <a:endParaRPr b="0" i="0" sz="1200" u="none" cap="none" strike="noStrike">
              <a:solidFill>
                <a:srgbClr val="000000"/>
              </a:solidFill>
              <a:latin typeface="Times New Roman"/>
              <a:ea typeface="Times New Roman"/>
              <a:cs typeface="Times New Roman"/>
              <a:sym typeface="Times New Roman"/>
            </a:endParaRPr>
          </a:p>
        </p:txBody>
      </p:sp>
      <p:pic>
        <p:nvPicPr>
          <p:cNvPr descr="A shower curtain&#10;&#10;Description automatically generated" id="3482" name="Google Shape;3482;p47"/>
          <p:cNvPicPr preferRelativeResize="0"/>
          <p:nvPr/>
        </p:nvPicPr>
        <p:blipFill rotWithShape="1">
          <a:blip r:embed="rId3">
            <a:alphaModFix/>
          </a:blip>
          <a:srcRect b="0" l="0" r="0" t="0"/>
          <a:stretch/>
        </p:blipFill>
        <p:spPr>
          <a:xfrm>
            <a:off x="4890377" y="1616828"/>
            <a:ext cx="3482098" cy="3434812"/>
          </a:xfrm>
          <a:prstGeom prst="rect">
            <a:avLst/>
          </a:prstGeom>
          <a:noFill/>
          <a:ln>
            <a:noFill/>
          </a:ln>
        </p:spPr>
      </p:pic>
      <p:sp>
        <p:nvSpPr>
          <p:cNvPr id="3483" name="Google Shape;3483;p47"/>
          <p:cNvSpPr txBox="1"/>
          <p:nvPr/>
        </p:nvSpPr>
        <p:spPr>
          <a:xfrm>
            <a:off x="3485248" y="1800596"/>
            <a:ext cx="1564500" cy="299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highlight>
                  <a:srgbClr val="FFFF00"/>
                </a:highlight>
                <a:latin typeface="Arial"/>
                <a:ea typeface="Arial"/>
                <a:cs typeface="Arial"/>
                <a:sym typeface="Arial"/>
              </a:rPr>
              <a:t>isNAK(rcvpkt)</a:t>
            </a:r>
            <a:endParaRPr b="0" i="0" sz="1200" u="none" cap="none" strike="noStrike">
              <a:solidFill>
                <a:srgbClr val="000000"/>
              </a:solidFill>
              <a:highlight>
                <a:srgbClr val="FFFF00"/>
              </a:highlight>
              <a:latin typeface="Times New Roman"/>
              <a:ea typeface="Times New Roman"/>
              <a:cs typeface="Times New Roman"/>
              <a:sym typeface="Times New Roman"/>
            </a:endParaRPr>
          </a:p>
        </p:txBody>
      </p:sp>
      <p:sp>
        <p:nvSpPr>
          <p:cNvPr id="3484" name="Google Shape;3484;p47"/>
          <p:cNvSpPr txBox="1"/>
          <p:nvPr/>
        </p:nvSpPr>
        <p:spPr>
          <a:xfrm>
            <a:off x="2352278" y="2668030"/>
            <a:ext cx="1564500" cy="299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highlight>
                  <a:srgbClr val="FFFF00"/>
                </a:highlight>
                <a:latin typeface="Arial"/>
                <a:ea typeface="Arial"/>
                <a:cs typeface="Arial"/>
                <a:sym typeface="Arial"/>
              </a:rPr>
              <a:t>isACK(rcvpkt)</a:t>
            </a:r>
            <a:endParaRPr b="0" i="0" sz="1200" u="none" cap="none" strike="noStrike">
              <a:solidFill>
                <a:srgbClr val="000000"/>
              </a:solidFill>
              <a:highlight>
                <a:srgbClr val="FFFF00"/>
              </a:highlight>
              <a:latin typeface="Times New Roman"/>
              <a:ea typeface="Times New Roman"/>
              <a:cs typeface="Times New Roman"/>
              <a:sym typeface="Times New Roman"/>
            </a:endParaRPr>
          </a:p>
        </p:txBody>
      </p:sp>
      <p:sp>
        <p:nvSpPr>
          <p:cNvPr id="3485" name="Google Shape;3485;p47"/>
          <p:cNvSpPr txBox="1"/>
          <p:nvPr>
            <p:ph idx="12" type="sldNum"/>
          </p:nvPr>
        </p:nvSpPr>
        <p:spPr>
          <a:xfrm>
            <a:off x="63051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2"/>
                                        </p:tgtEl>
                                        <p:attrNameLst>
                                          <p:attrName>style.visibility</p:attrName>
                                        </p:attrNameLst>
                                      </p:cBhvr>
                                      <p:to>
                                        <p:strVal val="visible"/>
                                      </p:to>
                                    </p:set>
                                    <p:animEffect filter="fade" transition="in">
                                      <p:cBhvr>
                                        <p:cTn dur="1000"/>
                                        <p:tgtEl>
                                          <p:spTgt spid="3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3"/>
                                        </p:tgtEl>
                                        <p:attrNameLst>
                                          <p:attrName>style.visibility</p:attrName>
                                        </p:attrNameLst>
                                      </p:cBhvr>
                                      <p:to>
                                        <p:strVal val="visible"/>
                                      </p:to>
                                    </p:set>
                                    <p:animEffect filter="fade" transition="in">
                                      <p:cBhvr>
                                        <p:cTn dur="500"/>
                                        <p:tgtEl>
                                          <p:spTgt spid="3483"/>
                                        </p:tgtEl>
                                      </p:cBhvr>
                                    </p:animEffect>
                                  </p:childTnLst>
                                </p:cTn>
                              </p:par>
                              <p:par>
                                <p:cTn fill="hold" nodeType="withEffect" presetClass="entr" presetID="10" presetSubtype="0">
                                  <p:stCondLst>
                                    <p:cond delay="0"/>
                                  </p:stCondLst>
                                  <p:childTnLst>
                                    <p:set>
                                      <p:cBhvr>
                                        <p:cTn dur="1" fill="hold">
                                          <p:stCondLst>
                                            <p:cond delay="0"/>
                                          </p:stCondLst>
                                        </p:cTn>
                                        <p:tgtEl>
                                          <p:spTgt spid="3484"/>
                                        </p:tgtEl>
                                        <p:attrNameLst>
                                          <p:attrName>style.visibility</p:attrName>
                                        </p:attrNameLst>
                                      </p:cBhvr>
                                      <p:to>
                                        <p:strVal val="visible"/>
                                      </p:to>
                                    </p:set>
                                    <p:animEffect filter="fade" transition="in">
                                      <p:cBhvr>
                                        <p:cTn dur="500"/>
                                        <p:tgtEl>
                                          <p:spTgt spid="3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0" name="Shape 3490"/>
        <p:cNvGrpSpPr/>
        <p:nvPr/>
      </p:nvGrpSpPr>
      <p:grpSpPr>
        <a:xfrm>
          <a:off x="0" y="0"/>
          <a:ext cx="0" cy="0"/>
          <a:chOff x="0" y="0"/>
          <a:chExt cx="0" cy="0"/>
        </a:xfrm>
      </p:grpSpPr>
      <p:sp>
        <p:nvSpPr>
          <p:cNvPr id="3491" name="Google Shape;3491;p4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rdt2.0: λειτουργία χωρίς errors</a:t>
            </a:r>
            <a:endParaRPr sz="3300"/>
          </a:p>
        </p:txBody>
      </p:sp>
      <p:sp>
        <p:nvSpPr>
          <p:cNvPr id="3492" name="Google Shape;3492;p48"/>
          <p:cNvSpPr/>
          <p:nvPr/>
        </p:nvSpPr>
        <p:spPr>
          <a:xfrm>
            <a:off x="1836713" y="1762382"/>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493" name="Google Shape;3493;p48"/>
          <p:cNvSpPr txBox="1"/>
          <p:nvPr/>
        </p:nvSpPr>
        <p:spPr>
          <a:xfrm>
            <a:off x="1760513" y="1825486"/>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above</a:t>
            </a:r>
            <a:endParaRPr b="0" i="0" sz="1200" u="none" cap="none" strike="noStrike">
              <a:solidFill>
                <a:srgbClr val="000000"/>
              </a:solidFill>
              <a:latin typeface="Times New Roman"/>
              <a:ea typeface="Times New Roman"/>
              <a:cs typeface="Times New Roman"/>
              <a:sym typeface="Times New Roman"/>
            </a:endParaRPr>
          </a:p>
        </p:txBody>
      </p:sp>
      <p:sp>
        <p:nvSpPr>
          <p:cNvPr id="3494" name="Google Shape;3494;p48"/>
          <p:cNvSpPr txBox="1"/>
          <p:nvPr/>
        </p:nvSpPr>
        <p:spPr>
          <a:xfrm>
            <a:off x="2067694" y="1223029"/>
            <a:ext cx="27324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snkpkt = make_pkt(data,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cxnSp>
        <p:nvCxnSpPr>
          <p:cNvPr id="3495" name="Google Shape;3495;p48"/>
          <p:cNvCxnSpPr/>
          <p:nvPr/>
        </p:nvCxnSpPr>
        <p:spPr>
          <a:xfrm>
            <a:off x="2146276" y="1256367"/>
            <a:ext cx="742800" cy="0"/>
          </a:xfrm>
          <a:prstGeom prst="straightConnector1">
            <a:avLst/>
          </a:prstGeom>
          <a:noFill/>
          <a:ln cap="flat" cmpd="sng" w="28575">
            <a:solidFill>
              <a:srgbClr val="000000"/>
            </a:solidFill>
            <a:prstDash val="solid"/>
            <a:round/>
            <a:headEnd len="med" w="med" type="none"/>
            <a:tailEnd len="med" w="med" type="none"/>
          </a:ln>
        </p:spPr>
      </p:cxnSp>
      <p:sp>
        <p:nvSpPr>
          <p:cNvPr id="3496" name="Google Shape;3496;p48"/>
          <p:cNvSpPr/>
          <p:nvPr/>
        </p:nvSpPr>
        <p:spPr>
          <a:xfrm flipH="1" rot="10800000">
            <a:off x="2106985" y="1589742"/>
            <a:ext cx="1350169" cy="185737"/>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97" name="Google Shape;3497;p48"/>
          <p:cNvSpPr/>
          <p:nvPr/>
        </p:nvSpPr>
        <p:spPr>
          <a:xfrm>
            <a:off x="2142704" y="2460088"/>
            <a:ext cx="1350169" cy="185737"/>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98" name="Google Shape;3498;p48"/>
          <p:cNvSpPr/>
          <p:nvPr/>
        </p:nvSpPr>
        <p:spPr>
          <a:xfrm>
            <a:off x="3753620" y="1819532"/>
            <a:ext cx="350044" cy="670321"/>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499" name="Google Shape;3499;p48"/>
          <p:cNvSpPr txBox="1"/>
          <p:nvPr/>
        </p:nvSpPr>
        <p:spPr>
          <a:xfrm>
            <a:off x="3985791" y="2055276"/>
            <a:ext cx="13227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cxnSp>
        <p:nvCxnSpPr>
          <p:cNvPr id="3500" name="Google Shape;3500;p48"/>
          <p:cNvCxnSpPr/>
          <p:nvPr/>
        </p:nvCxnSpPr>
        <p:spPr>
          <a:xfrm>
            <a:off x="4056038" y="2055276"/>
            <a:ext cx="742800" cy="0"/>
          </a:xfrm>
          <a:prstGeom prst="straightConnector1">
            <a:avLst/>
          </a:prstGeom>
          <a:noFill/>
          <a:ln cap="flat" cmpd="sng" w="28575">
            <a:solidFill>
              <a:srgbClr val="000000"/>
            </a:solidFill>
            <a:prstDash val="solid"/>
            <a:round/>
            <a:headEnd len="med" w="med" type="none"/>
            <a:tailEnd len="med" w="med" type="none"/>
          </a:ln>
        </p:spPr>
      </p:cxnSp>
      <p:grpSp>
        <p:nvGrpSpPr>
          <p:cNvPr id="3501" name="Google Shape;3501;p48"/>
          <p:cNvGrpSpPr/>
          <p:nvPr/>
        </p:nvGrpSpPr>
        <p:grpSpPr>
          <a:xfrm>
            <a:off x="6244407" y="2320783"/>
            <a:ext cx="1371600" cy="192881"/>
            <a:chOff x="2222" y="3039"/>
            <a:chExt cx="1152" cy="162"/>
          </a:xfrm>
        </p:grpSpPr>
        <p:sp>
          <p:nvSpPr>
            <p:cNvPr id="3502" name="Google Shape;3502;p48"/>
            <p:cNvSpPr txBox="1"/>
            <p:nvPr/>
          </p:nvSpPr>
          <p:spPr>
            <a:xfrm>
              <a:off x="2222" y="3039"/>
              <a:ext cx="1152" cy="1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udt_send(NAK)</a:t>
              </a:r>
              <a:endParaRPr b="0" i="0" sz="1200" u="none" cap="none" strike="noStrike">
                <a:solidFill>
                  <a:srgbClr val="000000"/>
                </a:solidFill>
                <a:latin typeface="Times New Roman"/>
                <a:ea typeface="Times New Roman"/>
                <a:cs typeface="Times New Roman"/>
                <a:sym typeface="Times New Roman"/>
              </a:endParaRPr>
            </a:p>
          </p:txBody>
        </p:sp>
        <p:cxnSp>
          <p:nvCxnSpPr>
            <p:cNvPr id="3503" name="Google Shape;3503;p48"/>
            <p:cNvCxnSpPr/>
            <p:nvPr/>
          </p:nvCxnSpPr>
          <p:spPr>
            <a:xfrm>
              <a:off x="2285" y="3040"/>
              <a:ext cx="624" cy="0"/>
            </a:xfrm>
            <a:prstGeom prst="straightConnector1">
              <a:avLst/>
            </a:prstGeom>
            <a:noFill/>
            <a:ln cap="flat" cmpd="sng" w="28575">
              <a:solidFill>
                <a:srgbClr val="000000"/>
              </a:solidFill>
              <a:prstDash val="solid"/>
              <a:round/>
              <a:headEnd len="med" w="med" type="none"/>
              <a:tailEnd len="med" w="med" type="none"/>
            </a:ln>
          </p:spPr>
        </p:cxnSp>
      </p:grpSp>
      <p:grpSp>
        <p:nvGrpSpPr>
          <p:cNvPr id="3504" name="Google Shape;3504;p48"/>
          <p:cNvGrpSpPr/>
          <p:nvPr/>
        </p:nvGrpSpPr>
        <p:grpSpPr>
          <a:xfrm>
            <a:off x="3033291" y="1771907"/>
            <a:ext cx="806053" cy="721519"/>
            <a:chOff x="1540" y="2116"/>
            <a:chExt cx="677" cy="606"/>
          </a:xfrm>
        </p:grpSpPr>
        <p:sp>
          <p:nvSpPr>
            <p:cNvPr id="3505" name="Google Shape;3505;p48"/>
            <p:cNvSpPr/>
            <p:nvPr/>
          </p:nvSpPr>
          <p:spPr>
            <a:xfrm>
              <a:off x="1565" y="2116"/>
              <a:ext cx="621" cy="60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06" name="Google Shape;3506;p48"/>
            <p:cNvSpPr txBox="1"/>
            <p:nvPr/>
          </p:nvSpPr>
          <p:spPr>
            <a:xfrm>
              <a:off x="1540" y="2163"/>
              <a:ext cx="677"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ACK or NAK</a:t>
              </a:r>
              <a:endParaRPr b="0" i="0" sz="1200" u="none" cap="none" strike="noStrike">
                <a:solidFill>
                  <a:srgbClr val="000000"/>
                </a:solidFill>
                <a:latin typeface="Times New Roman"/>
                <a:ea typeface="Times New Roman"/>
                <a:cs typeface="Times New Roman"/>
                <a:sym typeface="Times New Roman"/>
              </a:endParaRPr>
            </a:p>
          </p:txBody>
        </p:sp>
      </p:grpSp>
      <p:sp>
        <p:nvSpPr>
          <p:cNvPr id="3507" name="Google Shape;3507;p48"/>
          <p:cNvSpPr/>
          <p:nvPr/>
        </p:nvSpPr>
        <p:spPr>
          <a:xfrm>
            <a:off x="6318226" y="2466042"/>
            <a:ext cx="942975" cy="352425"/>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08" name="Google Shape;3508;p48"/>
          <p:cNvSpPr/>
          <p:nvPr/>
        </p:nvSpPr>
        <p:spPr>
          <a:xfrm>
            <a:off x="6387282" y="2781557"/>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09" name="Google Shape;3509;p48"/>
          <p:cNvSpPr txBox="1"/>
          <p:nvPr/>
        </p:nvSpPr>
        <p:spPr>
          <a:xfrm>
            <a:off x="6321797" y="2844661"/>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below</a:t>
            </a:r>
            <a:endParaRPr b="0" i="0" sz="1200" u="none" cap="none" strike="noStrike">
              <a:solidFill>
                <a:srgbClr val="000000"/>
              </a:solidFill>
              <a:latin typeface="Times New Roman"/>
              <a:ea typeface="Times New Roman"/>
              <a:cs typeface="Times New Roman"/>
              <a:sym typeface="Times New Roman"/>
            </a:endParaRPr>
          </a:p>
        </p:txBody>
      </p:sp>
      <p:sp>
        <p:nvSpPr>
          <p:cNvPr id="3510" name="Google Shape;3510;p48"/>
          <p:cNvSpPr/>
          <p:nvPr/>
        </p:nvSpPr>
        <p:spPr>
          <a:xfrm flipH="1" rot="10800000">
            <a:off x="6327751" y="3443411"/>
            <a:ext cx="942975" cy="352425"/>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511" name="Google Shape;3511;p48"/>
          <p:cNvGrpSpPr/>
          <p:nvPr/>
        </p:nvGrpSpPr>
        <p:grpSpPr>
          <a:xfrm>
            <a:off x="1575966" y="1730236"/>
            <a:ext cx="1000125" cy="753665"/>
            <a:chOff x="220" y="1365"/>
            <a:chExt cx="840" cy="633"/>
          </a:xfrm>
        </p:grpSpPr>
        <p:cxnSp>
          <p:nvCxnSpPr>
            <p:cNvPr id="3512" name="Google Shape;3512;p48"/>
            <p:cNvCxnSpPr/>
            <p:nvPr/>
          </p:nvCxnSpPr>
          <p:spPr>
            <a:xfrm>
              <a:off x="220" y="1365"/>
              <a:ext cx="273" cy="154"/>
            </a:xfrm>
            <a:prstGeom prst="straightConnector1">
              <a:avLst/>
            </a:prstGeom>
            <a:noFill/>
            <a:ln cap="flat" cmpd="sng" w="28575">
              <a:solidFill>
                <a:srgbClr val="FF0000"/>
              </a:solidFill>
              <a:prstDash val="dash"/>
              <a:round/>
              <a:headEnd len="med" w="med" type="none"/>
              <a:tailEnd len="med" w="med" type="triangle"/>
            </a:ln>
          </p:spPr>
        </p:cxnSp>
        <p:sp>
          <p:nvSpPr>
            <p:cNvPr id="3513" name="Google Shape;3513;p48"/>
            <p:cNvSpPr/>
            <p:nvPr/>
          </p:nvSpPr>
          <p:spPr>
            <a:xfrm>
              <a:off x="439" y="1392"/>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3514" name="Google Shape;3514;p48"/>
          <p:cNvGrpSpPr/>
          <p:nvPr/>
        </p:nvGrpSpPr>
        <p:grpSpPr>
          <a:xfrm>
            <a:off x="6064623" y="2727980"/>
            <a:ext cx="1060847" cy="775096"/>
            <a:chOff x="3990" y="2203"/>
            <a:chExt cx="891" cy="651"/>
          </a:xfrm>
        </p:grpSpPr>
        <p:cxnSp>
          <p:nvCxnSpPr>
            <p:cNvPr id="3515" name="Google Shape;3515;p48"/>
            <p:cNvCxnSpPr/>
            <p:nvPr/>
          </p:nvCxnSpPr>
          <p:spPr>
            <a:xfrm>
              <a:off x="3990" y="2203"/>
              <a:ext cx="273" cy="154"/>
            </a:xfrm>
            <a:prstGeom prst="straightConnector1">
              <a:avLst/>
            </a:prstGeom>
            <a:noFill/>
            <a:ln cap="flat" cmpd="sng" w="28575">
              <a:solidFill>
                <a:srgbClr val="FF0000"/>
              </a:solidFill>
              <a:prstDash val="dash"/>
              <a:round/>
              <a:headEnd len="med" w="med" type="none"/>
              <a:tailEnd len="med" w="med" type="triangle"/>
            </a:ln>
          </p:spPr>
        </p:cxnSp>
        <p:sp>
          <p:nvSpPr>
            <p:cNvPr id="3516" name="Google Shape;3516;p48"/>
            <p:cNvSpPr/>
            <p:nvPr/>
          </p:nvSpPr>
          <p:spPr>
            <a:xfrm>
              <a:off x="4260" y="2248"/>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17" name="Google Shape;3517;p48"/>
          <p:cNvSpPr txBox="1"/>
          <p:nvPr/>
        </p:nvSpPr>
        <p:spPr>
          <a:xfrm>
            <a:off x="2086744" y="1005145"/>
            <a:ext cx="1692000" cy="32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518" name="Google Shape;3518;p48"/>
          <p:cNvCxnSpPr/>
          <p:nvPr/>
        </p:nvCxnSpPr>
        <p:spPr>
          <a:xfrm>
            <a:off x="2072457" y="1071820"/>
            <a:ext cx="9600" cy="560700"/>
          </a:xfrm>
          <a:prstGeom prst="straightConnector1">
            <a:avLst/>
          </a:prstGeom>
          <a:noFill/>
          <a:ln cap="flat" cmpd="sng" w="76200">
            <a:solidFill>
              <a:srgbClr val="FF0000"/>
            </a:solidFill>
            <a:prstDash val="solid"/>
            <a:round/>
            <a:headEnd len="med" w="med" type="none"/>
            <a:tailEnd len="med" w="med" type="none"/>
          </a:ln>
        </p:spPr>
      </p:cxnSp>
      <p:sp>
        <p:nvSpPr>
          <p:cNvPr id="3519" name="Google Shape;3519;p48"/>
          <p:cNvSpPr/>
          <p:nvPr/>
        </p:nvSpPr>
        <p:spPr>
          <a:xfrm>
            <a:off x="2072457" y="1609981"/>
            <a:ext cx="5361315" cy="2208525"/>
          </a:xfrm>
          <a:custGeom>
            <a:rect b="b" l="l" r="r" t="t"/>
            <a:pathLst>
              <a:path extrusionOk="0" h="9621" w="10673">
                <a:moveTo>
                  <a:pt x="0" y="52"/>
                </a:moveTo>
                <a:lnTo>
                  <a:pt x="2377" y="0"/>
                </a:lnTo>
                <a:lnTo>
                  <a:pt x="8009" y="9621"/>
                </a:lnTo>
                <a:lnTo>
                  <a:pt x="10673" y="9621"/>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520" name="Google Shape;3520;p48"/>
          <p:cNvGrpSpPr/>
          <p:nvPr/>
        </p:nvGrpSpPr>
        <p:grpSpPr>
          <a:xfrm>
            <a:off x="1574776" y="1730236"/>
            <a:ext cx="1000125" cy="753665"/>
            <a:chOff x="220" y="1365"/>
            <a:chExt cx="840" cy="633"/>
          </a:xfrm>
        </p:grpSpPr>
        <p:cxnSp>
          <p:nvCxnSpPr>
            <p:cNvPr id="3521" name="Google Shape;3521;p48"/>
            <p:cNvCxnSpPr/>
            <p:nvPr/>
          </p:nvCxnSpPr>
          <p:spPr>
            <a:xfrm>
              <a:off x="220" y="1365"/>
              <a:ext cx="273" cy="154"/>
            </a:xfrm>
            <a:prstGeom prst="straightConnector1">
              <a:avLst/>
            </a:prstGeom>
            <a:noFill/>
            <a:ln cap="flat" cmpd="sng" w="28575">
              <a:solidFill>
                <a:schemeClr val="dk2"/>
              </a:solidFill>
              <a:prstDash val="dash"/>
              <a:round/>
              <a:headEnd len="med" w="med" type="none"/>
              <a:tailEnd len="med" w="med" type="triangle"/>
            </a:ln>
          </p:spPr>
        </p:cxnSp>
        <p:sp>
          <p:nvSpPr>
            <p:cNvPr id="3522" name="Google Shape;3522;p48"/>
            <p:cNvSpPr/>
            <p:nvPr/>
          </p:nvSpPr>
          <p:spPr>
            <a:xfrm>
              <a:off x="439" y="1392"/>
              <a:ext cx="621" cy="606"/>
            </a:xfrm>
            <a:prstGeom prst="ellipse">
              <a:avLst/>
            </a:prstGeom>
            <a:noFill/>
            <a:ln cap="flat" cmpd="sng" w="38100">
              <a:solidFill>
                <a:schemeClr val="dk2"/>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23" name="Google Shape;3523;p48"/>
          <p:cNvSpPr/>
          <p:nvPr/>
        </p:nvSpPr>
        <p:spPr>
          <a:xfrm>
            <a:off x="3063057" y="1771907"/>
            <a:ext cx="739500" cy="721500"/>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3524" name="Google Shape;3524;p48"/>
          <p:cNvCxnSpPr/>
          <p:nvPr/>
        </p:nvCxnSpPr>
        <p:spPr>
          <a:xfrm flipH="1">
            <a:off x="6009779" y="3781682"/>
            <a:ext cx="9600" cy="895500"/>
          </a:xfrm>
          <a:prstGeom prst="straightConnector1">
            <a:avLst/>
          </a:prstGeom>
          <a:noFill/>
          <a:ln cap="flat" cmpd="sng" w="76200">
            <a:solidFill>
              <a:srgbClr val="FF0000"/>
            </a:solidFill>
            <a:prstDash val="solid"/>
            <a:round/>
            <a:headEnd len="med" w="med" type="none"/>
            <a:tailEnd len="med" w="med" type="none"/>
          </a:ln>
        </p:spPr>
      </p:cxnSp>
      <p:sp>
        <p:nvSpPr>
          <p:cNvPr id="3525" name="Google Shape;3525;p48"/>
          <p:cNvSpPr/>
          <p:nvPr/>
        </p:nvSpPr>
        <p:spPr>
          <a:xfrm>
            <a:off x="1591730" y="2903713"/>
            <a:ext cx="5589699" cy="1811419"/>
          </a:xfrm>
          <a:custGeom>
            <a:rect b="b" l="l" r="r" t="t"/>
            <a:pathLst>
              <a:path extrusionOk="0" h="10684" w="11178">
                <a:moveTo>
                  <a:pt x="11178" y="10684"/>
                </a:moveTo>
                <a:lnTo>
                  <a:pt x="8854" y="10684"/>
                </a:lnTo>
                <a:lnTo>
                  <a:pt x="5345" y="0"/>
                </a:lnTo>
                <a:lnTo>
                  <a:pt x="0" y="0"/>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526" name="Google Shape;3526;p48"/>
          <p:cNvGrpSpPr/>
          <p:nvPr/>
        </p:nvGrpSpPr>
        <p:grpSpPr>
          <a:xfrm>
            <a:off x="1574776" y="1730236"/>
            <a:ext cx="1000125" cy="753665"/>
            <a:chOff x="220" y="1365"/>
            <a:chExt cx="840" cy="633"/>
          </a:xfrm>
        </p:grpSpPr>
        <p:cxnSp>
          <p:nvCxnSpPr>
            <p:cNvPr id="3527" name="Google Shape;3527;p48"/>
            <p:cNvCxnSpPr/>
            <p:nvPr/>
          </p:nvCxnSpPr>
          <p:spPr>
            <a:xfrm>
              <a:off x="220" y="1365"/>
              <a:ext cx="273" cy="154"/>
            </a:xfrm>
            <a:prstGeom prst="straightConnector1">
              <a:avLst/>
            </a:prstGeom>
            <a:noFill/>
            <a:ln cap="flat" cmpd="sng" w="28575">
              <a:solidFill>
                <a:schemeClr val="dk2"/>
              </a:solidFill>
              <a:prstDash val="dash"/>
              <a:round/>
              <a:headEnd len="med" w="med" type="none"/>
              <a:tailEnd len="med" w="med" type="triangle"/>
            </a:ln>
          </p:spPr>
        </p:cxnSp>
        <p:sp>
          <p:nvSpPr>
            <p:cNvPr id="3528" name="Google Shape;3528;p48"/>
            <p:cNvSpPr/>
            <p:nvPr/>
          </p:nvSpPr>
          <p:spPr>
            <a:xfrm>
              <a:off x="439" y="1392"/>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29" name="Google Shape;3529;p48"/>
          <p:cNvSpPr/>
          <p:nvPr/>
        </p:nvSpPr>
        <p:spPr>
          <a:xfrm>
            <a:off x="3060676" y="1775480"/>
            <a:ext cx="739500" cy="721500"/>
          </a:xfrm>
          <a:prstGeom prst="ellipse">
            <a:avLst/>
          </a:prstGeom>
          <a:noFill/>
          <a:ln cap="flat" cmpd="sng" w="38100">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30" name="Google Shape;3530;p48"/>
          <p:cNvSpPr txBox="1"/>
          <p:nvPr/>
        </p:nvSpPr>
        <p:spPr>
          <a:xfrm>
            <a:off x="3966741" y="1800401"/>
            <a:ext cx="2541900" cy="474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531" name="Google Shape;3531;p48"/>
          <p:cNvSpPr txBox="1"/>
          <p:nvPr/>
        </p:nvSpPr>
        <p:spPr>
          <a:xfrm>
            <a:off x="6245672" y="2040400"/>
            <a:ext cx="2541900" cy="23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corrupt(rcvpkt)</a:t>
            </a:r>
            <a:endParaRPr b="0" i="0" sz="1200" u="none" cap="none" strike="noStrike">
              <a:solidFill>
                <a:srgbClr val="000000"/>
              </a:solidFill>
              <a:latin typeface="Times New Roman"/>
              <a:ea typeface="Times New Roman"/>
              <a:cs typeface="Times New Roman"/>
              <a:sym typeface="Times New Roman"/>
            </a:endParaRPr>
          </a:p>
        </p:txBody>
      </p:sp>
      <p:grpSp>
        <p:nvGrpSpPr>
          <p:cNvPr id="3532" name="Google Shape;3532;p48"/>
          <p:cNvGrpSpPr/>
          <p:nvPr/>
        </p:nvGrpSpPr>
        <p:grpSpPr>
          <a:xfrm>
            <a:off x="1703556" y="2464018"/>
            <a:ext cx="2661046" cy="743580"/>
            <a:chOff x="2270357" y="3283338"/>
            <a:chExt cx="3548062" cy="991440"/>
          </a:xfrm>
        </p:grpSpPr>
        <p:sp>
          <p:nvSpPr>
            <p:cNvPr id="3533" name="Google Shape;3533;p48"/>
            <p:cNvSpPr/>
            <p:nvPr/>
          </p:nvSpPr>
          <p:spPr>
            <a:xfrm>
              <a:off x="2882338" y="3283338"/>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sz="1100"/>
            </a:p>
          </p:txBody>
        </p:sp>
        <p:grpSp>
          <p:nvGrpSpPr>
            <p:cNvPr id="3534" name="Google Shape;3534;p48"/>
            <p:cNvGrpSpPr/>
            <p:nvPr/>
          </p:nvGrpSpPr>
          <p:grpSpPr>
            <a:xfrm>
              <a:off x="2270357" y="3545923"/>
              <a:ext cx="3548062" cy="728855"/>
              <a:chOff x="2270357" y="3545923"/>
              <a:chExt cx="3548062" cy="728855"/>
            </a:xfrm>
          </p:grpSpPr>
          <p:sp>
            <p:nvSpPr>
              <p:cNvPr id="3535" name="Google Shape;3535;p48"/>
              <p:cNvSpPr txBox="1"/>
              <p:nvPr/>
            </p:nvSpPr>
            <p:spPr>
              <a:xfrm>
                <a:off x="2270357" y="3545923"/>
                <a:ext cx="3548062"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isACK(rcvpkt)</a:t>
                </a:r>
                <a:endParaRPr b="0" i="0" sz="1200" u="none" cap="none" strike="noStrike">
                  <a:solidFill>
                    <a:srgbClr val="000000"/>
                  </a:solidFill>
                  <a:latin typeface="Times New Roman"/>
                  <a:ea typeface="Times New Roman"/>
                  <a:cs typeface="Times New Roman"/>
                  <a:sym typeface="Times New Roman"/>
                </a:endParaRPr>
              </a:p>
            </p:txBody>
          </p:sp>
          <p:cxnSp>
            <p:nvCxnSpPr>
              <p:cNvPr id="3536" name="Google Shape;3536;p48"/>
              <p:cNvCxnSpPr/>
              <p:nvPr/>
            </p:nvCxnSpPr>
            <p:spPr>
              <a:xfrm>
                <a:off x="3330476" y="3919619"/>
                <a:ext cx="990600" cy="0"/>
              </a:xfrm>
              <a:prstGeom prst="straightConnector1">
                <a:avLst/>
              </a:prstGeom>
              <a:noFill/>
              <a:ln cap="flat" cmpd="sng" w="28575">
                <a:solidFill>
                  <a:srgbClr val="000000"/>
                </a:solidFill>
                <a:prstDash val="solid"/>
                <a:round/>
                <a:headEnd len="med" w="med" type="none"/>
                <a:tailEnd len="med" w="med" type="none"/>
              </a:ln>
            </p:spPr>
          </p:cxnSp>
          <p:sp>
            <p:nvSpPr>
              <p:cNvPr id="3537" name="Google Shape;3537;p48"/>
              <p:cNvSpPr txBox="1"/>
              <p:nvPr/>
            </p:nvSpPr>
            <p:spPr>
              <a:xfrm>
                <a:off x="3665151" y="3936078"/>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grpSp>
        <p:nvGrpSpPr>
          <p:cNvPr id="3538" name="Google Shape;3538;p48"/>
          <p:cNvGrpSpPr/>
          <p:nvPr/>
        </p:nvGrpSpPr>
        <p:grpSpPr>
          <a:xfrm>
            <a:off x="6037238" y="3778128"/>
            <a:ext cx="3106762" cy="700187"/>
            <a:chOff x="8049650" y="5037504"/>
            <a:chExt cx="4142349" cy="933582"/>
          </a:xfrm>
        </p:grpSpPr>
        <p:sp>
          <p:nvSpPr>
            <p:cNvPr id="3539" name="Google Shape;3539;p48"/>
            <p:cNvSpPr txBox="1"/>
            <p:nvPr/>
          </p:nvSpPr>
          <p:spPr>
            <a:xfrm>
              <a:off x="8071876" y="5351961"/>
              <a:ext cx="2143125" cy="6191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udt_send(ACK)</a:t>
              </a:r>
              <a:endParaRPr b="0" i="0" sz="1200" u="none" cap="none" strike="noStrike">
                <a:solidFill>
                  <a:srgbClr val="000000"/>
                </a:solidFill>
                <a:latin typeface="Times New Roman"/>
                <a:ea typeface="Times New Roman"/>
                <a:cs typeface="Times New Roman"/>
                <a:sym typeface="Times New Roman"/>
              </a:endParaRPr>
            </a:p>
          </p:txBody>
        </p:sp>
        <p:sp>
          <p:nvSpPr>
            <p:cNvPr id="3540" name="Google Shape;3540;p48"/>
            <p:cNvSpPr txBox="1"/>
            <p:nvPr/>
          </p:nvSpPr>
          <p:spPr>
            <a:xfrm>
              <a:off x="8049650" y="5037504"/>
              <a:ext cx="4142349" cy="701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notcorrupt(rcvpkt)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541" name="Google Shape;3541;p48"/>
            <p:cNvCxnSpPr/>
            <p:nvPr/>
          </p:nvCxnSpPr>
          <p:spPr>
            <a:xfrm>
              <a:off x="8171888" y="5407524"/>
              <a:ext cx="1489075" cy="0"/>
            </a:xfrm>
            <a:prstGeom prst="straightConnector1">
              <a:avLst/>
            </a:prstGeom>
            <a:noFill/>
            <a:ln cap="flat" cmpd="sng" w="28575">
              <a:solidFill>
                <a:srgbClr val="000000"/>
              </a:solidFill>
              <a:prstDash val="solid"/>
              <a:round/>
              <a:headEnd len="med" w="med" type="none"/>
              <a:tailEnd len="med" w="med" type="none"/>
            </a:ln>
          </p:spPr>
        </p:cxnSp>
      </p:grpSp>
      <p:sp>
        <p:nvSpPr>
          <p:cNvPr id="3542" name="Google Shape;3542;p48"/>
          <p:cNvSpPr txBox="1"/>
          <p:nvPr/>
        </p:nvSpPr>
        <p:spPr>
          <a:xfrm>
            <a:off x="872300" y="1888293"/>
            <a:ext cx="8169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sender</a:t>
            </a:r>
            <a:endParaRPr sz="1100"/>
          </a:p>
        </p:txBody>
      </p:sp>
      <p:sp>
        <p:nvSpPr>
          <p:cNvPr id="3543" name="Google Shape;3543;p48"/>
          <p:cNvSpPr txBox="1"/>
          <p:nvPr/>
        </p:nvSpPr>
        <p:spPr>
          <a:xfrm>
            <a:off x="7245722" y="2970866"/>
            <a:ext cx="935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receiver</a:t>
            </a:r>
            <a:endParaRPr sz="1100"/>
          </a:p>
        </p:txBody>
      </p:sp>
      <p:sp>
        <p:nvSpPr>
          <p:cNvPr id="3544" name="Google Shape;3544;p48"/>
          <p:cNvSpPr txBox="1"/>
          <p:nvPr/>
        </p:nvSpPr>
        <p:spPr>
          <a:xfrm>
            <a:off x="3966358" y="1615936"/>
            <a:ext cx="1564500" cy="474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isNAK(rcvpkt)</a:t>
            </a:r>
            <a:endParaRPr b="0" i="0" sz="1200" u="none" cap="none" strike="noStrike">
              <a:solidFill>
                <a:srgbClr val="000000"/>
              </a:solidFill>
              <a:latin typeface="Times New Roman"/>
              <a:ea typeface="Times New Roman"/>
              <a:cs typeface="Times New Roman"/>
              <a:sym typeface="Times New Roman"/>
            </a:endParaRPr>
          </a:p>
        </p:txBody>
      </p:sp>
      <p:sp>
        <p:nvSpPr>
          <p:cNvPr id="3545" name="Google Shape;3545;p4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1"/>
                                        </p:tgtEl>
                                        <p:attrNameLst>
                                          <p:attrName>style.visibility</p:attrName>
                                        </p:attrNameLst>
                                      </p:cBhvr>
                                      <p:to>
                                        <p:strVal val="visible"/>
                                      </p:to>
                                    </p:set>
                                    <p:animEffect filter="fade" transition="in">
                                      <p:cBhvr>
                                        <p:cTn dur="500"/>
                                        <p:tgtEl>
                                          <p:spTgt spid="3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4"/>
                                        </p:tgtEl>
                                        <p:attrNameLst>
                                          <p:attrName>style.visibility</p:attrName>
                                        </p:attrNameLst>
                                      </p:cBhvr>
                                      <p:to>
                                        <p:strVal val="visible"/>
                                      </p:to>
                                    </p:set>
                                    <p:animEffect filter="fade" transition="in">
                                      <p:cBhvr>
                                        <p:cTn dur="500"/>
                                        <p:tgtEl>
                                          <p:spTgt spid="3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8"/>
                                        </p:tgtEl>
                                        <p:attrNameLst>
                                          <p:attrName>style.visibility</p:attrName>
                                        </p:attrNameLst>
                                      </p:cBhvr>
                                      <p:to>
                                        <p:strVal val="visible"/>
                                      </p:to>
                                    </p:set>
                                    <p:animEffect filter="fade" transition="in">
                                      <p:cBhvr>
                                        <p:cTn dur="1000"/>
                                        <p:tgtEl>
                                          <p:spTgt spid="3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9"/>
                                        </p:tgtEl>
                                        <p:attrNameLst>
                                          <p:attrName>style.visibility</p:attrName>
                                        </p:attrNameLst>
                                      </p:cBhvr>
                                      <p:to>
                                        <p:strVal val="visible"/>
                                      </p:to>
                                    </p:set>
                                    <p:animEffect filter="fade" transition="in">
                                      <p:cBhvr>
                                        <p:cTn dur="1000"/>
                                        <p:tgtEl>
                                          <p:spTgt spid="3519"/>
                                        </p:tgtEl>
                                      </p:cBhvr>
                                    </p:animEffect>
                                  </p:childTnLst>
                                </p:cTn>
                              </p:par>
                              <p:par>
                                <p:cTn fill="hold" nodeType="withEffect" presetClass="entr" presetID="1" presetSubtype="0">
                                  <p:stCondLst>
                                    <p:cond delay="0"/>
                                  </p:stCondLst>
                                  <p:childTnLst>
                                    <p:set>
                                      <p:cBhvr>
                                        <p:cTn dur="1" fill="hold">
                                          <p:stCondLst>
                                            <p:cond delay="0"/>
                                          </p:stCondLst>
                                        </p:cTn>
                                        <p:tgtEl>
                                          <p:spTgt spid="3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4"/>
                                        </p:tgtEl>
                                        <p:attrNameLst>
                                          <p:attrName>style.visibility</p:attrName>
                                        </p:attrNameLst>
                                      </p:cBhvr>
                                      <p:to>
                                        <p:strVal val="visible"/>
                                      </p:to>
                                    </p:set>
                                    <p:animEffect filter="fade" transition="in">
                                      <p:cBhvr>
                                        <p:cTn dur="1000"/>
                                        <p:tgtEl>
                                          <p:spTgt spid="3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5"/>
                                        </p:tgtEl>
                                        <p:attrNameLst>
                                          <p:attrName>style.visibility</p:attrName>
                                        </p:attrNameLst>
                                      </p:cBhvr>
                                      <p:to>
                                        <p:strVal val="visible"/>
                                      </p:to>
                                    </p:set>
                                    <p:animEffect filter="fade" transition="in">
                                      <p:cBhvr>
                                        <p:cTn dur="1000"/>
                                        <p:tgtEl>
                                          <p:spTgt spid="3525"/>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0" name="Shape 3550"/>
        <p:cNvGrpSpPr/>
        <p:nvPr/>
      </p:nvGrpSpPr>
      <p:grpSpPr>
        <a:xfrm>
          <a:off x="0" y="0"/>
          <a:ext cx="0" cy="0"/>
          <a:chOff x="0" y="0"/>
          <a:chExt cx="0" cy="0"/>
        </a:xfrm>
      </p:grpSpPr>
      <p:sp>
        <p:nvSpPr>
          <p:cNvPr id="3551" name="Google Shape;3551;p49"/>
          <p:cNvSpPr txBox="1"/>
          <p:nvPr>
            <p:ph type="title"/>
          </p:nvPr>
        </p:nvSpPr>
        <p:spPr>
          <a:xfrm>
            <a:off x="-14375" y="217000"/>
            <a:ext cx="84819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640"/>
              <a:t>rdt2.0: περίπτωση διεφθαρμένου πακέτου</a:t>
            </a:r>
            <a:endParaRPr sz="3370"/>
          </a:p>
        </p:txBody>
      </p:sp>
      <p:sp>
        <p:nvSpPr>
          <p:cNvPr id="3552" name="Google Shape;3552;p49"/>
          <p:cNvSpPr/>
          <p:nvPr/>
        </p:nvSpPr>
        <p:spPr>
          <a:xfrm>
            <a:off x="1836330" y="1762382"/>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53" name="Google Shape;3553;p49"/>
          <p:cNvSpPr txBox="1"/>
          <p:nvPr/>
        </p:nvSpPr>
        <p:spPr>
          <a:xfrm>
            <a:off x="1760130" y="1825486"/>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above</a:t>
            </a:r>
            <a:endParaRPr b="0" i="0" sz="1200" u="none" cap="none" strike="noStrike">
              <a:solidFill>
                <a:srgbClr val="000000"/>
              </a:solidFill>
              <a:latin typeface="Times New Roman"/>
              <a:ea typeface="Times New Roman"/>
              <a:cs typeface="Times New Roman"/>
              <a:sym typeface="Times New Roman"/>
            </a:endParaRPr>
          </a:p>
        </p:txBody>
      </p:sp>
      <p:sp>
        <p:nvSpPr>
          <p:cNvPr id="3554" name="Google Shape;3554;p49"/>
          <p:cNvSpPr txBox="1"/>
          <p:nvPr/>
        </p:nvSpPr>
        <p:spPr>
          <a:xfrm>
            <a:off x="2067311" y="1223029"/>
            <a:ext cx="27324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snkpkt = make_pkt(data,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cxnSp>
        <p:nvCxnSpPr>
          <p:cNvPr id="3555" name="Google Shape;3555;p49"/>
          <p:cNvCxnSpPr/>
          <p:nvPr/>
        </p:nvCxnSpPr>
        <p:spPr>
          <a:xfrm>
            <a:off x="2145893" y="1256367"/>
            <a:ext cx="742800" cy="0"/>
          </a:xfrm>
          <a:prstGeom prst="straightConnector1">
            <a:avLst/>
          </a:prstGeom>
          <a:noFill/>
          <a:ln cap="flat" cmpd="sng" w="28575">
            <a:solidFill>
              <a:srgbClr val="000000"/>
            </a:solidFill>
            <a:prstDash val="solid"/>
            <a:round/>
            <a:headEnd len="med" w="med" type="none"/>
            <a:tailEnd len="med" w="med" type="none"/>
          </a:ln>
        </p:spPr>
      </p:cxnSp>
      <p:sp>
        <p:nvSpPr>
          <p:cNvPr id="3556" name="Google Shape;3556;p49"/>
          <p:cNvSpPr/>
          <p:nvPr/>
        </p:nvSpPr>
        <p:spPr>
          <a:xfrm flipH="1" rot="10800000">
            <a:off x="2106601" y="1589742"/>
            <a:ext cx="1350169" cy="185737"/>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557" name="Google Shape;3557;p49"/>
          <p:cNvSpPr/>
          <p:nvPr/>
        </p:nvSpPr>
        <p:spPr>
          <a:xfrm>
            <a:off x="2142320" y="2460088"/>
            <a:ext cx="1350169" cy="185737"/>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558" name="Google Shape;3558;p49"/>
          <p:cNvSpPr/>
          <p:nvPr/>
        </p:nvSpPr>
        <p:spPr>
          <a:xfrm>
            <a:off x="3753236" y="1819532"/>
            <a:ext cx="350044" cy="670321"/>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559" name="Google Shape;3559;p49"/>
          <p:cNvSpPr txBox="1"/>
          <p:nvPr/>
        </p:nvSpPr>
        <p:spPr>
          <a:xfrm>
            <a:off x="3985408" y="2055276"/>
            <a:ext cx="13227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560" name="Google Shape;3560;p49"/>
          <p:cNvSpPr txBox="1"/>
          <p:nvPr/>
        </p:nvSpPr>
        <p:spPr>
          <a:xfrm>
            <a:off x="3966358" y="1615936"/>
            <a:ext cx="1564500" cy="474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isNAK(rcvpkt)</a:t>
            </a:r>
            <a:endParaRPr b="0" i="0" sz="1200" u="none" cap="none" strike="noStrike">
              <a:solidFill>
                <a:srgbClr val="000000"/>
              </a:solidFill>
              <a:latin typeface="Times New Roman"/>
              <a:ea typeface="Times New Roman"/>
              <a:cs typeface="Times New Roman"/>
              <a:sym typeface="Times New Roman"/>
            </a:endParaRPr>
          </a:p>
        </p:txBody>
      </p:sp>
      <p:cxnSp>
        <p:nvCxnSpPr>
          <p:cNvPr id="3561" name="Google Shape;3561;p49"/>
          <p:cNvCxnSpPr/>
          <p:nvPr/>
        </p:nvCxnSpPr>
        <p:spPr>
          <a:xfrm>
            <a:off x="4055655" y="2055276"/>
            <a:ext cx="742800" cy="0"/>
          </a:xfrm>
          <a:prstGeom prst="straightConnector1">
            <a:avLst/>
          </a:prstGeom>
          <a:noFill/>
          <a:ln cap="flat" cmpd="sng" w="28575">
            <a:solidFill>
              <a:srgbClr val="000000"/>
            </a:solidFill>
            <a:prstDash val="solid"/>
            <a:round/>
            <a:headEnd len="med" w="med" type="none"/>
            <a:tailEnd len="med" w="med" type="none"/>
          </a:ln>
        </p:spPr>
      </p:cxnSp>
      <p:grpSp>
        <p:nvGrpSpPr>
          <p:cNvPr id="3562" name="Google Shape;3562;p49"/>
          <p:cNvGrpSpPr/>
          <p:nvPr/>
        </p:nvGrpSpPr>
        <p:grpSpPr>
          <a:xfrm>
            <a:off x="3032908" y="1771907"/>
            <a:ext cx="806053" cy="721519"/>
            <a:chOff x="1540" y="2116"/>
            <a:chExt cx="677" cy="606"/>
          </a:xfrm>
        </p:grpSpPr>
        <p:sp>
          <p:nvSpPr>
            <p:cNvPr id="3563" name="Google Shape;3563;p49"/>
            <p:cNvSpPr/>
            <p:nvPr/>
          </p:nvSpPr>
          <p:spPr>
            <a:xfrm>
              <a:off x="1565" y="2116"/>
              <a:ext cx="621" cy="60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64" name="Google Shape;3564;p49"/>
            <p:cNvSpPr txBox="1"/>
            <p:nvPr/>
          </p:nvSpPr>
          <p:spPr>
            <a:xfrm>
              <a:off x="1540" y="2163"/>
              <a:ext cx="677"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ACK or NAK</a:t>
              </a:r>
              <a:endParaRPr b="0" i="0" sz="1200" u="none" cap="none" strike="noStrike">
                <a:solidFill>
                  <a:srgbClr val="000000"/>
                </a:solidFill>
                <a:latin typeface="Times New Roman"/>
                <a:ea typeface="Times New Roman"/>
                <a:cs typeface="Times New Roman"/>
                <a:sym typeface="Times New Roman"/>
              </a:endParaRPr>
            </a:p>
          </p:txBody>
        </p:sp>
      </p:grpSp>
      <p:sp>
        <p:nvSpPr>
          <p:cNvPr id="3565" name="Google Shape;3565;p49"/>
          <p:cNvSpPr/>
          <p:nvPr/>
        </p:nvSpPr>
        <p:spPr>
          <a:xfrm>
            <a:off x="6317842" y="2466042"/>
            <a:ext cx="942975" cy="352425"/>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566" name="Google Shape;3566;p49"/>
          <p:cNvSpPr/>
          <p:nvPr/>
        </p:nvSpPr>
        <p:spPr>
          <a:xfrm>
            <a:off x="6386899" y="2781557"/>
            <a:ext cx="739500" cy="7215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567" name="Google Shape;3567;p49"/>
          <p:cNvSpPr txBox="1"/>
          <p:nvPr/>
        </p:nvSpPr>
        <p:spPr>
          <a:xfrm>
            <a:off x="6321414" y="2844661"/>
            <a:ext cx="9000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Wait for call from below</a:t>
            </a:r>
            <a:endParaRPr b="0" i="0" sz="1200" u="none" cap="none" strike="noStrike">
              <a:solidFill>
                <a:srgbClr val="000000"/>
              </a:solidFill>
              <a:latin typeface="Times New Roman"/>
              <a:ea typeface="Times New Roman"/>
              <a:cs typeface="Times New Roman"/>
              <a:sym typeface="Times New Roman"/>
            </a:endParaRPr>
          </a:p>
        </p:txBody>
      </p:sp>
      <p:sp>
        <p:nvSpPr>
          <p:cNvPr id="3568" name="Google Shape;3568;p49"/>
          <p:cNvSpPr/>
          <p:nvPr/>
        </p:nvSpPr>
        <p:spPr>
          <a:xfrm flipH="1" rot="10800000">
            <a:off x="6327367" y="3443411"/>
            <a:ext cx="942975" cy="352425"/>
          </a:xfrm>
          <a:custGeom>
            <a:rect b="b" l="l" r="r" t="t"/>
            <a:pathLst>
              <a:path extrusionOk="0" h="740" w="1500">
                <a:moveTo>
                  <a:pt x="361" y="671"/>
                </a:moveTo>
                <a:cubicBezTo>
                  <a:pt x="0" y="0"/>
                  <a:pt x="1500" y="90"/>
                  <a:pt x="1017" y="74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569" name="Google Shape;3569;p49"/>
          <p:cNvGrpSpPr/>
          <p:nvPr/>
        </p:nvGrpSpPr>
        <p:grpSpPr>
          <a:xfrm>
            <a:off x="1575583" y="1730236"/>
            <a:ext cx="1000125" cy="753665"/>
            <a:chOff x="220" y="1365"/>
            <a:chExt cx="840" cy="633"/>
          </a:xfrm>
        </p:grpSpPr>
        <p:cxnSp>
          <p:nvCxnSpPr>
            <p:cNvPr id="3570" name="Google Shape;3570;p49"/>
            <p:cNvCxnSpPr/>
            <p:nvPr/>
          </p:nvCxnSpPr>
          <p:spPr>
            <a:xfrm>
              <a:off x="220" y="1365"/>
              <a:ext cx="273" cy="154"/>
            </a:xfrm>
            <a:prstGeom prst="straightConnector1">
              <a:avLst/>
            </a:prstGeom>
            <a:noFill/>
            <a:ln cap="flat" cmpd="sng" w="28575">
              <a:solidFill>
                <a:srgbClr val="FF0000"/>
              </a:solidFill>
              <a:prstDash val="dash"/>
              <a:round/>
              <a:headEnd len="med" w="med" type="none"/>
              <a:tailEnd len="med" w="med" type="triangle"/>
            </a:ln>
          </p:spPr>
        </p:cxnSp>
        <p:sp>
          <p:nvSpPr>
            <p:cNvPr id="3571" name="Google Shape;3571;p49"/>
            <p:cNvSpPr/>
            <p:nvPr/>
          </p:nvSpPr>
          <p:spPr>
            <a:xfrm>
              <a:off x="439" y="1392"/>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grpSp>
        <p:nvGrpSpPr>
          <p:cNvPr id="3572" name="Google Shape;3572;p49"/>
          <p:cNvGrpSpPr/>
          <p:nvPr/>
        </p:nvGrpSpPr>
        <p:grpSpPr>
          <a:xfrm>
            <a:off x="6064240" y="2727980"/>
            <a:ext cx="1060847" cy="775096"/>
            <a:chOff x="3990" y="2203"/>
            <a:chExt cx="891" cy="651"/>
          </a:xfrm>
        </p:grpSpPr>
        <p:cxnSp>
          <p:nvCxnSpPr>
            <p:cNvPr id="3573" name="Google Shape;3573;p49"/>
            <p:cNvCxnSpPr/>
            <p:nvPr/>
          </p:nvCxnSpPr>
          <p:spPr>
            <a:xfrm>
              <a:off x="3990" y="2203"/>
              <a:ext cx="273" cy="154"/>
            </a:xfrm>
            <a:prstGeom prst="straightConnector1">
              <a:avLst/>
            </a:prstGeom>
            <a:noFill/>
            <a:ln cap="flat" cmpd="sng" w="28575">
              <a:solidFill>
                <a:srgbClr val="FF0000"/>
              </a:solidFill>
              <a:prstDash val="dash"/>
              <a:round/>
              <a:headEnd len="med" w="med" type="none"/>
              <a:tailEnd len="med" w="med" type="triangle"/>
            </a:ln>
          </p:spPr>
        </p:cxnSp>
        <p:sp>
          <p:nvSpPr>
            <p:cNvPr id="3574" name="Google Shape;3574;p49"/>
            <p:cNvSpPr/>
            <p:nvPr/>
          </p:nvSpPr>
          <p:spPr>
            <a:xfrm>
              <a:off x="4260" y="2248"/>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75" name="Google Shape;3575;p49"/>
          <p:cNvSpPr txBox="1"/>
          <p:nvPr/>
        </p:nvSpPr>
        <p:spPr>
          <a:xfrm>
            <a:off x="2086361" y="1005145"/>
            <a:ext cx="1692000" cy="32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576" name="Google Shape;3576;p49"/>
          <p:cNvCxnSpPr/>
          <p:nvPr/>
        </p:nvCxnSpPr>
        <p:spPr>
          <a:xfrm>
            <a:off x="2072074" y="1071820"/>
            <a:ext cx="9600" cy="560700"/>
          </a:xfrm>
          <a:prstGeom prst="straightConnector1">
            <a:avLst/>
          </a:prstGeom>
          <a:noFill/>
          <a:ln cap="flat" cmpd="sng" w="76200">
            <a:solidFill>
              <a:srgbClr val="FF0000"/>
            </a:solidFill>
            <a:prstDash val="solid"/>
            <a:round/>
            <a:headEnd len="med" w="med" type="none"/>
            <a:tailEnd len="med" w="med" type="none"/>
          </a:ln>
        </p:spPr>
      </p:cxnSp>
      <p:sp>
        <p:nvSpPr>
          <p:cNvPr id="3577" name="Google Shape;3577;p49"/>
          <p:cNvSpPr/>
          <p:nvPr/>
        </p:nvSpPr>
        <p:spPr>
          <a:xfrm>
            <a:off x="2072074" y="1609982"/>
            <a:ext cx="5205413" cy="490537"/>
          </a:xfrm>
          <a:custGeom>
            <a:rect b="b" l="l" r="r" t="t"/>
            <a:pathLst>
              <a:path extrusionOk="0" h="412" w="4372">
                <a:moveTo>
                  <a:pt x="0" y="10"/>
                </a:moveTo>
                <a:lnTo>
                  <a:pt x="1003" y="0"/>
                </a:lnTo>
                <a:lnTo>
                  <a:pt x="3508" y="412"/>
                </a:lnTo>
                <a:lnTo>
                  <a:pt x="4372" y="412"/>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578" name="Google Shape;3578;p49"/>
          <p:cNvGrpSpPr/>
          <p:nvPr/>
        </p:nvGrpSpPr>
        <p:grpSpPr>
          <a:xfrm>
            <a:off x="1574393" y="1730236"/>
            <a:ext cx="1000125" cy="753665"/>
            <a:chOff x="220" y="1365"/>
            <a:chExt cx="840" cy="633"/>
          </a:xfrm>
        </p:grpSpPr>
        <p:cxnSp>
          <p:nvCxnSpPr>
            <p:cNvPr id="3579" name="Google Shape;3579;p49"/>
            <p:cNvCxnSpPr/>
            <p:nvPr/>
          </p:nvCxnSpPr>
          <p:spPr>
            <a:xfrm>
              <a:off x="220" y="1365"/>
              <a:ext cx="273" cy="154"/>
            </a:xfrm>
            <a:prstGeom prst="straightConnector1">
              <a:avLst/>
            </a:prstGeom>
            <a:noFill/>
            <a:ln cap="flat" cmpd="sng" w="28575">
              <a:solidFill>
                <a:srgbClr val="000000"/>
              </a:solidFill>
              <a:prstDash val="dash"/>
              <a:round/>
              <a:headEnd len="med" w="med" type="none"/>
              <a:tailEnd len="med" w="med" type="triangle"/>
            </a:ln>
          </p:spPr>
        </p:cxnSp>
        <p:sp>
          <p:nvSpPr>
            <p:cNvPr id="3580" name="Google Shape;3580;p49"/>
            <p:cNvSpPr/>
            <p:nvPr/>
          </p:nvSpPr>
          <p:spPr>
            <a:xfrm>
              <a:off x="439" y="1392"/>
              <a:ext cx="621" cy="606"/>
            </a:xfrm>
            <a:prstGeom prst="ellipse">
              <a:avLst/>
            </a:prstGeom>
            <a:noFill/>
            <a:ln cap="flat" cmpd="sng" w="3810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81" name="Google Shape;3581;p49"/>
          <p:cNvSpPr/>
          <p:nvPr/>
        </p:nvSpPr>
        <p:spPr>
          <a:xfrm>
            <a:off x="3062674" y="1771907"/>
            <a:ext cx="739500" cy="721500"/>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3582" name="Google Shape;3582;p49"/>
          <p:cNvCxnSpPr/>
          <p:nvPr/>
        </p:nvCxnSpPr>
        <p:spPr>
          <a:xfrm flipH="1">
            <a:off x="6009396" y="3781682"/>
            <a:ext cx="9600" cy="895500"/>
          </a:xfrm>
          <a:prstGeom prst="straightConnector1">
            <a:avLst/>
          </a:prstGeom>
          <a:noFill/>
          <a:ln cap="flat" cmpd="sng" w="76200">
            <a:solidFill>
              <a:srgbClr val="FF0000"/>
            </a:solidFill>
            <a:prstDash val="solid"/>
            <a:round/>
            <a:headEnd len="med" w="med" type="none"/>
            <a:tailEnd len="med" w="med" type="none"/>
          </a:ln>
        </p:spPr>
      </p:cxnSp>
      <p:sp>
        <p:nvSpPr>
          <p:cNvPr id="3583" name="Google Shape;3583;p49"/>
          <p:cNvSpPr/>
          <p:nvPr/>
        </p:nvSpPr>
        <p:spPr>
          <a:xfrm>
            <a:off x="1764973" y="2894170"/>
            <a:ext cx="5454628" cy="1772636"/>
          </a:xfrm>
          <a:custGeom>
            <a:rect b="b" l="l" r="r" t="t"/>
            <a:pathLst>
              <a:path extrusionOk="0" h="10762" w="10845">
                <a:moveTo>
                  <a:pt x="10845" y="10762"/>
                </a:moveTo>
                <a:lnTo>
                  <a:pt x="8419" y="10762"/>
                </a:lnTo>
                <a:lnTo>
                  <a:pt x="4911" y="0"/>
                </a:lnTo>
                <a:lnTo>
                  <a:pt x="0" y="0"/>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584" name="Google Shape;3584;p49"/>
          <p:cNvGrpSpPr/>
          <p:nvPr/>
        </p:nvGrpSpPr>
        <p:grpSpPr>
          <a:xfrm>
            <a:off x="1574393" y="1730236"/>
            <a:ext cx="1000125" cy="753665"/>
            <a:chOff x="220" y="1365"/>
            <a:chExt cx="840" cy="633"/>
          </a:xfrm>
        </p:grpSpPr>
        <p:cxnSp>
          <p:nvCxnSpPr>
            <p:cNvPr id="3585" name="Google Shape;3585;p49"/>
            <p:cNvCxnSpPr/>
            <p:nvPr/>
          </p:nvCxnSpPr>
          <p:spPr>
            <a:xfrm>
              <a:off x="220" y="1365"/>
              <a:ext cx="273" cy="154"/>
            </a:xfrm>
            <a:prstGeom prst="straightConnector1">
              <a:avLst/>
            </a:prstGeom>
            <a:noFill/>
            <a:ln cap="flat" cmpd="sng" w="28575">
              <a:solidFill>
                <a:srgbClr val="000000"/>
              </a:solidFill>
              <a:prstDash val="dash"/>
              <a:round/>
              <a:headEnd len="med" w="med" type="none"/>
              <a:tailEnd len="med" w="med" type="triangle"/>
            </a:ln>
          </p:spPr>
        </p:cxnSp>
        <p:sp>
          <p:nvSpPr>
            <p:cNvPr id="3586" name="Google Shape;3586;p49"/>
            <p:cNvSpPr/>
            <p:nvPr/>
          </p:nvSpPr>
          <p:spPr>
            <a:xfrm>
              <a:off x="439" y="1392"/>
              <a:ext cx="621" cy="606"/>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grpSp>
      <p:sp>
        <p:nvSpPr>
          <p:cNvPr id="3587" name="Google Shape;3587;p49"/>
          <p:cNvSpPr/>
          <p:nvPr/>
        </p:nvSpPr>
        <p:spPr>
          <a:xfrm>
            <a:off x="3060292" y="1775480"/>
            <a:ext cx="739500" cy="721500"/>
          </a:xfrm>
          <a:prstGeom prst="ellipse">
            <a:avLst/>
          </a:prstGeom>
          <a:noFill/>
          <a:ln cap="flat" cmpd="sng" w="3810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3588" name="Google Shape;3588;p49"/>
          <p:cNvCxnSpPr/>
          <p:nvPr/>
        </p:nvCxnSpPr>
        <p:spPr>
          <a:xfrm>
            <a:off x="6228546" y="1975505"/>
            <a:ext cx="0" cy="613200"/>
          </a:xfrm>
          <a:prstGeom prst="straightConnector1">
            <a:avLst/>
          </a:prstGeom>
          <a:noFill/>
          <a:ln cap="flat" cmpd="sng" w="76200">
            <a:solidFill>
              <a:srgbClr val="FF0000"/>
            </a:solidFill>
            <a:prstDash val="solid"/>
            <a:round/>
            <a:headEnd len="med" w="med" type="none"/>
            <a:tailEnd len="med" w="med" type="none"/>
          </a:ln>
        </p:spPr>
      </p:cxnSp>
      <p:sp>
        <p:nvSpPr>
          <p:cNvPr id="3589" name="Google Shape;3589;p49"/>
          <p:cNvSpPr/>
          <p:nvPr/>
        </p:nvSpPr>
        <p:spPr>
          <a:xfrm>
            <a:off x="4056845" y="1767145"/>
            <a:ext cx="3283744" cy="769144"/>
          </a:xfrm>
          <a:custGeom>
            <a:rect b="b" l="l" r="r" t="t"/>
            <a:pathLst>
              <a:path extrusionOk="0" h="646" w="2758">
                <a:moveTo>
                  <a:pt x="2758" y="646"/>
                </a:moveTo>
                <a:lnTo>
                  <a:pt x="1763" y="629"/>
                </a:lnTo>
                <a:lnTo>
                  <a:pt x="1039" y="0"/>
                </a:lnTo>
                <a:lnTo>
                  <a:pt x="0" y="0"/>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3590" name="Google Shape;3590;p49"/>
          <p:cNvCxnSpPr/>
          <p:nvPr/>
        </p:nvCxnSpPr>
        <p:spPr>
          <a:xfrm>
            <a:off x="3974692" y="1673086"/>
            <a:ext cx="0" cy="634500"/>
          </a:xfrm>
          <a:prstGeom prst="straightConnector1">
            <a:avLst/>
          </a:prstGeom>
          <a:noFill/>
          <a:ln cap="flat" cmpd="sng" w="76200">
            <a:solidFill>
              <a:srgbClr val="FF0000"/>
            </a:solidFill>
            <a:prstDash val="solid"/>
            <a:round/>
            <a:headEnd len="med" w="med" type="none"/>
            <a:tailEnd len="med" w="med" type="none"/>
          </a:ln>
        </p:spPr>
      </p:cxnSp>
      <p:sp>
        <p:nvSpPr>
          <p:cNvPr id="3591" name="Google Shape;3591;p49"/>
          <p:cNvSpPr/>
          <p:nvPr/>
        </p:nvSpPr>
        <p:spPr>
          <a:xfrm>
            <a:off x="4046130" y="2318405"/>
            <a:ext cx="4098558" cy="1474777"/>
          </a:xfrm>
          <a:custGeom>
            <a:rect b="b" l="l" r="r" t="t"/>
            <a:pathLst>
              <a:path extrusionOk="0" h="9871" w="9930">
                <a:moveTo>
                  <a:pt x="0" y="0"/>
                </a:moveTo>
                <a:lnTo>
                  <a:pt x="2923" y="0"/>
                </a:lnTo>
                <a:lnTo>
                  <a:pt x="4713" y="9870"/>
                </a:lnTo>
                <a:lnTo>
                  <a:pt x="9930" y="9871"/>
                </a:lnTo>
              </a:path>
            </a:pathLst>
          </a:custGeom>
          <a:noFill/>
          <a:ln cap="flat" cmpd="sng" w="38100">
            <a:solidFill>
              <a:srgbClr val="FF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592" name="Google Shape;3592;p49"/>
          <p:cNvGrpSpPr/>
          <p:nvPr/>
        </p:nvGrpSpPr>
        <p:grpSpPr>
          <a:xfrm>
            <a:off x="6244407" y="2320783"/>
            <a:ext cx="1371600" cy="192881"/>
            <a:chOff x="2222" y="3039"/>
            <a:chExt cx="1152" cy="162"/>
          </a:xfrm>
        </p:grpSpPr>
        <p:sp>
          <p:nvSpPr>
            <p:cNvPr id="3593" name="Google Shape;3593;p49"/>
            <p:cNvSpPr txBox="1"/>
            <p:nvPr/>
          </p:nvSpPr>
          <p:spPr>
            <a:xfrm>
              <a:off x="2222" y="3039"/>
              <a:ext cx="1152" cy="1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udt_send(NAK)</a:t>
              </a:r>
              <a:endParaRPr b="0" i="0" sz="1200" u="none" cap="none" strike="noStrike">
                <a:solidFill>
                  <a:srgbClr val="000000"/>
                </a:solidFill>
                <a:latin typeface="Times New Roman"/>
                <a:ea typeface="Times New Roman"/>
                <a:cs typeface="Times New Roman"/>
                <a:sym typeface="Times New Roman"/>
              </a:endParaRPr>
            </a:p>
          </p:txBody>
        </p:sp>
        <p:cxnSp>
          <p:nvCxnSpPr>
            <p:cNvPr id="3594" name="Google Shape;3594;p49"/>
            <p:cNvCxnSpPr/>
            <p:nvPr/>
          </p:nvCxnSpPr>
          <p:spPr>
            <a:xfrm>
              <a:off x="2285" y="3040"/>
              <a:ext cx="624" cy="0"/>
            </a:xfrm>
            <a:prstGeom prst="straightConnector1">
              <a:avLst/>
            </a:prstGeom>
            <a:noFill/>
            <a:ln cap="flat" cmpd="sng" w="28575">
              <a:solidFill>
                <a:srgbClr val="000000"/>
              </a:solidFill>
              <a:prstDash val="solid"/>
              <a:round/>
              <a:headEnd len="med" w="med" type="none"/>
              <a:tailEnd len="med" w="med" type="none"/>
            </a:ln>
          </p:spPr>
        </p:cxnSp>
      </p:grpSp>
      <p:sp>
        <p:nvSpPr>
          <p:cNvPr id="3595" name="Google Shape;3595;p49"/>
          <p:cNvSpPr txBox="1"/>
          <p:nvPr/>
        </p:nvSpPr>
        <p:spPr>
          <a:xfrm>
            <a:off x="6245672" y="2040400"/>
            <a:ext cx="2541900" cy="23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corrupt(rcvpkt)</a:t>
            </a:r>
            <a:endParaRPr b="0" i="0" sz="1200" u="none" cap="none" strike="noStrike">
              <a:solidFill>
                <a:srgbClr val="000000"/>
              </a:solidFill>
              <a:latin typeface="Times New Roman"/>
              <a:ea typeface="Times New Roman"/>
              <a:cs typeface="Times New Roman"/>
              <a:sym typeface="Times New Roman"/>
            </a:endParaRPr>
          </a:p>
        </p:txBody>
      </p:sp>
      <p:grpSp>
        <p:nvGrpSpPr>
          <p:cNvPr id="3596" name="Google Shape;3596;p49"/>
          <p:cNvGrpSpPr/>
          <p:nvPr/>
        </p:nvGrpSpPr>
        <p:grpSpPr>
          <a:xfrm>
            <a:off x="6037238" y="3778128"/>
            <a:ext cx="3106762" cy="700187"/>
            <a:chOff x="8049650" y="5037504"/>
            <a:chExt cx="4142349" cy="933582"/>
          </a:xfrm>
        </p:grpSpPr>
        <p:sp>
          <p:nvSpPr>
            <p:cNvPr id="3597" name="Google Shape;3597;p49"/>
            <p:cNvSpPr txBox="1"/>
            <p:nvPr/>
          </p:nvSpPr>
          <p:spPr>
            <a:xfrm>
              <a:off x="8071876" y="5351961"/>
              <a:ext cx="2143125" cy="6191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udt_send(ACK)</a:t>
              </a:r>
              <a:endParaRPr b="0" i="0" sz="1200" u="none" cap="none" strike="noStrike">
                <a:solidFill>
                  <a:srgbClr val="000000"/>
                </a:solidFill>
                <a:latin typeface="Times New Roman"/>
                <a:ea typeface="Times New Roman"/>
                <a:cs typeface="Times New Roman"/>
                <a:sym typeface="Times New Roman"/>
              </a:endParaRPr>
            </a:p>
          </p:txBody>
        </p:sp>
        <p:sp>
          <p:nvSpPr>
            <p:cNvPr id="3598" name="Google Shape;3598;p49"/>
            <p:cNvSpPr txBox="1"/>
            <p:nvPr/>
          </p:nvSpPr>
          <p:spPr>
            <a:xfrm>
              <a:off x="8049650" y="5037504"/>
              <a:ext cx="4142349" cy="7016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notcorrupt(rcvpkt)</a:t>
              </a:r>
              <a:endParaRPr b="0" i="0" sz="1200" u="none" cap="none" strike="noStrike">
                <a:solidFill>
                  <a:srgbClr val="000000"/>
                </a:solidFill>
                <a:latin typeface="Times New Roman"/>
                <a:ea typeface="Times New Roman"/>
                <a:cs typeface="Times New Roman"/>
                <a:sym typeface="Times New Roman"/>
              </a:endParaRPr>
            </a:p>
          </p:txBody>
        </p:sp>
        <p:cxnSp>
          <p:nvCxnSpPr>
            <p:cNvPr id="3599" name="Google Shape;3599;p49"/>
            <p:cNvCxnSpPr/>
            <p:nvPr/>
          </p:nvCxnSpPr>
          <p:spPr>
            <a:xfrm>
              <a:off x="8171888" y="5407524"/>
              <a:ext cx="1489075" cy="0"/>
            </a:xfrm>
            <a:prstGeom prst="straightConnector1">
              <a:avLst/>
            </a:prstGeom>
            <a:noFill/>
            <a:ln cap="flat" cmpd="sng" w="28575">
              <a:solidFill>
                <a:srgbClr val="000000"/>
              </a:solidFill>
              <a:prstDash val="solid"/>
              <a:round/>
              <a:headEnd len="med" w="med" type="none"/>
              <a:tailEnd len="med" w="med" type="none"/>
            </a:ln>
          </p:spPr>
        </p:cxnSp>
      </p:grpSp>
      <p:grpSp>
        <p:nvGrpSpPr>
          <p:cNvPr id="3600" name="Google Shape;3600;p49"/>
          <p:cNvGrpSpPr/>
          <p:nvPr/>
        </p:nvGrpSpPr>
        <p:grpSpPr>
          <a:xfrm>
            <a:off x="1703556" y="2464018"/>
            <a:ext cx="2661046" cy="743580"/>
            <a:chOff x="2270357" y="3283338"/>
            <a:chExt cx="3548062" cy="991440"/>
          </a:xfrm>
        </p:grpSpPr>
        <p:sp>
          <p:nvSpPr>
            <p:cNvPr id="3601" name="Google Shape;3601;p49"/>
            <p:cNvSpPr/>
            <p:nvPr/>
          </p:nvSpPr>
          <p:spPr>
            <a:xfrm>
              <a:off x="2882338" y="3283338"/>
              <a:ext cx="1800225" cy="247650"/>
            </a:xfrm>
            <a:custGeom>
              <a:rect b="b" l="l" r="r" t="t"/>
              <a:pathLst>
                <a:path extrusionOk="0" h="525" w="2835">
                  <a:moveTo>
                    <a:pt x="0" y="0"/>
                  </a:moveTo>
                  <a:cubicBezTo>
                    <a:pt x="60" y="525"/>
                    <a:pt x="2835" y="495"/>
                    <a:pt x="2835" y="0"/>
                  </a:cubicBezTo>
                </a:path>
              </a:pathLst>
            </a:cu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sz="1100"/>
            </a:p>
          </p:txBody>
        </p:sp>
        <p:grpSp>
          <p:nvGrpSpPr>
            <p:cNvPr id="3602" name="Google Shape;3602;p49"/>
            <p:cNvGrpSpPr/>
            <p:nvPr/>
          </p:nvGrpSpPr>
          <p:grpSpPr>
            <a:xfrm>
              <a:off x="2270357" y="3545923"/>
              <a:ext cx="3548062" cy="728855"/>
              <a:chOff x="2270357" y="3545923"/>
              <a:chExt cx="3548062" cy="728855"/>
            </a:xfrm>
          </p:grpSpPr>
          <p:sp>
            <p:nvSpPr>
              <p:cNvPr id="3603" name="Google Shape;3603;p49"/>
              <p:cNvSpPr txBox="1"/>
              <p:nvPr/>
            </p:nvSpPr>
            <p:spPr>
              <a:xfrm>
                <a:off x="2270357" y="3545923"/>
                <a:ext cx="3548062"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isACK(rcvpkt)</a:t>
                </a:r>
                <a:endParaRPr b="0" i="0" sz="1200" u="none" cap="none" strike="noStrike">
                  <a:solidFill>
                    <a:srgbClr val="000000"/>
                  </a:solidFill>
                  <a:latin typeface="Times New Roman"/>
                  <a:ea typeface="Times New Roman"/>
                  <a:cs typeface="Times New Roman"/>
                  <a:sym typeface="Times New Roman"/>
                </a:endParaRPr>
              </a:p>
            </p:txBody>
          </p:sp>
          <p:cxnSp>
            <p:nvCxnSpPr>
              <p:cNvPr id="3604" name="Google Shape;3604;p49"/>
              <p:cNvCxnSpPr/>
              <p:nvPr/>
            </p:nvCxnSpPr>
            <p:spPr>
              <a:xfrm>
                <a:off x="3330476" y="3919619"/>
                <a:ext cx="990600" cy="0"/>
              </a:xfrm>
              <a:prstGeom prst="straightConnector1">
                <a:avLst/>
              </a:prstGeom>
              <a:noFill/>
              <a:ln cap="flat" cmpd="sng" w="28575">
                <a:solidFill>
                  <a:srgbClr val="000000"/>
                </a:solidFill>
                <a:prstDash val="solid"/>
                <a:round/>
                <a:headEnd len="med" w="med" type="none"/>
                <a:tailEnd len="med" w="med" type="none"/>
              </a:ln>
            </p:spPr>
          </p:cxnSp>
          <p:sp>
            <p:nvSpPr>
              <p:cNvPr id="3605" name="Google Shape;3605;p49"/>
              <p:cNvSpPr txBox="1"/>
              <p:nvPr/>
            </p:nvSpPr>
            <p:spPr>
              <a:xfrm>
                <a:off x="3665151" y="3936078"/>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sp>
        <p:nvSpPr>
          <p:cNvPr id="3606" name="Google Shape;3606;p49"/>
          <p:cNvSpPr txBox="1"/>
          <p:nvPr/>
        </p:nvSpPr>
        <p:spPr>
          <a:xfrm>
            <a:off x="872300" y="1888293"/>
            <a:ext cx="8169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sender</a:t>
            </a:r>
            <a:endParaRPr sz="1100"/>
          </a:p>
        </p:txBody>
      </p:sp>
      <p:sp>
        <p:nvSpPr>
          <p:cNvPr id="3607" name="Google Shape;3607;p49"/>
          <p:cNvSpPr txBox="1"/>
          <p:nvPr/>
        </p:nvSpPr>
        <p:spPr>
          <a:xfrm>
            <a:off x="7245722" y="2970866"/>
            <a:ext cx="935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800"/>
              <a:buFont typeface="Tahoma"/>
              <a:buNone/>
            </a:pPr>
            <a:r>
              <a:rPr b="0" i="0" lang="en-US" sz="1800" u="none" cap="none" strike="noStrike">
                <a:solidFill>
                  <a:srgbClr val="CC0000"/>
                </a:solidFill>
                <a:latin typeface="Tahoma"/>
                <a:ea typeface="Tahoma"/>
                <a:cs typeface="Tahoma"/>
                <a:sym typeface="Tahoma"/>
              </a:rPr>
              <a:t>receiver</a:t>
            </a:r>
            <a:endParaRPr sz="1100"/>
          </a:p>
        </p:txBody>
      </p:sp>
      <p:sp>
        <p:nvSpPr>
          <p:cNvPr id="3608" name="Google Shape;3608;p4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9"/>
                                        </p:tgtEl>
                                        <p:attrNameLst>
                                          <p:attrName>style.visibility</p:attrName>
                                        </p:attrNameLst>
                                      </p:cBhvr>
                                      <p:to>
                                        <p:strVal val="visible"/>
                                      </p:to>
                                    </p:set>
                                    <p:animEffect filter="fade" transition="in">
                                      <p:cBhvr>
                                        <p:cTn dur="500"/>
                                        <p:tgtEl>
                                          <p:spTgt spid="3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2"/>
                                        </p:tgtEl>
                                        <p:attrNameLst>
                                          <p:attrName>style.visibility</p:attrName>
                                        </p:attrNameLst>
                                      </p:cBhvr>
                                      <p:to>
                                        <p:strVal val="visible"/>
                                      </p:to>
                                    </p:set>
                                    <p:animEffect filter="fade" transition="in">
                                      <p:cBhvr>
                                        <p:cTn dur="500"/>
                                        <p:tgtEl>
                                          <p:spTgt spid="3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6"/>
                                        </p:tgtEl>
                                        <p:attrNameLst>
                                          <p:attrName>style.visibility</p:attrName>
                                        </p:attrNameLst>
                                      </p:cBhvr>
                                      <p:to>
                                        <p:strVal val="visible"/>
                                      </p:to>
                                    </p:set>
                                    <p:animEffect filter="fade" transition="in">
                                      <p:cBhvr>
                                        <p:cTn dur="1000"/>
                                        <p:tgtEl>
                                          <p:spTgt spid="3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7"/>
                                        </p:tgtEl>
                                        <p:attrNameLst>
                                          <p:attrName>style.visibility</p:attrName>
                                        </p:attrNameLst>
                                      </p:cBhvr>
                                      <p:to>
                                        <p:strVal val="visible"/>
                                      </p:to>
                                    </p:set>
                                    <p:animEffect filter="fade" transition="in">
                                      <p:cBhvr>
                                        <p:cTn dur="1000"/>
                                        <p:tgtEl>
                                          <p:spTgt spid="3577"/>
                                        </p:tgtEl>
                                      </p:cBhvr>
                                    </p:animEffect>
                                  </p:childTnLst>
                                </p:cTn>
                              </p:par>
                              <p:par>
                                <p:cTn fill="hold" nodeType="withEffect" presetClass="entr" presetID="1" presetSubtype="0">
                                  <p:stCondLst>
                                    <p:cond delay="0"/>
                                  </p:stCondLst>
                                  <p:childTnLst>
                                    <p:set>
                                      <p:cBhvr>
                                        <p:cTn dur="1" fill="hold">
                                          <p:stCondLst>
                                            <p:cond delay="0"/>
                                          </p:stCondLst>
                                        </p:cTn>
                                        <p:tgtEl>
                                          <p:spTgt spid="35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8"/>
                                        </p:tgtEl>
                                        <p:attrNameLst>
                                          <p:attrName>style.visibility</p:attrName>
                                        </p:attrNameLst>
                                      </p:cBhvr>
                                      <p:to>
                                        <p:strVal val="visible"/>
                                      </p:to>
                                    </p:set>
                                    <p:animEffect filter="fade" transition="in">
                                      <p:cBhvr>
                                        <p:cTn dur="1000"/>
                                        <p:tgtEl>
                                          <p:spTgt spid="3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9"/>
                                        </p:tgtEl>
                                        <p:attrNameLst>
                                          <p:attrName>style.visibility</p:attrName>
                                        </p:attrNameLst>
                                      </p:cBhvr>
                                      <p:to>
                                        <p:strVal val="visible"/>
                                      </p:to>
                                    </p:set>
                                    <p:animEffect filter="fade" transition="in">
                                      <p:cBhvr>
                                        <p:cTn dur="1000"/>
                                        <p:tgtEl>
                                          <p:spTgt spid="3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0"/>
                                        </p:tgtEl>
                                        <p:attrNameLst>
                                          <p:attrName>style.visibility</p:attrName>
                                        </p:attrNameLst>
                                      </p:cBhvr>
                                      <p:to>
                                        <p:strVal val="visible"/>
                                      </p:to>
                                    </p:set>
                                    <p:animEffect filter="fade" transition="in">
                                      <p:cBhvr>
                                        <p:cTn dur="1000"/>
                                        <p:tgtEl>
                                          <p:spTgt spid="3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1"/>
                                        </p:tgtEl>
                                        <p:attrNameLst>
                                          <p:attrName>style.visibility</p:attrName>
                                        </p:attrNameLst>
                                      </p:cBhvr>
                                      <p:to>
                                        <p:strVal val="visible"/>
                                      </p:to>
                                    </p:set>
                                    <p:animEffect filter="fade" transition="in">
                                      <p:cBhvr>
                                        <p:cTn dur="2000"/>
                                        <p:tgtEl>
                                          <p:spTgt spid="3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2"/>
                                        </p:tgtEl>
                                        <p:attrNameLst>
                                          <p:attrName>style.visibility</p:attrName>
                                        </p:attrNameLst>
                                      </p:cBhvr>
                                      <p:to>
                                        <p:strVal val="visible"/>
                                      </p:to>
                                    </p:set>
                                    <p:animEffect filter="fade" transition="in">
                                      <p:cBhvr>
                                        <p:cTn dur="1000"/>
                                        <p:tgtEl>
                                          <p:spTgt spid="3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3"/>
                                        </p:tgtEl>
                                        <p:attrNameLst>
                                          <p:attrName>style.visibility</p:attrName>
                                        </p:attrNameLst>
                                      </p:cBhvr>
                                      <p:to>
                                        <p:strVal val="visible"/>
                                      </p:to>
                                    </p:set>
                                    <p:animEffect filter="fade" transition="in">
                                      <p:cBhvr>
                                        <p:cTn dur="1000"/>
                                        <p:tgtEl>
                                          <p:spTgt spid="3583"/>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
          <p:cNvSpPr txBox="1"/>
          <p:nvPr>
            <p:ph type="title"/>
          </p:nvPr>
        </p:nvSpPr>
        <p:spPr>
          <a:xfrm>
            <a:off x="-8" y="216844"/>
            <a:ext cx="83256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Calibri"/>
              <a:buNone/>
            </a:pPr>
            <a:r>
              <a:rPr lang="en-US" sz="3000"/>
              <a:t>Επίπεδο Μεταφοράς vs. Δικτύου, υπηρεσίες και πρωτόκολλα</a:t>
            </a:r>
            <a:endParaRPr sz="3000"/>
          </a:p>
        </p:txBody>
      </p:sp>
      <p:grpSp>
        <p:nvGrpSpPr>
          <p:cNvPr id="571" name="Google Shape;571;p5"/>
          <p:cNvGrpSpPr/>
          <p:nvPr/>
        </p:nvGrpSpPr>
        <p:grpSpPr>
          <a:xfrm>
            <a:off x="4485400" y="887949"/>
            <a:ext cx="4101403" cy="3715971"/>
            <a:chOff x="6430779" y="1365914"/>
            <a:chExt cx="5468537" cy="4954628"/>
          </a:xfrm>
        </p:grpSpPr>
        <p:sp>
          <p:nvSpPr>
            <p:cNvPr id="572" name="Google Shape;572;p5"/>
            <p:cNvSpPr/>
            <p:nvPr/>
          </p:nvSpPr>
          <p:spPr>
            <a:xfrm>
              <a:off x="6539916" y="1365914"/>
              <a:ext cx="5359400" cy="4954628"/>
            </a:xfrm>
            <a:prstGeom prst="rect">
              <a:avLst/>
            </a:prstGeom>
            <a:solidFill>
              <a:schemeClr val="lt1">
                <a:alpha val="67843"/>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73" name="Google Shape;573;p5"/>
            <p:cNvSpPr/>
            <p:nvPr/>
          </p:nvSpPr>
          <p:spPr>
            <a:xfrm>
              <a:off x="6430779" y="1713582"/>
              <a:ext cx="5230800" cy="46068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74" name="Google Shape;574;p5"/>
            <p:cNvSpPr txBox="1"/>
            <p:nvPr/>
          </p:nvSpPr>
          <p:spPr>
            <a:xfrm>
              <a:off x="7089034" y="1526522"/>
              <a:ext cx="3025200" cy="420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99"/>
                </a:buClr>
                <a:buSzPts val="1400"/>
                <a:buFont typeface="Noto Sans Symbols"/>
                <a:buNone/>
              </a:pPr>
              <a:r>
                <a:rPr b="0" lang="en-US" sz="2000" u="none" cap="none" strike="noStrike">
                  <a:solidFill>
                    <a:srgbClr val="000099"/>
                  </a:solidFill>
                  <a:latin typeface="Calibri"/>
                  <a:ea typeface="Calibri"/>
                  <a:cs typeface="Calibri"/>
                  <a:sym typeface="Calibri"/>
                </a:rPr>
                <a:t>household analogy:</a:t>
              </a:r>
              <a:endParaRPr b="0" sz="2000" u="none" cap="none" strike="noStrike">
                <a:solidFill>
                  <a:srgbClr val="000000"/>
                </a:solidFill>
                <a:latin typeface="Calibri"/>
                <a:ea typeface="Calibri"/>
                <a:cs typeface="Calibri"/>
                <a:sym typeface="Calibri"/>
              </a:endParaRPr>
            </a:p>
          </p:txBody>
        </p:sp>
        <p:sp>
          <p:nvSpPr>
            <p:cNvPr id="575" name="Google Shape;575;p5"/>
            <p:cNvSpPr txBox="1"/>
            <p:nvPr/>
          </p:nvSpPr>
          <p:spPr>
            <a:xfrm>
              <a:off x="6430779" y="1990565"/>
              <a:ext cx="5230800" cy="42498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1783"/>
                <a:buFont typeface="Noto Sans Symbols"/>
                <a:buNone/>
              </a:pPr>
              <a:r>
                <a:rPr b="0" lang="en-US" sz="2000" u="none" cap="none" strike="noStrike">
                  <a:solidFill>
                    <a:srgbClr val="000000"/>
                  </a:solidFill>
                  <a:latin typeface="Calibri"/>
                  <a:ea typeface="Calibri"/>
                  <a:cs typeface="Calibri"/>
                  <a:sym typeface="Calibri"/>
                </a:rPr>
                <a:t>12 παιδιά στο σπ</a:t>
              </a:r>
              <a:r>
                <a:rPr lang="en-US" sz="2000">
                  <a:latin typeface="Calibri"/>
                  <a:ea typeface="Calibri"/>
                  <a:cs typeface="Calibri"/>
                  <a:sym typeface="Calibri"/>
                </a:rPr>
                <a:t>ίτι της</a:t>
              </a:r>
              <a:r>
                <a:rPr b="0" lang="en-US" sz="2000" u="none" cap="none" strike="noStrike">
                  <a:solidFill>
                    <a:srgbClr val="000000"/>
                  </a:solidFill>
                  <a:latin typeface="Calibri"/>
                  <a:ea typeface="Calibri"/>
                  <a:cs typeface="Calibri"/>
                  <a:sym typeface="Calibri"/>
                </a:rPr>
                <a:t> Ann </a:t>
              </a:r>
              <a:r>
                <a:rPr lang="en-US" sz="2000">
                  <a:latin typeface="Calibri"/>
                  <a:ea typeface="Calibri"/>
                  <a:cs typeface="Calibri"/>
                  <a:sym typeface="Calibri"/>
                </a:rPr>
                <a:t>στέλνουν γράμματα σε 12 παιδιά στο σπίτι του </a:t>
              </a:r>
              <a:r>
                <a:rPr b="0" lang="en-US" sz="2000" u="none" cap="none" strike="noStrike">
                  <a:solidFill>
                    <a:srgbClr val="000000"/>
                  </a:solidFill>
                  <a:latin typeface="Calibri"/>
                  <a:ea typeface="Calibri"/>
                  <a:cs typeface="Calibri"/>
                  <a:sym typeface="Calibri"/>
                </a:rPr>
                <a:t>Bill:</a:t>
              </a:r>
              <a:endParaRPr b="0" sz="2000" u="none" cap="none" strike="noStrike">
                <a:solidFill>
                  <a:srgbClr val="000000"/>
                </a:solidFill>
                <a:latin typeface="Calibri"/>
                <a:ea typeface="Calibri"/>
                <a:cs typeface="Calibri"/>
                <a:sym typeface="Calibri"/>
              </a:endParaRPr>
            </a:p>
            <a:p>
              <a:pPr indent="-177800" lvl="0" marL="266700" marR="0" rtl="0" algn="l">
                <a:lnSpc>
                  <a:spcPct val="90000"/>
                </a:lnSpc>
                <a:spcBef>
                  <a:spcPts val="300"/>
                </a:spcBef>
                <a:spcAft>
                  <a:spcPts val="0"/>
                </a:spcAft>
                <a:buClr>
                  <a:srgbClr val="0000A3"/>
                </a:buClr>
                <a:buSzPts val="2000"/>
                <a:buFont typeface="Noto Sans Symbols"/>
                <a:buChar char="▪"/>
              </a:pPr>
              <a:r>
                <a:rPr lang="en-US" sz="2000">
                  <a:latin typeface="Calibri"/>
                  <a:ea typeface="Calibri"/>
                  <a:cs typeface="Calibri"/>
                  <a:sym typeface="Calibri"/>
                </a:rPr>
                <a:t>υπολογιστές </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σπίτια</a:t>
              </a:r>
              <a:endParaRPr sz="2000"/>
            </a:p>
            <a:p>
              <a:pPr indent="-177800" lvl="0" marL="266700" marR="0" rtl="0" algn="l">
                <a:lnSpc>
                  <a:spcPct val="90000"/>
                </a:lnSpc>
                <a:spcBef>
                  <a:spcPts val="300"/>
                </a:spcBef>
                <a:spcAft>
                  <a:spcPts val="0"/>
                </a:spcAft>
                <a:buClr>
                  <a:srgbClr val="0000A3"/>
                </a:buClr>
                <a:buSzPts val="2000"/>
                <a:buFont typeface="Noto Sans Symbols"/>
                <a:buChar char="▪"/>
              </a:pPr>
              <a:r>
                <a:rPr lang="en-US" sz="2000">
                  <a:latin typeface="Calibri"/>
                  <a:ea typeface="Calibri"/>
                  <a:cs typeface="Calibri"/>
                  <a:sym typeface="Calibri"/>
                </a:rPr>
                <a:t>διεργασίες </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παιδιά</a:t>
              </a:r>
              <a:endParaRPr sz="2000"/>
            </a:p>
            <a:p>
              <a:pPr indent="-177800" lvl="0" marL="266700" marR="0" rtl="0" algn="l">
                <a:lnSpc>
                  <a:spcPct val="90000"/>
                </a:lnSpc>
                <a:spcBef>
                  <a:spcPts val="300"/>
                </a:spcBef>
                <a:spcAft>
                  <a:spcPts val="0"/>
                </a:spcAft>
                <a:buClr>
                  <a:srgbClr val="0000A3"/>
                </a:buClr>
                <a:buSzPts val="2000"/>
                <a:buFont typeface="Noto Sans Symbols"/>
                <a:buChar char="▪"/>
              </a:pPr>
              <a:r>
                <a:rPr lang="en-US" sz="2000">
                  <a:latin typeface="Calibri"/>
                  <a:ea typeface="Calibri"/>
                  <a:cs typeface="Calibri"/>
                  <a:sym typeface="Calibri"/>
                </a:rPr>
                <a:t>μηνύματα εφαρμογής</a:t>
              </a:r>
              <a:r>
                <a:rPr b="0" i="0" lang="en-US" sz="2000" u="none" cap="none" strike="noStrike">
                  <a:solidFill>
                    <a:srgbClr val="000000"/>
                  </a:solidFill>
                  <a:latin typeface="Calibri"/>
                  <a:ea typeface="Calibri"/>
                  <a:cs typeface="Calibri"/>
                  <a:sym typeface="Calibri"/>
                </a:rPr>
                <a:t> = </a:t>
              </a:r>
              <a:r>
                <a:rPr lang="en-US" sz="2000">
                  <a:latin typeface="Calibri"/>
                  <a:ea typeface="Calibri"/>
                  <a:cs typeface="Calibri"/>
                  <a:sym typeface="Calibri"/>
                </a:rPr>
                <a:t>γράμματα σε φάκελο</a:t>
              </a:r>
              <a:endParaRPr sz="2000">
                <a:latin typeface="Calibri"/>
                <a:ea typeface="Calibri"/>
                <a:cs typeface="Calibri"/>
                <a:sym typeface="Calibri"/>
              </a:endParaRPr>
            </a:p>
            <a:p>
              <a:pPr indent="-177800" lvl="0" marL="266700" marR="0" rtl="0" algn="l">
                <a:lnSpc>
                  <a:spcPct val="90000"/>
                </a:lnSpc>
                <a:spcBef>
                  <a:spcPts val="300"/>
                </a:spcBef>
                <a:spcAft>
                  <a:spcPts val="0"/>
                </a:spcAft>
                <a:buClr>
                  <a:srgbClr val="0000A3"/>
                </a:buClr>
                <a:buSzPts val="2000"/>
                <a:buFont typeface="Noto Sans Symbols"/>
                <a:buChar char="▪"/>
              </a:pPr>
              <a:r>
                <a:rPr lang="en-US" sz="2000">
                  <a:latin typeface="Calibri"/>
                  <a:ea typeface="Calibri"/>
                  <a:cs typeface="Calibri"/>
                  <a:sym typeface="Calibri"/>
                </a:rPr>
                <a:t>πρωτόκολλο επιπέδου μεταφοράς</a:t>
              </a:r>
              <a:r>
                <a:rPr b="0" i="0" lang="en-US" sz="2000" u="none" cap="none" strike="noStrike">
                  <a:solidFill>
                    <a:srgbClr val="000000"/>
                  </a:solidFill>
                  <a:latin typeface="Calibri"/>
                  <a:ea typeface="Calibri"/>
                  <a:cs typeface="Calibri"/>
                  <a:sym typeface="Calibri"/>
                </a:rPr>
                <a:t> = Ann and Bill </a:t>
              </a:r>
              <a:endParaRPr sz="2000"/>
            </a:p>
            <a:p>
              <a:pPr indent="-177800" lvl="0" marL="266700" marR="0" rtl="0" algn="l">
                <a:lnSpc>
                  <a:spcPct val="90000"/>
                </a:lnSpc>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πρωτόκολλο επιπέδου δικτύου</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ταχυδρομική υπηρεσία</a:t>
              </a:r>
              <a:endParaRPr sz="2000"/>
            </a:p>
            <a:p>
              <a:pPr indent="-165100" lvl="0" marL="266700" marR="0" rtl="0" algn="l">
                <a:lnSpc>
                  <a:spcPct val="60000"/>
                </a:lnSpc>
                <a:spcBef>
                  <a:spcPts val="800"/>
                </a:spcBef>
                <a:spcAft>
                  <a:spcPts val="0"/>
                </a:spcAft>
                <a:buClr>
                  <a:srgbClr val="0000A3"/>
                </a:buClr>
                <a:buSzPts val="1395"/>
                <a:buFont typeface="Noto Sans Symbols"/>
                <a:buNone/>
              </a:pPr>
              <a:r>
                <a:t/>
              </a:r>
              <a:endParaRPr b="0" i="0" sz="2000" u="none" cap="none" strike="noStrike">
                <a:solidFill>
                  <a:srgbClr val="000000"/>
                </a:solidFill>
                <a:latin typeface="Calibri"/>
                <a:ea typeface="Calibri"/>
                <a:cs typeface="Calibri"/>
                <a:sym typeface="Calibri"/>
              </a:endParaRPr>
            </a:p>
          </p:txBody>
        </p:sp>
      </p:grpSp>
      <p:pic>
        <p:nvPicPr>
          <p:cNvPr id="576" name="Google Shape;576;p5"/>
          <p:cNvPicPr preferRelativeResize="0"/>
          <p:nvPr/>
        </p:nvPicPr>
        <p:blipFill rotWithShape="1">
          <a:blip r:embed="rId3">
            <a:alphaModFix/>
          </a:blip>
          <a:srcRect b="0" l="0" r="0" t="0"/>
          <a:stretch/>
        </p:blipFill>
        <p:spPr>
          <a:xfrm>
            <a:off x="1067816" y="1061930"/>
            <a:ext cx="2716812" cy="3776368"/>
          </a:xfrm>
          <a:prstGeom prst="rect">
            <a:avLst/>
          </a:prstGeom>
          <a:noFill/>
          <a:ln>
            <a:noFill/>
          </a:ln>
        </p:spPr>
      </p:pic>
      <p:sp>
        <p:nvSpPr>
          <p:cNvPr id="577" name="Google Shape;577;p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3" name="Shape 3613"/>
        <p:cNvGrpSpPr/>
        <p:nvPr/>
      </p:nvGrpSpPr>
      <p:grpSpPr>
        <a:xfrm>
          <a:off x="0" y="0"/>
          <a:ext cx="0" cy="0"/>
          <a:chOff x="0" y="0"/>
          <a:chExt cx="0" cy="0"/>
        </a:xfrm>
      </p:grpSpPr>
      <p:sp>
        <p:nvSpPr>
          <p:cNvPr id="3614" name="Google Shape;3614;p50"/>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rdt2.0 έχει μοιραίο λάθος (fatal flaw)!</a:t>
            </a:r>
            <a:endParaRPr sz="3744"/>
          </a:p>
        </p:txBody>
      </p:sp>
      <p:sp>
        <p:nvSpPr>
          <p:cNvPr id="3615" name="Google Shape;3615;p50"/>
          <p:cNvSpPr txBox="1"/>
          <p:nvPr/>
        </p:nvSpPr>
        <p:spPr>
          <a:xfrm>
            <a:off x="-90990" y="1038426"/>
            <a:ext cx="4368900" cy="34863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80000"/>
              </a:lnSpc>
              <a:spcBef>
                <a:spcPts val="0"/>
              </a:spcBef>
              <a:spcAft>
                <a:spcPts val="0"/>
              </a:spcAft>
              <a:buClr>
                <a:srgbClr val="0000A3"/>
              </a:buClr>
              <a:buSzPts val="2400"/>
              <a:buFont typeface="Noto Sans Symbols"/>
              <a:buNone/>
            </a:pPr>
            <a:r>
              <a:rPr lang="en-US" sz="2000">
                <a:solidFill>
                  <a:srgbClr val="CC0000"/>
                </a:solidFill>
                <a:latin typeface="Calibri"/>
                <a:ea typeface="Calibri"/>
                <a:cs typeface="Calibri"/>
                <a:sym typeface="Calibri"/>
              </a:rPr>
              <a:t>τι συμβαίνει αν το</a:t>
            </a:r>
            <a:r>
              <a:rPr b="0" i="0" lang="en-US" sz="2000" u="none" cap="none" strike="noStrike">
                <a:solidFill>
                  <a:srgbClr val="CC0000"/>
                </a:solidFill>
                <a:latin typeface="Calibri"/>
                <a:ea typeface="Calibri"/>
                <a:cs typeface="Calibri"/>
                <a:sym typeface="Calibri"/>
              </a:rPr>
              <a:t> ACK/NAK </a:t>
            </a:r>
            <a:r>
              <a:rPr lang="en-US" sz="2000">
                <a:solidFill>
                  <a:srgbClr val="CC0000"/>
                </a:solidFill>
                <a:latin typeface="Calibri"/>
                <a:ea typeface="Calibri"/>
                <a:cs typeface="Calibri"/>
                <a:sym typeface="Calibri"/>
              </a:rPr>
              <a:t>διαφθαρεί</a:t>
            </a:r>
            <a:r>
              <a:rPr lang="en-US" sz="2000">
                <a:solidFill>
                  <a:srgbClr val="CC0000"/>
                </a:solidFill>
                <a:latin typeface="Calibri"/>
                <a:ea typeface="Calibri"/>
                <a:cs typeface="Calibri"/>
                <a:sym typeface="Calibri"/>
              </a:rPr>
              <a:t>;</a:t>
            </a:r>
            <a:endParaRPr sz="2000"/>
          </a:p>
          <a:p>
            <a:pPr indent="-152400" lvl="0" marL="342900" marR="0" rtl="0" algn="l">
              <a:lnSpc>
                <a:spcPct val="8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ο αποστολέας δεν γνωρίζει τι συμβαίνει στον παραλήπτη!</a:t>
            </a:r>
            <a:endParaRPr sz="2000"/>
          </a:p>
          <a:p>
            <a:pPr indent="-152400" lvl="0" marL="342900" marR="0" rtl="0" algn="l">
              <a:lnSpc>
                <a:spcPct val="8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δεν γίνεται απλά να αναμεταδόσει: πιθανό διπλότυπο</a:t>
            </a:r>
            <a:endParaRPr b="0" i="0" sz="2000" u="none" cap="none" strike="noStrike">
              <a:solidFill>
                <a:srgbClr val="000000"/>
              </a:solidFill>
              <a:latin typeface="Calibri"/>
              <a:ea typeface="Calibri"/>
              <a:cs typeface="Calibri"/>
              <a:sym typeface="Calibri"/>
            </a:endParaRPr>
          </a:p>
          <a:p>
            <a:pPr indent="-165100" lvl="0" marL="266700" marR="0" rtl="0" algn="l">
              <a:lnSpc>
                <a:spcPct val="80000"/>
              </a:lnSpc>
              <a:spcBef>
                <a:spcPts val="1100"/>
              </a:spcBef>
              <a:spcAft>
                <a:spcPts val="0"/>
              </a:spcAft>
              <a:buClr>
                <a:srgbClr val="0000A3"/>
              </a:buClr>
              <a:buSzPts val="1800"/>
              <a:buFont typeface="Noto Sans Symbols"/>
              <a:buNone/>
            </a:pPr>
            <a:r>
              <a:t/>
            </a:r>
            <a:endParaRPr b="0" i="0" sz="2000" u="none" cap="none" strike="noStrike">
              <a:solidFill>
                <a:srgbClr val="000000"/>
              </a:solidFill>
              <a:latin typeface="Calibri"/>
              <a:ea typeface="Calibri"/>
              <a:cs typeface="Calibri"/>
              <a:sym typeface="Calibri"/>
            </a:endParaRPr>
          </a:p>
          <a:p>
            <a:pPr indent="-165100" lvl="0" marL="266700" marR="0" rtl="0" algn="l">
              <a:lnSpc>
                <a:spcPct val="70000"/>
              </a:lnSpc>
              <a:spcBef>
                <a:spcPts val="800"/>
              </a:spcBef>
              <a:spcAft>
                <a:spcPts val="0"/>
              </a:spcAft>
              <a:buClr>
                <a:srgbClr val="0000A3"/>
              </a:buClr>
              <a:buSzPts val="2100"/>
              <a:buFont typeface="Noto Sans Symbols"/>
              <a:buNone/>
            </a:pPr>
            <a:r>
              <a:t/>
            </a:r>
            <a:endParaRPr b="0" i="0" sz="2000" u="none" cap="none" strike="noStrike">
              <a:solidFill>
                <a:srgbClr val="000000"/>
              </a:solidFill>
              <a:latin typeface="Calibri"/>
              <a:ea typeface="Calibri"/>
              <a:cs typeface="Calibri"/>
              <a:sym typeface="Calibri"/>
            </a:endParaRPr>
          </a:p>
          <a:p>
            <a:pPr indent="-165100" lvl="0" marL="266700" marR="0" rtl="0" algn="l">
              <a:lnSpc>
                <a:spcPct val="70000"/>
              </a:lnSpc>
              <a:spcBef>
                <a:spcPts val="800"/>
              </a:spcBef>
              <a:spcAft>
                <a:spcPts val="0"/>
              </a:spcAft>
              <a:buClr>
                <a:srgbClr val="0000A3"/>
              </a:buClr>
              <a:buSzPts val="21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3616" name="Google Shape;3616;p50"/>
          <p:cNvSpPr txBox="1"/>
          <p:nvPr/>
        </p:nvSpPr>
        <p:spPr>
          <a:xfrm>
            <a:off x="4613350" y="1038425"/>
            <a:ext cx="3969900" cy="24387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600"/>
              <a:buFont typeface="Noto Sans Symbols"/>
              <a:buNone/>
            </a:pPr>
            <a:r>
              <a:rPr lang="en-US" sz="2000">
                <a:solidFill>
                  <a:srgbClr val="CC0000"/>
                </a:solidFill>
                <a:latin typeface="Calibri"/>
                <a:ea typeface="Calibri"/>
                <a:cs typeface="Calibri"/>
                <a:sym typeface="Calibri"/>
              </a:rPr>
              <a:t>διαχείριση διπλότυπων:</a:t>
            </a:r>
            <a:endParaRPr sz="2000"/>
          </a:p>
          <a:p>
            <a:pPr indent="-1524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ο αποστολέας αναμεταδίδει το τρέχων</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πακέτο αν το</a:t>
            </a:r>
            <a:r>
              <a:rPr b="0" i="0" lang="en-US" sz="2000" u="none" cap="none" strike="noStrike">
                <a:solidFill>
                  <a:srgbClr val="000000"/>
                </a:solidFill>
                <a:latin typeface="Calibri"/>
                <a:ea typeface="Calibri"/>
                <a:cs typeface="Calibri"/>
                <a:sym typeface="Calibri"/>
              </a:rPr>
              <a:t> ACK/NAK </a:t>
            </a:r>
            <a:r>
              <a:rPr lang="en-US" sz="2000">
                <a:latin typeface="Calibri"/>
                <a:ea typeface="Calibri"/>
                <a:cs typeface="Calibri"/>
                <a:sym typeface="Calibri"/>
              </a:rPr>
              <a:t>διαφθαρεί</a:t>
            </a:r>
            <a:endParaRPr sz="2000"/>
          </a:p>
          <a:p>
            <a:pPr indent="-1524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ο αποστολέας προσθέτει </a:t>
            </a:r>
            <a:r>
              <a:rPr i="1" lang="en-US" sz="2000">
                <a:solidFill>
                  <a:srgbClr val="000099"/>
                </a:solidFill>
                <a:latin typeface="Calibri"/>
                <a:ea typeface="Calibri"/>
                <a:cs typeface="Calibri"/>
                <a:sym typeface="Calibri"/>
              </a:rPr>
              <a:t>αριθμό ακολουθίας (s</a:t>
            </a:r>
            <a:r>
              <a:rPr b="0" i="1" lang="en-US" sz="2000" u="none" cap="none" strike="noStrike">
                <a:solidFill>
                  <a:srgbClr val="000099"/>
                </a:solidFill>
                <a:latin typeface="Calibri"/>
                <a:ea typeface="Calibri"/>
                <a:cs typeface="Calibri"/>
                <a:sym typeface="Calibri"/>
              </a:rPr>
              <a:t>equence number)</a:t>
            </a:r>
            <a:r>
              <a:rPr i="1" lang="en-US" sz="2000">
                <a:solidFill>
                  <a:srgbClr val="000099"/>
                </a:solidFill>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σε</a:t>
            </a:r>
            <a:r>
              <a:rPr lang="en-US" sz="2000">
                <a:latin typeface="Calibri"/>
                <a:ea typeface="Calibri"/>
                <a:cs typeface="Calibri"/>
                <a:sym typeface="Calibri"/>
              </a:rPr>
              <a:t> κάθε</a:t>
            </a:r>
            <a:r>
              <a:rPr b="0" i="0" lang="en-US" sz="2000" u="none" cap="none" strike="noStrike">
                <a:solidFill>
                  <a:srgbClr val="000000"/>
                </a:solidFill>
                <a:latin typeface="Calibri"/>
                <a:ea typeface="Calibri"/>
                <a:cs typeface="Calibri"/>
                <a:sym typeface="Calibri"/>
              </a:rPr>
              <a:t> </a:t>
            </a:r>
            <a:r>
              <a:rPr lang="en-US" sz="2000">
                <a:solidFill>
                  <a:schemeClr val="dk1"/>
                </a:solidFill>
                <a:latin typeface="Calibri"/>
                <a:ea typeface="Calibri"/>
                <a:cs typeface="Calibri"/>
                <a:sym typeface="Calibri"/>
              </a:rPr>
              <a:t>πακέτο</a:t>
            </a:r>
            <a:endParaRPr sz="2000"/>
          </a:p>
          <a:p>
            <a:pPr indent="-152400" lvl="0" marL="3429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ο παραλήπτης απορρίπτει διπλότυπα</a:t>
            </a:r>
            <a:r>
              <a:rPr b="0" i="0" lang="en-US" sz="2000" u="none" cap="none" strike="noStrike">
                <a:solidFill>
                  <a:srgbClr val="000000"/>
                </a:solidFill>
                <a:latin typeface="Calibri"/>
                <a:ea typeface="Calibri"/>
                <a:cs typeface="Calibri"/>
                <a:sym typeface="Calibri"/>
              </a:rPr>
              <a:t> </a:t>
            </a:r>
            <a:r>
              <a:rPr lang="en-US" sz="2000">
                <a:solidFill>
                  <a:schemeClr val="dk1"/>
                </a:solidFill>
                <a:latin typeface="Calibri"/>
                <a:ea typeface="Calibri"/>
                <a:cs typeface="Calibri"/>
                <a:sym typeface="Calibri"/>
              </a:rPr>
              <a:t>πακέτα</a:t>
            </a:r>
            <a:endParaRPr b="0" i="0" sz="2000" u="none" cap="none" strike="noStrike">
              <a:solidFill>
                <a:srgbClr val="000000"/>
              </a:solidFill>
              <a:latin typeface="Calibri"/>
              <a:ea typeface="Calibri"/>
              <a:cs typeface="Calibri"/>
              <a:sym typeface="Calibri"/>
            </a:endParaRPr>
          </a:p>
        </p:txBody>
      </p:sp>
      <p:grpSp>
        <p:nvGrpSpPr>
          <p:cNvPr id="3617" name="Google Shape;3617;p50"/>
          <p:cNvGrpSpPr/>
          <p:nvPr/>
        </p:nvGrpSpPr>
        <p:grpSpPr>
          <a:xfrm>
            <a:off x="61955" y="2919651"/>
            <a:ext cx="4349387" cy="1613217"/>
            <a:chOff x="469" y="2304"/>
            <a:chExt cx="2498" cy="1355"/>
          </a:xfrm>
        </p:grpSpPr>
        <p:sp>
          <p:nvSpPr>
            <p:cNvPr id="3618" name="Google Shape;3618;p50"/>
            <p:cNvSpPr/>
            <p:nvPr/>
          </p:nvSpPr>
          <p:spPr>
            <a:xfrm>
              <a:off x="469" y="2459"/>
              <a:ext cx="2400" cy="12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3619" name="Google Shape;3619;p50"/>
            <p:cNvSpPr/>
            <p:nvPr/>
          </p:nvSpPr>
          <p:spPr>
            <a:xfrm>
              <a:off x="2226" y="2864"/>
              <a:ext cx="596" cy="22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3620" name="Google Shape;3620;p50"/>
            <p:cNvSpPr txBox="1"/>
            <p:nvPr/>
          </p:nvSpPr>
          <p:spPr>
            <a:xfrm>
              <a:off x="831" y="2304"/>
              <a:ext cx="15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2400"/>
                <a:buFont typeface="Calibri"/>
                <a:buNone/>
              </a:pPr>
              <a:r>
                <a:rPr lang="en-US" sz="2000">
                  <a:solidFill>
                    <a:srgbClr val="CC0000"/>
                  </a:solidFill>
                  <a:latin typeface="Calibri"/>
                  <a:ea typeface="Calibri"/>
                  <a:cs typeface="Calibri"/>
                  <a:sym typeface="Calibri"/>
                </a:rPr>
                <a:t>παύση και αναμονή</a:t>
              </a:r>
              <a:endParaRPr sz="2000"/>
            </a:p>
          </p:txBody>
        </p:sp>
        <p:sp>
          <p:nvSpPr>
            <p:cNvPr id="3621" name="Google Shape;3621;p50"/>
            <p:cNvSpPr txBox="1"/>
            <p:nvPr/>
          </p:nvSpPr>
          <p:spPr>
            <a:xfrm>
              <a:off x="568" y="2669"/>
              <a:ext cx="2400" cy="900"/>
            </a:xfrm>
            <a:prstGeom prst="rect">
              <a:avLst/>
            </a:prstGeom>
            <a:noFill/>
            <a:ln>
              <a:noFill/>
            </a:ln>
          </p:spPr>
          <p:txBody>
            <a:bodyPr anchorCtr="0" anchor="t" bIns="34275" lIns="68575" spcFirstLastPara="1" rIns="68575" wrap="square" tIns="34275">
              <a:spAutoFit/>
            </a:bodyPr>
            <a:lstStyle/>
            <a:p>
              <a:pPr indent="0" lvl="0" marL="0" rtl="0" algn="l">
                <a:lnSpc>
                  <a:spcPct val="85000"/>
                </a:lnSpc>
                <a:spcBef>
                  <a:spcPts val="0"/>
                </a:spcBef>
                <a:spcAft>
                  <a:spcPts val="0"/>
                </a:spcAft>
                <a:buClr>
                  <a:schemeClr val="dk1"/>
                </a:buClr>
                <a:buSzPts val="2400"/>
                <a:buFont typeface="Calibri"/>
                <a:buNone/>
              </a:pPr>
              <a:r>
                <a:rPr lang="en-US" sz="2000">
                  <a:solidFill>
                    <a:schemeClr val="dk1"/>
                  </a:solidFill>
                  <a:latin typeface="Calibri"/>
                  <a:ea typeface="Calibri"/>
                  <a:cs typeface="Calibri"/>
                  <a:sym typeface="Calibri"/>
                </a:rPr>
                <a:t>ο αποστολέας στέλνει ένα πακέτο, μετά περιμένει την απάντηση του παραλήπτη</a:t>
              </a:r>
              <a:endParaRPr sz="2000">
                <a:solidFill>
                  <a:schemeClr val="dk1"/>
                </a:solidFill>
              </a:endParaRPr>
            </a:p>
            <a:p>
              <a:pPr indent="0" lvl="0" marL="0" marR="0" rtl="0" algn="l">
                <a:lnSpc>
                  <a:spcPct val="85000"/>
                </a:lnSpc>
                <a:spcBef>
                  <a:spcPts val="0"/>
                </a:spcBef>
                <a:spcAft>
                  <a:spcPts val="0"/>
                </a:spcAft>
                <a:buClr>
                  <a:srgbClr val="000000"/>
                </a:buClr>
                <a:buSzPts val="2400"/>
                <a:buFont typeface="Calibri"/>
                <a:buNone/>
              </a:pPr>
              <a:r>
                <a:t/>
              </a:r>
              <a:endParaRPr sz="2000">
                <a:latin typeface="Calibri"/>
                <a:ea typeface="Calibri"/>
                <a:cs typeface="Calibri"/>
                <a:sym typeface="Calibri"/>
              </a:endParaRPr>
            </a:p>
          </p:txBody>
        </p:sp>
      </p:grpSp>
      <p:sp>
        <p:nvSpPr>
          <p:cNvPr id="3622" name="Google Shape;3622;p5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5"/>
                                        </p:tgtEl>
                                        <p:attrNameLst>
                                          <p:attrName>style.visibility</p:attrName>
                                        </p:attrNameLst>
                                      </p:cBhvr>
                                      <p:to>
                                        <p:strVal val="visible"/>
                                      </p:to>
                                    </p:set>
                                    <p:animEffect filter="fade" transition="in">
                                      <p:cBhvr>
                                        <p:cTn dur="500"/>
                                        <p:tgtEl>
                                          <p:spTgt spid="3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6"/>
                                        </p:tgtEl>
                                        <p:attrNameLst>
                                          <p:attrName>style.visibility</p:attrName>
                                        </p:attrNameLst>
                                      </p:cBhvr>
                                      <p:to>
                                        <p:strVal val="visible"/>
                                      </p:to>
                                    </p:set>
                                    <p:animEffect filter="fade" transition="in">
                                      <p:cBhvr>
                                        <p:cTn dur="500"/>
                                        <p:tgtEl>
                                          <p:spTgt spid="3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7"/>
                                        </p:tgtEl>
                                        <p:attrNameLst>
                                          <p:attrName>style.visibility</p:attrName>
                                        </p:attrNameLst>
                                      </p:cBhvr>
                                      <p:to>
                                        <p:strVal val="visible"/>
                                      </p:to>
                                    </p:set>
                                    <p:animEffect filter="fade" transition="in">
                                      <p:cBhvr>
                                        <p:cTn dur="500"/>
                                        <p:tgtEl>
                                          <p:spTgt spid="3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7" name="Shape 3627"/>
        <p:cNvGrpSpPr/>
        <p:nvPr/>
      </p:nvGrpSpPr>
      <p:grpSpPr>
        <a:xfrm>
          <a:off x="0" y="0"/>
          <a:ext cx="0" cy="0"/>
          <a:chOff x="0" y="0"/>
          <a:chExt cx="0" cy="0"/>
        </a:xfrm>
      </p:grpSpPr>
      <p:sp>
        <p:nvSpPr>
          <p:cNvPr id="3628" name="Google Shape;3628;p5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140"/>
              <a:t>rdt2.1: αποστολέας, διαχειρίζεται αλλοιωμένα ACK/NAKs</a:t>
            </a:r>
            <a:endParaRPr sz="2870"/>
          </a:p>
        </p:txBody>
      </p:sp>
      <p:sp>
        <p:nvSpPr>
          <p:cNvPr id="3629" name="Google Shape;3629;p51"/>
          <p:cNvSpPr/>
          <p:nvPr/>
        </p:nvSpPr>
        <p:spPr>
          <a:xfrm>
            <a:off x="3494083" y="1826570"/>
            <a:ext cx="676200" cy="6276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30" name="Google Shape;3630;p51"/>
          <p:cNvSpPr txBox="1"/>
          <p:nvPr/>
        </p:nvSpPr>
        <p:spPr>
          <a:xfrm>
            <a:off x="3425814" y="1883586"/>
            <a:ext cx="818100" cy="45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call 0 from above</a:t>
            </a:r>
            <a:endParaRPr b="0" i="0" sz="1100" u="none" cap="none" strike="noStrike">
              <a:solidFill>
                <a:srgbClr val="000000"/>
              </a:solidFill>
              <a:latin typeface="Times New Roman"/>
              <a:ea typeface="Times New Roman"/>
              <a:cs typeface="Times New Roman"/>
              <a:sym typeface="Times New Roman"/>
            </a:endParaRPr>
          </a:p>
        </p:txBody>
      </p:sp>
      <p:cxnSp>
        <p:nvCxnSpPr>
          <p:cNvPr id="3631" name="Google Shape;3631;p51"/>
          <p:cNvCxnSpPr/>
          <p:nvPr/>
        </p:nvCxnSpPr>
        <p:spPr>
          <a:xfrm>
            <a:off x="3288104" y="1793233"/>
            <a:ext cx="283500" cy="142800"/>
          </a:xfrm>
          <a:prstGeom prst="straightConnector1">
            <a:avLst/>
          </a:prstGeom>
          <a:noFill/>
          <a:ln cap="flat" cmpd="sng" w="28575">
            <a:solidFill>
              <a:srgbClr val="000000"/>
            </a:solidFill>
            <a:prstDash val="dash"/>
            <a:round/>
            <a:headEnd len="med" w="med" type="none"/>
            <a:tailEnd len="med" w="med" type="triangle"/>
          </a:ln>
        </p:spPr>
      </p:cxnSp>
      <p:grpSp>
        <p:nvGrpSpPr>
          <p:cNvPr id="3632" name="Google Shape;3632;p51"/>
          <p:cNvGrpSpPr/>
          <p:nvPr/>
        </p:nvGrpSpPr>
        <p:grpSpPr>
          <a:xfrm>
            <a:off x="4869254" y="1787279"/>
            <a:ext cx="816769" cy="648891"/>
            <a:chOff x="2848" y="1499"/>
            <a:chExt cx="660" cy="510"/>
          </a:xfrm>
        </p:grpSpPr>
        <p:sp>
          <p:nvSpPr>
            <p:cNvPr id="3633" name="Google Shape;3633;p51"/>
            <p:cNvSpPr/>
            <p:nvPr/>
          </p:nvSpPr>
          <p:spPr>
            <a:xfrm>
              <a:off x="2893" y="1499"/>
              <a:ext cx="568" cy="51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34" name="Google Shape;3634;p51"/>
            <p:cNvSpPr txBox="1"/>
            <p:nvPr/>
          </p:nvSpPr>
          <p:spPr>
            <a:xfrm>
              <a:off x="2848" y="1551"/>
              <a:ext cx="660"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 or NAK 0</a:t>
              </a:r>
              <a:endParaRPr b="0" i="0" sz="1100" u="none" cap="none" strike="noStrike">
                <a:solidFill>
                  <a:srgbClr val="000000"/>
                </a:solidFill>
                <a:latin typeface="Times New Roman"/>
                <a:ea typeface="Times New Roman"/>
                <a:cs typeface="Times New Roman"/>
                <a:sym typeface="Times New Roman"/>
              </a:endParaRPr>
            </a:p>
          </p:txBody>
        </p:sp>
      </p:grpSp>
      <p:grpSp>
        <p:nvGrpSpPr>
          <p:cNvPr id="3635" name="Google Shape;3635;p51"/>
          <p:cNvGrpSpPr/>
          <p:nvPr/>
        </p:nvGrpSpPr>
        <p:grpSpPr>
          <a:xfrm>
            <a:off x="3685773" y="1045520"/>
            <a:ext cx="2770585" cy="815578"/>
            <a:chOff x="4914364" y="1394027"/>
            <a:chExt cx="3694113" cy="1087437"/>
          </a:xfrm>
        </p:grpSpPr>
        <p:sp>
          <p:nvSpPr>
            <p:cNvPr id="3636" name="Google Shape;3636;p51"/>
            <p:cNvSpPr txBox="1"/>
            <p:nvPr/>
          </p:nvSpPr>
          <p:spPr>
            <a:xfrm>
              <a:off x="4914364" y="1706764"/>
              <a:ext cx="3694113"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sndpkt = make_pkt(0, 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grpSp>
          <p:nvGrpSpPr>
            <p:cNvPr id="3637" name="Google Shape;3637;p51"/>
            <p:cNvGrpSpPr/>
            <p:nvPr/>
          </p:nvGrpSpPr>
          <p:grpSpPr>
            <a:xfrm>
              <a:off x="4928652" y="1394027"/>
              <a:ext cx="2852737" cy="1087437"/>
              <a:chOff x="4928652" y="1394027"/>
              <a:chExt cx="2852737" cy="1087437"/>
            </a:xfrm>
          </p:grpSpPr>
          <p:sp>
            <p:nvSpPr>
              <p:cNvPr id="3638" name="Google Shape;3638;p51"/>
              <p:cNvSpPr txBox="1"/>
              <p:nvPr/>
            </p:nvSpPr>
            <p:spPr>
              <a:xfrm>
                <a:off x="4928652" y="1394027"/>
                <a:ext cx="2111375" cy="30003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639" name="Google Shape;3639;p51"/>
              <p:cNvCxnSpPr/>
              <p:nvPr/>
            </p:nvCxnSpPr>
            <p:spPr>
              <a:xfrm>
                <a:off x="5046127" y="1759152"/>
                <a:ext cx="2735262" cy="0"/>
              </a:xfrm>
              <a:prstGeom prst="straightConnector1">
                <a:avLst/>
              </a:prstGeom>
              <a:noFill/>
              <a:ln cap="flat" cmpd="sng" w="28575">
                <a:solidFill>
                  <a:srgbClr val="000000"/>
                </a:solidFill>
                <a:prstDash val="solid"/>
                <a:round/>
                <a:headEnd len="med" w="med" type="none"/>
                <a:tailEnd len="med" w="med" type="none"/>
              </a:ln>
            </p:spPr>
          </p:cxnSp>
          <p:sp>
            <p:nvSpPr>
              <p:cNvPr id="3640" name="Google Shape;3640;p51"/>
              <p:cNvSpPr/>
              <p:nvPr/>
            </p:nvSpPr>
            <p:spPr>
              <a:xfrm flipH="1" rot="10800000">
                <a:off x="5215989" y="2260802"/>
                <a:ext cx="1482725" cy="220662"/>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grpSp>
        <p:nvGrpSpPr>
          <p:cNvPr id="3641" name="Google Shape;3641;p51"/>
          <p:cNvGrpSpPr/>
          <p:nvPr/>
        </p:nvGrpSpPr>
        <p:grpSpPr>
          <a:xfrm>
            <a:off x="5449364" y="1499887"/>
            <a:ext cx="2720521" cy="905327"/>
            <a:chOff x="7265819" y="1999849"/>
            <a:chExt cx="3627361" cy="1207103"/>
          </a:xfrm>
        </p:grpSpPr>
        <p:sp>
          <p:nvSpPr>
            <p:cNvPr id="3642" name="Google Shape;3642;p51"/>
            <p:cNvSpPr/>
            <p:nvPr/>
          </p:nvSpPr>
          <p:spPr>
            <a:xfrm rot="-1357180">
              <a:off x="7379752" y="2244927"/>
              <a:ext cx="466725" cy="685800"/>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43" name="Google Shape;3643;p51"/>
            <p:cNvSpPr txBox="1"/>
            <p:nvPr/>
          </p:nvSpPr>
          <p:spPr>
            <a:xfrm>
              <a:off x="7742239" y="2806902"/>
              <a:ext cx="2262187"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644" name="Google Shape;3644;p51"/>
            <p:cNvSpPr txBox="1"/>
            <p:nvPr/>
          </p:nvSpPr>
          <p:spPr>
            <a:xfrm>
              <a:off x="7714671" y="1999849"/>
              <a:ext cx="3178509"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(corrupt(rcvpkt) ||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isNAK(rcvpkt) )</a:t>
              </a:r>
              <a:endParaRPr b="0" i="0" sz="1200" u="none" cap="none" strike="noStrike">
                <a:solidFill>
                  <a:srgbClr val="000000"/>
                </a:solidFill>
                <a:latin typeface="Times New Roman"/>
                <a:ea typeface="Times New Roman"/>
                <a:cs typeface="Times New Roman"/>
                <a:sym typeface="Times New Roman"/>
              </a:endParaRPr>
            </a:p>
          </p:txBody>
        </p:sp>
        <p:cxnSp>
          <p:nvCxnSpPr>
            <p:cNvPr id="3645" name="Google Shape;3645;p51"/>
            <p:cNvCxnSpPr/>
            <p:nvPr/>
          </p:nvCxnSpPr>
          <p:spPr>
            <a:xfrm>
              <a:off x="7835364" y="2846589"/>
              <a:ext cx="1433513" cy="0"/>
            </a:xfrm>
            <a:prstGeom prst="straightConnector1">
              <a:avLst/>
            </a:prstGeom>
            <a:noFill/>
            <a:ln cap="flat" cmpd="sng" w="28575">
              <a:solidFill>
                <a:srgbClr val="000000"/>
              </a:solidFill>
              <a:prstDash val="solid"/>
              <a:round/>
              <a:headEnd len="med" w="med" type="none"/>
              <a:tailEnd len="med" w="med" type="none"/>
            </a:ln>
          </p:spPr>
        </p:cxnSp>
      </p:grpSp>
      <p:grpSp>
        <p:nvGrpSpPr>
          <p:cNvPr id="3646" name="Google Shape;3646;p51"/>
          <p:cNvGrpSpPr/>
          <p:nvPr/>
        </p:nvGrpSpPr>
        <p:grpSpPr>
          <a:xfrm>
            <a:off x="3866748" y="3681564"/>
            <a:ext cx="2822972" cy="738187"/>
            <a:chOff x="5155664" y="4908752"/>
            <a:chExt cx="3763963" cy="984250"/>
          </a:xfrm>
        </p:grpSpPr>
        <p:sp>
          <p:nvSpPr>
            <p:cNvPr id="3647" name="Google Shape;3647;p51"/>
            <p:cNvSpPr/>
            <p:nvPr/>
          </p:nvSpPr>
          <p:spPr>
            <a:xfrm>
              <a:off x="5390614" y="4908752"/>
              <a:ext cx="1606550" cy="247650"/>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48" name="Google Shape;3648;p51"/>
            <p:cNvSpPr txBox="1"/>
            <p:nvPr/>
          </p:nvSpPr>
          <p:spPr>
            <a:xfrm>
              <a:off x="5155664" y="5492952"/>
              <a:ext cx="3763963"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sndpkt = make_pkt(1, 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649" name="Google Shape;3649;p51"/>
            <p:cNvSpPr txBox="1"/>
            <p:nvPr/>
          </p:nvSpPr>
          <p:spPr>
            <a:xfrm>
              <a:off x="5225514" y="5154814"/>
              <a:ext cx="2389188"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650" name="Google Shape;3650;p51"/>
            <p:cNvCxnSpPr/>
            <p:nvPr/>
          </p:nvCxnSpPr>
          <p:spPr>
            <a:xfrm>
              <a:off x="5273139" y="5507239"/>
              <a:ext cx="2903538" cy="0"/>
            </a:xfrm>
            <a:prstGeom prst="straightConnector1">
              <a:avLst/>
            </a:prstGeom>
            <a:noFill/>
            <a:ln cap="flat" cmpd="sng" w="28575">
              <a:solidFill>
                <a:srgbClr val="000000"/>
              </a:solidFill>
              <a:prstDash val="solid"/>
              <a:round/>
              <a:headEnd len="med" w="med" type="none"/>
              <a:tailEnd len="med" w="med" type="none"/>
            </a:ln>
          </p:spPr>
        </p:cxnSp>
      </p:grpSp>
      <p:grpSp>
        <p:nvGrpSpPr>
          <p:cNvPr id="3651" name="Google Shape;3651;p51"/>
          <p:cNvGrpSpPr/>
          <p:nvPr/>
        </p:nvGrpSpPr>
        <p:grpSpPr>
          <a:xfrm>
            <a:off x="1394847" y="3327331"/>
            <a:ext cx="2256728" cy="1053129"/>
            <a:chOff x="1859796" y="4436442"/>
            <a:chExt cx="3008971" cy="1404172"/>
          </a:xfrm>
        </p:grpSpPr>
        <p:sp>
          <p:nvSpPr>
            <p:cNvPr id="3652" name="Google Shape;3652;p51"/>
            <p:cNvSpPr/>
            <p:nvPr/>
          </p:nvSpPr>
          <p:spPr>
            <a:xfrm rot="-6989453">
              <a:off x="3969802" y="4732539"/>
              <a:ext cx="952500" cy="469900"/>
            </a:xfrm>
            <a:custGeom>
              <a:rect b="b" l="l" r="r" t="t"/>
              <a:pathLst>
                <a:path extrusionOk="0" h="740" w="1500">
                  <a:moveTo>
                    <a:pt x="361" y="671"/>
                  </a:moveTo>
                  <a:cubicBezTo>
                    <a:pt x="0" y="0"/>
                    <a:pt x="1500" y="90"/>
                    <a:pt x="1017" y="74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53" name="Google Shape;3653;p51"/>
            <p:cNvSpPr txBox="1"/>
            <p:nvPr/>
          </p:nvSpPr>
          <p:spPr>
            <a:xfrm>
              <a:off x="2510889" y="5564389"/>
              <a:ext cx="1819275" cy="2762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654" name="Google Shape;3654;p51"/>
            <p:cNvSpPr txBox="1"/>
            <p:nvPr/>
          </p:nvSpPr>
          <p:spPr>
            <a:xfrm>
              <a:off x="1859796" y="4726939"/>
              <a:ext cx="2391034" cy="571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t>
              </a:r>
              <a:endParaRPr sz="1100"/>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(corrupt(rcvpkt) ||</a:t>
              </a:r>
              <a:endParaRPr sz="1100"/>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isNAK(rcvpkt) )</a:t>
              </a:r>
              <a:endParaRPr b="0" i="0" sz="1200" u="none" cap="none" strike="noStrike">
                <a:solidFill>
                  <a:srgbClr val="000000"/>
                </a:solidFill>
                <a:latin typeface="Times New Roman"/>
                <a:ea typeface="Times New Roman"/>
                <a:cs typeface="Times New Roman"/>
                <a:sym typeface="Times New Roman"/>
              </a:endParaRPr>
            </a:p>
          </p:txBody>
        </p:sp>
        <p:cxnSp>
          <p:nvCxnSpPr>
            <p:cNvPr id="3655" name="Google Shape;3655;p51"/>
            <p:cNvCxnSpPr/>
            <p:nvPr/>
          </p:nvCxnSpPr>
          <p:spPr>
            <a:xfrm>
              <a:off x="2601377" y="5572327"/>
              <a:ext cx="1557337" cy="0"/>
            </a:xfrm>
            <a:prstGeom prst="straightConnector1">
              <a:avLst/>
            </a:prstGeom>
            <a:noFill/>
            <a:ln cap="flat" cmpd="sng" w="28575">
              <a:solidFill>
                <a:srgbClr val="000000"/>
              </a:solidFill>
              <a:prstDash val="solid"/>
              <a:round/>
              <a:headEnd len="med" w="med" type="none"/>
              <a:tailEnd len="med" w="med" type="none"/>
            </a:ln>
          </p:spPr>
        </p:cxnSp>
      </p:grpSp>
      <p:grpSp>
        <p:nvGrpSpPr>
          <p:cNvPr id="3656" name="Google Shape;3656;p51"/>
          <p:cNvGrpSpPr/>
          <p:nvPr/>
        </p:nvGrpSpPr>
        <p:grpSpPr>
          <a:xfrm>
            <a:off x="4982364" y="3246986"/>
            <a:ext cx="838200" cy="617935"/>
            <a:chOff x="4156" y="2812"/>
            <a:chExt cx="704" cy="519"/>
          </a:xfrm>
        </p:grpSpPr>
        <p:sp>
          <p:nvSpPr>
            <p:cNvPr id="3657" name="Google Shape;3657;p51"/>
            <p:cNvSpPr/>
            <p:nvPr/>
          </p:nvSpPr>
          <p:spPr>
            <a:xfrm>
              <a:off x="4242" y="2812"/>
              <a:ext cx="567" cy="519"/>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58" name="Google Shape;3658;p51"/>
            <p:cNvSpPr txBox="1"/>
            <p:nvPr/>
          </p:nvSpPr>
          <p:spPr>
            <a:xfrm>
              <a:off x="4156" y="2870"/>
              <a:ext cx="704"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call 1 from above</a:t>
              </a:r>
              <a:endParaRPr b="0" i="0" sz="1100" u="none" cap="none" strike="noStrike">
                <a:solidFill>
                  <a:srgbClr val="000000"/>
                </a:solidFill>
                <a:latin typeface="Times New Roman"/>
                <a:ea typeface="Times New Roman"/>
                <a:cs typeface="Times New Roman"/>
                <a:sym typeface="Times New Roman"/>
              </a:endParaRPr>
            </a:p>
          </p:txBody>
        </p:sp>
      </p:grpSp>
      <p:grpSp>
        <p:nvGrpSpPr>
          <p:cNvPr id="3659" name="Google Shape;3659;p51"/>
          <p:cNvGrpSpPr/>
          <p:nvPr/>
        </p:nvGrpSpPr>
        <p:grpSpPr>
          <a:xfrm>
            <a:off x="3340491" y="3206504"/>
            <a:ext cx="784622" cy="617935"/>
            <a:chOff x="4916" y="3266"/>
            <a:chExt cx="659" cy="519"/>
          </a:xfrm>
        </p:grpSpPr>
        <p:sp>
          <p:nvSpPr>
            <p:cNvPr id="3660" name="Google Shape;3660;p51"/>
            <p:cNvSpPr/>
            <p:nvPr/>
          </p:nvSpPr>
          <p:spPr>
            <a:xfrm>
              <a:off x="4957" y="3266"/>
              <a:ext cx="567" cy="519"/>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61" name="Google Shape;3661;p51"/>
            <p:cNvSpPr txBox="1"/>
            <p:nvPr/>
          </p:nvSpPr>
          <p:spPr>
            <a:xfrm>
              <a:off x="4916" y="3319"/>
              <a:ext cx="65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 or NAK 1</a:t>
              </a:r>
              <a:endParaRPr b="0" i="0" sz="1100" u="none" cap="none" strike="noStrike">
                <a:solidFill>
                  <a:srgbClr val="000000"/>
                </a:solidFill>
                <a:latin typeface="Times New Roman"/>
                <a:ea typeface="Times New Roman"/>
                <a:cs typeface="Times New Roman"/>
                <a:sym typeface="Times New Roman"/>
              </a:endParaRPr>
            </a:p>
          </p:txBody>
        </p:sp>
      </p:grpSp>
      <p:grpSp>
        <p:nvGrpSpPr>
          <p:cNvPr id="3662" name="Google Shape;3662;p51"/>
          <p:cNvGrpSpPr/>
          <p:nvPr/>
        </p:nvGrpSpPr>
        <p:grpSpPr>
          <a:xfrm>
            <a:off x="5505047" y="2242098"/>
            <a:ext cx="2388739" cy="1104131"/>
            <a:chOff x="7340063" y="2989464"/>
            <a:chExt cx="3184985" cy="1472175"/>
          </a:xfrm>
        </p:grpSpPr>
        <p:sp>
          <p:nvSpPr>
            <p:cNvPr id="3663" name="Google Shape;3663;p51"/>
            <p:cNvSpPr/>
            <p:nvPr/>
          </p:nvSpPr>
          <p:spPr>
            <a:xfrm rot="-5400000">
              <a:off x="6760626" y="3568902"/>
              <a:ext cx="1363663" cy="204788"/>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64" name="Google Shape;3664;p51"/>
            <p:cNvSpPr txBox="1"/>
            <p:nvPr/>
          </p:nvSpPr>
          <p:spPr>
            <a:xfrm>
              <a:off x="7529435" y="3255707"/>
              <a:ext cx="2995613"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isACK(rcvpkt) </a:t>
              </a:r>
              <a:endParaRPr sz="1100"/>
            </a:p>
          </p:txBody>
        </p:sp>
        <p:cxnSp>
          <p:nvCxnSpPr>
            <p:cNvPr id="3665" name="Google Shape;3665;p51"/>
            <p:cNvCxnSpPr/>
            <p:nvPr/>
          </p:nvCxnSpPr>
          <p:spPr>
            <a:xfrm>
              <a:off x="7611527" y="4113414"/>
              <a:ext cx="990600" cy="0"/>
            </a:xfrm>
            <a:prstGeom prst="straightConnector1">
              <a:avLst/>
            </a:prstGeom>
            <a:noFill/>
            <a:ln cap="flat" cmpd="sng" w="28575">
              <a:solidFill>
                <a:srgbClr val="000000"/>
              </a:solidFill>
              <a:prstDash val="solid"/>
              <a:round/>
              <a:headEnd len="med" w="med" type="none"/>
              <a:tailEnd len="med" w="med" type="none"/>
            </a:ln>
          </p:spPr>
        </p:cxnSp>
        <p:sp>
          <p:nvSpPr>
            <p:cNvPr id="3666" name="Google Shape;3666;p51"/>
            <p:cNvSpPr txBox="1"/>
            <p:nvPr/>
          </p:nvSpPr>
          <p:spPr>
            <a:xfrm>
              <a:off x="7994114" y="4122939"/>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nvGrpSpPr>
          <p:cNvPr id="3667" name="Google Shape;3667;p51"/>
          <p:cNvGrpSpPr/>
          <p:nvPr/>
        </p:nvGrpSpPr>
        <p:grpSpPr>
          <a:xfrm>
            <a:off x="576371" y="2287342"/>
            <a:ext cx="2939143" cy="964828"/>
            <a:chOff x="768495" y="3049789"/>
            <a:chExt cx="3918857" cy="1286438"/>
          </a:xfrm>
        </p:grpSpPr>
        <p:sp>
          <p:nvSpPr>
            <p:cNvPr id="3668" name="Google Shape;3668;p51"/>
            <p:cNvSpPr/>
            <p:nvPr/>
          </p:nvSpPr>
          <p:spPr>
            <a:xfrm flipH="1" rot="5400000">
              <a:off x="3992027" y="3621289"/>
              <a:ext cx="1266825" cy="123825"/>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69" name="Google Shape;3669;p51"/>
            <p:cNvSpPr txBox="1"/>
            <p:nvPr/>
          </p:nvSpPr>
          <p:spPr>
            <a:xfrm>
              <a:off x="768495" y="3141125"/>
              <a:ext cx="3623727" cy="571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t>
              </a:r>
              <a:endParaRPr sz="1100"/>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notcorrupt(rcvpkt) &amp;&amp; isACK(rcvpkt)</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670" name="Google Shape;3670;p51"/>
            <p:cNvCxnSpPr/>
            <p:nvPr/>
          </p:nvCxnSpPr>
          <p:spPr>
            <a:xfrm>
              <a:off x="2572802" y="3983239"/>
              <a:ext cx="1738312" cy="0"/>
            </a:xfrm>
            <a:prstGeom prst="straightConnector1">
              <a:avLst/>
            </a:prstGeom>
            <a:noFill/>
            <a:ln cap="flat" cmpd="sng" w="28575">
              <a:solidFill>
                <a:srgbClr val="000000"/>
              </a:solidFill>
              <a:prstDash val="solid"/>
              <a:round/>
              <a:headEnd len="med" w="med" type="none"/>
              <a:tailEnd len="med" w="med" type="none"/>
            </a:ln>
          </p:spPr>
        </p:cxnSp>
        <p:sp>
          <p:nvSpPr>
            <p:cNvPr id="3671" name="Google Shape;3671;p51"/>
            <p:cNvSpPr txBox="1"/>
            <p:nvPr/>
          </p:nvSpPr>
          <p:spPr>
            <a:xfrm>
              <a:off x="3144302" y="3997527"/>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sp>
        <p:nvSpPr>
          <p:cNvPr id="3672" name="Google Shape;3672;p5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5"/>
                                        </p:tgtEl>
                                        <p:attrNameLst>
                                          <p:attrName>style.visibility</p:attrName>
                                        </p:attrNameLst>
                                      </p:cBhvr>
                                      <p:to>
                                        <p:strVal val="visible"/>
                                      </p:to>
                                    </p:set>
                                    <p:animEffect filter="fade" transition="in">
                                      <p:cBhvr>
                                        <p:cTn dur="500"/>
                                        <p:tgtEl>
                                          <p:spTgt spid="3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2"/>
                                        </p:tgtEl>
                                        <p:attrNameLst>
                                          <p:attrName>style.visibility</p:attrName>
                                        </p:attrNameLst>
                                      </p:cBhvr>
                                      <p:to>
                                        <p:strVal val="visible"/>
                                      </p:to>
                                    </p:set>
                                    <p:animEffect filter="fade" transition="in">
                                      <p:cBhvr>
                                        <p:cTn dur="500"/>
                                        <p:tgtEl>
                                          <p:spTgt spid="3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6"/>
                                        </p:tgtEl>
                                        <p:attrNameLst>
                                          <p:attrName>style.visibility</p:attrName>
                                        </p:attrNameLst>
                                      </p:cBhvr>
                                      <p:to>
                                        <p:strVal val="visible"/>
                                      </p:to>
                                    </p:set>
                                    <p:animEffect filter="fade" transition="in">
                                      <p:cBhvr>
                                        <p:cTn dur="500"/>
                                        <p:tgtEl>
                                          <p:spTgt spid="3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7"/>
                                        </p:tgtEl>
                                        <p:attrNameLst>
                                          <p:attrName>style.visibility</p:attrName>
                                        </p:attrNameLst>
                                      </p:cBhvr>
                                      <p:to>
                                        <p:strVal val="visible"/>
                                      </p:to>
                                    </p:set>
                                    <p:animEffect filter="fade" transition="in">
                                      <p:cBhvr>
                                        <p:cTn dur="500"/>
                                        <p:tgtEl>
                                          <p:spTgt spid="3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1"/>
                                        </p:tgtEl>
                                        <p:attrNameLst>
                                          <p:attrName>style.visibility</p:attrName>
                                        </p:attrNameLst>
                                      </p:cBhvr>
                                      <p:to>
                                        <p:strVal val="visible"/>
                                      </p:to>
                                    </p:set>
                                    <p:animEffect filter="fade" transition="in">
                                      <p:cBhvr>
                                        <p:cTn dur="500"/>
                                        <p:tgtEl>
                                          <p:spTgt spid="3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1"/>
                                        </p:tgtEl>
                                        <p:attrNameLst>
                                          <p:attrName>style.visibility</p:attrName>
                                        </p:attrNameLst>
                                      </p:cBhvr>
                                      <p:to>
                                        <p:strVal val="visible"/>
                                      </p:to>
                                    </p:set>
                                    <p:animEffect filter="fade" transition="in">
                                      <p:cBhvr>
                                        <p:cTn dur="500"/>
                                        <p:tgtEl>
                                          <p:spTgt spid="3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7" name="Shape 3677"/>
        <p:cNvGrpSpPr/>
        <p:nvPr/>
      </p:nvGrpSpPr>
      <p:grpSpPr>
        <a:xfrm>
          <a:off x="0" y="0"/>
          <a:ext cx="0" cy="0"/>
          <a:chOff x="0" y="0"/>
          <a:chExt cx="0" cy="0"/>
        </a:xfrm>
      </p:grpSpPr>
      <p:sp>
        <p:nvSpPr>
          <p:cNvPr id="3678" name="Google Shape;3678;p52"/>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Clr>
                <a:srgbClr val="0000A3"/>
              </a:buClr>
              <a:buSzPct val="100000"/>
              <a:buFont typeface="Calibri"/>
              <a:buNone/>
            </a:pPr>
            <a:r>
              <a:rPr lang="en-US" sz="3600"/>
              <a:t>rdt2.1: παραλήπτης, διαχειρίζεται αλλοιωμένα ACK/NAKs</a:t>
            </a:r>
            <a:endParaRPr sz="3600"/>
          </a:p>
        </p:txBody>
      </p:sp>
      <p:grpSp>
        <p:nvGrpSpPr>
          <p:cNvPr id="3679" name="Google Shape;3679;p52"/>
          <p:cNvGrpSpPr/>
          <p:nvPr/>
        </p:nvGrpSpPr>
        <p:grpSpPr>
          <a:xfrm>
            <a:off x="3573183" y="2509499"/>
            <a:ext cx="613172" cy="596504"/>
            <a:chOff x="963" y="1131"/>
            <a:chExt cx="515" cy="501"/>
          </a:xfrm>
        </p:grpSpPr>
        <p:sp>
          <p:nvSpPr>
            <p:cNvPr id="3680" name="Google Shape;3680;p52"/>
            <p:cNvSpPr/>
            <p:nvPr/>
          </p:nvSpPr>
          <p:spPr>
            <a:xfrm>
              <a:off x="963" y="1131"/>
              <a:ext cx="490" cy="501"/>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81" name="Google Shape;3681;p52"/>
            <p:cNvSpPr txBox="1"/>
            <p:nvPr/>
          </p:nvSpPr>
          <p:spPr>
            <a:xfrm>
              <a:off x="974" y="1153"/>
              <a:ext cx="504"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from below</a:t>
              </a:r>
              <a:endParaRPr b="0" i="0" sz="1100" u="none" cap="none" strike="noStrike">
                <a:solidFill>
                  <a:srgbClr val="000000"/>
                </a:solidFill>
                <a:latin typeface="Times New Roman"/>
                <a:ea typeface="Times New Roman"/>
                <a:cs typeface="Times New Roman"/>
                <a:sym typeface="Times New Roman"/>
              </a:endParaRPr>
            </a:p>
          </p:txBody>
        </p:sp>
      </p:grpSp>
      <p:cxnSp>
        <p:nvCxnSpPr>
          <p:cNvPr id="3682" name="Google Shape;3682;p52"/>
          <p:cNvCxnSpPr/>
          <p:nvPr/>
        </p:nvCxnSpPr>
        <p:spPr>
          <a:xfrm>
            <a:off x="3450549" y="1707018"/>
            <a:ext cx="314400" cy="809700"/>
          </a:xfrm>
          <a:prstGeom prst="straightConnector1">
            <a:avLst/>
          </a:prstGeom>
          <a:noFill/>
          <a:ln cap="flat" cmpd="sng" w="28575">
            <a:solidFill>
              <a:srgbClr val="000000"/>
            </a:solidFill>
            <a:prstDash val="dash"/>
            <a:round/>
            <a:headEnd len="med" w="med" type="none"/>
            <a:tailEnd len="med" w="med" type="triangle"/>
          </a:ln>
        </p:spPr>
      </p:cxnSp>
      <p:grpSp>
        <p:nvGrpSpPr>
          <p:cNvPr id="3683" name="Google Shape;3683;p52"/>
          <p:cNvGrpSpPr/>
          <p:nvPr/>
        </p:nvGrpSpPr>
        <p:grpSpPr>
          <a:xfrm>
            <a:off x="3516033" y="3121480"/>
            <a:ext cx="2896791" cy="1640681"/>
            <a:chOff x="4688044" y="4161974"/>
            <a:chExt cx="3862388" cy="2187575"/>
          </a:xfrm>
        </p:grpSpPr>
        <p:sp>
          <p:nvSpPr>
            <p:cNvPr id="3684" name="Google Shape;3684;p52"/>
            <p:cNvSpPr/>
            <p:nvPr/>
          </p:nvSpPr>
          <p:spPr>
            <a:xfrm>
              <a:off x="5299232" y="4161974"/>
              <a:ext cx="1590675" cy="688975"/>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685" name="Google Shape;3685;p52"/>
            <p:cNvSpPr txBox="1"/>
            <p:nvPr/>
          </p:nvSpPr>
          <p:spPr>
            <a:xfrm>
              <a:off x="4688044" y="4742999"/>
              <a:ext cx="3581400"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&amp;&amp; has_seq1(rcvpkt)</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Times New Roman"/>
                <a:ea typeface="Times New Roman"/>
                <a:cs typeface="Times New Roman"/>
                <a:sym typeface="Times New Roman"/>
              </a:endParaRPr>
            </a:p>
          </p:txBody>
        </p:sp>
        <p:cxnSp>
          <p:nvCxnSpPr>
            <p:cNvPr id="3686" name="Google Shape;3686;p52"/>
            <p:cNvCxnSpPr/>
            <p:nvPr/>
          </p:nvCxnSpPr>
          <p:spPr>
            <a:xfrm>
              <a:off x="4754719" y="5300212"/>
              <a:ext cx="2898775" cy="0"/>
            </a:xfrm>
            <a:prstGeom prst="straightConnector1">
              <a:avLst/>
            </a:prstGeom>
            <a:noFill/>
            <a:ln cap="flat" cmpd="sng" w="28575">
              <a:solidFill>
                <a:srgbClr val="000000"/>
              </a:solidFill>
              <a:prstDash val="solid"/>
              <a:round/>
              <a:headEnd len="med" w="med" type="none"/>
              <a:tailEnd len="med" w="med" type="none"/>
            </a:ln>
          </p:spPr>
        </p:cxnSp>
        <p:sp>
          <p:nvSpPr>
            <p:cNvPr id="3687" name="Google Shape;3687;p52"/>
            <p:cNvSpPr txBox="1"/>
            <p:nvPr/>
          </p:nvSpPr>
          <p:spPr>
            <a:xfrm>
              <a:off x="4697569" y="5355774"/>
              <a:ext cx="3852863" cy="993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make_pkt(ACK,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grpSp>
      <p:grpSp>
        <p:nvGrpSpPr>
          <p:cNvPr id="3688" name="Google Shape;3688;p52"/>
          <p:cNvGrpSpPr/>
          <p:nvPr/>
        </p:nvGrpSpPr>
        <p:grpSpPr>
          <a:xfrm>
            <a:off x="4847152" y="2535693"/>
            <a:ext cx="619125" cy="597694"/>
            <a:chOff x="4398" y="3133"/>
            <a:chExt cx="520" cy="502"/>
          </a:xfrm>
        </p:grpSpPr>
        <p:sp>
          <p:nvSpPr>
            <p:cNvPr id="3689" name="Google Shape;3689;p52"/>
            <p:cNvSpPr/>
            <p:nvPr/>
          </p:nvSpPr>
          <p:spPr>
            <a:xfrm>
              <a:off x="4398" y="3133"/>
              <a:ext cx="507" cy="502"/>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690" name="Google Shape;3690;p52"/>
            <p:cNvSpPr txBox="1"/>
            <p:nvPr/>
          </p:nvSpPr>
          <p:spPr>
            <a:xfrm>
              <a:off x="4414" y="3163"/>
              <a:ext cx="504"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 from below</a:t>
              </a:r>
              <a:endParaRPr b="0" i="0" sz="1100" u="none" cap="none" strike="noStrike">
                <a:solidFill>
                  <a:srgbClr val="000000"/>
                </a:solidFill>
                <a:latin typeface="Times New Roman"/>
                <a:ea typeface="Times New Roman"/>
                <a:cs typeface="Times New Roman"/>
                <a:sym typeface="Times New Roman"/>
              </a:endParaRPr>
            </a:p>
          </p:txBody>
        </p:sp>
      </p:grpSp>
      <p:grpSp>
        <p:nvGrpSpPr>
          <p:cNvPr id="3691" name="Google Shape;3691;p52"/>
          <p:cNvGrpSpPr/>
          <p:nvPr/>
        </p:nvGrpSpPr>
        <p:grpSpPr>
          <a:xfrm>
            <a:off x="3637477" y="958115"/>
            <a:ext cx="2986087" cy="1576388"/>
            <a:chOff x="4849969" y="1277487"/>
            <a:chExt cx="3981450" cy="2101850"/>
          </a:xfrm>
        </p:grpSpPr>
        <p:sp>
          <p:nvSpPr>
            <p:cNvPr id="3692" name="Google Shape;3692;p52"/>
            <p:cNvSpPr/>
            <p:nvPr/>
          </p:nvSpPr>
          <p:spPr>
            <a:xfrm flipH="1" rot="10800000">
              <a:off x="5281769" y="2593524"/>
              <a:ext cx="1590675" cy="785813"/>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3693" name="Google Shape;3693;p52"/>
            <p:cNvGrpSpPr/>
            <p:nvPr/>
          </p:nvGrpSpPr>
          <p:grpSpPr>
            <a:xfrm>
              <a:off x="4849969" y="1277487"/>
              <a:ext cx="3981450" cy="1231900"/>
              <a:chOff x="4849969" y="1277487"/>
              <a:chExt cx="3981450" cy="1231900"/>
            </a:xfrm>
          </p:grpSpPr>
          <p:sp>
            <p:nvSpPr>
              <p:cNvPr id="3694" name="Google Shape;3694;p52"/>
              <p:cNvSpPr txBox="1"/>
              <p:nvPr/>
            </p:nvSpPr>
            <p:spPr>
              <a:xfrm>
                <a:off x="4849969" y="1277487"/>
                <a:ext cx="3981450"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&amp;&amp; has_seq0(rcvpkt) </a:t>
                </a:r>
                <a:endParaRPr b="0" i="0" sz="1100" u="none" cap="none" strike="noStrike">
                  <a:solidFill>
                    <a:srgbClr val="000000"/>
                  </a:solidFill>
                  <a:latin typeface="Times New Roman"/>
                  <a:ea typeface="Times New Roman"/>
                  <a:cs typeface="Times New Roman"/>
                  <a:sym typeface="Times New Roman"/>
                </a:endParaRPr>
              </a:p>
            </p:txBody>
          </p:sp>
          <p:cxnSp>
            <p:nvCxnSpPr>
              <p:cNvPr id="3695" name="Google Shape;3695;p52"/>
              <p:cNvCxnSpPr/>
              <p:nvPr/>
            </p:nvCxnSpPr>
            <p:spPr>
              <a:xfrm>
                <a:off x="4959507" y="1847399"/>
                <a:ext cx="1914525" cy="0"/>
              </a:xfrm>
              <a:prstGeom prst="straightConnector1">
                <a:avLst/>
              </a:prstGeom>
              <a:noFill/>
              <a:ln cap="flat" cmpd="sng" w="28575">
                <a:solidFill>
                  <a:srgbClr val="000000"/>
                </a:solidFill>
                <a:prstDash val="solid"/>
                <a:round/>
                <a:headEnd len="med" w="med" type="none"/>
                <a:tailEnd len="med" w="med" type="none"/>
              </a:ln>
            </p:spPr>
          </p:cxnSp>
          <p:sp>
            <p:nvSpPr>
              <p:cNvPr id="3696" name="Google Shape;3696;p52"/>
              <p:cNvSpPr txBox="1"/>
              <p:nvPr/>
            </p:nvSpPr>
            <p:spPr>
              <a:xfrm>
                <a:off x="4862669" y="1804537"/>
                <a:ext cx="3475038" cy="7048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make_pkt(ACK,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grpSp>
      </p:grpSp>
      <p:grpSp>
        <p:nvGrpSpPr>
          <p:cNvPr id="3697" name="Google Shape;3697;p52"/>
          <p:cNvGrpSpPr/>
          <p:nvPr/>
        </p:nvGrpSpPr>
        <p:grpSpPr>
          <a:xfrm>
            <a:off x="5271687" y="1991575"/>
            <a:ext cx="2880640" cy="982224"/>
            <a:chOff x="7028916" y="2655433"/>
            <a:chExt cx="3840853" cy="1309632"/>
          </a:xfrm>
        </p:grpSpPr>
        <p:sp>
          <p:nvSpPr>
            <p:cNvPr id="3698" name="Google Shape;3698;p52"/>
            <p:cNvSpPr txBox="1"/>
            <p:nvPr/>
          </p:nvSpPr>
          <p:spPr>
            <a:xfrm>
              <a:off x="7842407" y="2952299"/>
              <a:ext cx="3027362" cy="4095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make_pkt(NAK,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sp>
          <p:nvSpPr>
            <p:cNvPr id="3699" name="Google Shape;3699;p52"/>
            <p:cNvSpPr/>
            <p:nvPr/>
          </p:nvSpPr>
          <p:spPr>
            <a:xfrm rot="-1361013">
              <a:off x="7162957" y="2972937"/>
              <a:ext cx="839787" cy="863600"/>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00" name="Google Shape;3700;p52"/>
            <p:cNvSpPr txBox="1"/>
            <p:nvPr/>
          </p:nvSpPr>
          <p:spPr>
            <a:xfrm>
              <a:off x="7793200" y="2655433"/>
              <a:ext cx="3027300" cy="60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(corrupt(rcvpkt)</a:t>
              </a:r>
              <a:endParaRPr b="0" i="0" sz="1100" u="none" cap="none" strike="noStrike">
                <a:solidFill>
                  <a:srgbClr val="000000"/>
                </a:solidFill>
                <a:latin typeface="Times New Roman"/>
                <a:ea typeface="Times New Roman"/>
                <a:cs typeface="Times New Roman"/>
                <a:sym typeface="Times New Roman"/>
              </a:endParaRPr>
            </a:p>
          </p:txBody>
        </p:sp>
        <p:cxnSp>
          <p:nvCxnSpPr>
            <p:cNvPr id="3701" name="Google Shape;3701;p52"/>
            <p:cNvCxnSpPr/>
            <p:nvPr/>
          </p:nvCxnSpPr>
          <p:spPr>
            <a:xfrm>
              <a:off x="7931307" y="2966587"/>
              <a:ext cx="1938337" cy="0"/>
            </a:xfrm>
            <a:prstGeom prst="straightConnector1">
              <a:avLst/>
            </a:prstGeom>
            <a:noFill/>
            <a:ln cap="flat" cmpd="sng" w="28575">
              <a:solidFill>
                <a:srgbClr val="000000"/>
              </a:solidFill>
              <a:prstDash val="solid"/>
              <a:round/>
              <a:headEnd len="med" w="med" type="none"/>
              <a:tailEnd len="med" w="med" type="none"/>
            </a:ln>
          </p:spPr>
        </p:cxnSp>
      </p:grpSp>
      <p:grpSp>
        <p:nvGrpSpPr>
          <p:cNvPr id="3702" name="Google Shape;3702;p52"/>
          <p:cNvGrpSpPr/>
          <p:nvPr/>
        </p:nvGrpSpPr>
        <p:grpSpPr>
          <a:xfrm>
            <a:off x="5309118" y="2672615"/>
            <a:ext cx="2746768" cy="947738"/>
            <a:chOff x="7078824" y="3563487"/>
            <a:chExt cx="3662358" cy="1263650"/>
          </a:xfrm>
        </p:grpSpPr>
        <p:sp>
          <p:nvSpPr>
            <p:cNvPr id="3703" name="Google Shape;3703;p52"/>
            <p:cNvSpPr txBox="1"/>
            <p:nvPr/>
          </p:nvSpPr>
          <p:spPr>
            <a:xfrm>
              <a:off x="7845582" y="3563487"/>
              <a:ext cx="2624100" cy="60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not corrupt(rcvpkt) &amp;&amp;</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has_seq0(rcvpkt)</a:t>
              </a:r>
              <a:endParaRPr sz="1100"/>
            </a:p>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704" name="Google Shape;3704;p52"/>
            <p:cNvCxnSpPr/>
            <p:nvPr/>
          </p:nvCxnSpPr>
          <p:spPr>
            <a:xfrm>
              <a:off x="7929719" y="4363587"/>
              <a:ext cx="1938338" cy="0"/>
            </a:xfrm>
            <a:prstGeom prst="straightConnector1">
              <a:avLst/>
            </a:prstGeom>
            <a:noFill/>
            <a:ln cap="flat" cmpd="sng" w="28575">
              <a:solidFill>
                <a:srgbClr val="000000"/>
              </a:solidFill>
              <a:prstDash val="solid"/>
              <a:round/>
              <a:headEnd len="med" w="med" type="none"/>
              <a:tailEnd len="med" w="med" type="none"/>
            </a:ln>
          </p:spPr>
        </p:cxnSp>
        <p:sp>
          <p:nvSpPr>
            <p:cNvPr id="3705" name="Google Shape;3705;p52"/>
            <p:cNvSpPr/>
            <p:nvPr/>
          </p:nvSpPr>
          <p:spPr>
            <a:xfrm rot="1020547">
              <a:off x="7186769" y="3696837"/>
              <a:ext cx="839788" cy="863600"/>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06" name="Google Shape;3706;p52"/>
            <p:cNvSpPr txBox="1"/>
            <p:nvPr/>
          </p:nvSpPr>
          <p:spPr>
            <a:xfrm>
              <a:off x="7801132" y="4417562"/>
              <a:ext cx="2940050" cy="4095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make_pkt(ACK,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grpSp>
      <p:grpSp>
        <p:nvGrpSpPr>
          <p:cNvPr id="3707" name="Google Shape;3707;p52"/>
          <p:cNvGrpSpPr/>
          <p:nvPr/>
        </p:nvGrpSpPr>
        <p:grpSpPr>
          <a:xfrm>
            <a:off x="1439583" y="2647047"/>
            <a:ext cx="2241943" cy="941159"/>
            <a:chOff x="1919444" y="3529396"/>
            <a:chExt cx="2989258" cy="1254878"/>
          </a:xfrm>
        </p:grpSpPr>
        <p:sp>
          <p:nvSpPr>
            <p:cNvPr id="3708" name="Google Shape;3708;p52"/>
            <p:cNvSpPr txBox="1"/>
            <p:nvPr/>
          </p:nvSpPr>
          <p:spPr>
            <a:xfrm>
              <a:off x="1919444" y="3542849"/>
              <a:ext cx="2624100" cy="60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not corrupt(rcvpkt) &amp;&amp;</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has_seq1(rcvpkt)</a:t>
              </a:r>
              <a:endParaRPr sz="1100"/>
            </a:p>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709" name="Google Shape;3709;p52"/>
            <p:cNvCxnSpPr/>
            <p:nvPr/>
          </p:nvCxnSpPr>
          <p:spPr>
            <a:xfrm>
              <a:off x="2003582" y="4352474"/>
              <a:ext cx="1938337" cy="0"/>
            </a:xfrm>
            <a:prstGeom prst="straightConnector1">
              <a:avLst/>
            </a:prstGeom>
            <a:noFill/>
            <a:ln cap="flat" cmpd="sng" w="28575">
              <a:solidFill>
                <a:srgbClr val="000000"/>
              </a:solidFill>
              <a:prstDash val="solid"/>
              <a:round/>
              <a:headEnd len="med" w="med" type="none"/>
              <a:tailEnd len="med" w="med" type="none"/>
            </a:ln>
          </p:spPr>
        </p:cxnSp>
        <p:sp>
          <p:nvSpPr>
            <p:cNvPr id="3710" name="Google Shape;3710;p52"/>
            <p:cNvSpPr txBox="1"/>
            <p:nvPr/>
          </p:nvSpPr>
          <p:spPr>
            <a:xfrm>
              <a:off x="1951194" y="4374699"/>
              <a:ext cx="2940050" cy="4095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make_pkt(ACK,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sp>
          <p:nvSpPr>
            <p:cNvPr id="3711" name="Google Shape;3711;p52"/>
            <p:cNvSpPr/>
            <p:nvPr/>
          </p:nvSpPr>
          <p:spPr>
            <a:xfrm flipH="1" rot="-1020547">
              <a:off x="3960969" y="3633337"/>
              <a:ext cx="839788" cy="863600"/>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712" name="Google Shape;3712;p52"/>
          <p:cNvGrpSpPr/>
          <p:nvPr/>
        </p:nvGrpSpPr>
        <p:grpSpPr>
          <a:xfrm>
            <a:off x="1400300" y="1943950"/>
            <a:ext cx="2315758" cy="1039374"/>
            <a:chOff x="1867067" y="2591933"/>
            <a:chExt cx="3087677" cy="1385832"/>
          </a:xfrm>
        </p:grpSpPr>
        <p:sp>
          <p:nvSpPr>
            <p:cNvPr id="3713" name="Google Shape;3713;p52"/>
            <p:cNvSpPr txBox="1"/>
            <p:nvPr/>
          </p:nvSpPr>
          <p:spPr>
            <a:xfrm>
              <a:off x="1867067" y="2591933"/>
              <a:ext cx="2989200" cy="60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(corrupt(rcvpkt)</a:t>
              </a:r>
              <a:endParaRPr b="0" i="0" sz="1100" u="none" cap="none" strike="noStrike">
                <a:solidFill>
                  <a:srgbClr val="000000"/>
                </a:solidFill>
                <a:latin typeface="Times New Roman"/>
                <a:ea typeface="Times New Roman"/>
                <a:cs typeface="Times New Roman"/>
                <a:sym typeface="Times New Roman"/>
              </a:endParaRPr>
            </a:p>
          </p:txBody>
        </p:sp>
        <p:cxnSp>
          <p:nvCxnSpPr>
            <p:cNvPr id="3714" name="Google Shape;3714;p52"/>
            <p:cNvCxnSpPr/>
            <p:nvPr/>
          </p:nvCxnSpPr>
          <p:spPr>
            <a:xfrm>
              <a:off x="2005169" y="2966587"/>
              <a:ext cx="1938338" cy="0"/>
            </a:xfrm>
            <a:prstGeom prst="straightConnector1">
              <a:avLst/>
            </a:prstGeom>
            <a:noFill/>
            <a:ln cap="flat" cmpd="sng" w="28575">
              <a:solidFill>
                <a:srgbClr val="000000"/>
              </a:solidFill>
              <a:prstDash val="solid"/>
              <a:round/>
              <a:headEnd len="med" w="med" type="none"/>
              <a:tailEnd len="med" w="med" type="none"/>
            </a:ln>
          </p:spPr>
        </p:cxnSp>
        <p:sp>
          <p:nvSpPr>
            <p:cNvPr id="3715" name="Google Shape;3715;p52"/>
            <p:cNvSpPr txBox="1"/>
            <p:nvPr/>
          </p:nvSpPr>
          <p:spPr>
            <a:xfrm>
              <a:off x="1927382" y="2933249"/>
              <a:ext cx="3027362" cy="4095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make_pkt(NAK, chksum)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b="0" i="0" sz="1100" u="none" cap="none" strike="noStrike">
                <a:solidFill>
                  <a:srgbClr val="000000"/>
                </a:solidFill>
                <a:latin typeface="Times New Roman"/>
                <a:ea typeface="Times New Roman"/>
                <a:cs typeface="Times New Roman"/>
                <a:sym typeface="Times New Roman"/>
              </a:endParaRPr>
            </a:p>
          </p:txBody>
        </p:sp>
        <p:sp>
          <p:nvSpPr>
            <p:cNvPr id="3716" name="Google Shape;3716;p52"/>
            <p:cNvSpPr/>
            <p:nvPr/>
          </p:nvSpPr>
          <p:spPr>
            <a:xfrm flipH="1" rot="1361013">
              <a:off x="3948269" y="2985637"/>
              <a:ext cx="839788" cy="863600"/>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3717" name="Google Shape;3717;p5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1"/>
                                        </p:tgtEl>
                                        <p:attrNameLst>
                                          <p:attrName>style.visibility</p:attrName>
                                        </p:attrNameLst>
                                      </p:cBhvr>
                                      <p:to>
                                        <p:strVal val="visible"/>
                                      </p:to>
                                    </p:set>
                                    <p:animEffect filter="fade" transition="in">
                                      <p:cBhvr>
                                        <p:cTn dur="500"/>
                                        <p:tgtEl>
                                          <p:spTgt spid="3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3"/>
                                        </p:tgtEl>
                                        <p:attrNameLst>
                                          <p:attrName>style.visibility</p:attrName>
                                        </p:attrNameLst>
                                      </p:cBhvr>
                                      <p:to>
                                        <p:strVal val="visible"/>
                                      </p:to>
                                    </p:set>
                                    <p:animEffect filter="fade" transition="in">
                                      <p:cBhvr>
                                        <p:cTn dur="500"/>
                                        <p:tgtEl>
                                          <p:spTgt spid="3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7"/>
                                        </p:tgtEl>
                                        <p:attrNameLst>
                                          <p:attrName>style.visibility</p:attrName>
                                        </p:attrNameLst>
                                      </p:cBhvr>
                                      <p:to>
                                        <p:strVal val="visible"/>
                                      </p:to>
                                    </p:set>
                                    <p:animEffect filter="fade" transition="in">
                                      <p:cBhvr>
                                        <p:cTn dur="500"/>
                                        <p:tgtEl>
                                          <p:spTgt spid="3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2"/>
                                        </p:tgtEl>
                                        <p:attrNameLst>
                                          <p:attrName>style.visibility</p:attrName>
                                        </p:attrNameLst>
                                      </p:cBhvr>
                                      <p:to>
                                        <p:strVal val="visible"/>
                                      </p:to>
                                    </p:set>
                                    <p:animEffect filter="fade" transition="in">
                                      <p:cBhvr>
                                        <p:cTn dur="500"/>
                                        <p:tgtEl>
                                          <p:spTgt spid="3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7"/>
                                        </p:tgtEl>
                                        <p:attrNameLst>
                                          <p:attrName>style.visibility</p:attrName>
                                        </p:attrNameLst>
                                      </p:cBhvr>
                                      <p:to>
                                        <p:strVal val="visible"/>
                                      </p:to>
                                    </p:set>
                                    <p:animEffect filter="fade" transition="in">
                                      <p:cBhvr>
                                        <p:cTn dur="500"/>
                                        <p:tgtEl>
                                          <p:spTgt spid="3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2"/>
                                        </p:tgtEl>
                                        <p:attrNameLst>
                                          <p:attrName>style.visibility</p:attrName>
                                        </p:attrNameLst>
                                      </p:cBhvr>
                                      <p:to>
                                        <p:strVal val="visible"/>
                                      </p:to>
                                    </p:set>
                                    <p:animEffect filter="fade" transition="in">
                                      <p:cBhvr>
                                        <p:cTn dur="500"/>
                                        <p:tgtEl>
                                          <p:spTgt spid="3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2" name="Shape 3722"/>
        <p:cNvGrpSpPr/>
        <p:nvPr/>
      </p:nvGrpSpPr>
      <p:grpSpPr>
        <a:xfrm>
          <a:off x="0" y="0"/>
          <a:ext cx="0" cy="0"/>
          <a:chOff x="0" y="0"/>
          <a:chExt cx="0" cy="0"/>
        </a:xfrm>
      </p:grpSpPr>
      <p:sp>
        <p:nvSpPr>
          <p:cNvPr id="3723" name="Google Shape;3723;p53"/>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rdt2.1: ανάλυση</a:t>
            </a:r>
            <a:endParaRPr sz="3300"/>
          </a:p>
        </p:txBody>
      </p:sp>
      <p:sp>
        <p:nvSpPr>
          <p:cNvPr id="3724" name="Google Shape;3724;p53"/>
          <p:cNvSpPr txBox="1"/>
          <p:nvPr/>
        </p:nvSpPr>
        <p:spPr>
          <a:xfrm>
            <a:off x="-10583" y="1016626"/>
            <a:ext cx="3972900" cy="34860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400"/>
              <a:buFont typeface="Noto Sans Symbols"/>
              <a:buNone/>
            </a:pPr>
            <a:r>
              <a:rPr lang="en-US" sz="2000" u="sng">
                <a:solidFill>
                  <a:srgbClr val="CC0000"/>
                </a:solidFill>
                <a:latin typeface="Calibri"/>
                <a:ea typeface="Calibri"/>
                <a:cs typeface="Calibri"/>
                <a:sym typeface="Calibri"/>
              </a:rPr>
              <a:t>αποστολέας</a:t>
            </a:r>
            <a:r>
              <a:rPr b="0" i="0" lang="en-US" sz="2000" u="sng" cap="none" strike="noStrike">
                <a:solidFill>
                  <a:srgbClr val="CC0000"/>
                </a:solidFill>
                <a:latin typeface="Calibri"/>
                <a:ea typeface="Calibri"/>
                <a:cs typeface="Calibri"/>
                <a:sym typeface="Calibri"/>
              </a:rPr>
              <a:t>:</a:t>
            </a:r>
            <a:endParaRPr b="0" i="0" sz="2000" u="none" cap="none" strike="noStrike">
              <a:solidFill>
                <a:srgbClr val="CC0000"/>
              </a:solidFill>
              <a:latin typeface="Calibri"/>
              <a:ea typeface="Calibri"/>
              <a:cs typeface="Calibri"/>
              <a:sym typeface="Calibri"/>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αριθμός ακολουθίας (seq number)</a:t>
            </a:r>
            <a:r>
              <a:rPr b="0" i="0" lang="en-US" sz="2000" u="none" cap="none" strike="noStrike">
                <a:solidFill>
                  <a:srgbClr val="000000"/>
                </a:solidFill>
                <a:latin typeface="Calibri"/>
                <a:ea typeface="Calibri"/>
                <a:cs typeface="Calibri"/>
                <a:sym typeface="Calibri"/>
              </a:rPr>
              <a:t> προστέθηκε στο </a:t>
            </a:r>
            <a:r>
              <a:rPr lang="en-US" sz="2000">
                <a:latin typeface="Calibri"/>
                <a:ea typeface="Calibri"/>
                <a:cs typeface="Calibri"/>
                <a:sym typeface="Calibri"/>
              </a:rPr>
              <a:t>πακέτο</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2 </a:t>
            </a:r>
            <a:r>
              <a:rPr b="0" i="0" lang="en-US" sz="2000" u="none" cap="none" strike="noStrike">
                <a:solidFill>
                  <a:srgbClr val="000000"/>
                </a:solidFill>
                <a:latin typeface="Calibri"/>
                <a:ea typeface="Calibri"/>
                <a:cs typeface="Calibri"/>
                <a:sym typeface="Calibri"/>
              </a:rPr>
              <a:t>seq. #s (0,1) θα επαρ</a:t>
            </a:r>
            <a:r>
              <a:rPr lang="en-US" sz="2000">
                <a:latin typeface="Calibri"/>
                <a:ea typeface="Calibri"/>
                <a:cs typeface="Calibri"/>
                <a:sym typeface="Calibri"/>
              </a:rPr>
              <a:t>κούν. Γιατί;</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πρέπει να ελεγχθούν αν τα ληφθέντα </a:t>
            </a:r>
            <a:r>
              <a:rPr b="0" i="0" lang="en-US" sz="2000" u="none" cap="none" strike="noStrike">
                <a:solidFill>
                  <a:srgbClr val="000000"/>
                </a:solidFill>
                <a:latin typeface="Calibri"/>
                <a:ea typeface="Calibri"/>
                <a:cs typeface="Calibri"/>
                <a:sym typeface="Calibri"/>
              </a:rPr>
              <a:t>ACK/NAK </a:t>
            </a:r>
            <a:r>
              <a:rPr lang="en-US" sz="2000">
                <a:latin typeface="Calibri"/>
                <a:ea typeface="Calibri"/>
                <a:cs typeface="Calibri"/>
                <a:sym typeface="Calibri"/>
              </a:rPr>
              <a:t>είναι διεφθαρμένα</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διπλάσια </a:t>
            </a:r>
            <a:r>
              <a:rPr b="0" i="0" lang="en-US" sz="2000" u="none" cap="none" strike="noStrike">
                <a:solidFill>
                  <a:srgbClr val="000000"/>
                </a:solidFill>
                <a:latin typeface="Calibri"/>
                <a:ea typeface="Calibri"/>
                <a:cs typeface="Calibri"/>
                <a:sym typeface="Calibri"/>
              </a:rPr>
              <a:t>states</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το </a:t>
            </a:r>
            <a:r>
              <a:rPr b="0" i="0" lang="en-US" sz="2000" u="none" cap="none" strike="noStrike">
                <a:solidFill>
                  <a:srgbClr val="000000"/>
                </a:solidFill>
                <a:latin typeface="Calibri"/>
                <a:ea typeface="Calibri"/>
                <a:cs typeface="Calibri"/>
                <a:sym typeface="Calibri"/>
              </a:rPr>
              <a:t>state πρ</a:t>
            </a:r>
            <a:r>
              <a:rPr lang="en-US" sz="2000">
                <a:latin typeface="Calibri"/>
                <a:ea typeface="Calibri"/>
                <a:cs typeface="Calibri"/>
                <a:sym typeface="Calibri"/>
              </a:rPr>
              <a:t>έπει να “θυμάται” αν το “αναμενόμενο</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πακέτο πρέπει να έχει</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αριθμό ακολουθίας ίσο με</a:t>
            </a:r>
            <a:r>
              <a:rPr b="0" i="0" lang="en-US" sz="2000" u="none" cap="none" strike="noStrike">
                <a:solidFill>
                  <a:srgbClr val="000000"/>
                </a:solidFill>
                <a:latin typeface="Calibri"/>
                <a:ea typeface="Calibri"/>
                <a:cs typeface="Calibri"/>
                <a:sym typeface="Calibri"/>
              </a:rPr>
              <a:t> 0 </a:t>
            </a:r>
            <a:r>
              <a:rPr lang="en-US" sz="2000">
                <a:latin typeface="Calibri"/>
                <a:ea typeface="Calibri"/>
                <a:cs typeface="Calibri"/>
                <a:sym typeface="Calibri"/>
              </a:rPr>
              <a:t>ή</a:t>
            </a:r>
            <a:r>
              <a:rPr b="0" i="0" lang="en-US" sz="2000" u="none" cap="none" strike="noStrike">
                <a:solidFill>
                  <a:srgbClr val="000000"/>
                </a:solidFill>
                <a:latin typeface="Calibri"/>
                <a:ea typeface="Calibri"/>
                <a:cs typeface="Calibri"/>
                <a:sym typeface="Calibri"/>
              </a:rPr>
              <a:t> 1 </a:t>
            </a:r>
            <a:endParaRPr sz="2000"/>
          </a:p>
          <a:p>
            <a:pPr indent="-38100" lvl="0" marL="266700" marR="0" rtl="0" algn="l">
              <a:lnSpc>
                <a:spcPct val="90000"/>
              </a:lnSpc>
              <a:spcBef>
                <a:spcPts val="800"/>
              </a:spcBef>
              <a:spcAft>
                <a:spcPts val="0"/>
              </a:spcAft>
              <a:buClr>
                <a:srgbClr val="0000A3"/>
              </a:buClr>
              <a:buSzPts val="21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3725" name="Google Shape;3725;p53"/>
          <p:cNvSpPr txBox="1"/>
          <p:nvPr/>
        </p:nvSpPr>
        <p:spPr>
          <a:xfrm>
            <a:off x="4526655" y="1016626"/>
            <a:ext cx="3637200" cy="34860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400"/>
              <a:buFont typeface="Noto Sans Symbols"/>
              <a:buNone/>
            </a:pPr>
            <a:r>
              <a:rPr lang="en-US" sz="2000" u="sng">
                <a:solidFill>
                  <a:srgbClr val="CC0000"/>
                </a:solidFill>
                <a:latin typeface="Calibri"/>
                <a:ea typeface="Calibri"/>
                <a:cs typeface="Calibri"/>
                <a:sym typeface="Calibri"/>
              </a:rPr>
              <a:t>παραλήπτης</a:t>
            </a:r>
            <a:r>
              <a:rPr b="0" i="0" lang="en-US" sz="2000" u="sng" cap="none" strike="noStrike">
                <a:solidFill>
                  <a:srgbClr val="CC0000"/>
                </a:solidFill>
                <a:latin typeface="Calibri"/>
                <a:ea typeface="Calibri"/>
                <a:cs typeface="Calibri"/>
                <a:sym typeface="Calibri"/>
              </a:rPr>
              <a:t>:</a:t>
            </a:r>
            <a:endParaRPr b="0" i="0" sz="2000" u="none" cap="none" strike="noStrike">
              <a:solidFill>
                <a:srgbClr val="CC0000"/>
              </a:solidFill>
              <a:latin typeface="Calibri"/>
              <a:ea typeface="Calibri"/>
              <a:cs typeface="Calibri"/>
              <a:sym typeface="Calibri"/>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πρέπει να τσεκάρει αν το ληφθέν πακέτο είναι διπλότυπο</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το </a:t>
            </a:r>
            <a:r>
              <a:rPr b="0" i="0" lang="en-US" sz="2000" u="none" cap="none" strike="noStrike">
                <a:solidFill>
                  <a:srgbClr val="000000"/>
                </a:solidFill>
                <a:latin typeface="Calibri"/>
                <a:ea typeface="Calibri"/>
                <a:cs typeface="Calibri"/>
                <a:sym typeface="Calibri"/>
              </a:rPr>
              <a:t>state αναδ</a:t>
            </a:r>
            <a:r>
              <a:rPr lang="en-US" sz="2000">
                <a:latin typeface="Calibri"/>
                <a:ea typeface="Calibri"/>
                <a:cs typeface="Calibri"/>
                <a:sym typeface="Calibri"/>
              </a:rPr>
              <a:t>εικνύει αν </a:t>
            </a:r>
            <a:r>
              <a:rPr b="0" i="0" lang="en-US" sz="2000" u="none" cap="none" strike="noStrike">
                <a:solidFill>
                  <a:srgbClr val="000000"/>
                </a:solidFill>
                <a:latin typeface="Calibri"/>
                <a:ea typeface="Calibri"/>
                <a:cs typeface="Calibri"/>
                <a:sym typeface="Calibri"/>
              </a:rPr>
              <a:t>0 </a:t>
            </a:r>
            <a:r>
              <a:rPr lang="en-US" sz="2000">
                <a:latin typeface="Calibri"/>
                <a:ea typeface="Calibri"/>
                <a:cs typeface="Calibri"/>
                <a:sym typeface="Calibri"/>
              </a:rPr>
              <a:t>ή</a:t>
            </a:r>
            <a:r>
              <a:rPr b="0" i="0" lang="en-US" sz="2000" u="none" cap="none" strike="noStrike">
                <a:solidFill>
                  <a:srgbClr val="000000"/>
                </a:solidFill>
                <a:latin typeface="Calibri"/>
                <a:ea typeface="Calibri"/>
                <a:cs typeface="Calibri"/>
                <a:sym typeface="Calibri"/>
              </a:rPr>
              <a:t> 1 είναι αναμενόμ</a:t>
            </a:r>
            <a:r>
              <a:rPr lang="en-US" sz="2000">
                <a:latin typeface="Calibri"/>
                <a:ea typeface="Calibri"/>
                <a:cs typeface="Calibri"/>
                <a:sym typeface="Calibri"/>
              </a:rPr>
              <a:t>ενος αριθμός ακολουθίας </a:t>
            </a:r>
            <a:r>
              <a:rPr b="0" i="0" lang="en-US" sz="2000" u="none" cap="none" strike="noStrike">
                <a:solidFill>
                  <a:srgbClr val="000000"/>
                </a:solidFill>
                <a:latin typeface="Calibri"/>
                <a:ea typeface="Calibri"/>
                <a:cs typeface="Calibri"/>
                <a:sym typeface="Calibri"/>
              </a:rPr>
              <a:t>πακέτου</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σημείωση</a:t>
            </a:r>
            <a:r>
              <a:rPr b="0" i="0" lang="en-US" sz="2000" u="none" cap="none" strike="noStrike">
                <a:solidFill>
                  <a:srgbClr val="000000"/>
                </a:solidFill>
                <a:latin typeface="Calibri"/>
                <a:ea typeface="Calibri"/>
                <a:cs typeface="Calibri"/>
                <a:sym typeface="Calibri"/>
              </a:rPr>
              <a:t>: ο παραλήπτης </a:t>
            </a:r>
            <a:r>
              <a:rPr b="0" lang="en-US" sz="2000" u="sng" cap="none" strike="noStrike">
                <a:solidFill>
                  <a:srgbClr val="000000"/>
                </a:solidFill>
                <a:latin typeface="Calibri"/>
                <a:ea typeface="Calibri"/>
                <a:cs typeface="Calibri"/>
                <a:sym typeface="Calibri"/>
              </a:rPr>
              <a:t>δεν </a:t>
            </a:r>
            <a:r>
              <a:rPr b="0" i="0" lang="en-US" sz="2000" u="none" cap="none" strike="noStrike">
                <a:solidFill>
                  <a:srgbClr val="000000"/>
                </a:solidFill>
                <a:latin typeface="Calibri"/>
                <a:ea typeface="Calibri"/>
                <a:cs typeface="Calibri"/>
                <a:sym typeface="Calibri"/>
              </a:rPr>
              <a:t>μπορει να γνωρίζει αν το τελ</a:t>
            </a:r>
            <a:r>
              <a:rPr lang="en-US" sz="2000">
                <a:latin typeface="Calibri"/>
                <a:ea typeface="Calibri"/>
                <a:cs typeface="Calibri"/>
                <a:sym typeface="Calibri"/>
              </a:rPr>
              <a:t>ευταίο </a:t>
            </a:r>
            <a:r>
              <a:rPr b="0" i="0" lang="en-US" sz="2000" u="none" cap="none" strike="noStrike">
                <a:solidFill>
                  <a:srgbClr val="000000"/>
                </a:solidFill>
                <a:latin typeface="Calibri"/>
                <a:ea typeface="Calibri"/>
                <a:cs typeface="Calibri"/>
                <a:sym typeface="Calibri"/>
              </a:rPr>
              <a:t>ACK/NAK λήφθηκε σωστά από τον αποστολέα</a:t>
            </a:r>
            <a:endParaRPr sz="2000"/>
          </a:p>
        </p:txBody>
      </p:sp>
      <p:sp>
        <p:nvSpPr>
          <p:cNvPr id="3726" name="Google Shape;3726;p5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5"/>
                                        </p:tgtEl>
                                        <p:attrNameLst>
                                          <p:attrName>style.visibility</p:attrName>
                                        </p:attrNameLst>
                                      </p:cBhvr>
                                      <p:to>
                                        <p:strVal val="visible"/>
                                      </p:to>
                                    </p:set>
                                    <p:animEffect filter="fade" transition="in">
                                      <p:cBhvr>
                                        <p:cTn dur="500"/>
                                        <p:tgtEl>
                                          <p:spTgt spid="3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1" name="Shape 3731"/>
        <p:cNvGrpSpPr/>
        <p:nvPr/>
      </p:nvGrpSpPr>
      <p:grpSpPr>
        <a:xfrm>
          <a:off x="0" y="0"/>
          <a:ext cx="0" cy="0"/>
          <a:chOff x="0" y="0"/>
          <a:chExt cx="0" cy="0"/>
        </a:xfrm>
      </p:grpSpPr>
      <p:sp>
        <p:nvSpPr>
          <p:cNvPr id="3732" name="Google Shape;3732;p54"/>
          <p:cNvSpPr txBox="1"/>
          <p:nvPr>
            <p:ph type="title"/>
          </p:nvPr>
        </p:nvSpPr>
        <p:spPr>
          <a:xfrm>
            <a:off x="-12333" y="194269"/>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rdt2.2: ένα χωρίς-NAK πρωτόκολλο</a:t>
            </a:r>
            <a:endParaRPr sz="3744"/>
          </a:p>
        </p:txBody>
      </p:sp>
      <p:sp>
        <p:nvSpPr>
          <p:cNvPr id="3733" name="Google Shape;3733;p54"/>
          <p:cNvSpPr txBox="1"/>
          <p:nvPr/>
        </p:nvSpPr>
        <p:spPr>
          <a:xfrm>
            <a:off x="-156364" y="1263150"/>
            <a:ext cx="8234100" cy="2539200"/>
          </a:xfrm>
          <a:prstGeom prst="rect">
            <a:avLst/>
          </a:prstGeom>
          <a:noFill/>
          <a:ln>
            <a:noFill/>
          </a:ln>
        </p:spPr>
        <p:txBody>
          <a:bodyPr anchorCtr="0" anchor="t" bIns="34275" lIns="68575" spcFirstLastPara="1" rIns="68575" wrap="square" tIns="34275">
            <a:normAutofit lnSpcReduction="10000"/>
          </a:bodyPr>
          <a:lstStyle/>
          <a:p>
            <a:pPr indent="-203200" lvl="0" marL="342900" marR="0" rtl="0" algn="l">
              <a:lnSpc>
                <a:spcPct val="90000"/>
              </a:lnSpc>
              <a:spcBef>
                <a:spcPts val="0"/>
              </a:spcBef>
              <a:spcAft>
                <a:spcPts val="0"/>
              </a:spcAft>
              <a:buClr>
                <a:srgbClr val="0000A3"/>
              </a:buClr>
              <a:buSzPts val="2400"/>
              <a:buFont typeface="Noto Sans Symbols"/>
              <a:buChar char="▪"/>
            </a:pPr>
            <a:r>
              <a:rPr lang="en-US" sz="2400">
                <a:latin typeface="Calibri"/>
                <a:ea typeface="Calibri"/>
                <a:cs typeface="Calibri"/>
                <a:sym typeface="Calibri"/>
              </a:rPr>
              <a:t>ίδια λειτουργία με</a:t>
            </a:r>
            <a:r>
              <a:rPr b="0" i="0" lang="en-US" sz="2400" u="none" cap="none" strike="noStrike">
                <a:solidFill>
                  <a:srgbClr val="000000"/>
                </a:solidFill>
                <a:latin typeface="Calibri"/>
                <a:ea typeface="Calibri"/>
                <a:cs typeface="Calibri"/>
                <a:sym typeface="Calibri"/>
              </a:rPr>
              <a:t> rdt2.1, </a:t>
            </a:r>
            <a:r>
              <a:rPr lang="en-US" sz="2400">
                <a:latin typeface="Calibri"/>
                <a:ea typeface="Calibri"/>
                <a:cs typeface="Calibri"/>
                <a:sym typeface="Calibri"/>
              </a:rPr>
              <a:t>χρησιμοποιούνται μόνο </a:t>
            </a:r>
            <a:r>
              <a:rPr b="0" i="0" lang="en-US" sz="2400" u="none" cap="none" strike="noStrike">
                <a:solidFill>
                  <a:srgbClr val="000000"/>
                </a:solidFill>
                <a:latin typeface="Calibri"/>
                <a:ea typeface="Calibri"/>
                <a:cs typeface="Calibri"/>
                <a:sym typeface="Calibri"/>
              </a:rPr>
              <a:t>ACKs</a:t>
            </a:r>
            <a:endParaRPr sz="1100"/>
          </a:p>
          <a:p>
            <a:pPr indent="-203200" lvl="0" marL="342900" marR="0" rtl="0" algn="l">
              <a:lnSpc>
                <a:spcPct val="90000"/>
              </a:lnSpc>
              <a:spcBef>
                <a:spcPts val="800"/>
              </a:spcBef>
              <a:spcAft>
                <a:spcPts val="0"/>
              </a:spcAft>
              <a:buClr>
                <a:srgbClr val="0000A3"/>
              </a:buClr>
              <a:buSzPts val="2400"/>
              <a:buFont typeface="Noto Sans Symbols"/>
              <a:buChar char="▪"/>
            </a:pPr>
            <a:r>
              <a:rPr lang="en-US" sz="2400">
                <a:latin typeface="Calibri"/>
                <a:ea typeface="Calibri"/>
                <a:cs typeface="Calibri"/>
                <a:sym typeface="Calibri"/>
              </a:rPr>
              <a:t>αντί για</a:t>
            </a:r>
            <a:r>
              <a:rPr b="0" i="0" lang="en-US" sz="2400" u="none" cap="none" strike="noStrike">
                <a:solidFill>
                  <a:srgbClr val="000000"/>
                </a:solidFill>
                <a:latin typeface="Calibri"/>
                <a:ea typeface="Calibri"/>
                <a:cs typeface="Calibri"/>
                <a:sym typeface="Calibri"/>
              </a:rPr>
              <a:t> NAK, ο παραλήπτης στέλνει ACK για το τελευταίο</a:t>
            </a:r>
            <a:r>
              <a:rPr lang="en-US" sz="2400">
                <a:latin typeface="Calibri"/>
                <a:ea typeface="Calibri"/>
                <a:cs typeface="Calibri"/>
                <a:sym typeface="Calibri"/>
              </a:rPr>
              <a:t> </a:t>
            </a:r>
            <a:r>
              <a:rPr lang="en-US" sz="2400">
                <a:solidFill>
                  <a:schemeClr val="dk1"/>
                </a:solidFill>
                <a:latin typeface="Calibri"/>
                <a:ea typeface="Calibri"/>
                <a:cs typeface="Calibri"/>
                <a:sym typeface="Calibri"/>
              </a:rPr>
              <a:t>πακέτο </a:t>
            </a:r>
            <a:r>
              <a:rPr lang="en-US" sz="2400">
                <a:latin typeface="Calibri"/>
                <a:ea typeface="Calibri"/>
                <a:cs typeface="Calibri"/>
                <a:sym typeface="Calibri"/>
              </a:rPr>
              <a:t>που λήφθηκε σωστά</a:t>
            </a:r>
            <a:endParaRPr sz="1100"/>
          </a:p>
          <a:p>
            <a:pPr indent="-171450" lvl="1" marL="609600" marR="0" rtl="0" algn="l">
              <a:lnSpc>
                <a:spcPct val="90000"/>
              </a:lnSpc>
              <a:spcBef>
                <a:spcPts val="400"/>
              </a:spcBef>
              <a:spcAft>
                <a:spcPts val="0"/>
              </a:spcAft>
              <a:buClr>
                <a:srgbClr val="0000A8"/>
              </a:buClr>
              <a:buSzPts val="2100"/>
              <a:buFont typeface="Arial"/>
              <a:buChar char="•"/>
            </a:pPr>
            <a:r>
              <a:rPr lang="en-US" sz="2200">
                <a:latin typeface="Calibri"/>
                <a:ea typeface="Calibri"/>
                <a:cs typeface="Calibri"/>
                <a:sym typeface="Calibri"/>
              </a:rPr>
              <a:t>παραλήπτης πρέπει </a:t>
            </a:r>
            <a:r>
              <a:rPr i="1" lang="en-US" sz="2200">
                <a:latin typeface="Calibri"/>
                <a:ea typeface="Calibri"/>
                <a:cs typeface="Calibri"/>
                <a:sym typeface="Calibri"/>
              </a:rPr>
              <a:t>ρητά </a:t>
            </a:r>
            <a:r>
              <a:rPr lang="en-US" sz="2200">
                <a:latin typeface="Calibri"/>
                <a:ea typeface="Calibri"/>
                <a:cs typeface="Calibri"/>
                <a:sym typeface="Calibri"/>
              </a:rPr>
              <a:t>να περιλαμβάνει τον αριθμό ακολουθίας του</a:t>
            </a:r>
            <a:r>
              <a:rPr b="0" i="0" lang="en-US" sz="2200" u="none" cap="none" strike="noStrike">
                <a:solidFill>
                  <a:srgbClr val="000000"/>
                </a:solidFill>
                <a:latin typeface="Calibri"/>
                <a:ea typeface="Calibri"/>
                <a:cs typeface="Calibri"/>
                <a:sym typeface="Calibri"/>
              </a:rPr>
              <a:t> </a:t>
            </a:r>
            <a:r>
              <a:rPr lang="en-US" sz="2300">
                <a:solidFill>
                  <a:schemeClr val="dk1"/>
                </a:solidFill>
                <a:latin typeface="Calibri"/>
                <a:ea typeface="Calibri"/>
                <a:cs typeface="Calibri"/>
                <a:sym typeface="Calibri"/>
              </a:rPr>
              <a:t>πακέτου </a:t>
            </a:r>
            <a:r>
              <a:rPr lang="en-US" sz="2200">
                <a:latin typeface="Calibri"/>
                <a:ea typeface="Calibri"/>
                <a:cs typeface="Calibri"/>
                <a:sym typeface="Calibri"/>
              </a:rPr>
              <a:t>που γίνεται </a:t>
            </a:r>
            <a:r>
              <a:rPr b="0" i="0" lang="en-US" sz="2200" u="none" cap="none" strike="noStrike">
                <a:solidFill>
                  <a:srgbClr val="000000"/>
                </a:solidFill>
                <a:latin typeface="Calibri"/>
                <a:ea typeface="Calibri"/>
                <a:cs typeface="Calibri"/>
                <a:sym typeface="Calibri"/>
              </a:rPr>
              <a:t>ACKed </a:t>
            </a:r>
            <a:endParaRPr sz="1200"/>
          </a:p>
          <a:p>
            <a:pPr indent="-203200" lvl="0" marL="342900" marR="0" rtl="0" algn="l">
              <a:lnSpc>
                <a:spcPct val="90000"/>
              </a:lnSpc>
              <a:spcBef>
                <a:spcPts val="800"/>
              </a:spcBef>
              <a:spcAft>
                <a:spcPts val="0"/>
              </a:spcAft>
              <a:buClr>
                <a:srgbClr val="0000A3"/>
              </a:buClr>
              <a:buSzPts val="2400"/>
              <a:buFont typeface="Noto Sans Symbols"/>
              <a:buChar char="▪"/>
            </a:pPr>
            <a:r>
              <a:rPr lang="en-US" sz="2400">
                <a:latin typeface="Calibri"/>
                <a:ea typeface="Calibri"/>
                <a:cs typeface="Calibri"/>
                <a:sym typeface="Calibri"/>
              </a:rPr>
              <a:t>διπλότυπο </a:t>
            </a:r>
            <a:r>
              <a:rPr b="0" i="0" lang="en-US" sz="2400" u="none" cap="none" strike="noStrike">
                <a:solidFill>
                  <a:srgbClr val="000000"/>
                </a:solidFill>
                <a:latin typeface="Calibri"/>
                <a:ea typeface="Calibri"/>
                <a:cs typeface="Calibri"/>
                <a:sym typeface="Calibri"/>
              </a:rPr>
              <a:t>ACK στον αποστολέα καταλήγει στ</a:t>
            </a:r>
            <a:r>
              <a:rPr lang="en-US" sz="2400">
                <a:latin typeface="Calibri"/>
                <a:ea typeface="Calibri"/>
                <a:cs typeface="Calibri"/>
                <a:sym typeface="Calibri"/>
              </a:rPr>
              <a:t>ην ίδια ενέργεια με το</a:t>
            </a:r>
            <a:r>
              <a:rPr b="0" i="0" lang="en-US" sz="2400" u="none" cap="none" strike="noStrike">
                <a:solidFill>
                  <a:srgbClr val="000000"/>
                </a:solidFill>
                <a:latin typeface="Calibri"/>
                <a:ea typeface="Calibri"/>
                <a:cs typeface="Calibri"/>
                <a:sym typeface="Calibri"/>
              </a:rPr>
              <a:t> NAK: αναμετάδοση του τρ</a:t>
            </a:r>
            <a:r>
              <a:rPr lang="en-US" sz="2400">
                <a:latin typeface="Calibri"/>
                <a:ea typeface="Calibri"/>
                <a:cs typeface="Calibri"/>
                <a:sym typeface="Calibri"/>
              </a:rPr>
              <a:t>έχων</a:t>
            </a:r>
            <a:r>
              <a:rPr i="1" lang="en-US" sz="2400">
                <a:latin typeface="Calibri"/>
                <a:ea typeface="Calibri"/>
                <a:cs typeface="Calibri"/>
                <a:sym typeface="Calibri"/>
              </a:rPr>
              <a:t> </a:t>
            </a:r>
            <a:r>
              <a:rPr lang="en-US" sz="2400">
                <a:solidFill>
                  <a:schemeClr val="dk1"/>
                </a:solidFill>
                <a:latin typeface="Calibri"/>
                <a:ea typeface="Calibri"/>
                <a:cs typeface="Calibri"/>
                <a:sym typeface="Calibri"/>
              </a:rPr>
              <a:t>πακέτου</a:t>
            </a:r>
            <a:endParaRPr b="0" i="0" sz="2400" u="none" cap="none" strike="noStrike">
              <a:solidFill>
                <a:srgbClr val="000000"/>
              </a:solidFill>
              <a:latin typeface="Calibri"/>
              <a:ea typeface="Calibri"/>
              <a:cs typeface="Calibri"/>
              <a:sym typeface="Calibri"/>
            </a:endParaRPr>
          </a:p>
        </p:txBody>
      </p:sp>
      <p:sp>
        <p:nvSpPr>
          <p:cNvPr id="3734" name="Google Shape;3734;p54"/>
          <p:cNvSpPr txBox="1"/>
          <p:nvPr/>
        </p:nvSpPr>
        <p:spPr>
          <a:xfrm>
            <a:off x="-12333" y="3896636"/>
            <a:ext cx="6798000" cy="808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Calibri"/>
              <a:buNone/>
            </a:pPr>
            <a:r>
              <a:rPr lang="en-US" sz="2400">
                <a:latin typeface="Calibri"/>
                <a:ea typeface="Calibri"/>
                <a:cs typeface="Calibri"/>
                <a:sym typeface="Calibri"/>
              </a:rPr>
              <a:t>Όπως θα δούμε, το</a:t>
            </a:r>
            <a:r>
              <a:rPr b="0" i="0" lang="en-US" sz="2400" u="none" cap="none" strike="noStrike">
                <a:solidFill>
                  <a:srgbClr val="000000"/>
                </a:solidFill>
                <a:latin typeface="Calibri"/>
                <a:ea typeface="Calibri"/>
                <a:cs typeface="Calibri"/>
                <a:sym typeface="Calibri"/>
              </a:rPr>
              <a:t> TCP χρησιμοποιε</a:t>
            </a:r>
            <a:r>
              <a:rPr lang="en-US" sz="2400">
                <a:latin typeface="Calibri"/>
                <a:ea typeface="Calibri"/>
                <a:cs typeface="Calibri"/>
                <a:sym typeface="Calibri"/>
              </a:rPr>
              <a:t>ί την ίδια προσέγγιση για να είναι χωρίς-</a:t>
            </a:r>
            <a:r>
              <a:rPr b="0" i="0" lang="en-US" sz="2400" u="none" cap="none" strike="noStrike">
                <a:solidFill>
                  <a:srgbClr val="000000"/>
                </a:solidFill>
                <a:latin typeface="Calibri"/>
                <a:ea typeface="Calibri"/>
                <a:cs typeface="Calibri"/>
                <a:sym typeface="Calibri"/>
              </a:rPr>
              <a:t>NA</a:t>
            </a:r>
            <a:r>
              <a:rPr lang="en-US" sz="2400">
                <a:latin typeface="Calibri"/>
                <a:ea typeface="Calibri"/>
                <a:cs typeface="Calibri"/>
                <a:sym typeface="Calibri"/>
              </a:rPr>
              <a:t>Κ</a:t>
            </a:r>
            <a:endParaRPr sz="1100"/>
          </a:p>
        </p:txBody>
      </p:sp>
      <p:sp>
        <p:nvSpPr>
          <p:cNvPr id="3735" name="Google Shape;3735;p54"/>
          <p:cNvSpPr txBox="1"/>
          <p:nvPr>
            <p:ph idx="12" type="sldNum"/>
          </p:nvPr>
        </p:nvSpPr>
        <p:spPr>
          <a:xfrm>
            <a:off x="6608162" y="480959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0" name="Shape 3740"/>
        <p:cNvGrpSpPr/>
        <p:nvPr/>
      </p:nvGrpSpPr>
      <p:grpSpPr>
        <a:xfrm>
          <a:off x="0" y="0"/>
          <a:ext cx="0" cy="0"/>
          <a:chOff x="0" y="0"/>
          <a:chExt cx="0" cy="0"/>
        </a:xfrm>
      </p:grpSpPr>
      <p:sp>
        <p:nvSpPr>
          <p:cNvPr id="3741" name="Google Shape;3741;p55"/>
          <p:cNvSpPr txBox="1"/>
          <p:nvPr>
            <p:ph type="title"/>
          </p:nvPr>
        </p:nvSpPr>
        <p:spPr>
          <a:xfrm>
            <a:off x="36892" y="21684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rdt2.2: sender, receiver fragments</a:t>
            </a:r>
            <a:endParaRPr sz="3300"/>
          </a:p>
        </p:txBody>
      </p:sp>
      <p:grpSp>
        <p:nvGrpSpPr>
          <p:cNvPr id="3742" name="Google Shape;3742;p55"/>
          <p:cNvGrpSpPr/>
          <p:nvPr/>
        </p:nvGrpSpPr>
        <p:grpSpPr>
          <a:xfrm>
            <a:off x="2805700" y="887960"/>
            <a:ext cx="4881562" cy="2131219"/>
            <a:chOff x="1529" y="780"/>
            <a:chExt cx="4100" cy="1790"/>
          </a:xfrm>
        </p:grpSpPr>
        <p:grpSp>
          <p:nvGrpSpPr>
            <p:cNvPr id="3743" name="Google Shape;3743;p55"/>
            <p:cNvGrpSpPr/>
            <p:nvPr/>
          </p:nvGrpSpPr>
          <p:grpSpPr>
            <a:xfrm>
              <a:off x="1651" y="1399"/>
              <a:ext cx="669" cy="528"/>
              <a:chOff x="1441" y="2062"/>
              <a:chExt cx="669" cy="528"/>
            </a:xfrm>
          </p:grpSpPr>
          <p:sp>
            <p:nvSpPr>
              <p:cNvPr id="3744" name="Google Shape;3744;p55"/>
              <p:cNvSpPr/>
              <p:nvPr/>
            </p:nvSpPr>
            <p:spPr>
              <a:xfrm>
                <a:off x="1483" y="2062"/>
                <a:ext cx="578" cy="528"/>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745" name="Google Shape;3745;p55"/>
              <p:cNvSpPr txBox="1"/>
              <p:nvPr/>
            </p:nvSpPr>
            <p:spPr>
              <a:xfrm>
                <a:off x="1441" y="2110"/>
                <a:ext cx="66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call 0 from above</a:t>
                </a:r>
                <a:endParaRPr b="0" i="0" sz="1100" u="none" cap="none" strike="noStrike">
                  <a:solidFill>
                    <a:srgbClr val="000000"/>
                  </a:solidFill>
                  <a:latin typeface="Times New Roman"/>
                  <a:ea typeface="Times New Roman"/>
                  <a:cs typeface="Times New Roman"/>
                  <a:sym typeface="Times New Roman"/>
                </a:endParaRPr>
              </a:p>
            </p:txBody>
          </p:sp>
        </p:grpSp>
        <p:sp>
          <p:nvSpPr>
            <p:cNvPr id="3746" name="Google Shape;3746;p55"/>
            <p:cNvSpPr txBox="1"/>
            <p:nvPr/>
          </p:nvSpPr>
          <p:spPr>
            <a:xfrm>
              <a:off x="1863" y="957"/>
              <a:ext cx="2345" cy="25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sndpkt = make_pkt(0, data, checksum)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sp>
          <p:nvSpPr>
            <p:cNvPr id="3747" name="Google Shape;3747;p55"/>
            <p:cNvSpPr txBox="1"/>
            <p:nvPr/>
          </p:nvSpPr>
          <p:spPr>
            <a:xfrm>
              <a:off x="1871" y="780"/>
              <a:ext cx="1086" cy="18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rdt_send(data)</a:t>
              </a:r>
              <a:endParaRPr b="0" i="0" sz="1200" u="none" cap="none" strike="noStrike">
                <a:solidFill>
                  <a:srgbClr val="000000"/>
                </a:solidFill>
                <a:latin typeface="Times New Roman"/>
                <a:ea typeface="Times New Roman"/>
                <a:cs typeface="Times New Roman"/>
                <a:sym typeface="Times New Roman"/>
              </a:endParaRPr>
            </a:p>
          </p:txBody>
        </p:sp>
        <p:cxnSp>
          <p:nvCxnSpPr>
            <p:cNvPr id="3748" name="Google Shape;3748;p55"/>
            <p:cNvCxnSpPr/>
            <p:nvPr/>
          </p:nvCxnSpPr>
          <p:spPr>
            <a:xfrm>
              <a:off x="1910" y="992"/>
              <a:ext cx="2238" cy="0"/>
            </a:xfrm>
            <a:prstGeom prst="straightConnector1">
              <a:avLst/>
            </a:prstGeom>
            <a:noFill/>
            <a:ln cap="flat" cmpd="sng" w="28575">
              <a:solidFill>
                <a:srgbClr val="000000"/>
              </a:solidFill>
              <a:prstDash val="solid"/>
              <a:round/>
              <a:headEnd len="med" w="med" type="none"/>
              <a:tailEnd len="med" w="med" type="none"/>
            </a:ln>
          </p:spPr>
        </p:cxnSp>
        <p:cxnSp>
          <p:nvCxnSpPr>
            <p:cNvPr id="3749" name="Google Shape;3749;p55"/>
            <p:cNvCxnSpPr/>
            <p:nvPr/>
          </p:nvCxnSpPr>
          <p:spPr>
            <a:xfrm>
              <a:off x="1529" y="1313"/>
              <a:ext cx="264" cy="145"/>
            </a:xfrm>
            <a:prstGeom prst="straightConnector1">
              <a:avLst/>
            </a:prstGeom>
            <a:noFill/>
            <a:ln cap="flat" cmpd="sng" w="19050">
              <a:solidFill>
                <a:srgbClr val="000000"/>
              </a:solidFill>
              <a:prstDash val="dash"/>
              <a:round/>
              <a:headEnd len="med" w="med" type="none"/>
              <a:tailEnd len="med" w="med" type="triangle"/>
            </a:ln>
          </p:spPr>
        </p:cxnSp>
        <p:sp>
          <p:nvSpPr>
            <p:cNvPr id="3750" name="Google Shape;3750;p55"/>
            <p:cNvSpPr/>
            <p:nvPr/>
          </p:nvSpPr>
          <p:spPr>
            <a:xfrm flipH="1" rot="10800000">
              <a:off x="2096" y="1272"/>
              <a:ext cx="1195" cy="130"/>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51" name="Google Shape;3751;p55"/>
            <p:cNvSpPr/>
            <p:nvPr/>
          </p:nvSpPr>
          <p:spPr>
            <a:xfrm rot="-1357180">
              <a:off x="3655" y="1225"/>
              <a:ext cx="285" cy="542"/>
            </a:xfrm>
            <a:custGeom>
              <a:rect b="b" l="l" r="r" t="t"/>
              <a:pathLst>
                <a:path extrusionOk="0" h="1080" w="735">
                  <a:moveTo>
                    <a:pt x="0" y="195"/>
                  </a:moveTo>
                  <a:cubicBezTo>
                    <a:pt x="690" y="0"/>
                    <a:pt x="735" y="1080"/>
                    <a:pt x="0" y="8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52" name="Google Shape;3752;p55"/>
            <p:cNvSpPr txBox="1"/>
            <p:nvPr/>
          </p:nvSpPr>
          <p:spPr>
            <a:xfrm>
              <a:off x="3978" y="1670"/>
              <a:ext cx="1338" cy="25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Arial"/>
                  <a:ea typeface="Arial"/>
                  <a:cs typeface="Arial"/>
                  <a:sym typeface="Arial"/>
                </a:rPr>
                <a:t>udt_send(sndpkt)</a:t>
              </a:r>
              <a:endParaRPr b="1" i="0" sz="1200" u="none" cap="none" strike="noStrike">
                <a:solidFill>
                  <a:srgbClr val="FF0000"/>
                </a:solidFill>
                <a:latin typeface="Times New Roman"/>
                <a:ea typeface="Times New Roman"/>
                <a:cs typeface="Times New Roman"/>
                <a:sym typeface="Times New Roman"/>
              </a:endParaRPr>
            </a:p>
          </p:txBody>
        </p:sp>
        <p:sp>
          <p:nvSpPr>
            <p:cNvPr id="3753" name="Google Shape;3753;p55"/>
            <p:cNvSpPr txBox="1"/>
            <p:nvPr/>
          </p:nvSpPr>
          <p:spPr>
            <a:xfrm>
              <a:off x="3917" y="1174"/>
              <a:ext cx="1712" cy="36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corrupt(rcvpkt)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r>
                <a:rPr b="1" i="0" lang="en-US" sz="1200" u="none" cap="none" strike="noStrike">
                  <a:solidFill>
                    <a:srgbClr val="FF0000"/>
                  </a:solidFill>
                  <a:latin typeface="Arial"/>
                  <a:ea typeface="Arial"/>
                  <a:cs typeface="Arial"/>
                  <a:sym typeface="Arial"/>
                </a:rPr>
                <a:t>isACK(rcvpkt,1)</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Times New Roman"/>
                <a:ea typeface="Times New Roman"/>
                <a:cs typeface="Times New Roman"/>
                <a:sym typeface="Times New Roman"/>
              </a:endParaRPr>
            </a:p>
          </p:txBody>
        </p:sp>
        <p:cxnSp>
          <p:nvCxnSpPr>
            <p:cNvPr id="3754" name="Google Shape;3754;p55"/>
            <p:cNvCxnSpPr/>
            <p:nvPr/>
          </p:nvCxnSpPr>
          <p:spPr>
            <a:xfrm flipH="1" rot="10800000">
              <a:off x="4043" y="1666"/>
              <a:ext cx="895" cy="1"/>
            </a:xfrm>
            <a:prstGeom prst="straightConnector1">
              <a:avLst/>
            </a:prstGeom>
            <a:noFill/>
            <a:ln cap="flat" cmpd="sng" w="28575">
              <a:solidFill>
                <a:srgbClr val="000000"/>
              </a:solidFill>
              <a:prstDash val="solid"/>
              <a:round/>
              <a:headEnd len="med" w="med" type="none"/>
              <a:tailEnd len="med" w="med" type="none"/>
            </a:ln>
          </p:spPr>
        </p:cxnSp>
        <p:sp>
          <p:nvSpPr>
            <p:cNvPr id="3755" name="Google Shape;3755;p55"/>
            <p:cNvSpPr/>
            <p:nvPr/>
          </p:nvSpPr>
          <p:spPr>
            <a:xfrm>
              <a:off x="3747" y="1792"/>
              <a:ext cx="128" cy="774"/>
            </a:xfrm>
            <a:custGeom>
              <a:rect b="b" l="l" r="r" t="t"/>
              <a:pathLst>
                <a:path extrusionOk="0" h="774" w="128">
                  <a:moveTo>
                    <a:pt x="67" y="774"/>
                  </a:moveTo>
                  <a:cubicBezTo>
                    <a:pt x="128" y="425"/>
                    <a:pt x="81" y="0"/>
                    <a:pt x="0"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56" name="Google Shape;3756;p55"/>
            <p:cNvSpPr txBox="1"/>
            <p:nvPr/>
          </p:nvSpPr>
          <p:spPr>
            <a:xfrm>
              <a:off x="3838" y="2051"/>
              <a:ext cx="1520" cy="36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&amp;&amp; </a:t>
              </a:r>
              <a:r>
                <a:rPr b="1" i="0" lang="en-US" sz="1200" u="none" cap="none" strike="noStrike">
                  <a:solidFill>
                    <a:srgbClr val="FF0000"/>
                  </a:solidFill>
                  <a:latin typeface="Arial"/>
                  <a:ea typeface="Arial"/>
                  <a:cs typeface="Arial"/>
                  <a:sym typeface="Arial"/>
                </a:rPr>
                <a:t>isACK(rcvpkt,0)</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757" name="Google Shape;3757;p55"/>
            <p:cNvCxnSpPr/>
            <p:nvPr/>
          </p:nvCxnSpPr>
          <p:spPr>
            <a:xfrm>
              <a:off x="3894" y="2570"/>
              <a:ext cx="1174" cy="0"/>
            </a:xfrm>
            <a:prstGeom prst="straightConnector1">
              <a:avLst/>
            </a:prstGeom>
            <a:noFill/>
            <a:ln cap="flat" cmpd="sng" w="28575">
              <a:solidFill>
                <a:srgbClr val="000000"/>
              </a:solidFill>
              <a:prstDash val="solid"/>
              <a:round/>
              <a:headEnd len="med" w="med" type="none"/>
              <a:tailEnd len="med" w="med" type="none"/>
            </a:ln>
          </p:spPr>
        </p:cxnSp>
        <p:grpSp>
          <p:nvGrpSpPr>
            <p:cNvPr id="3758" name="Google Shape;3758;p55"/>
            <p:cNvGrpSpPr/>
            <p:nvPr/>
          </p:nvGrpSpPr>
          <p:grpSpPr>
            <a:xfrm>
              <a:off x="3135" y="1365"/>
              <a:ext cx="669" cy="528"/>
              <a:chOff x="1441" y="2062"/>
              <a:chExt cx="669" cy="528"/>
            </a:xfrm>
          </p:grpSpPr>
          <p:sp>
            <p:nvSpPr>
              <p:cNvPr id="3759" name="Google Shape;3759;p55"/>
              <p:cNvSpPr/>
              <p:nvPr/>
            </p:nvSpPr>
            <p:spPr>
              <a:xfrm>
                <a:off x="1483" y="2062"/>
                <a:ext cx="578" cy="528"/>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760" name="Google Shape;3760;p55"/>
              <p:cNvSpPr txBox="1"/>
              <p:nvPr/>
            </p:nvSpPr>
            <p:spPr>
              <a:xfrm>
                <a:off x="1441" y="2110"/>
                <a:ext cx="66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b="0" i="0" sz="1100" u="none" cap="none" strike="noStrike">
                  <a:solidFill>
                    <a:srgbClr val="000000"/>
                  </a:solidFill>
                  <a:latin typeface="Times New Roman"/>
                  <a:ea typeface="Times New Roman"/>
                  <a:cs typeface="Times New Roman"/>
                  <a:sym typeface="Times New Roman"/>
                </a:endParaRPr>
              </a:p>
            </p:txBody>
          </p:sp>
        </p:grpSp>
        <p:sp>
          <p:nvSpPr>
            <p:cNvPr id="3761" name="Google Shape;3761;p55"/>
            <p:cNvSpPr txBox="1"/>
            <p:nvPr/>
          </p:nvSpPr>
          <p:spPr>
            <a:xfrm>
              <a:off x="2363" y="1810"/>
              <a:ext cx="9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sender FSM</a:t>
              </a:r>
              <a:endParaRPr sz="1100"/>
            </a:p>
            <a:p>
              <a:pPr indent="0" lvl="0" marL="0" marR="0" rtl="0" algn="ct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fragment</a:t>
              </a:r>
              <a:endParaRPr sz="1100"/>
            </a:p>
          </p:txBody>
        </p:sp>
      </p:grpSp>
      <p:cxnSp>
        <p:nvCxnSpPr>
          <p:cNvPr id="3762" name="Google Shape;3762;p55"/>
          <p:cNvCxnSpPr/>
          <p:nvPr/>
        </p:nvCxnSpPr>
        <p:spPr>
          <a:xfrm>
            <a:off x="1484106" y="1911898"/>
            <a:ext cx="5912700" cy="2068200"/>
          </a:xfrm>
          <a:prstGeom prst="straightConnector1">
            <a:avLst/>
          </a:prstGeom>
          <a:noFill/>
          <a:ln cap="flat" cmpd="sng" w="9525">
            <a:solidFill>
              <a:srgbClr val="000000"/>
            </a:solidFill>
            <a:prstDash val="dot"/>
            <a:round/>
            <a:headEnd len="med" w="med" type="none"/>
            <a:tailEnd len="med" w="med" type="none"/>
          </a:ln>
        </p:spPr>
      </p:cxnSp>
      <p:grpSp>
        <p:nvGrpSpPr>
          <p:cNvPr id="3763" name="Google Shape;3763;p55"/>
          <p:cNvGrpSpPr/>
          <p:nvPr/>
        </p:nvGrpSpPr>
        <p:grpSpPr>
          <a:xfrm>
            <a:off x="985234" y="2827489"/>
            <a:ext cx="5498307" cy="1901428"/>
            <a:chOff x="0" y="2409"/>
            <a:chExt cx="4618" cy="1597"/>
          </a:xfrm>
        </p:grpSpPr>
        <p:sp>
          <p:nvSpPr>
            <p:cNvPr id="3764" name="Google Shape;3764;p55"/>
            <p:cNvSpPr txBox="1"/>
            <p:nvPr/>
          </p:nvSpPr>
          <p:spPr>
            <a:xfrm>
              <a:off x="1849" y="3217"/>
              <a:ext cx="2482" cy="36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notcorrupt(rcvpkt)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&amp;&amp; has_seq1(rcvpkt) </a:t>
              </a:r>
              <a:endParaRPr b="0" i="0" sz="1200" u="none" cap="none" strike="noStrike">
                <a:solidFill>
                  <a:srgbClr val="000000"/>
                </a:solidFill>
                <a:latin typeface="Times New Roman"/>
                <a:ea typeface="Times New Roman"/>
                <a:cs typeface="Times New Roman"/>
                <a:sym typeface="Times New Roman"/>
              </a:endParaRPr>
            </a:p>
          </p:txBody>
        </p:sp>
        <p:sp>
          <p:nvSpPr>
            <p:cNvPr id="3765" name="Google Shape;3765;p55"/>
            <p:cNvSpPr txBox="1"/>
            <p:nvPr/>
          </p:nvSpPr>
          <p:spPr>
            <a:xfrm>
              <a:off x="1829" y="3568"/>
              <a:ext cx="2630" cy="43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extract(rcvpkt,data)</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deliver_data(data)</a:t>
              </a:r>
              <a:endParaRPr sz="1100"/>
            </a:p>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Arial"/>
                  <a:ea typeface="Arial"/>
                  <a:cs typeface="Arial"/>
                  <a:sym typeface="Arial"/>
                </a:rPr>
                <a:t>sndpkt = make_pkt(ACK1, chksum)</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udt_send(sndpkt)</a:t>
              </a:r>
              <a:endParaRPr b="0" i="0" sz="1200" u="none" cap="none" strike="noStrike">
                <a:solidFill>
                  <a:srgbClr val="000000"/>
                </a:solidFill>
                <a:latin typeface="Times New Roman"/>
                <a:ea typeface="Times New Roman"/>
                <a:cs typeface="Times New Roman"/>
                <a:sym typeface="Times New Roman"/>
              </a:endParaRPr>
            </a:p>
          </p:txBody>
        </p:sp>
        <p:grpSp>
          <p:nvGrpSpPr>
            <p:cNvPr id="3766" name="Google Shape;3766;p55"/>
            <p:cNvGrpSpPr/>
            <p:nvPr/>
          </p:nvGrpSpPr>
          <p:grpSpPr>
            <a:xfrm>
              <a:off x="0" y="2409"/>
              <a:ext cx="3510" cy="1168"/>
              <a:chOff x="0" y="2409"/>
              <a:chExt cx="3510" cy="1168"/>
            </a:xfrm>
          </p:grpSpPr>
          <p:grpSp>
            <p:nvGrpSpPr>
              <p:cNvPr id="3767" name="Google Shape;3767;p55"/>
              <p:cNvGrpSpPr/>
              <p:nvPr/>
            </p:nvGrpSpPr>
            <p:grpSpPr>
              <a:xfrm>
                <a:off x="1529" y="2687"/>
                <a:ext cx="534" cy="501"/>
                <a:chOff x="3570" y="3063"/>
                <a:chExt cx="534" cy="501"/>
              </a:xfrm>
            </p:grpSpPr>
            <p:sp>
              <p:nvSpPr>
                <p:cNvPr id="3768" name="Google Shape;3768;p55"/>
                <p:cNvSpPr/>
                <p:nvPr/>
              </p:nvSpPr>
              <p:spPr>
                <a:xfrm>
                  <a:off x="3570" y="3063"/>
                  <a:ext cx="534" cy="501"/>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769" name="Google Shape;3769;p55"/>
                <p:cNvSpPr txBox="1"/>
                <p:nvPr/>
              </p:nvSpPr>
              <p:spPr>
                <a:xfrm>
                  <a:off x="3597" y="3085"/>
                  <a:ext cx="504"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from below</a:t>
                  </a:r>
                  <a:endParaRPr b="0" i="0" sz="1100" u="none" cap="none" strike="noStrike">
                    <a:solidFill>
                      <a:srgbClr val="000000"/>
                    </a:solidFill>
                    <a:latin typeface="Times New Roman"/>
                    <a:ea typeface="Times New Roman"/>
                    <a:cs typeface="Times New Roman"/>
                    <a:sym typeface="Times New Roman"/>
                  </a:endParaRPr>
                </a:p>
              </p:txBody>
            </p:sp>
          </p:grpSp>
          <p:sp>
            <p:nvSpPr>
              <p:cNvPr id="3770" name="Google Shape;3770;p55"/>
              <p:cNvSpPr/>
              <p:nvPr/>
            </p:nvSpPr>
            <p:spPr>
              <a:xfrm>
                <a:off x="1925" y="2618"/>
                <a:ext cx="520" cy="117"/>
              </a:xfrm>
              <a:custGeom>
                <a:rect b="b" l="l" r="r" t="t"/>
                <a:pathLst>
                  <a:path extrusionOk="0" h="117" w="520">
                    <a:moveTo>
                      <a:pt x="0" y="117"/>
                    </a:moveTo>
                    <a:cubicBezTo>
                      <a:pt x="136" y="17"/>
                      <a:pt x="276" y="0"/>
                      <a:pt x="520" y="17"/>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771" name="Google Shape;3771;p55"/>
              <p:cNvSpPr/>
              <p:nvPr/>
            </p:nvSpPr>
            <p:spPr>
              <a:xfrm>
                <a:off x="1996" y="3125"/>
                <a:ext cx="1514" cy="130"/>
              </a:xfrm>
              <a:custGeom>
                <a:rect b="b" l="l" r="r" t="t"/>
                <a:pathLst>
                  <a:path extrusionOk="0" h="130" w="1514">
                    <a:moveTo>
                      <a:pt x="0" y="0"/>
                    </a:moveTo>
                    <a:cubicBezTo>
                      <a:pt x="266" y="130"/>
                      <a:pt x="1322" y="113"/>
                      <a:pt x="1514" y="17"/>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3772" name="Google Shape;3772;p55"/>
              <p:cNvCxnSpPr/>
              <p:nvPr/>
            </p:nvCxnSpPr>
            <p:spPr>
              <a:xfrm>
                <a:off x="1919" y="3577"/>
                <a:ext cx="1206" cy="0"/>
              </a:xfrm>
              <a:prstGeom prst="straightConnector1">
                <a:avLst/>
              </a:prstGeom>
              <a:noFill/>
              <a:ln cap="flat" cmpd="sng" w="28575">
                <a:solidFill>
                  <a:srgbClr val="000000"/>
                </a:solidFill>
                <a:prstDash val="solid"/>
                <a:round/>
                <a:headEnd len="med" w="med" type="none"/>
                <a:tailEnd len="med" w="med" type="none"/>
              </a:ln>
            </p:spPr>
          </p:cxnSp>
          <p:sp>
            <p:nvSpPr>
              <p:cNvPr id="3773" name="Google Shape;3773;p55"/>
              <p:cNvSpPr/>
              <p:nvPr/>
            </p:nvSpPr>
            <p:spPr>
              <a:xfrm flipH="1">
                <a:off x="1237" y="2468"/>
                <a:ext cx="309" cy="856"/>
              </a:xfrm>
              <a:custGeom>
                <a:rect b="b" l="l" r="r" t="t"/>
                <a:pathLst>
                  <a:path extrusionOk="0" h="1815" w="619">
                    <a:moveTo>
                      <a:pt x="39" y="1136"/>
                    </a:moveTo>
                    <a:cubicBezTo>
                      <a:pt x="619" y="1815"/>
                      <a:pt x="484" y="0"/>
                      <a:pt x="0" y="77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3774" name="Google Shape;3774;p55"/>
              <p:cNvCxnSpPr/>
              <p:nvPr/>
            </p:nvCxnSpPr>
            <p:spPr>
              <a:xfrm>
                <a:off x="57" y="2936"/>
                <a:ext cx="1212" cy="0"/>
              </a:xfrm>
              <a:prstGeom prst="straightConnector1">
                <a:avLst/>
              </a:prstGeom>
              <a:noFill/>
              <a:ln cap="flat" cmpd="sng" w="28575">
                <a:solidFill>
                  <a:srgbClr val="000000"/>
                </a:solidFill>
                <a:prstDash val="solid"/>
                <a:round/>
                <a:headEnd len="med" w="med" type="none"/>
                <a:tailEnd len="med" w="med" type="none"/>
              </a:ln>
            </p:spPr>
          </p:cxnSp>
          <p:sp>
            <p:nvSpPr>
              <p:cNvPr id="3775" name="Google Shape;3775;p55"/>
              <p:cNvSpPr txBox="1"/>
              <p:nvPr/>
            </p:nvSpPr>
            <p:spPr>
              <a:xfrm>
                <a:off x="6" y="2409"/>
                <a:ext cx="1487" cy="40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(corrupt(rcvpkt) ||</a:t>
                </a:r>
                <a:endParaRPr sz="1100"/>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r>
                  <a:rPr b="1" i="0" lang="en-US" sz="1200" u="none" cap="none" strike="noStrike">
                    <a:solidFill>
                      <a:srgbClr val="FF0000"/>
                    </a:solidFill>
                    <a:latin typeface="Arial"/>
                    <a:ea typeface="Arial"/>
                    <a:cs typeface="Arial"/>
                    <a:sym typeface="Arial"/>
                  </a:rPr>
                  <a:t>has_seq1(rcvpkt))</a:t>
                </a:r>
                <a:endParaRPr b="1" i="0" sz="1200" u="none" cap="none" strike="noStrike">
                  <a:solidFill>
                    <a:srgbClr val="FF0000"/>
                  </a:solidFill>
                  <a:latin typeface="Times New Roman"/>
                  <a:ea typeface="Times New Roman"/>
                  <a:cs typeface="Times New Roman"/>
                  <a:sym typeface="Times New Roman"/>
                </a:endParaRPr>
              </a:p>
            </p:txBody>
          </p:sp>
          <p:sp>
            <p:nvSpPr>
              <p:cNvPr id="3776" name="Google Shape;3776;p55"/>
              <p:cNvSpPr txBox="1"/>
              <p:nvPr/>
            </p:nvSpPr>
            <p:spPr>
              <a:xfrm>
                <a:off x="0" y="2954"/>
                <a:ext cx="1284" cy="25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Arial"/>
                    <a:ea typeface="Arial"/>
                    <a:cs typeface="Arial"/>
                    <a:sym typeface="Arial"/>
                  </a:rPr>
                  <a:t>udt_send(sndpkt)</a:t>
                </a:r>
                <a:endParaRPr b="1" i="0" sz="1200" u="none" cap="none" strike="noStrike">
                  <a:solidFill>
                    <a:srgbClr val="FF0000"/>
                  </a:solidFill>
                  <a:latin typeface="Times New Roman"/>
                  <a:ea typeface="Times New Roman"/>
                  <a:cs typeface="Times New Roman"/>
                  <a:sym typeface="Times New Roman"/>
                </a:endParaRPr>
              </a:p>
            </p:txBody>
          </p:sp>
          <p:sp>
            <p:nvSpPr>
              <p:cNvPr id="3777" name="Google Shape;3777;p55"/>
              <p:cNvSpPr txBox="1"/>
              <p:nvPr/>
            </p:nvSpPr>
            <p:spPr>
              <a:xfrm>
                <a:off x="2166" y="2709"/>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receiver FSM</a:t>
                </a:r>
                <a:endParaRPr sz="1100"/>
              </a:p>
              <a:p>
                <a:pPr indent="0" lvl="0" marL="0" marR="0" rtl="0" algn="ctr">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fragment</a:t>
                </a:r>
                <a:endParaRPr sz="1100"/>
              </a:p>
            </p:txBody>
          </p:sp>
        </p:grpSp>
        <p:sp>
          <p:nvSpPr>
            <p:cNvPr id="3778" name="Google Shape;3778;p55"/>
            <p:cNvSpPr txBox="1"/>
            <p:nvPr/>
          </p:nvSpPr>
          <p:spPr>
            <a:xfrm>
              <a:off x="4318" y="258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sp>
        <p:nvSpPr>
          <p:cNvPr id="3779" name="Google Shape;3779;p5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4" name="Shape 3784"/>
        <p:cNvGrpSpPr/>
        <p:nvPr/>
      </p:nvGrpSpPr>
      <p:grpSpPr>
        <a:xfrm>
          <a:off x="0" y="0"/>
          <a:ext cx="0" cy="0"/>
          <a:chOff x="0" y="0"/>
          <a:chExt cx="0" cy="0"/>
        </a:xfrm>
      </p:grpSpPr>
      <p:sp>
        <p:nvSpPr>
          <p:cNvPr id="3785" name="Google Shape;3785;p56"/>
          <p:cNvSpPr txBox="1"/>
          <p:nvPr>
            <p:ph type="title"/>
          </p:nvPr>
        </p:nvSpPr>
        <p:spPr>
          <a:xfrm>
            <a:off x="-12358" y="254269"/>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rdt3.0: κανάλια με errors και απώλειες</a:t>
            </a:r>
            <a:endParaRPr sz="3600"/>
          </a:p>
        </p:txBody>
      </p:sp>
      <p:sp>
        <p:nvSpPr>
          <p:cNvPr id="3786" name="Google Shape;3786;p56"/>
          <p:cNvSpPr txBox="1"/>
          <p:nvPr/>
        </p:nvSpPr>
        <p:spPr>
          <a:xfrm>
            <a:off x="-85756" y="1005605"/>
            <a:ext cx="7899900" cy="3486000"/>
          </a:xfrm>
          <a:prstGeom prst="rect">
            <a:avLst/>
          </a:prstGeom>
          <a:noFill/>
          <a:ln>
            <a:noFill/>
          </a:ln>
        </p:spPr>
        <p:txBody>
          <a:bodyPr anchorCtr="0" anchor="t" bIns="34275" lIns="68575" spcFirstLastPara="1" rIns="68575" wrap="square" tIns="34275">
            <a:normAutofit/>
          </a:bodyPr>
          <a:lstStyle/>
          <a:p>
            <a:pPr indent="-12700" lvl="0" marL="88900" marR="0" rtl="0" algn="l">
              <a:lnSpc>
                <a:spcPct val="90000"/>
              </a:lnSpc>
              <a:spcBef>
                <a:spcPts val="0"/>
              </a:spcBef>
              <a:spcAft>
                <a:spcPts val="0"/>
              </a:spcAft>
              <a:buClr>
                <a:srgbClr val="0000A3"/>
              </a:buClr>
              <a:buSzPts val="2400"/>
              <a:buFont typeface="Noto Sans Symbols"/>
              <a:buNone/>
            </a:pPr>
            <a:r>
              <a:rPr lang="en-US" sz="2400">
                <a:solidFill>
                  <a:srgbClr val="CC0000"/>
                </a:solidFill>
                <a:latin typeface="Calibri"/>
                <a:ea typeface="Calibri"/>
                <a:cs typeface="Calibri"/>
                <a:sym typeface="Calibri"/>
              </a:rPr>
              <a:t>Νέα υπόθεση καναλιού</a:t>
            </a:r>
            <a:r>
              <a:rPr b="0" lang="en-US" sz="2400" u="none" cap="none" strike="noStrike">
                <a:solidFill>
                  <a:srgbClr val="CC0000"/>
                </a:solidFill>
                <a:latin typeface="Calibri"/>
                <a:ea typeface="Calibri"/>
                <a:cs typeface="Calibri"/>
                <a:sym typeface="Calibri"/>
              </a:rPr>
              <a:t>:</a:t>
            </a:r>
            <a:r>
              <a:rPr b="0" i="1"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υποκείμενο κανάλι που μπορεί επίσης να </a:t>
            </a:r>
            <a:r>
              <a:rPr i="1" lang="en-US" sz="2400">
                <a:latin typeface="Calibri"/>
                <a:ea typeface="Calibri"/>
                <a:cs typeface="Calibri"/>
                <a:sym typeface="Calibri"/>
              </a:rPr>
              <a:t>χάσει </a:t>
            </a:r>
            <a:r>
              <a:rPr lang="en-US" sz="2400">
                <a:latin typeface="Calibri"/>
                <a:ea typeface="Calibri"/>
                <a:cs typeface="Calibri"/>
                <a:sym typeface="Calibri"/>
              </a:rPr>
              <a:t>πακέτα </a:t>
            </a:r>
            <a:r>
              <a:rPr b="0" i="0" lang="en-US" sz="2400" u="none" cap="none" strike="noStrike">
                <a:solidFill>
                  <a:srgbClr val="000000"/>
                </a:solidFill>
                <a:latin typeface="Calibri"/>
                <a:ea typeface="Calibri"/>
                <a:cs typeface="Calibri"/>
                <a:sym typeface="Calibri"/>
              </a:rPr>
              <a:t>(data, ACKs)</a:t>
            </a:r>
            <a:endParaRPr sz="2400"/>
          </a:p>
          <a:p>
            <a:pPr indent="-190500" lvl="1" marL="520700" marR="0" rtl="0" algn="l">
              <a:lnSpc>
                <a:spcPct val="90000"/>
              </a:lnSpc>
              <a:spcBef>
                <a:spcPts val="400"/>
              </a:spcBef>
              <a:spcAft>
                <a:spcPts val="0"/>
              </a:spcAft>
              <a:buClr>
                <a:srgbClr val="0000A8"/>
              </a:buClr>
              <a:buSzPts val="2400"/>
              <a:buFont typeface="Arial"/>
              <a:buChar char="•"/>
            </a:pPr>
            <a:r>
              <a:rPr b="0" i="0" lang="en-US" sz="2400" u="none" cap="none" strike="noStrike">
                <a:solidFill>
                  <a:srgbClr val="000000"/>
                </a:solidFill>
                <a:latin typeface="Calibri"/>
                <a:ea typeface="Calibri"/>
                <a:cs typeface="Calibri"/>
                <a:sym typeface="Calibri"/>
              </a:rPr>
              <a:t>checksum, </a:t>
            </a:r>
            <a:r>
              <a:rPr lang="en-US" sz="2400">
                <a:latin typeface="Calibri"/>
                <a:ea typeface="Calibri"/>
                <a:cs typeface="Calibri"/>
                <a:sym typeface="Calibri"/>
              </a:rPr>
              <a:t>αριθμοί ακολουθίας</a:t>
            </a:r>
            <a:r>
              <a:rPr b="0" i="0" lang="en-US" sz="2400" u="none" cap="none" strike="noStrike">
                <a:solidFill>
                  <a:srgbClr val="000000"/>
                </a:solidFill>
                <a:latin typeface="Calibri"/>
                <a:ea typeface="Calibri"/>
                <a:cs typeface="Calibri"/>
                <a:sym typeface="Calibri"/>
              </a:rPr>
              <a:t>, ACKs, </a:t>
            </a:r>
            <a:r>
              <a:rPr lang="en-US" sz="2400">
                <a:latin typeface="Calibri"/>
                <a:ea typeface="Calibri"/>
                <a:cs typeface="Calibri"/>
                <a:sym typeface="Calibri"/>
              </a:rPr>
              <a:t>αναμεταδόσεις θα χρησιμεύσουν</a:t>
            </a:r>
            <a:r>
              <a:rPr b="0" i="0" lang="en-US" sz="2400" u="none" cap="none" strike="noStrike">
                <a:solidFill>
                  <a:srgbClr val="000000"/>
                </a:solidFill>
                <a:latin typeface="Calibri"/>
                <a:ea typeface="Calibri"/>
                <a:cs typeface="Calibri"/>
                <a:sym typeface="Calibri"/>
              </a:rPr>
              <a:t> … αλλά όχι αρκετά</a:t>
            </a:r>
            <a:endParaRPr sz="2400"/>
          </a:p>
        </p:txBody>
      </p:sp>
      <p:sp>
        <p:nvSpPr>
          <p:cNvPr id="3787" name="Google Shape;3787;p56"/>
          <p:cNvSpPr txBox="1"/>
          <p:nvPr/>
        </p:nvSpPr>
        <p:spPr>
          <a:xfrm>
            <a:off x="708992" y="3017428"/>
            <a:ext cx="7076700" cy="808200"/>
          </a:xfrm>
          <a:prstGeom prst="rect">
            <a:avLst/>
          </a:prstGeom>
          <a:noFill/>
          <a:ln>
            <a:noFill/>
          </a:ln>
        </p:spPr>
        <p:txBody>
          <a:bodyPr anchorCtr="0" anchor="t" bIns="34275" lIns="68575" spcFirstLastPara="1" rIns="68575" wrap="square" tIns="34275">
            <a:spAutoFit/>
          </a:bodyPr>
          <a:lstStyle/>
          <a:p>
            <a:pPr indent="-419100" lvl="0" marL="431800" marR="0" rtl="0" algn="ctr">
              <a:lnSpc>
                <a:spcPct val="100000"/>
              </a:lnSpc>
              <a:spcBef>
                <a:spcPts val="0"/>
              </a:spcBef>
              <a:spcAft>
                <a:spcPts val="0"/>
              </a:spcAft>
              <a:buClr>
                <a:srgbClr val="C00000"/>
              </a:buClr>
              <a:buSzPts val="3000"/>
              <a:buFont typeface="Calibri"/>
              <a:buNone/>
            </a:pPr>
            <a:r>
              <a:rPr lang="en-US" sz="2400">
                <a:solidFill>
                  <a:srgbClr val="C00000"/>
                </a:solidFill>
                <a:latin typeface="Calibri"/>
                <a:ea typeface="Calibri"/>
                <a:cs typeface="Calibri"/>
                <a:sym typeface="Calibri"/>
              </a:rPr>
              <a:t>Ερώτηση</a:t>
            </a:r>
            <a:r>
              <a:rPr b="0" lang="en-US" sz="2400" u="none" cap="none" strike="noStrike">
                <a:solidFill>
                  <a:srgbClr val="C00000"/>
                </a:solidFill>
                <a:latin typeface="Calibri"/>
                <a:ea typeface="Calibri"/>
                <a:cs typeface="Calibri"/>
                <a:sym typeface="Calibri"/>
              </a:rPr>
              <a:t>:</a:t>
            </a:r>
            <a:r>
              <a:rPr b="0" i="1" lang="en-US" sz="2400" u="none" cap="none" strike="noStrike">
                <a:solidFill>
                  <a:srgbClr val="C00000"/>
                </a:solidFill>
                <a:latin typeface="Calibri"/>
                <a:ea typeface="Calibri"/>
                <a:cs typeface="Calibri"/>
                <a:sym typeface="Calibri"/>
              </a:rPr>
              <a:t> </a:t>
            </a:r>
            <a:r>
              <a:rPr lang="en-US" sz="2400">
                <a:latin typeface="Calibri"/>
                <a:ea typeface="Calibri"/>
                <a:cs typeface="Calibri"/>
                <a:sym typeface="Calibri"/>
              </a:rPr>
              <a:t>Πως οι άνθρωποι διαχειρίζονται χαμένες λέξεις αποστολέα-σε-παραλήπτη σε μια συζήτηση;</a:t>
            </a:r>
            <a:endParaRPr sz="2400"/>
          </a:p>
        </p:txBody>
      </p:sp>
      <p:sp>
        <p:nvSpPr>
          <p:cNvPr id="3788" name="Google Shape;3788;p56"/>
          <p:cNvSpPr txBox="1"/>
          <p:nvPr>
            <p:ph idx="12" type="sldNum"/>
          </p:nvPr>
        </p:nvSpPr>
        <p:spPr>
          <a:xfrm>
            <a:off x="6608137" y="486959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7"/>
                                        </p:tgtEl>
                                        <p:attrNameLst>
                                          <p:attrName>style.visibility</p:attrName>
                                        </p:attrNameLst>
                                      </p:cBhvr>
                                      <p:to>
                                        <p:strVal val="visible"/>
                                      </p:to>
                                    </p:set>
                                    <p:animEffect filter="fade" transition="in">
                                      <p:cBhvr>
                                        <p:cTn dur="500"/>
                                        <p:tgtEl>
                                          <p:spTgt spid="37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3" name="Shape 3793"/>
        <p:cNvGrpSpPr/>
        <p:nvPr/>
      </p:nvGrpSpPr>
      <p:grpSpPr>
        <a:xfrm>
          <a:off x="0" y="0"/>
          <a:ext cx="0" cy="0"/>
          <a:chOff x="0" y="0"/>
          <a:chExt cx="0" cy="0"/>
        </a:xfrm>
      </p:grpSpPr>
      <p:sp>
        <p:nvSpPr>
          <p:cNvPr id="3794" name="Google Shape;3794;p57"/>
          <p:cNvSpPr txBox="1"/>
          <p:nvPr>
            <p:ph type="title"/>
          </p:nvPr>
        </p:nvSpPr>
        <p:spPr>
          <a:xfrm>
            <a:off x="41142" y="1212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rdt3.0: κανάλια με errors και απώλειες</a:t>
            </a:r>
            <a:endParaRPr sz="3600"/>
          </a:p>
        </p:txBody>
      </p:sp>
      <p:sp>
        <p:nvSpPr>
          <p:cNvPr id="3795" name="Google Shape;3795;p57"/>
          <p:cNvSpPr txBox="1"/>
          <p:nvPr/>
        </p:nvSpPr>
        <p:spPr>
          <a:xfrm>
            <a:off x="5461" y="920926"/>
            <a:ext cx="8193600" cy="3806100"/>
          </a:xfrm>
          <a:prstGeom prst="rect">
            <a:avLst/>
          </a:prstGeom>
          <a:noFill/>
          <a:ln>
            <a:noFill/>
          </a:ln>
        </p:spPr>
        <p:txBody>
          <a:bodyPr anchorCtr="0" anchor="t" bIns="34275" lIns="68575" spcFirstLastPara="1" rIns="68575" wrap="square" tIns="34275">
            <a:normAutofit/>
          </a:bodyPr>
          <a:lstStyle/>
          <a:p>
            <a:pPr indent="0" lvl="0" marL="12700" marR="0" rtl="0" algn="l">
              <a:lnSpc>
                <a:spcPct val="90000"/>
              </a:lnSpc>
              <a:spcBef>
                <a:spcPts val="0"/>
              </a:spcBef>
              <a:spcAft>
                <a:spcPts val="0"/>
              </a:spcAft>
              <a:buClr>
                <a:srgbClr val="0000A3"/>
              </a:buClr>
              <a:buSzPts val="2400"/>
              <a:buFont typeface="Noto Sans Symbols"/>
              <a:buNone/>
            </a:pPr>
            <a:r>
              <a:rPr lang="en-US" sz="2200">
                <a:solidFill>
                  <a:srgbClr val="CC0000"/>
                </a:solidFill>
                <a:latin typeface="Calibri"/>
                <a:ea typeface="Calibri"/>
                <a:cs typeface="Calibri"/>
                <a:sym typeface="Calibri"/>
              </a:rPr>
              <a:t>Προσέγγιση</a:t>
            </a:r>
            <a:r>
              <a:rPr b="0" lang="en-US" sz="2200" u="none" cap="none" strike="noStrike">
                <a:solidFill>
                  <a:srgbClr val="CC0000"/>
                </a:solidFill>
                <a:latin typeface="Calibri"/>
                <a:ea typeface="Calibri"/>
                <a:cs typeface="Calibri"/>
                <a:sym typeface="Calibri"/>
              </a:rPr>
              <a:t>:</a:t>
            </a:r>
            <a:r>
              <a:rPr b="0" i="1"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αποστολέας περιμένει </a:t>
            </a:r>
            <a:r>
              <a:rPr b="0" i="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λογικό</a:t>
            </a:r>
            <a:r>
              <a:rPr b="0" i="0" lang="en-US" sz="2200" u="none" cap="none" strike="noStrike">
                <a:solidFill>
                  <a:srgbClr val="000000"/>
                </a:solidFill>
                <a:latin typeface="Calibri"/>
                <a:ea typeface="Calibri"/>
                <a:cs typeface="Calibri"/>
                <a:sym typeface="Calibri"/>
              </a:rPr>
              <a:t>” χρονικό διάστημα για ACK </a:t>
            </a:r>
            <a:endParaRPr sz="2200"/>
          </a:p>
          <a:p>
            <a:pPr indent="-241300" lvl="0" marL="304800" marR="0" rtl="0" algn="l">
              <a:lnSpc>
                <a:spcPct val="80000"/>
              </a:lnSpc>
              <a:spcBef>
                <a:spcPts val="900"/>
              </a:spcBef>
              <a:spcAft>
                <a:spcPts val="0"/>
              </a:spcAft>
              <a:buClr>
                <a:srgbClr val="0000A3"/>
              </a:buClr>
              <a:buSzPts val="2200"/>
              <a:buFont typeface="Noto Sans Symbols"/>
              <a:buChar char="▪"/>
            </a:pPr>
            <a:r>
              <a:rPr lang="en-US" sz="2200">
                <a:latin typeface="Calibri"/>
                <a:ea typeface="Calibri"/>
                <a:cs typeface="Calibri"/>
                <a:sym typeface="Calibri"/>
              </a:rPr>
              <a:t>αναμεταδίδει αν δεν ληφθεί</a:t>
            </a:r>
            <a:r>
              <a:rPr b="0" i="0" lang="en-US" sz="2200" u="none" cap="none" strike="noStrike">
                <a:solidFill>
                  <a:srgbClr val="000000"/>
                </a:solidFill>
                <a:latin typeface="Calibri"/>
                <a:ea typeface="Calibri"/>
                <a:cs typeface="Calibri"/>
                <a:sym typeface="Calibri"/>
              </a:rPr>
              <a:t> ACK μέσα </a:t>
            </a:r>
            <a:r>
              <a:rPr lang="en-US" sz="2200">
                <a:latin typeface="Calibri"/>
                <a:ea typeface="Calibri"/>
                <a:cs typeface="Calibri"/>
                <a:sym typeface="Calibri"/>
              </a:rPr>
              <a:t>σ’ αυτό το διάστημα</a:t>
            </a:r>
            <a:endParaRPr sz="2200"/>
          </a:p>
          <a:p>
            <a:pPr indent="-241300" lvl="0" marL="304800" marR="0" rtl="0" algn="l">
              <a:lnSpc>
                <a:spcPct val="70000"/>
              </a:lnSpc>
              <a:spcBef>
                <a:spcPts val="900"/>
              </a:spcBef>
              <a:spcAft>
                <a:spcPts val="0"/>
              </a:spcAft>
              <a:buClr>
                <a:srgbClr val="0000A3"/>
              </a:buClr>
              <a:buSzPts val="2200"/>
              <a:buFont typeface="Noto Sans Symbols"/>
              <a:buChar char="▪"/>
            </a:pPr>
            <a:r>
              <a:rPr lang="en-US" sz="2200">
                <a:latin typeface="Calibri"/>
                <a:ea typeface="Calibri"/>
                <a:cs typeface="Calibri"/>
                <a:sym typeface="Calibri"/>
              </a:rPr>
              <a:t>αν</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πακέτο </a:t>
            </a:r>
            <a:r>
              <a:rPr b="0" i="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ή</a:t>
            </a:r>
            <a:r>
              <a:rPr b="0" i="0" lang="en-US" sz="2200" u="none" cap="none" strike="noStrike">
                <a:solidFill>
                  <a:srgbClr val="000000"/>
                </a:solidFill>
                <a:latin typeface="Calibri"/>
                <a:ea typeface="Calibri"/>
                <a:cs typeface="Calibri"/>
                <a:sym typeface="Calibri"/>
              </a:rPr>
              <a:t> ACK) </a:t>
            </a:r>
            <a:r>
              <a:rPr lang="en-US" sz="2200">
                <a:latin typeface="Calibri"/>
                <a:ea typeface="Calibri"/>
                <a:cs typeface="Calibri"/>
                <a:sym typeface="Calibri"/>
              </a:rPr>
              <a:t>έχει απλά καθυστερήσει</a:t>
            </a:r>
            <a:r>
              <a:rPr b="0" i="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όχι χαθεί</a:t>
            </a:r>
            <a:r>
              <a:rPr b="0" i="0" lang="en-US" sz="2200" u="none" cap="none" strike="noStrike">
                <a:solidFill>
                  <a:srgbClr val="000000"/>
                </a:solidFill>
                <a:latin typeface="Calibri"/>
                <a:ea typeface="Calibri"/>
                <a:cs typeface="Calibri"/>
                <a:sym typeface="Calibri"/>
              </a:rPr>
              <a:t>):</a:t>
            </a:r>
            <a:endParaRPr sz="2200"/>
          </a:p>
          <a:p>
            <a:pPr indent="-279400" lvl="2" marL="558800" marR="0" rtl="0" algn="l">
              <a:lnSpc>
                <a:spcPct val="90000"/>
              </a:lnSpc>
              <a:spcBef>
                <a:spcPts val="900"/>
              </a:spcBef>
              <a:spcAft>
                <a:spcPts val="0"/>
              </a:spcAft>
              <a:buClr>
                <a:srgbClr val="0000A8"/>
              </a:buClr>
              <a:buSzPts val="2200"/>
              <a:buFont typeface="Arial"/>
              <a:buChar char="•"/>
            </a:pPr>
            <a:r>
              <a:rPr lang="en-US" sz="2200">
                <a:latin typeface="Calibri"/>
                <a:ea typeface="Calibri"/>
                <a:cs typeface="Calibri"/>
                <a:sym typeface="Calibri"/>
              </a:rPr>
              <a:t>η αναμετάδοση θα είναι διπλότυπη, αλλά οι αριθμοί ακολουθίας</a:t>
            </a:r>
            <a:r>
              <a:rPr b="0" i="0" lang="en-US" sz="2200" u="none" cap="none" strike="noStrike">
                <a:solidFill>
                  <a:srgbClr val="000000"/>
                </a:solidFill>
                <a:latin typeface="Calibri"/>
                <a:ea typeface="Calibri"/>
                <a:cs typeface="Calibri"/>
                <a:sym typeface="Calibri"/>
              </a:rPr>
              <a:t> ήδη το διαχειρίζονται! </a:t>
            </a:r>
            <a:endParaRPr sz="2200"/>
          </a:p>
          <a:p>
            <a:pPr indent="-279400" lvl="2" marL="558800" marR="0" rtl="0" algn="l">
              <a:lnSpc>
                <a:spcPct val="90000"/>
              </a:lnSpc>
              <a:spcBef>
                <a:spcPts val="900"/>
              </a:spcBef>
              <a:spcAft>
                <a:spcPts val="0"/>
              </a:spcAft>
              <a:buClr>
                <a:srgbClr val="0000A8"/>
              </a:buClr>
              <a:buSzPts val="2200"/>
              <a:buFont typeface="Arial"/>
              <a:buChar char="•"/>
            </a:pPr>
            <a:r>
              <a:rPr lang="en-US" sz="2200">
                <a:latin typeface="Calibri"/>
                <a:ea typeface="Calibri"/>
                <a:cs typeface="Calibri"/>
                <a:sym typeface="Calibri"/>
              </a:rPr>
              <a:t>ο παραλήπτης πρέπει να προσδιορίσει τον αριθμό ακολουθίας</a:t>
            </a:r>
            <a:r>
              <a:rPr b="0" i="0" lang="en-US" sz="2200" u="none" cap="none" strike="noStrike">
                <a:solidFill>
                  <a:srgbClr val="000000"/>
                </a:solidFill>
                <a:latin typeface="Calibri"/>
                <a:ea typeface="Calibri"/>
                <a:cs typeface="Calibri"/>
                <a:sym typeface="Calibri"/>
              </a:rPr>
              <a:t> του πακέτου </a:t>
            </a:r>
            <a:r>
              <a:rPr lang="en-US" sz="2200">
                <a:latin typeface="Calibri"/>
                <a:ea typeface="Calibri"/>
                <a:cs typeface="Calibri"/>
                <a:sym typeface="Calibri"/>
              </a:rPr>
              <a:t>που γίνεται</a:t>
            </a:r>
            <a:r>
              <a:rPr b="0" i="0" lang="en-US" sz="2200" u="none" cap="none" strike="noStrike">
                <a:solidFill>
                  <a:srgbClr val="000000"/>
                </a:solidFill>
                <a:latin typeface="Calibri"/>
                <a:ea typeface="Calibri"/>
                <a:cs typeface="Calibri"/>
                <a:sym typeface="Calibri"/>
              </a:rPr>
              <a:t> ACKed</a:t>
            </a:r>
            <a:endParaRPr b="0" i="0" sz="2200" u="none" cap="none" strike="noStrike">
              <a:solidFill>
                <a:srgbClr val="000000"/>
              </a:solidFill>
              <a:latin typeface="Calibri"/>
              <a:ea typeface="Calibri"/>
              <a:cs typeface="Calibri"/>
              <a:sym typeface="Calibri"/>
            </a:endParaRPr>
          </a:p>
        </p:txBody>
      </p:sp>
      <p:grpSp>
        <p:nvGrpSpPr>
          <p:cNvPr id="3796" name="Google Shape;3796;p57"/>
          <p:cNvGrpSpPr/>
          <p:nvPr/>
        </p:nvGrpSpPr>
        <p:grpSpPr>
          <a:xfrm>
            <a:off x="5291452" y="3943489"/>
            <a:ext cx="1786247" cy="1066800"/>
            <a:chOff x="3667124" y="4359729"/>
            <a:chExt cx="3484679" cy="1905000"/>
          </a:xfrm>
        </p:grpSpPr>
        <p:pic>
          <p:nvPicPr>
            <p:cNvPr descr="Image result for red alarm clock" id="3797" name="Google Shape;3797;p57"/>
            <p:cNvPicPr preferRelativeResize="0"/>
            <p:nvPr/>
          </p:nvPicPr>
          <p:blipFill rotWithShape="1">
            <a:blip r:embed="rId3">
              <a:alphaModFix/>
            </a:blip>
            <a:srcRect b="0" l="0" r="0" t="0"/>
            <a:stretch/>
          </p:blipFill>
          <p:spPr>
            <a:xfrm>
              <a:off x="3667124" y="4359729"/>
              <a:ext cx="3381375" cy="1905000"/>
            </a:xfrm>
            <a:prstGeom prst="rect">
              <a:avLst/>
            </a:prstGeom>
            <a:noFill/>
            <a:ln>
              <a:noFill/>
            </a:ln>
          </p:spPr>
        </p:pic>
        <p:sp>
          <p:nvSpPr>
            <p:cNvPr id="3798" name="Google Shape;3798;p57"/>
            <p:cNvSpPr txBox="1"/>
            <p:nvPr/>
          </p:nvSpPr>
          <p:spPr>
            <a:xfrm>
              <a:off x="5932303" y="4757575"/>
              <a:ext cx="1219500" cy="865800"/>
            </a:xfrm>
            <a:prstGeom prst="rect">
              <a:avLst/>
            </a:prstGeom>
            <a:noFill/>
            <a:ln>
              <a:noFill/>
            </a:ln>
          </p:spPr>
          <p:txBody>
            <a:bodyPr anchorCtr="0" anchor="t" bIns="34275" lIns="68575" spcFirstLastPara="1" rIns="68575" wrap="square" tIns="34275">
              <a:spAutoFit/>
            </a:bodyPr>
            <a:lstStyle/>
            <a:p>
              <a:pPr indent="0" lvl="0" marL="0" marR="0" rtl="0" algn="l">
                <a:lnSpc>
                  <a:spcPct val="75000"/>
                </a:lnSpc>
                <a:spcBef>
                  <a:spcPts val="0"/>
                </a:spcBef>
                <a:spcAft>
                  <a:spcPts val="0"/>
                </a:spcAft>
                <a:buClr>
                  <a:srgbClr val="C00000"/>
                </a:buClr>
                <a:buSzPts val="1800"/>
                <a:buFont typeface="Tahoma"/>
                <a:buNone/>
              </a:pPr>
              <a:r>
                <a:rPr b="0" i="1" lang="en-US" sz="1800" u="none" cap="none" strike="noStrike">
                  <a:solidFill>
                    <a:srgbClr val="C00000"/>
                  </a:solidFill>
                  <a:latin typeface="Tahoma"/>
                  <a:ea typeface="Tahoma"/>
                  <a:cs typeface="Tahoma"/>
                  <a:sym typeface="Tahoma"/>
                </a:rPr>
                <a:t>timeout</a:t>
              </a:r>
              <a:endParaRPr sz="1100"/>
            </a:p>
          </p:txBody>
        </p:sp>
      </p:grpSp>
      <p:sp>
        <p:nvSpPr>
          <p:cNvPr id="3799" name="Google Shape;3799;p57"/>
          <p:cNvSpPr txBox="1"/>
          <p:nvPr/>
        </p:nvSpPr>
        <p:spPr>
          <a:xfrm>
            <a:off x="5458" y="3699742"/>
            <a:ext cx="8193600" cy="762300"/>
          </a:xfrm>
          <a:prstGeom prst="rect">
            <a:avLst/>
          </a:prstGeom>
          <a:noFill/>
          <a:ln>
            <a:noFill/>
          </a:ln>
        </p:spPr>
        <p:txBody>
          <a:bodyPr anchorCtr="0" anchor="t" bIns="34275" lIns="68575" spcFirstLastPara="1" rIns="68575" wrap="square" tIns="34275">
            <a:normAutofit/>
          </a:bodyPr>
          <a:lstStyle/>
          <a:p>
            <a:pPr indent="-241300" lvl="0" marL="304800" marR="0" rtl="0" algn="l">
              <a:lnSpc>
                <a:spcPct val="10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χρησιμοποιείται αντίστροφος μετρητής για να διακόψει μετά από “λογικό” χρονικό διάστημα</a:t>
            </a:r>
            <a:endParaRPr sz="2200"/>
          </a:p>
        </p:txBody>
      </p:sp>
      <p:sp>
        <p:nvSpPr>
          <p:cNvPr id="3800" name="Google Shape;3800;p57"/>
          <p:cNvSpPr txBox="1"/>
          <p:nvPr>
            <p:ph idx="12" type="sldNum"/>
          </p:nvPr>
        </p:nvSpPr>
        <p:spPr>
          <a:xfrm>
            <a:off x="6585437" y="48128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799">
                                            <p:txEl>
                                              <p:pRg end="0" st="0"/>
                                            </p:txEl>
                                          </p:spTgt>
                                        </p:tgtEl>
                                        <p:attrNameLst>
                                          <p:attrName>style.visibility</p:attrName>
                                        </p:attrNameLst>
                                      </p:cBhvr>
                                      <p:to>
                                        <p:strVal val="visible"/>
                                      </p:to>
                                    </p:set>
                                    <p:animEffect filter="fade" transition="in">
                                      <p:cBhvr>
                                        <p:cTn dur="500"/>
                                        <p:tgtEl>
                                          <p:spTgt spid="379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796"/>
                                        </p:tgtEl>
                                        <p:attrNameLst>
                                          <p:attrName>style.visibility</p:attrName>
                                        </p:attrNameLst>
                                      </p:cBhvr>
                                      <p:to>
                                        <p:strVal val="visible"/>
                                      </p:to>
                                    </p:set>
                                    <p:animEffect filter="fade" transition="in">
                                      <p:cBhvr>
                                        <p:cTn dur="500"/>
                                        <p:tgtEl>
                                          <p:spTgt spid="3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5" name="Shape 3805"/>
        <p:cNvGrpSpPr/>
        <p:nvPr/>
      </p:nvGrpSpPr>
      <p:grpSpPr>
        <a:xfrm>
          <a:off x="0" y="0"/>
          <a:ext cx="0" cy="0"/>
          <a:chOff x="0" y="0"/>
          <a:chExt cx="0" cy="0"/>
        </a:xfrm>
      </p:grpSpPr>
      <p:sp>
        <p:nvSpPr>
          <p:cNvPr id="3806" name="Google Shape;3806;p58"/>
          <p:cNvSpPr/>
          <p:nvPr/>
        </p:nvSpPr>
        <p:spPr>
          <a:xfrm>
            <a:off x="1999621" y="2801889"/>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07" name="Google Shape;3807;p58"/>
          <p:cNvSpPr/>
          <p:nvPr/>
        </p:nvSpPr>
        <p:spPr>
          <a:xfrm>
            <a:off x="3831683" y="4349107"/>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08" name="Google Shape;3808;p58"/>
          <p:cNvSpPr/>
          <p:nvPr/>
        </p:nvSpPr>
        <p:spPr>
          <a:xfrm>
            <a:off x="6079451" y="2961915"/>
            <a:ext cx="7083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09" name="Google Shape;3809;p58"/>
          <p:cNvSpPr/>
          <p:nvPr/>
        </p:nvSpPr>
        <p:spPr>
          <a:xfrm>
            <a:off x="3579025" y="1466358"/>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10" name="Google Shape;3810;p5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rdt3.0 αποστολέας</a:t>
            </a:r>
            <a:endParaRPr sz="3300"/>
          </a:p>
        </p:txBody>
      </p:sp>
      <p:cxnSp>
        <p:nvCxnSpPr>
          <p:cNvPr id="3811" name="Google Shape;3811;p58"/>
          <p:cNvCxnSpPr/>
          <p:nvPr/>
        </p:nvCxnSpPr>
        <p:spPr>
          <a:xfrm>
            <a:off x="3366149" y="1228479"/>
            <a:ext cx="117900" cy="432300"/>
          </a:xfrm>
          <a:prstGeom prst="straightConnector1">
            <a:avLst/>
          </a:prstGeom>
          <a:noFill/>
          <a:ln cap="flat" cmpd="sng" w="28575">
            <a:solidFill>
              <a:srgbClr val="000000"/>
            </a:solidFill>
            <a:prstDash val="dash"/>
            <a:round/>
            <a:headEnd len="med" w="med" type="none"/>
            <a:tailEnd len="med" w="med" type="triangle"/>
          </a:ln>
        </p:spPr>
      </p:cxnSp>
      <p:grpSp>
        <p:nvGrpSpPr>
          <p:cNvPr id="3812" name="Google Shape;3812;p58"/>
          <p:cNvGrpSpPr/>
          <p:nvPr/>
        </p:nvGrpSpPr>
        <p:grpSpPr>
          <a:xfrm>
            <a:off x="5324727" y="1638054"/>
            <a:ext cx="666750" cy="648890"/>
            <a:chOff x="445" y="1273"/>
            <a:chExt cx="560" cy="545"/>
          </a:xfrm>
        </p:grpSpPr>
        <p:sp>
          <p:nvSpPr>
            <p:cNvPr id="3813" name="Google Shape;3813;p58"/>
            <p:cNvSpPr/>
            <p:nvPr/>
          </p:nvSpPr>
          <p:spPr>
            <a:xfrm>
              <a:off x="445" y="1273"/>
              <a:ext cx="560" cy="545"/>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14" name="Google Shape;3814;p58"/>
            <p:cNvSpPr txBox="1"/>
            <p:nvPr/>
          </p:nvSpPr>
          <p:spPr>
            <a:xfrm>
              <a:off x="499" y="1309"/>
              <a:ext cx="450" cy="282"/>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ACK0</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15" name="Google Shape;3815;p58"/>
          <p:cNvGrpSpPr/>
          <p:nvPr/>
        </p:nvGrpSpPr>
        <p:grpSpPr>
          <a:xfrm>
            <a:off x="3568555" y="887960"/>
            <a:ext cx="2895600" cy="858440"/>
            <a:chOff x="4758073" y="1183947"/>
            <a:chExt cx="3860800" cy="1144587"/>
          </a:xfrm>
        </p:grpSpPr>
        <p:sp>
          <p:nvSpPr>
            <p:cNvPr id="3816" name="Google Shape;3816;p58"/>
            <p:cNvSpPr txBox="1"/>
            <p:nvPr/>
          </p:nvSpPr>
          <p:spPr>
            <a:xfrm>
              <a:off x="4758073" y="1477634"/>
              <a:ext cx="3860800" cy="5619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make_pkt(0, data, checksum)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817" name="Google Shape;3817;p58"/>
            <p:cNvSpPr txBox="1"/>
            <p:nvPr/>
          </p:nvSpPr>
          <p:spPr>
            <a:xfrm>
              <a:off x="4799348" y="1183947"/>
              <a:ext cx="17240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rdt_send(data)</a:t>
              </a:r>
              <a:endParaRPr b="0" i="0" sz="1100" u="none" cap="none" strike="noStrike">
                <a:solidFill>
                  <a:srgbClr val="000000"/>
                </a:solidFill>
                <a:latin typeface="Times New Roman"/>
                <a:ea typeface="Times New Roman"/>
                <a:cs typeface="Times New Roman"/>
                <a:sym typeface="Times New Roman"/>
              </a:endParaRPr>
            </a:p>
          </p:txBody>
        </p:sp>
        <p:cxnSp>
          <p:nvCxnSpPr>
            <p:cNvPr id="3818" name="Google Shape;3818;p58"/>
            <p:cNvCxnSpPr/>
            <p:nvPr/>
          </p:nvCxnSpPr>
          <p:spPr>
            <a:xfrm>
              <a:off x="4900948" y="1522084"/>
              <a:ext cx="990600" cy="0"/>
            </a:xfrm>
            <a:prstGeom prst="straightConnector1">
              <a:avLst/>
            </a:prstGeom>
            <a:noFill/>
            <a:ln cap="flat" cmpd="sng" w="28575">
              <a:solidFill>
                <a:srgbClr val="000000"/>
              </a:solidFill>
              <a:prstDash val="solid"/>
              <a:round/>
              <a:headEnd len="med" w="med" type="none"/>
              <a:tailEnd len="med" w="med" type="none"/>
            </a:ln>
          </p:spPr>
        </p:cxnSp>
        <p:sp>
          <p:nvSpPr>
            <p:cNvPr id="3819" name="Google Shape;3819;p58"/>
            <p:cNvSpPr/>
            <p:nvPr/>
          </p:nvSpPr>
          <p:spPr>
            <a:xfrm flipH="1" rot="10800000">
              <a:off x="5123198" y="2165022"/>
              <a:ext cx="2090738" cy="163512"/>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820" name="Google Shape;3820;p58"/>
          <p:cNvGrpSpPr/>
          <p:nvPr/>
        </p:nvGrpSpPr>
        <p:grpSpPr>
          <a:xfrm>
            <a:off x="5393784" y="3073948"/>
            <a:ext cx="891778" cy="638175"/>
            <a:chOff x="4090" y="3230"/>
            <a:chExt cx="749" cy="536"/>
          </a:xfrm>
        </p:grpSpPr>
        <p:sp>
          <p:nvSpPr>
            <p:cNvPr id="3821" name="Google Shape;3821;p58"/>
            <p:cNvSpPr/>
            <p:nvPr/>
          </p:nvSpPr>
          <p:spPr>
            <a:xfrm>
              <a:off x="4159" y="3230"/>
              <a:ext cx="595" cy="53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22" name="Google Shape;3822;p58"/>
            <p:cNvSpPr txBox="1"/>
            <p:nvPr/>
          </p:nvSpPr>
          <p:spPr>
            <a:xfrm>
              <a:off x="4090" y="3270"/>
              <a:ext cx="74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call 1 from above</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23" name="Google Shape;3823;p58"/>
          <p:cNvGrpSpPr/>
          <p:nvPr/>
        </p:nvGrpSpPr>
        <p:grpSpPr>
          <a:xfrm>
            <a:off x="3791202" y="3624016"/>
            <a:ext cx="2583656" cy="778669"/>
            <a:chOff x="5054936" y="4832022"/>
            <a:chExt cx="3444875" cy="1038225"/>
          </a:xfrm>
        </p:grpSpPr>
        <p:sp>
          <p:nvSpPr>
            <p:cNvPr id="3824" name="Google Shape;3824;p58"/>
            <p:cNvSpPr/>
            <p:nvPr/>
          </p:nvSpPr>
          <p:spPr>
            <a:xfrm>
              <a:off x="5108911" y="4832022"/>
              <a:ext cx="2312987" cy="274637"/>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25" name="Google Shape;3825;p58"/>
            <p:cNvSpPr txBox="1"/>
            <p:nvPr/>
          </p:nvSpPr>
          <p:spPr>
            <a:xfrm>
              <a:off x="5054936" y="5317797"/>
              <a:ext cx="3444875" cy="5524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make_pkt(1, data, checksum)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826" name="Google Shape;3826;p58"/>
            <p:cNvSpPr txBox="1"/>
            <p:nvPr/>
          </p:nvSpPr>
          <p:spPr>
            <a:xfrm>
              <a:off x="5054936" y="5035222"/>
              <a:ext cx="17240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rdt_send(data)</a:t>
              </a:r>
              <a:endParaRPr b="0" i="0" sz="1100" u="none" cap="none" strike="noStrike">
                <a:solidFill>
                  <a:srgbClr val="000000"/>
                </a:solidFill>
                <a:latin typeface="Times New Roman"/>
                <a:ea typeface="Times New Roman"/>
                <a:cs typeface="Times New Roman"/>
                <a:sym typeface="Times New Roman"/>
              </a:endParaRPr>
            </a:p>
          </p:txBody>
        </p:sp>
        <p:cxnSp>
          <p:nvCxnSpPr>
            <p:cNvPr id="3827" name="Google Shape;3827;p58"/>
            <p:cNvCxnSpPr/>
            <p:nvPr/>
          </p:nvCxnSpPr>
          <p:spPr>
            <a:xfrm>
              <a:off x="5173998" y="5346372"/>
              <a:ext cx="2598738" cy="0"/>
            </a:xfrm>
            <a:prstGeom prst="straightConnector1">
              <a:avLst/>
            </a:prstGeom>
            <a:noFill/>
            <a:ln cap="flat" cmpd="sng" w="28575">
              <a:solidFill>
                <a:srgbClr val="000000"/>
              </a:solidFill>
              <a:prstDash val="solid"/>
              <a:round/>
              <a:headEnd len="med" w="med" type="none"/>
              <a:tailEnd len="med" w="med" type="none"/>
            </a:ln>
          </p:spPr>
        </p:cxnSp>
      </p:grpSp>
      <p:grpSp>
        <p:nvGrpSpPr>
          <p:cNvPr id="3828" name="Google Shape;3828;p58"/>
          <p:cNvGrpSpPr/>
          <p:nvPr/>
        </p:nvGrpSpPr>
        <p:grpSpPr>
          <a:xfrm>
            <a:off x="5893846" y="2184551"/>
            <a:ext cx="1732359" cy="888206"/>
            <a:chOff x="7858461" y="2912734"/>
            <a:chExt cx="2309812" cy="1184275"/>
          </a:xfrm>
        </p:grpSpPr>
        <p:sp>
          <p:nvSpPr>
            <p:cNvPr id="3829" name="Google Shape;3829;p58"/>
            <p:cNvSpPr/>
            <p:nvPr/>
          </p:nvSpPr>
          <p:spPr>
            <a:xfrm rot="-5400000">
              <a:off x="7349667" y="3421528"/>
              <a:ext cx="1184275" cy="166687"/>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30" name="Google Shape;3830;p58"/>
            <p:cNvSpPr txBox="1"/>
            <p:nvPr/>
          </p:nvSpPr>
          <p:spPr>
            <a:xfrm>
              <a:off x="8018798" y="3200072"/>
              <a:ext cx="2149475"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isACK(rcvpkt,0)</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831" name="Google Shape;3831;p58"/>
            <p:cNvCxnSpPr/>
            <p:nvPr/>
          </p:nvCxnSpPr>
          <p:spPr>
            <a:xfrm>
              <a:off x="8134686" y="3911272"/>
              <a:ext cx="1419225" cy="0"/>
            </a:xfrm>
            <a:prstGeom prst="straightConnector1">
              <a:avLst/>
            </a:prstGeom>
            <a:noFill/>
            <a:ln cap="flat" cmpd="sng" w="28575">
              <a:solidFill>
                <a:srgbClr val="000000"/>
              </a:solidFill>
              <a:prstDash val="solid"/>
              <a:round/>
              <a:headEnd len="med" w="med" type="none"/>
              <a:tailEnd len="med" w="med" type="none"/>
            </a:ln>
          </p:spPr>
        </p:cxnSp>
        <p:sp>
          <p:nvSpPr>
            <p:cNvPr id="3832" name="Google Shape;3832;p58"/>
            <p:cNvSpPr txBox="1"/>
            <p:nvPr/>
          </p:nvSpPr>
          <p:spPr>
            <a:xfrm>
              <a:off x="8039436" y="3892222"/>
              <a:ext cx="1514475" cy="17938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stop_timer</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33" name="Google Shape;3833;p58"/>
          <p:cNvGrpSpPr/>
          <p:nvPr/>
        </p:nvGrpSpPr>
        <p:grpSpPr>
          <a:xfrm>
            <a:off x="1979071" y="2219079"/>
            <a:ext cx="1449929" cy="929877"/>
            <a:chOff x="2638761" y="2958772"/>
            <a:chExt cx="1933239" cy="1239837"/>
          </a:xfrm>
        </p:grpSpPr>
        <p:sp>
          <p:nvSpPr>
            <p:cNvPr id="3834" name="Google Shape;3834;p58"/>
            <p:cNvSpPr/>
            <p:nvPr/>
          </p:nvSpPr>
          <p:spPr>
            <a:xfrm flipH="1" rot="5400000">
              <a:off x="3932569" y="3559178"/>
              <a:ext cx="1137909" cy="140952"/>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35" name="Google Shape;3835;p58"/>
            <p:cNvSpPr txBox="1"/>
            <p:nvPr/>
          </p:nvSpPr>
          <p:spPr>
            <a:xfrm>
              <a:off x="2646698" y="2958772"/>
              <a:ext cx="1912938"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isACK(rcvpkt,1)</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836" name="Google Shape;3836;p58"/>
            <p:cNvCxnSpPr/>
            <p:nvPr/>
          </p:nvCxnSpPr>
          <p:spPr>
            <a:xfrm>
              <a:off x="2773698" y="3698547"/>
              <a:ext cx="1517650" cy="0"/>
            </a:xfrm>
            <a:prstGeom prst="straightConnector1">
              <a:avLst/>
            </a:prstGeom>
            <a:noFill/>
            <a:ln cap="flat" cmpd="sng" w="28575">
              <a:solidFill>
                <a:srgbClr val="000000"/>
              </a:solidFill>
              <a:prstDash val="solid"/>
              <a:round/>
              <a:headEnd len="med" w="med" type="none"/>
              <a:tailEnd len="med" w="med" type="none"/>
            </a:ln>
          </p:spPr>
        </p:cxnSp>
        <p:sp>
          <p:nvSpPr>
            <p:cNvPr id="3837" name="Google Shape;3837;p58"/>
            <p:cNvSpPr txBox="1"/>
            <p:nvPr/>
          </p:nvSpPr>
          <p:spPr>
            <a:xfrm>
              <a:off x="2638761" y="3671559"/>
              <a:ext cx="1514475"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stop_timer</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38" name="Google Shape;3838;p58"/>
          <p:cNvGrpSpPr/>
          <p:nvPr/>
        </p:nvGrpSpPr>
        <p:grpSpPr>
          <a:xfrm>
            <a:off x="3118499" y="1671391"/>
            <a:ext cx="891778" cy="638175"/>
            <a:chOff x="4090" y="3230"/>
            <a:chExt cx="749" cy="536"/>
          </a:xfrm>
        </p:grpSpPr>
        <p:sp>
          <p:nvSpPr>
            <p:cNvPr id="3839" name="Google Shape;3839;p58"/>
            <p:cNvSpPr/>
            <p:nvPr/>
          </p:nvSpPr>
          <p:spPr>
            <a:xfrm>
              <a:off x="4159" y="3230"/>
              <a:ext cx="595" cy="53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40" name="Google Shape;3840;p58"/>
            <p:cNvSpPr txBox="1"/>
            <p:nvPr/>
          </p:nvSpPr>
          <p:spPr>
            <a:xfrm>
              <a:off x="4090" y="3270"/>
              <a:ext cx="74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call 0 from above</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41" name="Google Shape;3841;p58"/>
          <p:cNvGrpSpPr/>
          <p:nvPr/>
        </p:nvGrpSpPr>
        <p:grpSpPr>
          <a:xfrm>
            <a:off x="3276852" y="3062041"/>
            <a:ext cx="666750" cy="648890"/>
            <a:chOff x="445" y="1273"/>
            <a:chExt cx="560" cy="545"/>
          </a:xfrm>
        </p:grpSpPr>
        <p:sp>
          <p:nvSpPr>
            <p:cNvPr id="3842" name="Google Shape;3842;p58"/>
            <p:cNvSpPr/>
            <p:nvPr/>
          </p:nvSpPr>
          <p:spPr>
            <a:xfrm>
              <a:off x="445" y="1273"/>
              <a:ext cx="560" cy="545"/>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43" name="Google Shape;3843;p58"/>
            <p:cNvSpPr txBox="1"/>
            <p:nvPr/>
          </p:nvSpPr>
          <p:spPr>
            <a:xfrm>
              <a:off x="499" y="1309"/>
              <a:ext cx="450" cy="282"/>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ACK1</a:t>
              </a:r>
              <a:endParaRPr b="0" i="0" sz="1100" u="none" cap="none" strike="noStrike">
                <a:solidFill>
                  <a:srgbClr val="000000"/>
                </a:solidFill>
                <a:latin typeface="Times New Roman"/>
                <a:ea typeface="Times New Roman"/>
                <a:cs typeface="Times New Roman"/>
                <a:sym typeface="Times New Roman"/>
              </a:endParaRPr>
            </a:p>
          </p:txBody>
        </p:sp>
      </p:grpSp>
      <p:sp>
        <p:nvSpPr>
          <p:cNvPr id="3844" name="Google Shape;3844;p58"/>
          <p:cNvSpPr/>
          <p:nvPr/>
        </p:nvSpPr>
        <p:spPr>
          <a:xfrm>
            <a:off x="2828925" y="1396094"/>
            <a:ext cx="3600600" cy="1151100"/>
          </a:xfrm>
          <a:prstGeom prst="ellipse">
            <a:avLst/>
          </a:pr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45" name="Google Shape;3845;p58"/>
          <p:cNvSpPr/>
          <p:nvPr/>
        </p:nvSpPr>
        <p:spPr>
          <a:xfrm>
            <a:off x="2894239" y="2833009"/>
            <a:ext cx="3600600" cy="1151100"/>
          </a:xfrm>
          <a:prstGeom prst="ellipse">
            <a:avLst/>
          </a:pr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46" name="Google Shape;3846;p58"/>
          <p:cNvSpPr/>
          <p:nvPr/>
        </p:nvSpPr>
        <p:spPr>
          <a:xfrm>
            <a:off x="3190875" y="1662128"/>
            <a:ext cx="714300" cy="6534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47" name="Google Shape;3847;p58"/>
          <p:cNvSpPr/>
          <p:nvPr/>
        </p:nvSpPr>
        <p:spPr>
          <a:xfrm>
            <a:off x="5314950" y="1638300"/>
            <a:ext cx="685800" cy="651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48" name="Google Shape;3848;p58"/>
          <p:cNvSpPr/>
          <p:nvPr/>
        </p:nvSpPr>
        <p:spPr>
          <a:xfrm>
            <a:off x="5476875" y="3076575"/>
            <a:ext cx="702600" cy="6381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49" name="Google Shape;3849;p58"/>
          <p:cNvSpPr/>
          <p:nvPr/>
        </p:nvSpPr>
        <p:spPr>
          <a:xfrm>
            <a:off x="3267075" y="3052779"/>
            <a:ext cx="685800" cy="6573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50" name="Google Shape;3850;p58"/>
          <p:cNvSpPr/>
          <p:nvPr/>
        </p:nvSpPr>
        <p:spPr>
          <a:xfrm>
            <a:off x="3188494" y="1659747"/>
            <a:ext cx="714300" cy="6534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51" name="Google Shape;3851;p5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4"/>
                                        </p:tgtEl>
                                        <p:attrNameLst>
                                          <p:attrName>style.visibility</p:attrName>
                                        </p:attrNameLst>
                                      </p:cBhvr>
                                      <p:to>
                                        <p:strVal val="visible"/>
                                      </p:to>
                                    </p:set>
                                    <p:animEffect filter="fade" transition="in">
                                      <p:cBhvr>
                                        <p:cTn dur="500"/>
                                        <p:tgtEl>
                                          <p:spTgt spid="38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44"/>
                                        </p:tgtEl>
                                      </p:cBhvr>
                                    </p:animEffect>
                                    <p:set>
                                      <p:cBhvr>
                                        <p:cTn dur="1" fill="hold">
                                          <p:stCondLst>
                                            <p:cond delay="500"/>
                                          </p:stCondLst>
                                        </p:cTn>
                                        <p:tgtEl>
                                          <p:spTgt spid="38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45"/>
                                        </p:tgtEl>
                                        <p:attrNameLst>
                                          <p:attrName>style.visibility</p:attrName>
                                        </p:attrNameLst>
                                      </p:cBhvr>
                                      <p:to>
                                        <p:strVal val="visible"/>
                                      </p:to>
                                    </p:set>
                                    <p:animEffect filter="fade" transition="in">
                                      <p:cBhvr>
                                        <p:cTn dur="500"/>
                                        <p:tgtEl>
                                          <p:spTgt spid="38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6"/>
                                        </p:tgtEl>
                                        <p:attrNameLst>
                                          <p:attrName>style.visibility</p:attrName>
                                        </p:attrNameLst>
                                      </p:cBhvr>
                                      <p:to>
                                        <p:strVal val="visible"/>
                                      </p:to>
                                    </p:set>
                                    <p:animEffect filter="fade" transition="in">
                                      <p:cBhvr>
                                        <p:cTn dur="500"/>
                                        <p:tgtEl>
                                          <p:spTgt spid="3846"/>
                                        </p:tgtEl>
                                      </p:cBhvr>
                                    </p:animEffect>
                                  </p:childTnLst>
                                </p:cTn>
                              </p:par>
                              <p:par>
                                <p:cTn fill="hold" nodeType="withEffect" presetClass="exit" presetID="10" presetSubtype="0">
                                  <p:stCondLst>
                                    <p:cond delay="0"/>
                                  </p:stCondLst>
                                  <p:childTnLst>
                                    <p:animEffect filter="fade" transition="out">
                                      <p:cBhvr>
                                        <p:cTn dur="500"/>
                                        <p:tgtEl>
                                          <p:spTgt spid="3845"/>
                                        </p:tgtEl>
                                      </p:cBhvr>
                                    </p:animEffect>
                                    <p:set>
                                      <p:cBhvr>
                                        <p:cTn dur="1" fill="hold">
                                          <p:stCondLst>
                                            <p:cond delay="500"/>
                                          </p:stCondLst>
                                        </p:cTn>
                                        <p:tgtEl>
                                          <p:spTgt spid="38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5"/>
                                        </p:tgtEl>
                                        <p:attrNameLst>
                                          <p:attrName>style.visibility</p:attrName>
                                        </p:attrNameLst>
                                      </p:cBhvr>
                                      <p:to>
                                        <p:strVal val="visible"/>
                                      </p:to>
                                    </p:set>
                                    <p:animEffect filter="fade" transition="in">
                                      <p:cBhvr>
                                        <p:cTn dur="500"/>
                                        <p:tgtEl>
                                          <p:spTgt spid="3815"/>
                                        </p:tgtEl>
                                      </p:cBhvr>
                                    </p:animEffect>
                                  </p:childTnLst>
                                </p:cTn>
                              </p:par>
                              <p:par>
                                <p:cTn fill="hold" nodeType="withEffect" presetClass="exit" presetID="10" presetSubtype="0">
                                  <p:stCondLst>
                                    <p:cond delay="0"/>
                                  </p:stCondLst>
                                  <p:childTnLst>
                                    <p:animEffect filter="fade" transition="out">
                                      <p:cBhvr>
                                        <p:cTn dur="500"/>
                                        <p:tgtEl>
                                          <p:spTgt spid="3846"/>
                                        </p:tgtEl>
                                      </p:cBhvr>
                                    </p:animEffect>
                                    <p:set>
                                      <p:cBhvr>
                                        <p:cTn dur="1" fill="hold">
                                          <p:stCondLst>
                                            <p:cond delay="500"/>
                                          </p:stCondLst>
                                        </p:cTn>
                                        <p:tgtEl>
                                          <p:spTgt spid="384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09"/>
                                        </p:tgtEl>
                                        <p:attrNameLst>
                                          <p:attrName>style.visibility</p:attrName>
                                        </p:attrNameLst>
                                      </p:cBhvr>
                                      <p:to>
                                        <p:strVal val="visible"/>
                                      </p:to>
                                    </p:set>
                                    <p:animEffect filter="fade" transition="in">
                                      <p:cBhvr>
                                        <p:cTn dur="500"/>
                                        <p:tgtEl>
                                          <p:spTgt spid="38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47"/>
                                        </p:tgtEl>
                                        <p:attrNameLst>
                                          <p:attrName>style.visibility</p:attrName>
                                        </p:attrNameLst>
                                      </p:cBhvr>
                                      <p:to>
                                        <p:strVal val="visible"/>
                                      </p:to>
                                    </p:set>
                                    <p:animEffect filter="fade" transition="in">
                                      <p:cBhvr>
                                        <p:cTn dur="500"/>
                                        <p:tgtEl>
                                          <p:spTgt spid="38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8"/>
                                        </p:tgtEl>
                                        <p:attrNameLst>
                                          <p:attrName>style.visibility</p:attrName>
                                        </p:attrNameLst>
                                      </p:cBhvr>
                                      <p:to>
                                        <p:strVal val="visible"/>
                                      </p:to>
                                    </p:set>
                                    <p:animEffect filter="fade" transition="in">
                                      <p:cBhvr>
                                        <p:cTn dur="500"/>
                                        <p:tgtEl>
                                          <p:spTgt spid="3828"/>
                                        </p:tgtEl>
                                      </p:cBhvr>
                                    </p:animEffect>
                                  </p:childTnLst>
                                </p:cTn>
                              </p:par>
                              <p:par>
                                <p:cTn fill="hold" nodeType="withEffect" presetClass="exit" presetID="10" presetSubtype="0">
                                  <p:stCondLst>
                                    <p:cond delay="0"/>
                                  </p:stCondLst>
                                  <p:childTnLst>
                                    <p:animEffect filter="fade" transition="out">
                                      <p:cBhvr>
                                        <p:cTn dur="500"/>
                                        <p:tgtEl>
                                          <p:spTgt spid="3847"/>
                                        </p:tgtEl>
                                      </p:cBhvr>
                                    </p:animEffect>
                                    <p:set>
                                      <p:cBhvr>
                                        <p:cTn dur="1" fill="hold">
                                          <p:stCondLst>
                                            <p:cond delay="500"/>
                                          </p:stCondLst>
                                        </p:cTn>
                                        <p:tgtEl>
                                          <p:spTgt spid="384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08"/>
                                        </p:tgtEl>
                                        <p:attrNameLst>
                                          <p:attrName>style.visibility</p:attrName>
                                        </p:attrNameLst>
                                      </p:cBhvr>
                                      <p:to>
                                        <p:strVal val="visible"/>
                                      </p:to>
                                    </p:set>
                                    <p:animEffect filter="fade" transition="in">
                                      <p:cBhvr>
                                        <p:cTn dur="500"/>
                                        <p:tgtEl>
                                          <p:spTgt spid="38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48"/>
                                        </p:tgtEl>
                                        <p:attrNameLst>
                                          <p:attrName>style.visibility</p:attrName>
                                        </p:attrNameLst>
                                      </p:cBhvr>
                                      <p:to>
                                        <p:strVal val="visible"/>
                                      </p:to>
                                    </p:set>
                                    <p:animEffect filter="fade" transition="in">
                                      <p:cBhvr>
                                        <p:cTn dur="500"/>
                                        <p:tgtEl>
                                          <p:spTgt spid="3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3"/>
                                        </p:tgtEl>
                                        <p:attrNameLst>
                                          <p:attrName>style.visibility</p:attrName>
                                        </p:attrNameLst>
                                      </p:cBhvr>
                                      <p:to>
                                        <p:strVal val="visible"/>
                                      </p:to>
                                    </p:set>
                                    <p:animEffect filter="fade" transition="in">
                                      <p:cBhvr>
                                        <p:cTn dur="500"/>
                                        <p:tgtEl>
                                          <p:spTgt spid="3823"/>
                                        </p:tgtEl>
                                      </p:cBhvr>
                                    </p:animEffect>
                                  </p:childTnLst>
                                </p:cTn>
                              </p:par>
                              <p:par>
                                <p:cTn fill="hold" nodeType="withEffect" presetClass="exit" presetID="10" presetSubtype="0">
                                  <p:stCondLst>
                                    <p:cond delay="0"/>
                                  </p:stCondLst>
                                  <p:childTnLst>
                                    <p:animEffect filter="fade" transition="out">
                                      <p:cBhvr>
                                        <p:cTn dur="500"/>
                                        <p:tgtEl>
                                          <p:spTgt spid="3848"/>
                                        </p:tgtEl>
                                      </p:cBhvr>
                                    </p:animEffect>
                                    <p:set>
                                      <p:cBhvr>
                                        <p:cTn dur="1" fill="hold">
                                          <p:stCondLst>
                                            <p:cond delay="500"/>
                                          </p:stCondLst>
                                        </p:cTn>
                                        <p:tgtEl>
                                          <p:spTgt spid="38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07"/>
                                        </p:tgtEl>
                                        <p:attrNameLst>
                                          <p:attrName>style.visibility</p:attrName>
                                        </p:attrNameLst>
                                      </p:cBhvr>
                                      <p:to>
                                        <p:strVal val="visible"/>
                                      </p:to>
                                    </p:set>
                                    <p:animEffect filter="fade" transition="in">
                                      <p:cBhvr>
                                        <p:cTn dur="500"/>
                                        <p:tgtEl>
                                          <p:spTgt spid="38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49"/>
                                        </p:tgtEl>
                                        <p:attrNameLst>
                                          <p:attrName>style.visibility</p:attrName>
                                        </p:attrNameLst>
                                      </p:cBhvr>
                                      <p:to>
                                        <p:strVal val="visible"/>
                                      </p:to>
                                    </p:set>
                                    <p:animEffect filter="fade" transition="in">
                                      <p:cBhvr>
                                        <p:cTn dur="500"/>
                                        <p:tgtEl>
                                          <p:spTgt spid="38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3"/>
                                        </p:tgtEl>
                                        <p:attrNameLst>
                                          <p:attrName>style.visibility</p:attrName>
                                        </p:attrNameLst>
                                      </p:cBhvr>
                                      <p:to>
                                        <p:strVal val="visible"/>
                                      </p:to>
                                    </p:set>
                                    <p:animEffect filter="fade" transition="in">
                                      <p:cBhvr>
                                        <p:cTn dur="500"/>
                                        <p:tgtEl>
                                          <p:spTgt spid="3833"/>
                                        </p:tgtEl>
                                      </p:cBhvr>
                                    </p:animEffect>
                                  </p:childTnLst>
                                </p:cTn>
                              </p:par>
                              <p:par>
                                <p:cTn fill="hold" nodeType="withEffect" presetClass="entr" presetID="10" presetSubtype="0">
                                  <p:stCondLst>
                                    <p:cond delay="0"/>
                                  </p:stCondLst>
                                  <p:childTnLst>
                                    <p:set>
                                      <p:cBhvr>
                                        <p:cTn dur="1" fill="hold">
                                          <p:stCondLst>
                                            <p:cond delay="0"/>
                                          </p:stCondLst>
                                        </p:cTn>
                                        <p:tgtEl>
                                          <p:spTgt spid="3806"/>
                                        </p:tgtEl>
                                        <p:attrNameLst>
                                          <p:attrName>style.visibility</p:attrName>
                                        </p:attrNameLst>
                                      </p:cBhvr>
                                      <p:to>
                                        <p:strVal val="visible"/>
                                      </p:to>
                                    </p:set>
                                    <p:animEffect filter="fade" transition="in">
                                      <p:cBhvr>
                                        <p:cTn dur="500"/>
                                        <p:tgtEl>
                                          <p:spTgt spid="3806"/>
                                        </p:tgtEl>
                                      </p:cBhvr>
                                    </p:animEffect>
                                  </p:childTnLst>
                                </p:cTn>
                              </p:par>
                              <p:par>
                                <p:cTn fill="hold" nodeType="withEffect" presetClass="exit" presetID="10" presetSubtype="0">
                                  <p:stCondLst>
                                    <p:cond delay="0"/>
                                  </p:stCondLst>
                                  <p:childTnLst>
                                    <p:animEffect filter="fade" transition="out">
                                      <p:cBhvr>
                                        <p:cTn dur="500"/>
                                        <p:tgtEl>
                                          <p:spTgt spid="3849"/>
                                        </p:tgtEl>
                                      </p:cBhvr>
                                    </p:animEffect>
                                    <p:set>
                                      <p:cBhvr>
                                        <p:cTn dur="1" fill="hold">
                                          <p:stCondLst>
                                            <p:cond delay="500"/>
                                          </p:stCondLst>
                                        </p:cTn>
                                        <p:tgtEl>
                                          <p:spTgt spid="384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50"/>
                                        </p:tgtEl>
                                        <p:attrNameLst>
                                          <p:attrName>style.visibility</p:attrName>
                                        </p:attrNameLst>
                                      </p:cBhvr>
                                      <p:to>
                                        <p:strVal val="visible"/>
                                      </p:to>
                                    </p:set>
                                    <p:animEffect filter="fade" transition="in">
                                      <p:cBhvr>
                                        <p:cTn dur="500"/>
                                        <p:tgtEl>
                                          <p:spTgt spid="3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6" name="Shape 3856"/>
        <p:cNvGrpSpPr/>
        <p:nvPr/>
      </p:nvGrpSpPr>
      <p:grpSpPr>
        <a:xfrm>
          <a:off x="0" y="0"/>
          <a:ext cx="0" cy="0"/>
          <a:chOff x="0" y="0"/>
          <a:chExt cx="0" cy="0"/>
        </a:xfrm>
      </p:grpSpPr>
      <p:sp>
        <p:nvSpPr>
          <p:cNvPr id="3857" name="Google Shape;3857;p59"/>
          <p:cNvSpPr/>
          <p:nvPr/>
        </p:nvSpPr>
        <p:spPr>
          <a:xfrm>
            <a:off x="1999621" y="2801889"/>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58" name="Google Shape;3858;p59"/>
          <p:cNvSpPr/>
          <p:nvPr/>
        </p:nvSpPr>
        <p:spPr>
          <a:xfrm>
            <a:off x="3831683" y="4349107"/>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59" name="Google Shape;3859;p59"/>
          <p:cNvSpPr/>
          <p:nvPr/>
        </p:nvSpPr>
        <p:spPr>
          <a:xfrm>
            <a:off x="6079451" y="2961915"/>
            <a:ext cx="7083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60" name="Google Shape;3860;p59"/>
          <p:cNvSpPr/>
          <p:nvPr/>
        </p:nvSpPr>
        <p:spPr>
          <a:xfrm>
            <a:off x="3579025" y="1466358"/>
            <a:ext cx="778200" cy="1680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61" name="Google Shape;3861;p59"/>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rdt3.0 αποστολέας</a:t>
            </a:r>
            <a:endParaRPr sz="3300"/>
          </a:p>
        </p:txBody>
      </p:sp>
      <p:cxnSp>
        <p:nvCxnSpPr>
          <p:cNvPr id="3862" name="Google Shape;3862;p59"/>
          <p:cNvCxnSpPr/>
          <p:nvPr/>
        </p:nvCxnSpPr>
        <p:spPr>
          <a:xfrm>
            <a:off x="3366149" y="1228479"/>
            <a:ext cx="117900" cy="432300"/>
          </a:xfrm>
          <a:prstGeom prst="straightConnector1">
            <a:avLst/>
          </a:prstGeom>
          <a:noFill/>
          <a:ln cap="flat" cmpd="sng" w="28575">
            <a:solidFill>
              <a:srgbClr val="000000"/>
            </a:solidFill>
            <a:prstDash val="dash"/>
            <a:round/>
            <a:headEnd len="med" w="med" type="none"/>
            <a:tailEnd len="med" w="med" type="triangle"/>
          </a:ln>
        </p:spPr>
      </p:cxnSp>
      <p:grpSp>
        <p:nvGrpSpPr>
          <p:cNvPr id="3863" name="Google Shape;3863;p59"/>
          <p:cNvGrpSpPr/>
          <p:nvPr/>
        </p:nvGrpSpPr>
        <p:grpSpPr>
          <a:xfrm>
            <a:off x="5324727" y="1638054"/>
            <a:ext cx="666750" cy="648890"/>
            <a:chOff x="445" y="1273"/>
            <a:chExt cx="560" cy="545"/>
          </a:xfrm>
        </p:grpSpPr>
        <p:sp>
          <p:nvSpPr>
            <p:cNvPr id="3864" name="Google Shape;3864;p59"/>
            <p:cNvSpPr/>
            <p:nvPr/>
          </p:nvSpPr>
          <p:spPr>
            <a:xfrm>
              <a:off x="445" y="1273"/>
              <a:ext cx="560" cy="545"/>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65" name="Google Shape;3865;p59"/>
            <p:cNvSpPr txBox="1"/>
            <p:nvPr/>
          </p:nvSpPr>
          <p:spPr>
            <a:xfrm>
              <a:off x="499" y="1309"/>
              <a:ext cx="450" cy="282"/>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ACK0</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66" name="Google Shape;3866;p59"/>
          <p:cNvGrpSpPr/>
          <p:nvPr/>
        </p:nvGrpSpPr>
        <p:grpSpPr>
          <a:xfrm>
            <a:off x="3568555" y="887960"/>
            <a:ext cx="2895600" cy="858440"/>
            <a:chOff x="4758073" y="1183947"/>
            <a:chExt cx="3860800" cy="1144587"/>
          </a:xfrm>
        </p:grpSpPr>
        <p:sp>
          <p:nvSpPr>
            <p:cNvPr id="3867" name="Google Shape;3867;p59"/>
            <p:cNvSpPr txBox="1"/>
            <p:nvPr/>
          </p:nvSpPr>
          <p:spPr>
            <a:xfrm>
              <a:off x="4758073" y="1477634"/>
              <a:ext cx="3860800" cy="5619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make_pkt(0, data, checksum)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868" name="Google Shape;3868;p59"/>
            <p:cNvSpPr txBox="1"/>
            <p:nvPr/>
          </p:nvSpPr>
          <p:spPr>
            <a:xfrm>
              <a:off x="4799348" y="1183947"/>
              <a:ext cx="17240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rdt_send(data)</a:t>
              </a:r>
              <a:endParaRPr b="0" i="0" sz="1100" u="none" cap="none" strike="noStrike">
                <a:solidFill>
                  <a:srgbClr val="000000"/>
                </a:solidFill>
                <a:latin typeface="Times New Roman"/>
                <a:ea typeface="Times New Roman"/>
                <a:cs typeface="Times New Roman"/>
                <a:sym typeface="Times New Roman"/>
              </a:endParaRPr>
            </a:p>
          </p:txBody>
        </p:sp>
        <p:cxnSp>
          <p:nvCxnSpPr>
            <p:cNvPr id="3869" name="Google Shape;3869;p59"/>
            <p:cNvCxnSpPr/>
            <p:nvPr/>
          </p:nvCxnSpPr>
          <p:spPr>
            <a:xfrm>
              <a:off x="4900948" y="1522084"/>
              <a:ext cx="990600" cy="0"/>
            </a:xfrm>
            <a:prstGeom prst="straightConnector1">
              <a:avLst/>
            </a:prstGeom>
            <a:noFill/>
            <a:ln cap="flat" cmpd="sng" w="28575">
              <a:solidFill>
                <a:srgbClr val="000000"/>
              </a:solidFill>
              <a:prstDash val="solid"/>
              <a:round/>
              <a:headEnd len="med" w="med" type="none"/>
              <a:tailEnd len="med" w="med" type="none"/>
            </a:ln>
          </p:spPr>
        </p:cxnSp>
        <p:sp>
          <p:nvSpPr>
            <p:cNvPr id="3870" name="Google Shape;3870;p59"/>
            <p:cNvSpPr/>
            <p:nvPr/>
          </p:nvSpPr>
          <p:spPr>
            <a:xfrm flipH="1" rot="10800000">
              <a:off x="5123198" y="2165022"/>
              <a:ext cx="2090738" cy="163512"/>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3871" name="Google Shape;3871;p59"/>
          <p:cNvGrpSpPr/>
          <p:nvPr/>
        </p:nvGrpSpPr>
        <p:grpSpPr>
          <a:xfrm>
            <a:off x="5393784" y="3073948"/>
            <a:ext cx="891778" cy="638175"/>
            <a:chOff x="4090" y="3230"/>
            <a:chExt cx="749" cy="536"/>
          </a:xfrm>
        </p:grpSpPr>
        <p:sp>
          <p:nvSpPr>
            <p:cNvPr id="3872" name="Google Shape;3872;p59"/>
            <p:cNvSpPr/>
            <p:nvPr/>
          </p:nvSpPr>
          <p:spPr>
            <a:xfrm>
              <a:off x="4159" y="3230"/>
              <a:ext cx="595" cy="53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73" name="Google Shape;3873;p59"/>
            <p:cNvSpPr txBox="1"/>
            <p:nvPr/>
          </p:nvSpPr>
          <p:spPr>
            <a:xfrm>
              <a:off x="4090" y="3270"/>
              <a:ext cx="74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call 1 from above</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74" name="Google Shape;3874;p59"/>
          <p:cNvGrpSpPr/>
          <p:nvPr/>
        </p:nvGrpSpPr>
        <p:grpSpPr>
          <a:xfrm>
            <a:off x="3791202" y="3624016"/>
            <a:ext cx="2583656" cy="778669"/>
            <a:chOff x="5054936" y="4832022"/>
            <a:chExt cx="3444875" cy="1038225"/>
          </a:xfrm>
        </p:grpSpPr>
        <p:sp>
          <p:nvSpPr>
            <p:cNvPr id="3875" name="Google Shape;3875;p59"/>
            <p:cNvSpPr/>
            <p:nvPr/>
          </p:nvSpPr>
          <p:spPr>
            <a:xfrm>
              <a:off x="5108911" y="4832022"/>
              <a:ext cx="2312987" cy="274637"/>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76" name="Google Shape;3876;p59"/>
            <p:cNvSpPr txBox="1"/>
            <p:nvPr/>
          </p:nvSpPr>
          <p:spPr>
            <a:xfrm>
              <a:off x="5054936" y="5317797"/>
              <a:ext cx="3444875" cy="5524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sndpkt = make_pkt(1, data, checksum)</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877" name="Google Shape;3877;p59"/>
            <p:cNvSpPr txBox="1"/>
            <p:nvPr/>
          </p:nvSpPr>
          <p:spPr>
            <a:xfrm>
              <a:off x="5054936" y="5035222"/>
              <a:ext cx="17240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rdt_send(data)</a:t>
              </a:r>
              <a:endParaRPr b="0" i="0" sz="1100" u="none" cap="none" strike="noStrike">
                <a:solidFill>
                  <a:srgbClr val="000000"/>
                </a:solidFill>
                <a:latin typeface="Times New Roman"/>
                <a:ea typeface="Times New Roman"/>
                <a:cs typeface="Times New Roman"/>
                <a:sym typeface="Times New Roman"/>
              </a:endParaRPr>
            </a:p>
          </p:txBody>
        </p:sp>
        <p:cxnSp>
          <p:nvCxnSpPr>
            <p:cNvPr id="3878" name="Google Shape;3878;p59"/>
            <p:cNvCxnSpPr/>
            <p:nvPr/>
          </p:nvCxnSpPr>
          <p:spPr>
            <a:xfrm>
              <a:off x="5173998" y="5346372"/>
              <a:ext cx="2598738" cy="0"/>
            </a:xfrm>
            <a:prstGeom prst="straightConnector1">
              <a:avLst/>
            </a:prstGeom>
            <a:noFill/>
            <a:ln cap="flat" cmpd="sng" w="28575">
              <a:solidFill>
                <a:srgbClr val="000000"/>
              </a:solidFill>
              <a:prstDash val="solid"/>
              <a:round/>
              <a:headEnd len="med" w="med" type="none"/>
              <a:tailEnd len="med" w="med" type="none"/>
            </a:ln>
          </p:spPr>
        </p:cxnSp>
      </p:grpSp>
      <p:grpSp>
        <p:nvGrpSpPr>
          <p:cNvPr id="3879" name="Google Shape;3879;p59"/>
          <p:cNvGrpSpPr/>
          <p:nvPr/>
        </p:nvGrpSpPr>
        <p:grpSpPr>
          <a:xfrm>
            <a:off x="5893846" y="2184551"/>
            <a:ext cx="1732359" cy="888206"/>
            <a:chOff x="7858461" y="2912734"/>
            <a:chExt cx="2309812" cy="1184275"/>
          </a:xfrm>
        </p:grpSpPr>
        <p:sp>
          <p:nvSpPr>
            <p:cNvPr id="3880" name="Google Shape;3880;p59"/>
            <p:cNvSpPr/>
            <p:nvPr/>
          </p:nvSpPr>
          <p:spPr>
            <a:xfrm rot="-5400000">
              <a:off x="7349667" y="3421528"/>
              <a:ext cx="1184275" cy="166687"/>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81" name="Google Shape;3881;p59"/>
            <p:cNvSpPr txBox="1"/>
            <p:nvPr/>
          </p:nvSpPr>
          <p:spPr>
            <a:xfrm>
              <a:off x="8018798" y="3200072"/>
              <a:ext cx="2149475"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isACK(rcvpkt,0)</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882" name="Google Shape;3882;p59"/>
            <p:cNvCxnSpPr/>
            <p:nvPr/>
          </p:nvCxnSpPr>
          <p:spPr>
            <a:xfrm>
              <a:off x="8134686" y="3911272"/>
              <a:ext cx="1419225" cy="0"/>
            </a:xfrm>
            <a:prstGeom prst="straightConnector1">
              <a:avLst/>
            </a:prstGeom>
            <a:noFill/>
            <a:ln cap="flat" cmpd="sng" w="28575">
              <a:solidFill>
                <a:srgbClr val="000000"/>
              </a:solidFill>
              <a:prstDash val="solid"/>
              <a:round/>
              <a:headEnd len="med" w="med" type="none"/>
              <a:tailEnd len="med" w="med" type="none"/>
            </a:ln>
          </p:spPr>
        </p:cxnSp>
        <p:sp>
          <p:nvSpPr>
            <p:cNvPr id="3883" name="Google Shape;3883;p59"/>
            <p:cNvSpPr txBox="1"/>
            <p:nvPr/>
          </p:nvSpPr>
          <p:spPr>
            <a:xfrm>
              <a:off x="8039436" y="3892222"/>
              <a:ext cx="1514475" cy="17938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stop_timer</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84" name="Google Shape;3884;p59"/>
          <p:cNvGrpSpPr/>
          <p:nvPr/>
        </p:nvGrpSpPr>
        <p:grpSpPr>
          <a:xfrm>
            <a:off x="1979071" y="2066672"/>
            <a:ext cx="1459453" cy="1082285"/>
            <a:chOff x="2638761" y="2755563"/>
            <a:chExt cx="1945938" cy="1443046"/>
          </a:xfrm>
        </p:grpSpPr>
        <p:sp>
          <p:nvSpPr>
            <p:cNvPr id="3885" name="Google Shape;3885;p59"/>
            <p:cNvSpPr/>
            <p:nvPr/>
          </p:nvSpPr>
          <p:spPr>
            <a:xfrm flipH="1" rot="5400000">
              <a:off x="3932568" y="3546478"/>
              <a:ext cx="1150609" cy="153652"/>
            </a:xfrm>
            <a:custGeom>
              <a:rect b="b" l="l" r="r" t="t"/>
              <a:pathLst>
                <a:path extrusionOk="0" h="525" w="2835">
                  <a:moveTo>
                    <a:pt x="0" y="0"/>
                  </a:moveTo>
                  <a:cubicBezTo>
                    <a:pt x="60" y="525"/>
                    <a:pt x="2835" y="495"/>
                    <a:pt x="2835"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86" name="Google Shape;3886;p59"/>
            <p:cNvSpPr txBox="1"/>
            <p:nvPr/>
          </p:nvSpPr>
          <p:spPr>
            <a:xfrm>
              <a:off x="2646700" y="2755563"/>
              <a:ext cx="1912800" cy="1038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notcorrupt(rcvpkt)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&amp;&amp; isACK(rcvpkt,1)</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3887" name="Google Shape;3887;p59"/>
            <p:cNvCxnSpPr/>
            <p:nvPr/>
          </p:nvCxnSpPr>
          <p:spPr>
            <a:xfrm>
              <a:off x="2773698" y="3698547"/>
              <a:ext cx="1517650" cy="0"/>
            </a:xfrm>
            <a:prstGeom prst="straightConnector1">
              <a:avLst/>
            </a:prstGeom>
            <a:noFill/>
            <a:ln cap="flat" cmpd="sng" w="28575">
              <a:solidFill>
                <a:srgbClr val="000000"/>
              </a:solidFill>
              <a:prstDash val="solid"/>
              <a:round/>
              <a:headEnd len="med" w="med" type="none"/>
              <a:tailEnd len="med" w="med" type="none"/>
            </a:ln>
          </p:spPr>
        </p:cxnSp>
        <p:sp>
          <p:nvSpPr>
            <p:cNvPr id="3888" name="Google Shape;3888;p59"/>
            <p:cNvSpPr txBox="1"/>
            <p:nvPr/>
          </p:nvSpPr>
          <p:spPr>
            <a:xfrm>
              <a:off x="2638761" y="3671559"/>
              <a:ext cx="1514475" cy="4000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stop_timer</a:t>
              </a:r>
              <a:endParaRPr b="0" i="0" sz="1100" u="none" cap="none" strike="noStrike">
                <a:solidFill>
                  <a:srgbClr val="000000"/>
                </a:solidFill>
                <a:latin typeface="Times New Roman"/>
                <a:ea typeface="Times New Roman"/>
                <a:cs typeface="Times New Roman"/>
                <a:sym typeface="Times New Roman"/>
              </a:endParaRPr>
            </a:p>
          </p:txBody>
        </p:sp>
      </p:grpSp>
      <p:grpSp>
        <p:nvGrpSpPr>
          <p:cNvPr id="3889" name="Google Shape;3889;p59"/>
          <p:cNvGrpSpPr/>
          <p:nvPr/>
        </p:nvGrpSpPr>
        <p:grpSpPr>
          <a:xfrm>
            <a:off x="5983142" y="1779738"/>
            <a:ext cx="1835944" cy="556022"/>
            <a:chOff x="7977523" y="2372984"/>
            <a:chExt cx="2447925" cy="741363"/>
          </a:xfrm>
        </p:grpSpPr>
        <p:sp>
          <p:nvSpPr>
            <p:cNvPr id="3890" name="Google Shape;3890;p59"/>
            <p:cNvSpPr/>
            <p:nvPr/>
          </p:nvSpPr>
          <p:spPr>
            <a:xfrm>
              <a:off x="8369605" y="2404148"/>
              <a:ext cx="732514" cy="223838"/>
            </a:xfrm>
            <a:prstGeom prst="rect">
              <a:avLst/>
            </a:prstGeom>
            <a:solidFill>
              <a:srgbClr val="FFB3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91" name="Google Shape;3891;p59"/>
            <p:cNvSpPr/>
            <p:nvPr/>
          </p:nvSpPr>
          <p:spPr>
            <a:xfrm>
              <a:off x="8358054" y="2870582"/>
              <a:ext cx="1037420" cy="22383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3892" name="Google Shape;3892;p59"/>
            <p:cNvGrpSpPr/>
            <p:nvPr/>
          </p:nvGrpSpPr>
          <p:grpSpPr>
            <a:xfrm>
              <a:off x="7977523" y="2372984"/>
              <a:ext cx="2447925" cy="741363"/>
              <a:chOff x="7977523" y="2372984"/>
              <a:chExt cx="2447925" cy="741363"/>
            </a:xfrm>
          </p:grpSpPr>
          <p:sp>
            <p:nvSpPr>
              <p:cNvPr id="3893" name="Google Shape;3893;p59"/>
              <p:cNvSpPr/>
              <p:nvPr/>
            </p:nvSpPr>
            <p:spPr>
              <a:xfrm>
                <a:off x="7977523" y="2431722"/>
                <a:ext cx="461963" cy="682625"/>
              </a:xfrm>
              <a:custGeom>
                <a:rect b="b" l="l" r="r" t="t"/>
                <a:pathLst>
                  <a:path extrusionOk="0" h="430" w="291">
                    <a:moveTo>
                      <a:pt x="0" y="120"/>
                    </a:moveTo>
                    <a:cubicBezTo>
                      <a:pt x="291" y="0"/>
                      <a:pt x="259" y="430"/>
                      <a:pt x="15" y="25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894" name="Google Shape;3894;p59"/>
              <p:cNvSpPr txBox="1"/>
              <p:nvPr/>
            </p:nvSpPr>
            <p:spPr>
              <a:xfrm>
                <a:off x="8309311" y="2609522"/>
                <a:ext cx="2116137" cy="4286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895" name="Google Shape;3895;p59"/>
              <p:cNvSpPr txBox="1"/>
              <p:nvPr/>
            </p:nvSpPr>
            <p:spPr>
              <a:xfrm>
                <a:off x="8331536" y="2372984"/>
                <a:ext cx="11144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timeout</a:t>
                </a:r>
                <a:endParaRPr b="0" i="0" sz="1100" u="none" cap="none" strike="noStrike">
                  <a:solidFill>
                    <a:srgbClr val="000000"/>
                  </a:solidFill>
                  <a:latin typeface="Times New Roman"/>
                  <a:ea typeface="Times New Roman"/>
                  <a:cs typeface="Times New Roman"/>
                  <a:sym typeface="Times New Roman"/>
                </a:endParaRPr>
              </a:p>
            </p:txBody>
          </p:sp>
          <p:cxnSp>
            <p:nvCxnSpPr>
              <p:cNvPr id="3896" name="Google Shape;3896;p59"/>
              <p:cNvCxnSpPr/>
              <p:nvPr/>
            </p:nvCxnSpPr>
            <p:spPr>
              <a:xfrm>
                <a:off x="8420436" y="2626984"/>
                <a:ext cx="990600" cy="0"/>
              </a:xfrm>
              <a:prstGeom prst="straightConnector1">
                <a:avLst/>
              </a:prstGeom>
              <a:noFill/>
              <a:ln cap="flat" cmpd="sng" w="28575">
                <a:solidFill>
                  <a:srgbClr val="000000"/>
                </a:solidFill>
                <a:prstDash val="solid"/>
                <a:round/>
                <a:headEnd len="med" w="med" type="none"/>
                <a:tailEnd len="med" w="med" type="none"/>
              </a:ln>
            </p:spPr>
          </p:cxnSp>
        </p:grpSp>
      </p:grpSp>
      <p:grpSp>
        <p:nvGrpSpPr>
          <p:cNvPr id="3897" name="Google Shape;3897;p59"/>
          <p:cNvGrpSpPr/>
          <p:nvPr/>
        </p:nvGrpSpPr>
        <p:grpSpPr>
          <a:xfrm>
            <a:off x="3118499" y="1671391"/>
            <a:ext cx="891778" cy="638175"/>
            <a:chOff x="4090" y="3230"/>
            <a:chExt cx="749" cy="536"/>
          </a:xfrm>
        </p:grpSpPr>
        <p:sp>
          <p:nvSpPr>
            <p:cNvPr id="3898" name="Google Shape;3898;p59"/>
            <p:cNvSpPr/>
            <p:nvPr/>
          </p:nvSpPr>
          <p:spPr>
            <a:xfrm>
              <a:off x="4159" y="3230"/>
              <a:ext cx="595" cy="536"/>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899" name="Google Shape;3899;p59"/>
            <p:cNvSpPr txBox="1"/>
            <p:nvPr/>
          </p:nvSpPr>
          <p:spPr>
            <a:xfrm>
              <a:off x="4090" y="3270"/>
              <a:ext cx="749" cy="384"/>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t>
              </a:r>
              <a:endParaRPr sz="1100"/>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call 0 from above</a:t>
              </a:r>
              <a:endParaRPr b="0" i="0" sz="1100" u="none" cap="none" strike="noStrike">
                <a:solidFill>
                  <a:srgbClr val="000000"/>
                </a:solidFill>
                <a:latin typeface="Times New Roman"/>
                <a:ea typeface="Times New Roman"/>
                <a:cs typeface="Times New Roman"/>
                <a:sym typeface="Times New Roman"/>
              </a:endParaRPr>
            </a:p>
          </p:txBody>
        </p:sp>
      </p:grpSp>
      <p:grpSp>
        <p:nvGrpSpPr>
          <p:cNvPr id="3900" name="Google Shape;3900;p59"/>
          <p:cNvGrpSpPr/>
          <p:nvPr/>
        </p:nvGrpSpPr>
        <p:grpSpPr>
          <a:xfrm>
            <a:off x="3276852" y="3062041"/>
            <a:ext cx="666750" cy="648890"/>
            <a:chOff x="445" y="1273"/>
            <a:chExt cx="560" cy="545"/>
          </a:xfrm>
        </p:grpSpPr>
        <p:sp>
          <p:nvSpPr>
            <p:cNvPr id="3901" name="Google Shape;3901;p59"/>
            <p:cNvSpPr/>
            <p:nvPr/>
          </p:nvSpPr>
          <p:spPr>
            <a:xfrm>
              <a:off x="445" y="1273"/>
              <a:ext cx="560" cy="545"/>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3902" name="Google Shape;3902;p59"/>
            <p:cNvSpPr txBox="1"/>
            <p:nvPr/>
          </p:nvSpPr>
          <p:spPr>
            <a:xfrm>
              <a:off x="499" y="1309"/>
              <a:ext cx="450" cy="282"/>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Wait for ACK1</a:t>
              </a:r>
              <a:endParaRPr b="0" i="0" sz="1100" u="none" cap="none" strike="noStrike">
                <a:solidFill>
                  <a:srgbClr val="000000"/>
                </a:solidFill>
                <a:latin typeface="Times New Roman"/>
                <a:ea typeface="Times New Roman"/>
                <a:cs typeface="Times New Roman"/>
                <a:sym typeface="Times New Roman"/>
              </a:endParaRPr>
            </a:p>
          </p:txBody>
        </p:sp>
      </p:grpSp>
      <p:grpSp>
        <p:nvGrpSpPr>
          <p:cNvPr id="3903" name="Google Shape;3903;p59"/>
          <p:cNvGrpSpPr/>
          <p:nvPr/>
        </p:nvGrpSpPr>
        <p:grpSpPr>
          <a:xfrm>
            <a:off x="6123636" y="3350173"/>
            <a:ext cx="1320404" cy="667940"/>
            <a:chOff x="8164848" y="4466897"/>
            <a:chExt cx="1760538" cy="890587"/>
          </a:xfrm>
        </p:grpSpPr>
        <p:sp>
          <p:nvSpPr>
            <p:cNvPr id="3904" name="Google Shape;3904;p59"/>
            <p:cNvSpPr/>
            <p:nvPr/>
          </p:nvSpPr>
          <p:spPr>
            <a:xfrm>
              <a:off x="8164848" y="4466897"/>
              <a:ext cx="579438" cy="890587"/>
            </a:xfrm>
            <a:custGeom>
              <a:rect b="b" l="l" r="r" t="t"/>
              <a:pathLst>
                <a:path extrusionOk="0" h="483" w="322">
                  <a:moveTo>
                    <a:pt x="31" y="120"/>
                  </a:moveTo>
                  <a:cubicBezTo>
                    <a:pt x="322" y="0"/>
                    <a:pt x="64" y="483"/>
                    <a:pt x="0" y="18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905" name="Google Shape;3905;p59"/>
            <p:cNvSpPr txBox="1"/>
            <p:nvPr/>
          </p:nvSpPr>
          <p:spPr>
            <a:xfrm>
              <a:off x="8963361" y="4946322"/>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sp>
          <p:nvSpPr>
            <p:cNvPr id="3906" name="Google Shape;3906;p59"/>
            <p:cNvSpPr txBox="1"/>
            <p:nvPr/>
          </p:nvSpPr>
          <p:spPr>
            <a:xfrm>
              <a:off x="8496636" y="4697084"/>
              <a:ext cx="1428750"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a:t>
              </a:r>
              <a:endParaRPr b="0" i="0" sz="1100" u="none" cap="none" strike="noStrike">
                <a:solidFill>
                  <a:srgbClr val="000000"/>
                </a:solidFill>
                <a:latin typeface="Times New Roman"/>
                <a:ea typeface="Times New Roman"/>
                <a:cs typeface="Times New Roman"/>
                <a:sym typeface="Times New Roman"/>
              </a:endParaRPr>
            </a:p>
          </p:txBody>
        </p:sp>
        <p:cxnSp>
          <p:nvCxnSpPr>
            <p:cNvPr id="3907" name="Google Shape;3907;p59"/>
            <p:cNvCxnSpPr/>
            <p:nvPr/>
          </p:nvCxnSpPr>
          <p:spPr>
            <a:xfrm>
              <a:off x="8583948" y="4982834"/>
              <a:ext cx="1101725" cy="0"/>
            </a:xfrm>
            <a:prstGeom prst="straightConnector1">
              <a:avLst/>
            </a:prstGeom>
            <a:noFill/>
            <a:ln cap="flat" cmpd="sng" w="28575">
              <a:solidFill>
                <a:srgbClr val="000000"/>
              </a:solidFill>
              <a:prstDash val="solid"/>
              <a:round/>
              <a:headEnd len="med" w="med" type="none"/>
              <a:tailEnd len="med" w="med" type="none"/>
            </a:ln>
          </p:spPr>
        </p:cxnSp>
      </p:grpSp>
      <p:grpSp>
        <p:nvGrpSpPr>
          <p:cNvPr id="3908" name="Google Shape;3908;p59"/>
          <p:cNvGrpSpPr/>
          <p:nvPr/>
        </p:nvGrpSpPr>
        <p:grpSpPr>
          <a:xfrm>
            <a:off x="5855746" y="967732"/>
            <a:ext cx="1588294" cy="858441"/>
            <a:chOff x="7807661" y="1290309"/>
            <a:chExt cx="2117725" cy="1144588"/>
          </a:xfrm>
        </p:grpSpPr>
        <p:sp>
          <p:nvSpPr>
            <p:cNvPr id="3909" name="Google Shape;3909;p59"/>
            <p:cNvSpPr/>
            <p:nvPr/>
          </p:nvSpPr>
          <p:spPr>
            <a:xfrm>
              <a:off x="7807661" y="1768147"/>
              <a:ext cx="871537" cy="666750"/>
            </a:xfrm>
            <a:custGeom>
              <a:rect b="b" l="l" r="r" t="t"/>
              <a:pathLst>
                <a:path extrusionOk="0" h="420" w="549">
                  <a:moveTo>
                    <a:pt x="0" y="306"/>
                  </a:moveTo>
                  <a:cubicBezTo>
                    <a:pt x="78" y="0"/>
                    <a:pt x="549" y="315"/>
                    <a:pt x="87" y="42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910" name="Google Shape;3910;p59"/>
            <p:cNvSpPr txBox="1"/>
            <p:nvPr/>
          </p:nvSpPr>
          <p:spPr>
            <a:xfrm>
              <a:off x="8220411" y="1290309"/>
              <a:ext cx="1704975"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isACK(rcvpkt,1) )</a:t>
              </a:r>
              <a:endParaRPr b="0" i="0" sz="1100" u="none" cap="none" strike="noStrike">
                <a:solidFill>
                  <a:srgbClr val="000000"/>
                </a:solidFill>
                <a:latin typeface="Times New Roman"/>
                <a:ea typeface="Times New Roman"/>
                <a:cs typeface="Times New Roman"/>
                <a:sym typeface="Times New Roman"/>
              </a:endParaRPr>
            </a:p>
          </p:txBody>
        </p:sp>
        <p:cxnSp>
          <p:nvCxnSpPr>
            <p:cNvPr id="3911" name="Google Shape;3911;p59"/>
            <p:cNvCxnSpPr/>
            <p:nvPr/>
          </p:nvCxnSpPr>
          <p:spPr>
            <a:xfrm>
              <a:off x="8429961" y="1991984"/>
              <a:ext cx="1350962" cy="0"/>
            </a:xfrm>
            <a:prstGeom prst="straightConnector1">
              <a:avLst/>
            </a:prstGeom>
            <a:noFill/>
            <a:ln cap="flat" cmpd="sng" w="28575">
              <a:solidFill>
                <a:srgbClr val="000000"/>
              </a:solidFill>
              <a:prstDash val="solid"/>
              <a:round/>
              <a:headEnd len="med" w="med" type="none"/>
              <a:tailEnd len="med" w="med" type="none"/>
            </a:ln>
          </p:spPr>
        </p:cxnSp>
        <p:sp>
          <p:nvSpPr>
            <p:cNvPr id="3912" name="Google Shape;3912;p59"/>
            <p:cNvSpPr txBox="1"/>
            <p:nvPr/>
          </p:nvSpPr>
          <p:spPr>
            <a:xfrm>
              <a:off x="8866523" y="1941184"/>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nvGrpSpPr>
          <p:cNvPr id="3913" name="Google Shape;3913;p59"/>
          <p:cNvGrpSpPr/>
          <p:nvPr/>
        </p:nvGrpSpPr>
        <p:grpSpPr>
          <a:xfrm>
            <a:off x="2081464" y="1407073"/>
            <a:ext cx="1162050" cy="667940"/>
            <a:chOff x="2775286" y="1876097"/>
            <a:chExt cx="1549400" cy="890587"/>
          </a:xfrm>
        </p:grpSpPr>
        <p:sp>
          <p:nvSpPr>
            <p:cNvPr id="3914" name="Google Shape;3914;p59"/>
            <p:cNvSpPr txBox="1"/>
            <p:nvPr/>
          </p:nvSpPr>
          <p:spPr>
            <a:xfrm>
              <a:off x="2775286" y="1968172"/>
              <a:ext cx="1428750"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a:t>
              </a:r>
              <a:endParaRPr b="0" i="0" sz="1100" u="none" cap="none" strike="noStrike">
                <a:solidFill>
                  <a:srgbClr val="000000"/>
                </a:solidFill>
                <a:latin typeface="Times New Roman"/>
                <a:ea typeface="Times New Roman"/>
                <a:cs typeface="Times New Roman"/>
                <a:sym typeface="Times New Roman"/>
              </a:endParaRPr>
            </a:p>
          </p:txBody>
        </p:sp>
        <p:cxnSp>
          <p:nvCxnSpPr>
            <p:cNvPr id="3915" name="Google Shape;3915;p59"/>
            <p:cNvCxnSpPr/>
            <p:nvPr/>
          </p:nvCxnSpPr>
          <p:spPr>
            <a:xfrm>
              <a:off x="2862598" y="2253922"/>
              <a:ext cx="1101725" cy="0"/>
            </a:xfrm>
            <a:prstGeom prst="straightConnector1">
              <a:avLst/>
            </a:prstGeom>
            <a:noFill/>
            <a:ln cap="flat" cmpd="sng" w="28575">
              <a:solidFill>
                <a:srgbClr val="000000"/>
              </a:solidFill>
              <a:prstDash val="solid"/>
              <a:round/>
              <a:headEnd len="med" w="med" type="none"/>
              <a:tailEnd len="med" w="med" type="none"/>
            </a:ln>
          </p:spPr>
        </p:cxnSp>
        <p:sp>
          <p:nvSpPr>
            <p:cNvPr id="3916" name="Google Shape;3916;p59"/>
            <p:cNvSpPr/>
            <p:nvPr/>
          </p:nvSpPr>
          <p:spPr>
            <a:xfrm rot="10800000">
              <a:off x="3745248" y="1876097"/>
              <a:ext cx="579438" cy="890587"/>
            </a:xfrm>
            <a:custGeom>
              <a:rect b="b" l="l" r="r" t="t"/>
              <a:pathLst>
                <a:path extrusionOk="0" h="483" w="322">
                  <a:moveTo>
                    <a:pt x="31" y="120"/>
                  </a:moveTo>
                  <a:cubicBezTo>
                    <a:pt x="322" y="0"/>
                    <a:pt x="64" y="483"/>
                    <a:pt x="0" y="183"/>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917" name="Google Shape;3917;p59"/>
            <p:cNvSpPr txBox="1"/>
            <p:nvPr/>
          </p:nvSpPr>
          <p:spPr>
            <a:xfrm>
              <a:off x="3215023" y="2217409"/>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grpSp>
        <p:nvGrpSpPr>
          <p:cNvPr id="3918" name="Google Shape;3918;p59"/>
          <p:cNvGrpSpPr/>
          <p:nvPr/>
        </p:nvGrpSpPr>
        <p:grpSpPr>
          <a:xfrm>
            <a:off x="1775474" y="3230392"/>
            <a:ext cx="1479947" cy="544497"/>
            <a:chOff x="2367298" y="4307189"/>
            <a:chExt cx="1973263" cy="725996"/>
          </a:xfrm>
        </p:grpSpPr>
        <p:sp>
          <p:nvSpPr>
            <p:cNvPr id="3919" name="Google Shape;3919;p59"/>
            <p:cNvSpPr/>
            <p:nvPr/>
          </p:nvSpPr>
          <p:spPr>
            <a:xfrm>
              <a:off x="2418382" y="4342649"/>
              <a:ext cx="769654" cy="223838"/>
            </a:xfrm>
            <a:prstGeom prst="rect">
              <a:avLst/>
            </a:prstGeom>
            <a:solidFill>
              <a:srgbClr val="FFB3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20" name="Google Shape;3920;p59"/>
            <p:cNvSpPr/>
            <p:nvPr/>
          </p:nvSpPr>
          <p:spPr>
            <a:xfrm>
              <a:off x="2418337" y="4809347"/>
              <a:ext cx="909161" cy="223838"/>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21" name="Google Shape;3921;p59"/>
            <p:cNvSpPr/>
            <p:nvPr/>
          </p:nvSpPr>
          <p:spPr>
            <a:xfrm>
              <a:off x="3769061" y="4506584"/>
              <a:ext cx="571500" cy="420688"/>
            </a:xfrm>
            <a:custGeom>
              <a:rect b="b" l="l" r="r" t="t"/>
              <a:pathLst>
                <a:path extrusionOk="0" h="662" w="900">
                  <a:moveTo>
                    <a:pt x="900" y="360"/>
                  </a:moveTo>
                  <a:cubicBezTo>
                    <a:pt x="171" y="662"/>
                    <a:pt x="0" y="0"/>
                    <a:pt x="825" y="15"/>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922" name="Google Shape;3922;p59"/>
            <p:cNvSpPr txBox="1"/>
            <p:nvPr/>
          </p:nvSpPr>
          <p:spPr>
            <a:xfrm>
              <a:off x="2367298" y="4554209"/>
              <a:ext cx="1824038" cy="4286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udt_send(sndpkt)</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start_timer</a:t>
              </a:r>
              <a:endParaRPr b="0" i="0" sz="1100" u="none" cap="none" strike="noStrike">
                <a:solidFill>
                  <a:srgbClr val="000000"/>
                </a:solidFill>
                <a:latin typeface="Times New Roman"/>
                <a:ea typeface="Times New Roman"/>
                <a:cs typeface="Times New Roman"/>
                <a:sym typeface="Times New Roman"/>
              </a:endParaRPr>
            </a:p>
          </p:txBody>
        </p:sp>
        <p:sp>
          <p:nvSpPr>
            <p:cNvPr id="3923" name="Google Shape;3923;p59"/>
            <p:cNvSpPr txBox="1"/>
            <p:nvPr/>
          </p:nvSpPr>
          <p:spPr>
            <a:xfrm>
              <a:off x="2381586" y="4307189"/>
              <a:ext cx="1114425" cy="2857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timeout</a:t>
              </a:r>
              <a:endParaRPr b="0" i="0" sz="1100" u="none" cap="none" strike="noStrike">
                <a:solidFill>
                  <a:srgbClr val="000000"/>
                </a:solidFill>
                <a:latin typeface="Times New Roman"/>
                <a:ea typeface="Times New Roman"/>
                <a:cs typeface="Times New Roman"/>
                <a:sym typeface="Times New Roman"/>
              </a:endParaRPr>
            </a:p>
          </p:txBody>
        </p:sp>
        <p:cxnSp>
          <p:nvCxnSpPr>
            <p:cNvPr id="3924" name="Google Shape;3924;p59"/>
            <p:cNvCxnSpPr/>
            <p:nvPr/>
          </p:nvCxnSpPr>
          <p:spPr>
            <a:xfrm>
              <a:off x="2484773" y="4582784"/>
              <a:ext cx="990600" cy="0"/>
            </a:xfrm>
            <a:prstGeom prst="straightConnector1">
              <a:avLst/>
            </a:prstGeom>
            <a:noFill/>
            <a:ln cap="flat" cmpd="sng" w="28575">
              <a:solidFill>
                <a:srgbClr val="000000"/>
              </a:solidFill>
              <a:prstDash val="solid"/>
              <a:round/>
              <a:headEnd len="med" w="med" type="none"/>
              <a:tailEnd len="med" w="med" type="none"/>
            </a:ln>
          </p:spPr>
        </p:cxnSp>
      </p:grpSp>
      <p:grpSp>
        <p:nvGrpSpPr>
          <p:cNvPr id="3925" name="Google Shape;3925;p59"/>
          <p:cNvGrpSpPr/>
          <p:nvPr/>
        </p:nvGrpSpPr>
        <p:grpSpPr>
          <a:xfrm>
            <a:off x="2271964" y="3596632"/>
            <a:ext cx="1223963" cy="1073175"/>
            <a:chOff x="3029286" y="4795509"/>
            <a:chExt cx="1631950" cy="1430900"/>
          </a:xfrm>
        </p:grpSpPr>
        <p:sp>
          <p:nvSpPr>
            <p:cNvPr id="3926" name="Google Shape;3926;p59"/>
            <p:cNvSpPr txBox="1"/>
            <p:nvPr/>
          </p:nvSpPr>
          <p:spPr>
            <a:xfrm>
              <a:off x="3029286" y="5155872"/>
              <a:ext cx="1622425" cy="571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rdt_rcv(rcvpkt) &amp;&amp;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corrupt(rcvpkt)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isACK(rcvpkt,0) )</a:t>
              </a:r>
              <a:endParaRPr b="0" i="0" sz="1100" u="none" cap="none" strike="noStrike">
                <a:solidFill>
                  <a:srgbClr val="000000"/>
                </a:solidFill>
                <a:latin typeface="Times New Roman"/>
                <a:ea typeface="Times New Roman"/>
                <a:cs typeface="Times New Roman"/>
                <a:sym typeface="Times New Roman"/>
              </a:endParaRPr>
            </a:p>
          </p:txBody>
        </p:sp>
        <p:cxnSp>
          <p:nvCxnSpPr>
            <p:cNvPr id="3927" name="Google Shape;3927;p59"/>
            <p:cNvCxnSpPr/>
            <p:nvPr/>
          </p:nvCxnSpPr>
          <p:spPr>
            <a:xfrm>
              <a:off x="3132473" y="5881359"/>
              <a:ext cx="1254125" cy="0"/>
            </a:xfrm>
            <a:prstGeom prst="straightConnector1">
              <a:avLst/>
            </a:prstGeom>
            <a:noFill/>
            <a:ln cap="flat" cmpd="sng" w="28575">
              <a:solidFill>
                <a:srgbClr val="000000"/>
              </a:solidFill>
              <a:prstDash val="solid"/>
              <a:round/>
              <a:headEnd len="med" w="med" type="none"/>
              <a:tailEnd len="med" w="med" type="none"/>
            </a:ln>
          </p:spPr>
        </p:cxnSp>
        <p:sp>
          <p:nvSpPr>
            <p:cNvPr id="3928" name="Google Shape;3928;p59"/>
            <p:cNvSpPr/>
            <p:nvPr/>
          </p:nvSpPr>
          <p:spPr>
            <a:xfrm>
              <a:off x="3969086" y="4795509"/>
              <a:ext cx="692150" cy="631825"/>
            </a:xfrm>
            <a:custGeom>
              <a:rect b="b" l="l" r="r" t="t"/>
              <a:pathLst>
                <a:path extrusionOk="0" h="398" w="436">
                  <a:moveTo>
                    <a:pt x="436" y="101"/>
                  </a:moveTo>
                  <a:cubicBezTo>
                    <a:pt x="367" y="398"/>
                    <a:pt x="0" y="31"/>
                    <a:pt x="300" y="0"/>
                  </a:cubicBezTo>
                </a:path>
              </a:pathLst>
            </a:custGeom>
            <a:noFill/>
            <a:ln cap="flat" cmpd="sng" w="19050">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3929" name="Google Shape;3929;p59"/>
            <p:cNvSpPr txBox="1"/>
            <p:nvPr/>
          </p:nvSpPr>
          <p:spPr>
            <a:xfrm>
              <a:off x="3618248" y="5887709"/>
              <a:ext cx="3240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Noto Sans Symbols"/>
                <a:buNone/>
              </a:pPr>
              <a:r>
                <a:rPr b="0" i="0" lang="en-US" sz="1200" u="none" cap="none" strike="noStrike">
                  <a:solidFill>
                    <a:srgbClr val="000000"/>
                  </a:solidFill>
                  <a:latin typeface="Noto Sans Symbols"/>
                  <a:ea typeface="Noto Sans Symbols"/>
                  <a:cs typeface="Noto Sans Symbols"/>
                  <a:sym typeface="Noto Sans Symbols"/>
                </a:rPr>
                <a:t>Λ</a:t>
              </a:r>
              <a:endParaRPr sz="1100"/>
            </a:p>
          </p:txBody>
        </p:sp>
      </p:grpSp>
      <p:sp>
        <p:nvSpPr>
          <p:cNvPr id="3930" name="Google Shape;3930;p59"/>
          <p:cNvSpPr/>
          <p:nvPr/>
        </p:nvSpPr>
        <p:spPr>
          <a:xfrm>
            <a:off x="5314950" y="1638300"/>
            <a:ext cx="685800" cy="6510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31" name="Google Shape;3931;p59"/>
          <p:cNvSpPr/>
          <p:nvPr/>
        </p:nvSpPr>
        <p:spPr>
          <a:xfrm>
            <a:off x="5476875" y="3076575"/>
            <a:ext cx="702600" cy="6381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32" name="Google Shape;3932;p59"/>
          <p:cNvSpPr/>
          <p:nvPr/>
        </p:nvSpPr>
        <p:spPr>
          <a:xfrm>
            <a:off x="3267075" y="3052779"/>
            <a:ext cx="685800" cy="6573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33" name="Google Shape;3933;p59"/>
          <p:cNvSpPr/>
          <p:nvPr/>
        </p:nvSpPr>
        <p:spPr>
          <a:xfrm>
            <a:off x="3190875" y="1662128"/>
            <a:ext cx="714300" cy="653400"/>
          </a:xfrm>
          <a:prstGeom prst="ellipse">
            <a:avLst/>
          </a:prstGeom>
          <a:noFill/>
          <a:ln cap="flat" cmpd="sng" w="381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934" name="Google Shape;3934;p5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0"/>
                                        </p:tgtEl>
                                        <p:attrNameLst>
                                          <p:attrName>style.visibility</p:attrName>
                                        </p:attrNameLst>
                                      </p:cBhvr>
                                      <p:to>
                                        <p:strVal val="visible"/>
                                      </p:to>
                                    </p:set>
                                    <p:animEffect filter="fade" transition="in">
                                      <p:cBhvr>
                                        <p:cTn dur="500"/>
                                        <p:tgtEl>
                                          <p:spTgt spid="39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89"/>
                                        </p:tgtEl>
                                        <p:attrNameLst>
                                          <p:attrName>style.visibility</p:attrName>
                                        </p:attrNameLst>
                                      </p:cBhvr>
                                      <p:to>
                                        <p:strVal val="visible"/>
                                      </p:to>
                                    </p:set>
                                    <p:animEffect filter="fade" transition="in">
                                      <p:cBhvr>
                                        <p:cTn dur="500"/>
                                        <p:tgtEl>
                                          <p:spTgt spid="3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8"/>
                                        </p:tgtEl>
                                        <p:attrNameLst>
                                          <p:attrName>style.visibility</p:attrName>
                                        </p:attrNameLst>
                                      </p:cBhvr>
                                      <p:to>
                                        <p:strVal val="visible"/>
                                      </p:to>
                                    </p:set>
                                    <p:animEffect filter="fade" transition="in">
                                      <p:cBhvr>
                                        <p:cTn dur="500"/>
                                        <p:tgtEl>
                                          <p:spTgt spid="3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30"/>
                                        </p:tgtEl>
                                      </p:cBhvr>
                                    </p:animEffect>
                                    <p:set>
                                      <p:cBhvr>
                                        <p:cTn dur="1" fill="hold">
                                          <p:stCondLst>
                                            <p:cond delay="500"/>
                                          </p:stCondLst>
                                        </p:cTn>
                                        <p:tgtEl>
                                          <p:spTgt spid="393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31"/>
                                        </p:tgtEl>
                                        <p:attrNameLst>
                                          <p:attrName>style.visibility</p:attrName>
                                        </p:attrNameLst>
                                      </p:cBhvr>
                                      <p:to>
                                        <p:strVal val="visible"/>
                                      </p:to>
                                    </p:set>
                                    <p:animEffect filter="fade" transition="in">
                                      <p:cBhvr>
                                        <p:cTn dur="500"/>
                                        <p:tgtEl>
                                          <p:spTgt spid="39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03"/>
                                        </p:tgtEl>
                                        <p:attrNameLst>
                                          <p:attrName>style.visibility</p:attrName>
                                        </p:attrNameLst>
                                      </p:cBhvr>
                                      <p:to>
                                        <p:strVal val="visible"/>
                                      </p:to>
                                    </p:set>
                                    <p:animEffect filter="fade" transition="in">
                                      <p:cBhvr>
                                        <p:cTn dur="500"/>
                                        <p:tgtEl>
                                          <p:spTgt spid="39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31"/>
                                        </p:tgtEl>
                                      </p:cBhvr>
                                    </p:animEffect>
                                    <p:set>
                                      <p:cBhvr>
                                        <p:cTn dur="1" fill="hold">
                                          <p:stCondLst>
                                            <p:cond delay="500"/>
                                          </p:stCondLst>
                                        </p:cTn>
                                        <p:tgtEl>
                                          <p:spTgt spid="393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32"/>
                                        </p:tgtEl>
                                        <p:attrNameLst>
                                          <p:attrName>style.visibility</p:attrName>
                                        </p:attrNameLst>
                                      </p:cBhvr>
                                      <p:to>
                                        <p:strVal val="visible"/>
                                      </p:to>
                                    </p:set>
                                    <p:animEffect filter="fade" transition="in">
                                      <p:cBhvr>
                                        <p:cTn dur="500"/>
                                        <p:tgtEl>
                                          <p:spTgt spid="3932"/>
                                        </p:tgtEl>
                                      </p:cBhvr>
                                    </p:animEffect>
                                  </p:childTnLst>
                                </p:cTn>
                              </p:par>
                              <p:par>
                                <p:cTn fill="hold" nodeType="withEffect" presetClass="entr" presetID="10" presetSubtype="0">
                                  <p:stCondLst>
                                    <p:cond delay="0"/>
                                  </p:stCondLst>
                                  <p:childTnLst>
                                    <p:set>
                                      <p:cBhvr>
                                        <p:cTn dur="1" fill="hold">
                                          <p:stCondLst>
                                            <p:cond delay="0"/>
                                          </p:stCondLst>
                                        </p:cTn>
                                        <p:tgtEl>
                                          <p:spTgt spid="3918"/>
                                        </p:tgtEl>
                                        <p:attrNameLst>
                                          <p:attrName>style.visibility</p:attrName>
                                        </p:attrNameLst>
                                      </p:cBhvr>
                                      <p:to>
                                        <p:strVal val="visible"/>
                                      </p:to>
                                    </p:set>
                                    <p:animEffect filter="fade" transition="in">
                                      <p:cBhvr>
                                        <p:cTn dur="500"/>
                                        <p:tgtEl>
                                          <p:spTgt spid="39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5"/>
                                        </p:tgtEl>
                                        <p:attrNameLst>
                                          <p:attrName>style.visibility</p:attrName>
                                        </p:attrNameLst>
                                      </p:cBhvr>
                                      <p:to>
                                        <p:strVal val="visible"/>
                                      </p:to>
                                    </p:set>
                                    <p:animEffect filter="fade" transition="in">
                                      <p:cBhvr>
                                        <p:cTn dur="500"/>
                                        <p:tgtEl>
                                          <p:spTgt spid="3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32"/>
                                        </p:tgtEl>
                                      </p:cBhvr>
                                    </p:animEffect>
                                    <p:set>
                                      <p:cBhvr>
                                        <p:cTn dur="1" fill="hold">
                                          <p:stCondLst>
                                            <p:cond delay="500"/>
                                          </p:stCondLst>
                                        </p:cTn>
                                        <p:tgtEl>
                                          <p:spTgt spid="39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33"/>
                                        </p:tgtEl>
                                        <p:attrNameLst>
                                          <p:attrName>style.visibility</p:attrName>
                                        </p:attrNameLst>
                                      </p:cBhvr>
                                      <p:to>
                                        <p:strVal val="visible"/>
                                      </p:to>
                                    </p:set>
                                    <p:animEffect filter="fade" transition="in">
                                      <p:cBhvr>
                                        <p:cTn dur="500"/>
                                        <p:tgtEl>
                                          <p:spTgt spid="3933"/>
                                        </p:tgtEl>
                                      </p:cBhvr>
                                    </p:animEffect>
                                  </p:childTnLst>
                                </p:cTn>
                              </p:par>
                              <p:par>
                                <p:cTn fill="hold" nodeType="withEffect" presetClass="entr" presetID="10" presetSubtype="0">
                                  <p:stCondLst>
                                    <p:cond delay="0"/>
                                  </p:stCondLst>
                                  <p:childTnLst>
                                    <p:set>
                                      <p:cBhvr>
                                        <p:cTn dur="1" fill="hold">
                                          <p:stCondLst>
                                            <p:cond delay="0"/>
                                          </p:stCondLst>
                                        </p:cTn>
                                        <p:tgtEl>
                                          <p:spTgt spid="3913"/>
                                        </p:tgtEl>
                                        <p:attrNameLst>
                                          <p:attrName>style.visibility</p:attrName>
                                        </p:attrNameLst>
                                      </p:cBhvr>
                                      <p:to>
                                        <p:strVal val="visible"/>
                                      </p:to>
                                    </p:set>
                                    <p:animEffect filter="fade" transition="in">
                                      <p:cBhvr>
                                        <p:cTn dur="500"/>
                                        <p:tgtEl>
                                          <p:spTgt spid="39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
          <p:cNvSpPr txBox="1"/>
          <p:nvPr>
            <p:ph type="title"/>
          </p:nvPr>
        </p:nvSpPr>
        <p:spPr>
          <a:xfrm>
            <a:off x="-8" y="194294"/>
            <a:ext cx="832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Calibri"/>
              <a:buNone/>
            </a:pPr>
            <a:r>
              <a:rPr lang="en-US" sz="3000"/>
              <a:t>Επίπεδο Μεταφοράς vs. Δικτύου, υπηρεσίες και πρωτόκολλα</a:t>
            </a:r>
            <a:endParaRPr sz="3000"/>
          </a:p>
        </p:txBody>
      </p:sp>
      <p:sp>
        <p:nvSpPr>
          <p:cNvPr id="584" name="Google Shape;584;p6"/>
          <p:cNvSpPr txBox="1"/>
          <p:nvPr/>
        </p:nvSpPr>
        <p:spPr>
          <a:xfrm>
            <a:off x="120797" y="1202143"/>
            <a:ext cx="3923100" cy="3486000"/>
          </a:xfrm>
          <a:prstGeom prst="rect">
            <a:avLst/>
          </a:prstGeom>
          <a:noFill/>
          <a:ln>
            <a:noFill/>
          </a:ln>
        </p:spPr>
        <p:txBody>
          <a:bodyPr anchorCtr="0" anchor="t" bIns="34275" lIns="68575" spcFirstLastPara="1" rIns="68575" wrap="square" tIns="34275">
            <a:normAutofit/>
          </a:bodyPr>
          <a:lstStyle/>
          <a:p>
            <a:pPr indent="-139700" lvl="0" marL="266700" marR="0" rtl="0" algn="l">
              <a:lnSpc>
                <a:spcPct val="90000"/>
              </a:lnSpc>
              <a:spcBef>
                <a:spcPts val="0"/>
              </a:spcBef>
              <a:spcAft>
                <a:spcPts val="0"/>
              </a:spcAft>
              <a:buClr>
                <a:srgbClr val="0000A3"/>
              </a:buClr>
              <a:buSzPts val="2000"/>
              <a:buFont typeface="Noto Sans Symbols"/>
              <a:buChar char="▪"/>
            </a:pPr>
            <a:r>
              <a:rPr lang="en-US" sz="2000">
                <a:solidFill>
                  <a:srgbClr val="000099"/>
                </a:solidFill>
                <a:latin typeface="Calibri"/>
                <a:ea typeface="Calibri"/>
                <a:cs typeface="Calibri"/>
                <a:sym typeface="Calibri"/>
              </a:rPr>
              <a:t>Επίπεδο Δικτύου</a:t>
            </a:r>
            <a:r>
              <a:rPr b="0" i="0" lang="en-US" sz="2000" u="none" cap="none" strike="noStrike">
                <a:solidFill>
                  <a:srgbClr val="000099"/>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λογική επικοινωνία μ</a:t>
            </a:r>
            <a:r>
              <a:rPr lang="en-US" sz="2000">
                <a:latin typeface="Calibri"/>
                <a:ea typeface="Calibri"/>
                <a:cs typeface="Calibri"/>
                <a:sym typeface="Calibri"/>
              </a:rPr>
              <a:t>εταξύ</a:t>
            </a:r>
            <a:r>
              <a:rPr b="0" i="0" lang="en-US" sz="2000" u="none" cap="none" strike="noStrike">
                <a:solidFill>
                  <a:srgbClr val="000000"/>
                </a:solidFill>
                <a:latin typeface="Calibri"/>
                <a:ea typeface="Calibri"/>
                <a:cs typeface="Calibri"/>
                <a:sym typeface="Calibri"/>
              </a:rPr>
              <a:t> </a:t>
            </a:r>
            <a:r>
              <a:rPr i="1" lang="en-US" sz="2000">
                <a:solidFill>
                  <a:srgbClr val="C00000"/>
                </a:solidFill>
                <a:latin typeface="Calibri"/>
                <a:ea typeface="Calibri"/>
                <a:cs typeface="Calibri"/>
                <a:sym typeface="Calibri"/>
              </a:rPr>
              <a:t>υπολογιστών</a:t>
            </a:r>
            <a:endParaRPr sz="2000"/>
          </a:p>
          <a:p>
            <a:pPr indent="-139700" lvl="0" marL="266700" marR="0" rtl="0" algn="l">
              <a:lnSpc>
                <a:spcPct val="90000"/>
              </a:lnSpc>
              <a:spcBef>
                <a:spcPts val="800"/>
              </a:spcBef>
              <a:spcAft>
                <a:spcPts val="0"/>
              </a:spcAft>
              <a:buClr>
                <a:srgbClr val="0000A3"/>
              </a:buClr>
              <a:buSzPts val="2000"/>
              <a:buFont typeface="Noto Sans Symbols"/>
              <a:buChar char="▪"/>
            </a:pPr>
            <a:r>
              <a:rPr lang="en-US" sz="2000">
                <a:solidFill>
                  <a:srgbClr val="000099"/>
                </a:solidFill>
                <a:latin typeface="Calibri"/>
                <a:ea typeface="Calibri"/>
                <a:cs typeface="Calibri"/>
                <a:sym typeface="Calibri"/>
              </a:rPr>
              <a:t>Επίπεδο Μεταφοράς</a:t>
            </a:r>
            <a:r>
              <a:rPr b="0" i="1" lang="en-US" sz="2000" u="none" cap="none" strike="noStrike">
                <a:solidFill>
                  <a:srgbClr val="000099"/>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a:t>
            </a:r>
            <a:r>
              <a:rPr lang="en-US" sz="2000">
                <a:solidFill>
                  <a:schemeClr val="dk1"/>
                </a:solidFill>
                <a:latin typeface="Calibri"/>
                <a:ea typeface="Calibri"/>
                <a:cs typeface="Calibri"/>
                <a:sym typeface="Calibri"/>
              </a:rPr>
              <a:t>λογική επικοινωνία μεταξύ </a:t>
            </a:r>
            <a:r>
              <a:rPr i="1" lang="en-US" sz="2000">
                <a:solidFill>
                  <a:srgbClr val="C00000"/>
                </a:solidFill>
                <a:latin typeface="Calibri"/>
                <a:ea typeface="Calibri"/>
                <a:cs typeface="Calibri"/>
                <a:sym typeface="Calibri"/>
              </a:rPr>
              <a:t>διεργασιών</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βασίζεται σε, ενισχύει, υπηρεσίες του επιπέδου δικτύου</a:t>
            </a:r>
            <a:endParaRPr sz="2000"/>
          </a:p>
        </p:txBody>
      </p:sp>
      <p:grpSp>
        <p:nvGrpSpPr>
          <p:cNvPr id="585" name="Google Shape;585;p6"/>
          <p:cNvGrpSpPr/>
          <p:nvPr/>
        </p:nvGrpSpPr>
        <p:grpSpPr>
          <a:xfrm>
            <a:off x="4269610" y="797273"/>
            <a:ext cx="4101409" cy="3890869"/>
            <a:chOff x="6430771" y="1365914"/>
            <a:chExt cx="5468545" cy="4954628"/>
          </a:xfrm>
        </p:grpSpPr>
        <p:sp>
          <p:nvSpPr>
            <p:cNvPr id="586" name="Google Shape;586;p6"/>
            <p:cNvSpPr/>
            <p:nvPr/>
          </p:nvSpPr>
          <p:spPr>
            <a:xfrm>
              <a:off x="6539916" y="1365914"/>
              <a:ext cx="5359400" cy="4954628"/>
            </a:xfrm>
            <a:prstGeom prst="rect">
              <a:avLst/>
            </a:prstGeom>
            <a:solidFill>
              <a:schemeClr val="lt1">
                <a:alpha val="67843"/>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87" name="Google Shape;587;p6"/>
            <p:cNvSpPr/>
            <p:nvPr/>
          </p:nvSpPr>
          <p:spPr>
            <a:xfrm>
              <a:off x="6430771" y="1672532"/>
              <a:ext cx="5230800" cy="46479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88" name="Google Shape;588;p6"/>
            <p:cNvSpPr txBox="1"/>
            <p:nvPr/>
          </p:nvSpPr>
          <p:spPr>
            <a:xfrm>
              <a:off x="7104167" y="1455172"/>
              <a:ext cx="3025200" cy="401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99"/>
                </a:buClr>
                <a:buSzPts val="1400"/>
                <a:buFont typeface="Noto Sans Symbols"/>
                <a:buNone/>
              </a:pPr>
              <a:r>
                <a:rPr b="0" lang="en-US" sz="2000" u="none" cap="none" strike="noStrike">
                  <a:solidFill>
                    <a:srgbClr val="000099"/>
                  </a:solidFill>
                  <a:latin typeface="Calibri"/>
                  <a:ea typeface="Calibri"/>
                  <a:cs typeface="Calibri"/>
                  <a:sym typeface="Calibri"/>
                </a:rPr>
                <a:t>household analogy:</a:t>
              </a:r>
              <a:endParaRPr b="0" sz="2000" u="none" cap="none" strike="noStrike">
                <a:solidFill>
                  <a:srgbClr val="000000"/>
                </a:solidFill>
                <a:latin typeface="Calibri"/>
                <a:ea typeface="Calibri"/>
                <a:cs typeface="Calibri"/>
                <a:sym typeface="Calibri"/>
              </a:endParaRPr>
            </a:p>
          </p:txBody>
        </p:sp>
        <p:sp>
          <p:nvSpPr>
            <p:cNvPr id="589" name="Google Shape;589;p6"/>
            <p:cNvSpPr txBox="1"/>
            <p:nvPr/>
          </p:nvSpPr>
          <p:spPr>
            <a:xfrm>
              <a:off x="6549637" y="1794882"/>
              <a:ext cx="5230800" cy="4249800"/>
            </a:xfrm>
            <a:prstGeom prst="rect">
              <a:avLst/>
            </a:prstGeom>
            <a:noFill/>
            <a:ln>
              <a:noFill/>
            </a:ln>
          </p:spPr>
          <p:txBody>
            <a:bodyPr anchorCtr="0" anchor="t" bIns="34275" lIns="68575" spcFirstLastPara="1" rIns="68575" wrap="square" tIns="34275">
              <a:noAutofit/>
            </a:bodyPr>
            <a:lstStyle/>
            <a:p>
              <a:pPr indent="-165100" lvl="0" marL="266700" rtl="0" algn="l">
                <a:spcBef>
                  <a:spcPts val="0"/>
                </a:spcBef>
                <a:spcAft>
                  <a:spcPts val="0"/>
                </a:spcAft>
                <a:buClr>
                  <a:srgbClr val="0000A3"/>
                </a:buClr>
                <a:buSzPts val="2300"/>
                <a:buFont typeface="Noto Sans Symbols"/>
                <a:buNone/>
              </a:pPr>
              <a:r>
                <a:rPr lang="en-US" sz="2000">
                  <a:solidFill>
                    <a:schemeClr val="dk1"/>
                  </a:solidFill>
                  <a:latin typeface="Calibri"/>
                  <a:ea typeface="Calibri"/>
                  <a:cs typeface="Calibri"/>
                  <a:sym typeface="Calibri"/>
                </a:rPr>
                <a:t>12 παιδιά στο σπίτι της Ann στέλνουν γράμματα σε 12 παιδιά στο σπίτι του Bill:</a:t>
              </a:r>
              <a:endParaRPr sz="2000">
                <a:solidFill>
                  <a:schemeClr val="dk1"/>
                </a:solidFill>
                <a:latin typeface="Calibri"/>
                <a:ea typeface="Calibri"/>
                <a:cs typeface="Calibri"/>
                <a:sym typeface="Calibri"/>
              </a:endParaRPr>
            </a:p>
            <a:p>
              <a:pPr indent="-177800" lvl="0" marL="266700" rtl="0" algn="l">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υπολογιστές = σπίτια</a:t>
              </a:r>
              <a:endParaRPr sz="2000">
                <a:solidFill>
                  <a:schemeClr val="dk1"/>
                </a:solidFill>
              </a:endParaRPr>
            </a:p>
            <a:p>
              <a:pPr indent="-177800" lvl="0" marL="266700" rtl="0" algn="l">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διεργασίες = παιδιά</a:t>
              </a:r>
              <a:endParaRPr sz="2000">
                <a:solidFill>
                  <a:schemeClr val="dk1"/>
                </a:solidFill>
              </a:endParaRPr>
            </a:p>
            <a:p>
              <a:pPr indent="-177800" lvl="0" marL="266700" rtl="0" algn="l">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μηνύματα εφαρμογής = γράμματα σε φάκελο</a:t>
              </a:r>
              <a:endParaRPr sz="2000">
                <a:solidFill>
                  <a:schemeClr val="dk1"/>
                </a:solidFill>
                <a:latin typeface="Calibri"/>
                <a:ea typeface="Calibri"/>
                <a:cs typeface="Calibri"/>
                <a:sym typeface="Calibri"/>
              </a:endParaRPr>
            </a:p>
            <a:p>
              <a:pPr indent="-177800" lvl="0" marL="266700" rtl="0" algn="l">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πρωτόκολλο επιπέδου μεταφοράς = Ann and Bill </a:t>
              </a:r>
              <a:endParaRPr sz="2000">
                <a:solidFill>
                  <a:schemeClr val="dk1"/>
                </a:solidFill>
              </a:endParaRPr>
            </a:p>
            <a:p>
              <a:pPr indent="-177800" lvl="0" marL="266700" rtl="0" algn="l">
                <a:spcBef>
                  <a:spcPts val="3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πρωτόκολλο επιπέδου δικτύου= ταχυδρομική υπηρεσία</a:t>
              </a:r>
              <a:endParaRPr sz="2000">
                <a:solidFill>
                  <a:schemeClr val="dk1"/>
                </a:solidFill>
              </a:endParaRPr>
            </a:p>
            <a:p>
              <a:pPr indent="-165100" lvl="0" marL="266700" rtl="0" algn="l">
                <a:lnSpc>
                  <a:spcPct val="70000"/>
                </a:lnSpc>
                <a:spcBef>
                  <a:spcPts val="800"/>
                </a:spcBef>
                <a:spcAft>
                  <a:spcPts val="0"/>
                </a:spcAft>
                <a:buClr>
                  <a:srgbClr val="0000A3"/>
                </a:buClr>
                <a:buSzPts val="1800"/>
                <a:buFont typeface="Noto Sans Symbols"/>
                <a:buNone/>
              </a:pPr>
              <a:r>
                <a:t/>
              </a:r>
              <a:endParaRPr sz="2000">
                <a:solidFill>
                  <a:schemeClr val="dk1"/>
                </a:solidFill>
                <a:latin typeface="Calibri"/>
                <a:ea typeface="Calibri"/>
                <a:cs typeface="Calibri"/>
                <a:sym typeface="Calibri"/>
              </a:endParaRPr>
            </a:p>
            <a:p>
              <a:pPr indent="0" lvl="0" marL="101600" marR="0" rtl="0" algn="l">
                <a:lnSpc>
                  <a:spcPct val="70000"/>
                </a:lnSpc>
                <a:spcBef>
                  <a:spcPts val="800"/>
                </a:spcBef>
                <a:spcAft>
                  <a:spcPts val="0"/>
                </a:spcAft>
                <a:buClr>
                  <a:srgbClr val="0000A3"/>
                </a:buClr>
                <a:buSzPts val="1800"/>
                <a:buFont typeface="Noto Sans Symbols"/>
                <a:buNone/>
              </a:pPr>
              <a:r>
                <a:t/>
              </a:r>
              <a:endParaRPr i="1" sz="2000">
                <a:latin typeface="Calibri"/>
                <a:ea typeface="Calibri"/>
                <a:cs typeface="Calibri"/>
                <a:sym typeface="Calibri"/>
              </a:endParaRPr>
            </a:p>
          </p:txBody>
        </p:sp>
      </p:grpSp>
      <p:sp>
        <p:nvSpPr>
          <p:cNvPr id="590" name="Google Shape;590;p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9" name="Shape 3939"/>
        <p:cNvGrpSpPr/>
        <p:nvPr/>
      </p:nvGrpSpPr>
      <p:grpSpPr>
        <a:xfrm>
          <a:off x="0" y="0"/>
          <a:ext cx="0" cy="0"/>
          <a:chOff x="0" y="0"/>
          <a:chExt cx="0" cy="0"/>
        </a:xfrm>
      </p:grpSpPr>
      <p:sp>
        <p:nvSpPr>
          <p:cNvPr id="3940" name="Google Shape;3940;p60"/>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rdt3.0 στην πράξη</a:t>
            </a:r>
            <a:endParaRPr sz="3300"/>
          </a:p>
        </p:txBody>
      </p:sp>
      <p:sp>
        <p:nvSpPr>
          <p:cNvPr id="3941" name="Google Shape;3941;p60"/>
          <p:cNvSpPr txBox="1"/>
          <p:nvPr/>
        </p:nvSpPr>
        <p:spPr>
          <a:xfrm>
            <a:off x="1022349" y="1134375"/>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3942" name="Google Shape;3942;p60"/>
          <p:cNvSpPr txBox="1"/>
          <p:nvPr/>
        </p:nvSpPr>
        <p:spPr>
          <a:xfrm>
            <a:off x="2852352" y="1130794"/>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sp>
        <p:nvSpPr>
          <p:cNvPr id="3943" name="Google Shape;3943;p60"/>
          <p:cNvSpPr txBox="1"/>
          <p:nvPr/>
        </p:nvSpPr>
        <p:spPr>
          <a:xfrm>
            <a:off x="2854724" y="2348800"/>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3944" name="Google Shape;3944;p60"/>
          <p:cNvSpPr txBox="1"/>
          <p:nvPr/>
        </p:nvSpPr>
        <p:spPr>
          <a:xfrm>
            <a:off x="2859500" y="2990550"/>
            <a:ext cx="803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sp>
        <p:nvSpPr>
          <p:cNvPr id="3945" name="Google Shape;3945;p60"/>
          <p:cNvSpPr txBox="1"/>
          <p:nvPr/>
        </p:nvSpPr>
        <p:spPr>
          <a:xfrm>
            <a:off x="2870139" y="1898753"/>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3946" name="Google Shape;3946;p60"/>
          <p:cNvSpPr txBox="1"/>
          <p:nvPr/>
        </p:nvSpPr>
        <p:spPr>
          <a:xfrm>
            <a:off x="2854733" y="2517872"/>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sp>
        <p:nvSpPr>
          <p:cNvPr id="3947" name="Google Shape;3947;p60"/>
          <p:cNvSpPr txBox="1"/>
          <p:nvPr/>
        </p:nvSpPr>
        <p:spPr>
          <a:xfrm>
            <a:off x="2851133" y="3244147"/>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3948" name="Google Shape;3948;p60"/>
          <p:cNvSpPr txBox="1"/>
          <p:nvPr/>
        </p:nvSpPr>
        <p:spPr>
          <a:xfrm>
            <a:off x="953349" y="1992825"/>
            <a:ext cx="803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a:t>
            </a:r>
            <a:endParaRPr sz="1100"/>
          </a:p>
        </p:txBody>
      </p:sp>
      <p:sp>
        <p:nvSpPr>
          <p:cNvPr id="3949" name="Google Shape;3949;p60"/>
          <p:cNvSpPr txBox="1"/>
          <p:nvPr/>
        </p:nvSpPr>
        <p:spPr>
          <a:xfrm>
            <a:off x="852102" y="2841722"/>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3950" name="Google Shape;3950;p60"/>
          <p:cNvSpPr txBox="1"/>
          <p:nvPr/>
        </p:nvSpPr>
        <p:spPr>
          <a:xfrm>
            <a:off x="852102" y="2185688"/>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p:txBody>
      </p:sp>
      <p:sp>
        <p:nvSpPr>
          <p:cNvPr id="3951" name="Google Shape;3951;p60"/>
          <p:cNvSpPr txBox="1"/>
          <p:nvPr/>
        </p:nvSpPr>
        <p:spPr>
          <a:xfrm>
            <a:off x="923550" y="2661950"/>
            <a:ext cx="8037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a:t>
            </a:r>
            <a:endParaRPr sz="1100"/>
          </a:p>
        </p:txBody>
      </p:sp>
      <p:sp>
        <p:nvSpPr>
          <p:cNvPr id="3952" name="Google Shape;3952;p60"/>
          <p:cNvSpPr txBox="1"/>
          <p:nvPr/>
        </p:nvSpPr>
        <p:spPr>
          <a:xfrm>
            <a:off x="843767" y="1464169"/>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3953" name="Google Shape;3953;p60"/>
          <p:cNvSpPr txBox="1"/>
          <p:nvPr/>
        </p:nvSpPr>
        <p:spPr>
          <a:xfrm>
            <a:off x="2851148" y="1676100"/>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grpSp>
        <p:nvGrpSpPr>
          <p:cNvPr id="3954" name="Google Shape;3954;p60"/>
          <p:cNvGrpSpPr/>
          <p:nvPr/>
        </p:nvGrpSpPr>
        <p:grpSpPr>
          <a:xfrm>
            <a:off x="1755786" y="1516556"/>
            <a:ext cx="1103710" cy="384571"/>
            <a:chOff x="850" y="1159"/>
            <a:chExt cx="927" cy="323"/>
          </a:xfrm>
        </p:grpSpPr>
        <p:cxnSp>
          <p:nvCxnSpPr>
            <p:cNvPr id="3955" name="Google Shape;3955;p60"/>
            <p:cNvCxnSpPr/>
            <p:nvPr/>
          </p:nvCxnSpPr>
          <p:spPr>
            <a:xfrm>
              <a:off x="850" y="1257"/>
              <a:ext cx="927" cy="225"/>
            </a:xfrm>
            <a:prstGeom prst="straightConnector1">
              <a:avLst/>
            </a:prstGeom>
            <a:noFill/>
            <a:ln cap="flat" cmpd="sng" w="28575">
              <a:solidFill>
                <a:srgbClr val="000099"/>
              </a:solidFill>
              <a:prstDash val="solid"/>
              <a:round/>
              <a:headEnd len="med" w="med" type="none"/>
              <a:tailEnd len="med" w="med" type="triangle"/>
            </a:ln>
          </p:spPr>
        </p:cxnSp>
        <p:sp>
          <p:nvSpPr>
            <p:cNvPr id="3956" name="Google Shape;3956;p60"/>
            <p:cNvSpPr txBox="1"/>
            <p:nvPr/>
          </p:nvSpPr>
          <p:spPr>
            <a:xfrm>
              <a:off x="1100" y="115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3957" name="Google Shape;3957;p60"/>
          <p:cNvGrpSpPr/>
          <p:nvPr/>
        </p:nvGrpSpPr>
        <p:grpSpPr>
          <a:xfrm>
            <a:off x="1751024" y="2819100"/>
            <a:ext cx="1103710" cy="365522"/>
            <a:chOff x="846" y="2253"/>
            <a:chExt cx="927" cy="307"/>
          </a:xfrm>
        </p:grpSpPr>
        <p:cxnSp>
          <p:nvCxnSpPr>
            <p:cNvPr id="3958" name="Google Shape;3958;p60"/>
            <p:cNvCxnSpPr/>
            <p:nvPr/>
          </p:nvCxnSpPr>
          <p:spPr>
            <a:xfrm>
              <a:off x="846" y="2335"/>
              <a:ext cx="927" cy="225"/>
            </a:xfrm>
            <a:prstGeom prst="straightConnector1">
              <a:avLst/>
            </a:prstGeom>
            <a:noFill/>
            <a:ln cap="flat" cmpd="sng" w="28575">
              <a:solidFill>
                <a:srgbClr val="000099"/>
              </a:solidFill>
              <a:prstDash val="solid"/>
              <a:round/>
              <a:headEnd len="med" w="med" type="none"/>
              <a:tailEnd len="med" w="med" type="triangle"/>
            </a:ln>
          </p:spPr>
        </p:cxnSp>
        <p:sp>
          <p:nvSpPr>
            <p:cNvPr id="3959" name="Google Shape;3959;p60"/>
            <p:cNvSpPr txBox="1"/>
            <p:nvPr/>
          </p:nvSpPr>
          <p:spPr>
            <a:xfrm>
              <a:off x="1097" y="225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3960" name="Google Shape;3960;p60"/>
          <p:cNvGrpSpPr/>
          <p:nvPr/>
        </p:nvGrpSpPr>
        <p:grpSpPr>
          <a:xfrm>
            <a:off x="1761740" y="2172590"/>
            <a:ext cx="1103709" cy="378619"/>
            <a:chOff x="855" y="1710"/>
            <a:chExt cx="927" cy="318"/>
          </a:xfrm>
        </p:grpSpPr>
        <p:cxnSp>
          <p:nvCxnSpPr>
            <p:cNvPr id="3961" name="Google Shape;3961;p60"/>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3962" name="Google Shape;3962;p60"/>
            <p:cNvSpPr txBox="1"/>
            <p:nvPr/>
          </p:nvSpPr>
          <p:spPr>
            <a:xfrm>
              <a:off x="1094" y="171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grpSp>
        <p:nvGrpSpPr>
          <p:cNvPr id="3963" name="Google Shape;3963;p60"/>
          <p:cNvGrpSpPr/>
          <p:nvPr/>
        </p:nvGrpSpPr>
        <p:grpSpPr>
          <a:xfrm>
            <a:off x="1751023" y="2521444"/>
            <a:ext cx="1103710" cy="357187"/>
            <a:chOff x="846" y="2003"/>
            <a:chExt cx="927" cy="300"/>
          </a:xfrm>
        </p:grpSpPr>
        <p:cxnSp>
          <p:nvCxnSpPr>
            <p:cNvPr id="3964" name="Google Shape;3964;p60"/>
            <p:cNvCxnSpPr/>
            <p:nvPr/>
          </p:nvCxnSpPr>
          <p:spPr>
            <a:xfrm flipH="1">
              <a:off x="846" y="2075"/>
              <a:ext cx="927" cy="225"/>
            </a:xfrm>
            <a:prstGeom prst="straightConnector1">
              <a:avLst/>
            </a:prstGeom>
            <a:noFill/>
            <a:ln cap="flat" cmpd="sng" w="28575">
              <a:solidFill>
                <a:srgbClr val="008000"/>
              </a:solidFill>
              <a:prstDash val="solid"/>
              <a:round/>
              <a:headEnd len="med" w="med" type="none"/>
              <a:tailEnd len="med" w="med" type="triangle"/>
            </a:ln>
          </p:spPr>
        </p:cxnSp>
        <p:sp>
          <p:nvSpPr>
            <p:cNvPr id="3965" name="Google Shape;3965;p60"/>
            <p:cNvSpPr txBox="1"/>
            <p:nvPr/>
          </p:nvSpPr>
          <p:spPr>
            <a:xfrm>
              <a:off x="1092" y="200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grpSp>
      <p:grpSp>
        <p:nvGrpSpPr>
          <p:cNvPr id="3966" name="Google Shape;3966;p60"/>
          <p:cNvGrpSpPr/>
          <p:nvPr/>
        </p:nvGrpSpPr>
        <p:grpSpPr>
          <a:xfrm>
            <a:off x="1745071" y="1891603"/>
            <a:ext cx="1103709" cy="357188"/>
            <a:chOff x="841" y="1474"/>
            <a:chExt cx="927" cy="300"/>
          </a:xfrm>
        </p:grpSpPr>
        <p:cxnSp>
          <p:nvCxnSpPr>
            <p:cNvPr id="3967" name="Google Shape;3967;p60"/>
            <p:cNvCxnSpPr/>
            <p:nvPr/>
          </p:nvCxnSpPr>
          <p:spPr>
            <a:xfrm flipH="1">
              <a:off x="841" y="1536"/>
              <a:ext cx="927" cy="225"/>
            </a:xfrm>
            <a:prstGeom prst="straightConnector1">
              <a:avLst/>
            </a:prstGeom>
            <a:noFill/>
            <a:ln cap="flat" cmpd="sng" w="28575">
              <a:solidFill>
                <a:srgbClr val="008000"/>
              </a:solidFill>
              <a:prstDash val="solid"/>
              <a:round/>
              <a:headEnd len="med" w="med" type="none"/>
              <a:tailEnd len="med" w="med" type="triangle"/>
            </a:ln>
          </p:spPr>
        </p:cxnSp>
        <p:sp>
          <p:nvSpPr>
            <p:cNvPr id="3968" name="Google Shape;3968;p60"/>
            <p:cNvSpPr txBox="1"/>
            <p:nvPr/>
          </p:nvSpPr>
          <p:spPr>
            <a:xfrm>
              <a:off x="1089" y="147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grpSp>
        <p:nvGrpSpPr>
          <p:cNvPr id="3969" name="Google Shape;3969;p60"/>
          <p:cNvGrpSpPr/>
          <p:nvPr/>
        </p:nvGrpSpPr>
        <p:grpSpPr>
          <a:xfrm>
            <a:off x="1740308" y="3160809"/>
            <a:ext cx="1103709" cy="357188"/>
            <a:chOff x="837" y="2540"/>
            <a:chExt cx="927" cy="300"/>
          </a:xfrm>
        </p:grpSpPr>
        <p:cxnSp>
          <p:nvCxnSpPr>
            <p:cNvPr id="3970" name="Google Shape;3970;p60"/>
            <p:cNvCxnSpPr/>
            <p:nvPr/>
          </p:nvCxnSpPr>
          <p:spPr>
            <a:xfrm flipH="1">
              <a:off x="837" y="2606"/>
              <a:ext cx="927" cy="225"/>
            </a:xfrm>
            <a:prstGeom prst="straightConnector1">
              <a:avLst/>
            </a:prstGeom>
            <a:noFill/>
            <a:ln cap="flat" cmpd="sng" w="28575">
              <a:solidFill>
                <a:srgbClr val="008000"/>
              </a:solidFill>
              <a:prstDash val="solid"/>
              <a:round/>
              <a:headEnd len="med" w="med" type="none"/>
              <a:tailEnd len="med" w="med" type="triangle"/>
            </a:ln>
          </p:spPr>
        </p:cxnSp>
        <p:sp>
          <p:nvSpPr>
            <p:cNvPr id="3971" name="Google Shape;3971;p60"/>
            <p:cNvSpPr txBox="1"/>
            <p:nvPr/>
          </p:nvSpPr>
          <p:spPr>
            <a:xfrm>
              <a:off x="1086" y="254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sp>
        <p:nvSpPr>
          <p:cNvPr id="3972" name="Google Shape;3972;p60"/>
          <p:cNvSpPr txBox="1"/>
          <p:nvPr/>
        </p:nvSpPr>
        <p:spPr>
          <a:xfrm>
            <a:off x="1971289" y="3970434"/>
            <a:ext cx="9393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(a) no loss</a:t>
            </a:r>
            <a:endParaRPr sz="1100"/>
          </a:p>
        </p:txBody>
      </p:sp>
      <p:sp>
        <p:nvSpPr>
          <p:cNvPr id="3973" name="Google Shape;3973;p60"/>
          <p:cNvSpPr txBox="1"/>
          <p:nvPr/>
        </p:nvSpPr>
        <p:spPr>
          <a:xfrm>
            <a:off x="5309977" y="1096275"/>
            <a:ext cx="9393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3974" name="Google Shape;3974;p60"/>
          <p:cNvSpPr txBox="1"/>
          <p:nvPr/>
        </p:nvSpPr>
        <p:spPr>
          <a:xfrm>
            <a:off x="7139960" y="1092694"/>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sp>
        <p:nvSpPr>
          <p:cNvPr id="3975" name="Google Shape;3975;p60"/>
          <p:cNvSpPr txBox="1"/>
          <p:nvPr/>
        </p:nvSpPr>
        <p:spPr>
          <a:xfrm>
            <a:off x="7141150" y="3279875"/>
            <a:ext cx="897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3976" name="Google Shape;3976;p60"/>
          <p:cNvSpPr txBox="1"/>
          <p:nvPr/>
        </p:nvSpPr>
        <p:spPr>
          <a:xfrm>
            <a:off x="7147099" y="3910900"/>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sp>
        <p:nvSpPr>
          <p:cNvPr id="3977" name="Google Shape;3977;p60"/>
          <p:cNvSpPr txBox="1"/>
          <p:nvPr/>
        </p:nvSpPr>
        <p:spPr>
          <a:xfrm>
            <a:off x="7145872" y="1833940"/>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3978" name="Google Shape;3978;p60"/>
          <p:cNvSpPr txBox="1"/>
          <p:nvPr/>
        </p:nvSpPr>
        <p:spPr>
          <a:xfrm>
            <a:off x="7142341" y="3438225"/>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sp>
        <p:nvSpPr>
          <p:cNvPr id="3979" name="Google Shape;3979;p60"/>
          <p:cNvSpPr txBox="1"/>
          <p:nvPr/>
        </p:nvSpPr>
        <p:spPr>
          <a:xfrm>
            <a:off x="7145866" y="4135275"/>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3980" name="Google Shape;3980;p60"/>
          <p:cNvSpPr txBox="1"/>
          <p:nvPr/>
        </p:nvSpPr>
        <p:spPr>
          <a:xfrm>
            <a:off x="5142101" y="1983275"/>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a:t>
            </a:r>
            <a:endParaRPr sz="1100"/>
          </a:p>
        </p:txBody>
      </p:sp>
      <p:sp>
        <p:nvSpPr>
          <p:cNvPr id="3981" name="Google Shape;3981;p60"/>
          <p:cNvSpPr txBox="1"/>
          <p:nvPr/>
        </p:nvSpPr>
        <p:spPr>
          <a:xfrm>
            <a:off x="5139710" y="3762075"/>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3982" name="Google Shape;3982;p60"/>
          <p:cNvSpPr txBox="1"/>
          <p:nvPr/>
        </p:nvSpPr>
        <p:spPr>
          <a:xfrm>
            <a:off x="5139710" y="2147588"/>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p:txBody>
      </p:sp>
      <p:sp>
        <p:nvSpPr>
          <p:cNvPr id="3983" name="Google Shape;3983;p60"/>
          <p:cNvSpPr txBox="1"/>
          <p:nvPr/>
        </p:nvSpPr>
        <p:spPr>
          <a:xfrm>
            <a:off x="5075548" y="3582300"/>
            <a:ext cx="939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a:t>
            </a:r>
            <a:endParaRPr sz="1100"/>
          </a:p>
        </p:txBody>
      </p:sp>
      <p:sp>
        <p:nvSpPr>
          <p:cNvPr id="3984" name="Google Shape;3984;p60"/>
          <p:cNvSpPr txBox="1"/>
          <p:nvPr/>
        </p:nvSpPr>
        <p:spPr>
          <a:xfrm>
            <a:off x="5131376" y="1426069"/>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3985" name="Google Shape;3985;p60"/>
          <p:cNvSpPr txBox="1"/>
          <p:nvPr/>
        </p:nvSpPr>
        <p:spPr>
          <a:xfrm>
            <a:off x="7138776" y="1638000"/>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grpSp>
        <p:nvGrpSpPr>
          <p:cNvPr id="3986" name="Google Shape;3986;p60"/>
          <p:cNvGrpSpPr/>
          <p:nvPr/>
        </p:nvGrpSpPr>
        <p:grpSpPr>
          <a:xfrm>
            <a:off x="6043394" y="1478456"/>
            <a:ext cx="1103709" cy="384571"/>
            <a:chOff x="850" y="1159"/>
            <a:chExt cx="927" cy="323"/>
          </a:xfrm>
        </p:grpSpPr>
        <p:cxnSp>
          <p:nvCxnSpPr>
            <p:cNvPr id="3987" name="Google Shape;3987;p60"/>
            <p:cNvCxnSpPr/>
            <p:nvPr/>
          </p:nvCxnSpPr>
          <p:spPr>
            <a:xfrm>
              <a:off x="850" y="1257"/>
              <a:ext cx="927" cy="225"/>
            </a:xfrm>
            <a:prstGeom prst="straightConnector1">
              <a:avLst/>
            </a:prstGeom>
            <a:noFill/>
            <a:ln cap="flat" cmpd="sng" w="28575">
              <a:solidFill>
                <a:srgbClr val="000099"/>
              </a:solidFill>
              <a:prstDash val="solid"/>
              <a:round/>
              <a:headEnd len="med" w="med" type="none"/>
              <a:tailEnd len="med" w="med" type="triangle"/>
            </a:ln>
          </p:spPr>
        </p:cxnSp>
        <p:sp>
          <p:nvSpPr>
            <p:cNvPr id="3988" name="Google Shape;3988;p60"/>
            <p:cNvSpPr txBox="1"/>
            <p:nvPr/>
          </p:nvSpPr>
          <p:spPr>
            <a:xfrm>
              <a:off x="1100" y="115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3989" name="Google Shape;3989;p60"/>
          <p:cNvGrpSpPr/>
          <p:nvPr/>
        </p:nvGrpSpPr>
        <p:grpSpPr>
          <a:xfrm>
            <a:off x="6038632" y="3739453"/>
            <a:ext cx="1103709" cy="365522"/>
            <a:chOff x="846" y="2253"/>
            <a:chExt cx="927" cy="307"/>
          </a:xfrm>
        </p:grpSpPr>
        <p:cxnSp>
          <p:nvCxnSpPr>
            <p:cNvPr id="3990" name="Google Shape;3990;p60"/>
            <p:cNvCxnSpPr/>
            <p:nvPr/>
          </p:nvCxnSpPr>
          <p:spPr>
            <a:xfrm>
              <a:off x="846" y="2335"/>
              <a:ext cx="927" cy="225"/>
            </a:xfrm>
            <a:prstGeom prst="straightConnector1">
              <a:avLst/>
            </a:prstGeom>
            <a:noFill/>
            <a:ln cap="flat" cmpd="sng" w="28575">
              <a:solidFill>
                <a:srgbClr val="000099"/>
              </a:solidFill>
              <a:prstDash val="solid"/>
              <a:round/>
              <a:headEnd len="med" w="med" type="none"/>
              <a:tailEnd len="med" w="med" type="triangle"/>
            </a:ln>
          </p:spPr>
        </p:cxnSp>
        <p:sp>
          <p:nvSpPr>
            <p:cNvPr id="3991" name="Google Shape;3991;p60"/>
            <p:cNvSpPr txBox="1"/>
            <p:nvPr/>
          </p:nvSpPr>
          <p:spPr>
            <a:xfrm>
              <a:off x="1097" y="225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3992" name="Google Shape;3992;p60"/>
          <p:cNvGrpSpPr/>
          <p:nvPr/>
        </p:nvGrpSpPr>
        <p:grpSpPr>
          <a:xfrm>
            <a:off x="6038632" y="3441797"/>
            <a:ext cx="1103709" cy="357188"/>
            <a:chOff x="846" y="2003"/>
            <a:chExt cx="927" cy="300"/>
          </a:xfrm>
        </p:grpSpPr>
        <p:cxnSp>
          <p:nvCxnSpPr>
            <p:cNvPr id="3993" name="Google Shape;3993;p60"/>
            <p:cNvCxnSpPr/>
            <p:nvPr/>
          </p:nvCxnSpPr>
          <p:spPr>
            <a:xfrm flipH="1">
              <a:off x="846" y="2075"/>
              <a:ext cx="927" cy="225"/>
            </a:xfrm>
            <a:prstGeom prst="straightConnector1">
              <a:avLst/>
            </a:prstGeom>
            <a:noFill/>
            <a:ln cap="flat" cmpd="sng" w="28575">
              <a:solidFill>
                <a:srgbClr val="008000"/>
              </a:solidFill>
              <a:prstDash val="solid"/>
              <a:round/>
              <a:headEnd len="med" w="med" type="none"/>
              <a:tailEnd len="med" w="med" type="triangle"/>
            </a:ln>
          </p:spPr>
        </p:cxnSp>
        <p:sp>
          <p:nvSpPr>
            <p:cNvPr id="3994" name="Google Shape;3994;p60"/>
            <p:cNvSpPr txBox="1"/>
            <p:nvPr/>
          </p:nvSpPr>
          <p:spPr>
            <a:xfrm>
              <a:off x="1092" y="200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grpSp>
      <p:grpSp>
        <p:nvGrpSpPr>
          <p:cNvPr id="3995" name="Google Shape;3995;p60"/>
          <p:cNvGrpSpPr/>
          <p:nvPr/>
        </p:nvGrpSpPr>
        <p:grpSpPr>
          <a:xfrm>
            <a:off x="6032678" y="1853503"/>
            <a:ext cx="1103710" cy="357188"/>
            <a:chOff x="841" y="1474"/>
            <a:chExt cx="927" cy="300"/>
          </a:xfrm>
        </p:grpSpPr>
        <p:cxnSp>
          <p:nvCxnSpPr>
            <p:cNvPr id="3996" name="Google Shape;3996;p60"/>
            <p:cNvCxnSpPr/>
            <p:nvPr/>
          </p:nvCxnSpPr>
          <p:spPr>
            <a:xfrm flipH="1">
              <a:off x="841" y="1536"/>
              <a:ext cx="927" cy="225"/>
            </a:xfrm>
            <a:prstGeom prst="straightConnector1">
              <a:avLst/>
            </a:prstGeom>
            <a:noFill/>
            <a:ln cap="flat" cmpd="sng" w="28575">
              <a:solidFill>
                <a:srgbClr val="008000"/>
              </a:solidFill>
              <a:prstDash val="solid"/>
              <a:round/>
              <a:headEnd len="med" w="med" type="none"/>
              <a:tailEnd len="med" w="med" type="triangle"/>
            </a:ln>
          </p:spPr>
        </p:cxnSp>
        <p:sp>
          <p:nvSpPr>
            <p:cNvPr id="3997" name="Google Shape;3997;p60"/>
            <p:cNvSpPr txBox="1"/>
            <p:nvPr/>
          </p:nvSpPr>
          <p:spPr>
            <a:xfrm>
              <a:off x="1089" y="147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grpSp>
        <p:nvGrpSpPr>
          <p:cNvPr id="3998" name="Google Shape;3998;p60"/>
          <p:cNvGrpSpPr/>
          <p:nvPr/>
        </p:nvGrpSpPr>
        <p:grpSpPr>
          <a:xfrm>
            <a:off x="6027916" y="4077590"/>
            <a:ext cx="1103710" cy="357188"/>
            <a:chOff x="837" y="2537"/>
            <a:chExt cx="927" cy="300"/>
          </a:xfrm>
        </p:grpSpPr>
        <p:cxnSp>
          <p:nvCxnSpPr>
            <p:cNvPr id="3999" name="Google Shape;3999;p60"/>
            <p:cNvCxnSpPr/>
            <p:nvPr/>
          </p:nvCxnSpPr>
          <p:spPr>
            <a:xfrm flipH="1">
              <a:off x="837" y="2606"/>
              <a:ext cx="927" cy="225"/>
            </a:xfrm>
            <a:prstGeom prst="straightConnector1">
              <a:avLst/>
            </a:prstGeom>
            <a:noFill/>
            <a:ln cap="flat" cmpd="sng" w="28575">
              <a:solidFill>
                <a:srgbClr val="008000"/>
              </a:solidFill>
              <a:prstDash val="solid"/>
              <a:round/>
              <a:headEnd len="med" w="med" type="none"/>
              <a:tailEnd len="med" w="med" type="triangle"/>
            </a:ln>
          </p:spPr>
        </p:cxnSp>
        <p:sp>
          <p:nvSpPr>
            <p:cNvPr id="4000" name="Google Shape;4000;p60"/>
            <p:cNvSpPr txBox="1"/>
            <p:nvPr/>
          </p:nvSpPr>
          <p:spPr>
            <a:xfrm>
              <a:off x="1091" y="253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Tahoma"/>
                <a:buNone/>
              </a:pPr>
              <a:r>
                <a:rPr b="0" i="0" lang="en-US" sz="1200" u="none" cap="none" strike="noStrike">
                  <a:solidFill>
                    <a:srgbClr val="008000"/>
                  </a:solidFill>
                  <a:latin typeface="Tahoma"/>
                  <a:ea typeface="Tahoma"/>
                  <a:cs typeface="Tahoma"/>
                  <a:sym typeface="Tahoma"/>
                </a:rPr>
                <a:t>ack0</a:t>
              </a:r>
              <a:endParaRPr sz="1100"/>
            </a:p>
          </p:txBody>
        </p:sp>
      </p:grpSp>
      <p:sp>
        <p:nvSpPr>
          <p:cNvPr id="4001" name="Google Shape;4001;p60"/>
          <p:cNvSpPr txBox="1"/>
          <p:nvPr/>
        </p:nvSpPr>
        <p:spPr>
          <a:xfrm>
            <a:off x="6098163" y="4655509"/>
            <a:ext cx="12537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(b) packet loss</a:t>
            </a:r>
            <a:endParaRPr sz="1100"/>
          </a:p>
        </p:txBody>
      </p:sp>
      <p:grpSp>
        <p:nvGrpSpPr>
          <p:cNvPr id="4002" name="Google Shape;4002;p60"/>
          <p:cNvGrpSpPr/>
          <p:nvPr/>
        </p:nvGrpSpPr>
        <p:grpSpPr>
          <a:xfrm>
            <a:off x="6049347" y="2134490"/>
            <a:ext cx="903685" cy="658416"/>
            <a:chOff x="3726" y="1687"/>
            <a:chExt cx="759" cy="553"/>
          </a:xfrm>
        </p:grpSpPr>
        <p:cxnSp>
          <p:nvCxnSpPr>
            <p:cNvPr id="4003" name="Google Shape;4003;p60"/>
            <p:cNvCxnSpPr/>
            <p:nvPr/>
          </p:nvCxnSpPr>
          <p:spPr>
            <a:xfrm>
              <a:off x="3726" y="1780"/>
              <a:ext cx="548" cy="148"/>
            </a:xfrm>
            <a:prstGeom prst="straightConnector1">
              <a:avLst/>
            </a:prstGeom>
            <a:noFill/>
            <a:ln cap="flat" cmpd="sng" w="28575">
              <a:solidFill>
                <a:srgbClr val="000099"/>
              </a:solidFill>
              <a:prstDash val="solid"/>
              <a:round/>
              <a:headEnd len="med" w="med" type="none"/>
              <a:tailEnd len="med" w="med" type="triangle"/>
            </a:ln>
          </p:spPr>
        </p:cxnSp>
        <p:sp>
          <p:nvSpPr>
            <p:cNvPr id="4004" name="Google Shape;4004;p60"/>
            <p:cNvSpPr txBox="1"/>
            <p:nvPr/>
          </p:nvSpPr>
          <p:spPr>
            <a:xfrm>
              <a:off x="3965" y="168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sp>
          <p:nvSpPr>
            <p:cNvPr id="4005" name="Google Shape;4005;p60"/>
            <p:cNvSpPr txBox="1"/>
            <p:nvPr/>
          </p:nvSpPr>
          <p:spPr>
            <a:xfrm>
              <a:off x="4185" y="180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Tahoma"/>
                <a:buNone/>
              </a:pPr>
              <a:r>
                <a:rPr b="1" i="0" lang="en-US" sz="1400" u="none" cap="none" strike="noStrike">
                  <a:solidFill>
                    <a:srgbClr val="FF0000"/>
                  </a:solidFill>
                  <a:latin typeface="Tahoma"/>
                  <a:ea typeface="Tahoma"/>
                  <a:cs typeface="Tahoma"/>
                  <a:sym typeface="Tahoma"/>
                </a:rPr>
                <a:t>X</a:t>
              </a:r>
              <a:endParaRPr sz="1100"/>
            </a:p>
          </p:txBody>
        </p:sp>
        <p:sp>
          <p:nvSpPr>
            <p:cNvPr id="4006" name="Google Shape;4006;p60"/>
            <p:cNvSpPr txBox="1"/>
            <p:nvPr/>
          </p:nvSpPr>
          <p:spPr>
            <a:xfrm>
              <a:off x="4126" y="194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200"/>
                <a:buFont typeface="Tahoma"/>
                <a:buNone/>
              </a:pPr>
              <a:r>
                <a:rPr b="0" i="1" lang="en-US" sz="1200" u="none" cap="none" strike="noStrike">
                  <a:solidFill>
                    <a:srgbClr val="FF0000"/>
                  </a:solidFill>
                  <a:latin typeface="Tahoma"/>
                  <a:ea typeface="Tahoma"/>
                  <a:cs typeface="Tahoma"/>
                  <a:sym typeface="Tahoma"/>
                </a:rPr>
                <a:t>loss</a:t>
              </a:r>
              <a:endParaRPr sz="1100"/>
            </a:p>
          </p:txBody>
        </p:sp>
      </p:grpSp>
      <p:grpSp>
        <p:nvGrpSpPr>
          <p:cNvPr id="4007" name="Google Shape;4007;p60"/>
          <p:cNvGrpSpPr/>
          <p:nvPr/>
        </p:nvGrpSpPr>
        <p:grpSpPr>
          <a:xfrm>
            <a:off x="5960050" y="2361900"/>
            <a:ext cx="91678" cy="775097"/>
            <a:chOff x="3651" y="1878"/>
            <a:chExt cx="78" cy="963"/>
          </a:xfrm>
        </p:grpSpPr>
        <p:cxnSp>
          <p:nvCxnSpPr>
            <p:cNvPr id="4008" name="Google Shape;4008;p60"/>
            <p:cNvCxnSpPr/>
            <p:nvPr/>
          </p:nvCxnSpPr>
          <p:spPr>
            <a:xfrm>
              <a:off x="3729" y="1879"/>
              <a:ext cx="0" cy="962"/>
            </a:xfrm>
            <a:prstGeom prst="straightConnector1">
              <a:avLst/>
            </a:prstGeom>
            <a:noFill/>
            <a:ln cap="flat" cmpd="sng" w="28575">
              <a:solidFill>
                <a:srgbClr val="000000"/>
              </a:solidFill>
              <a:prstDash val="solid"/>
              <a:round/>
              <a:headEnd len="med" w="med" type="none"/>
              <a:tailEnd len="med" w="med" type="none"/>
            </a:ln>
          </p:spPr>
        </p:cxnSp>
        <p:cxnSp>
          <p:nvCxnSpPr>
            <p:cNvPr id="4009" name="Google Shape;4009;p60"/>
            <p:cNvCxnSpPr/>
            <p:nvPr/>
          </p:nvCxnSpPr>
          <p:spPr>
            <a:xfrm rot="10800000">
              <a:off x="3651" y="1878"/>
              <a:ext cx="75" cy="0"/>
            </a:xfrm>
            <a:prstGeom prst="straightConnector1">
              <a:avLst/>
            </a:prstGeom>
            <a:noFill/>
            <a:ln cap="flat" cmpd="sng" w="28575">
              <a:solidFill>
                <a:srgbClr val="000000"/>
              </a:solidFill>
              <a:prstDash val="solid"/>
              <a:round/>
              <a:headEnd len="med" w="med" type="none"/>
              <a:tailEnd len="med" w="med" type="none"/>
            </a:ln>
          </p:spPr>
        </p:cxnSp>
        <p:cxnSp>
          <p:nvCxnSpPr>
            <p:cNvPr id="4010" name="Google Shape;4010;p60"/>
            <p:cNvCxnSpPr/>
            <p:nvPr/>
          </p:nvCxnSpPr>
          <p:spPr>
            <a:xfrm rot="10800000">
              <a:off x="3651" y="2841"/>
              <a:ext cx="75" cy="0"/>
            </a:xfrm>
            <a:prstGeom prst="straightConnector1">
              <a:avLst/>
            </a:prstGeom>
            <a:noFill/>
            <a:ln cap="flat" cmpd="sng" w="28575">
              <a:solidFill>
                <a:srgbClr val="000000"/>
              </a:solidFill>
              <a:prstDash val="solid"/>
              <a:round/>
              <a:headEnd len="med" w="med" type="none"/>
              <a:tailEnd len="med" w="med" type="none"/>
            </a:ln>
          </p:spPr>
        </p:cxnSp>
      </p:grpSp>
      <p:grpSp>
        <p:nvGrpSpPr>
          <p:cNvPr id="4011" name="Google Shape;4011;p60"/>
          <p:cNvGrpSpPr/>
          <p:nvPr/>
        </p:nvGrpSpPr>
        <p:grpSpPr>
          <a:xfrm>
            <a:off x="6056491" y="3103659"/>
            <a:ext cx="1103710" cy="378619"/>
            <a:chOff x="855" y="1710"/>
            <a:chExt cx="927" cy="318"/>
          </a:xfrm>
        </p:grpSpPr>
        <p:cxnSp>
          <p:nvCxnSpPr>
            <p:cNvPr id="4012" name="Google Shape;4012;p60"/>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13" name="Google Shape;4013;p60"/>
            <p:cNvSpPr txBox="1"/>
            <p:nvPr/>
          </p:nvSpPr>
          <p:spPr>
            <a:xfrm>
              <a:off x="1094" y="171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grpSp>
        <p:nvGrpSpPr>
          <p:cNvPr id="4014" name="Google Shape;4014;p60"/>
          <p:cNvGrpSpPr/>
          <p:nvPr/>
        </p:nvGrpSpPr>
        <p:grpSpPr>
          <a:xfrm>
            <a:off x="4982547" y="2821481"/>
            <a:ext cx="1071562" cy="884634"/>
            <a:chOff x="2802" y="2348"/>
            <a:chExt cx="900" cy="743"/>
          </a:xfrm>
        </p:grpSpPr>
        <p:pic>
          <p:nvPicPr>
            <p:cNvPr descr="alarm_clock_ringing" id="4015" name="Google Shape;4015;p60"/>
            <p:cNvPicPr preferRelativeResize="0"/>
            <p:nvPr/>
          </p:nvPicPr>
          <p:blipFill rotWithShape="1">
            <a:blip r:embed="rId3">
              <a:alphaModFix/>
            </a:blip>
            <a:srcRect b="0" l="0" r="0" t="0"/>
            <a:stretch/>
          </p:blipFill>
          <p:spPr>
            <a:xfrm>
              <a:off x="2846" y="2348"/>
              <a:ext cx="275" cy="303"/>
            </a:xfrm>
            <a:prstGeom prst="rect">
              <a:avLst/>
            </a:prstGeom>
            <a:noFill/>
            <a:ln>
              <a:noFill/>
            </a:ln>
          </p:spPr>
        </p:pic>
        <p:sp>
          <p:nvSpPr>
            <p:cNvPr id="4016" name="Google Shape;4016;p60"/>
            <p:cNvSpPr txBox="1"/>
            <p:nvPr/>
          </p:nvSpPr>
          <p:spPr>
            <a:xfrm>
              <a:off x="2802" y="2491"/>
              <a:ext cx="900" cy="600"/>
            </a:xfrm>
            <a:prstGeom prst="rect">
              <a:avLst/>
            </a:prstGeom>
            <a:noFill/>
            <a:ln>
              <a:noFill/>
            </a:ln>
          </p:spPr>
          <p:txBody>
            <a:bodyPr anchorCtr="0" anchor="t" bIns="34275" lIns="68575" spcFirstLastPara="1" rIns="68575" wrap="square" tIns="34275">
              <a:spAutoFit/>
            </a:bodyPr>
            <a:lstStyle/>
            <a:p>
              <a:pPr indent="0" lvl="0" marL="0" marR="0" rtl="0" algn="r">
                <a:lnSpc>
                  <a:spcPct val="75000"/>
                </a:lnSpc>
                <a:spcBef>
                  <a:spcPts val="0"/>
                </a:spcBef>
                <a:spcAft>
                  <a:spcPts val="0"/>
                </a:spcAft>
                <a:buClr>
                  <a:srgbClr val="FF0000"/>
                </a:buClr>
                <a:buSzPts val="1400"/>
                <a:buFont typeface="Tahoma"/>
                <a:buNone/>
              </a:pPr>
              <a:r>
                <a:rPr b="0" i="1" lang="en-US" sz="1400" u="none" cap="none" strike="noStrike">
                  <a:solidFill>
                    <a:srgbClr val="FF0000"/>
                  </a:solidFill>
                  <a:latin typeface="Tahoma"/>
                  <a:ea typeface="Tahoma"/>
                  <a:cs typeface="Tahoma"/>
                  <a:sym typeface="Tahoma"/>
                </a:rPr>
                <a:t>timeout</a:t>
              </a:r>
              <a:endParaRPr sz="1100"/>
            </a:p>
            <a:p>
              <a:pPr indent="0" lvl="0" marL="0" marR="0" rtl="0" algn="r">
                <a:lnSpc>
                  <a:spcPct val="75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resend pkt1</a:t>
              </a:r>
              <a:endParaRPr sz="1100"/>
            </a:p>
          </p:txBody>
        </p:sp>
      </p:grpSp>
      <p:sp>
        <p:nvSpPr>
          <p:cNvPr id="4017" name="Google Shape;4017;p6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4"/>
                                        </p:tgtEl>
                                        <p:attrNameLst>
                                          <p:attrName>style.visibility</p:attrName>
                                        </p:attrNameLst>
                                      </p:cBhvr>
                                      <p:to>
                                        <p:strVal val="visible"/>
                                      </p:to>
                                    </p:set>
                                    <p:animEffect filter="fade" transition="in">
                                      <p:cBhvr>
                                        <p:cTn dur="500"/>
                                        <p:tgtEl>
                                          <p:spTgt spid="39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53">
                                            <p:txEl>
                                              <p:pRg end="0" st="0"/>
                                            </p:txEl>
                                          </p:spTgt>
                                        </p:tgtEl>
                                        <p:attrNameLst>
                                          <p:attrName>style.visibility</p:attrName>
                                        </p:attrNameLst>
                                      </p:cBhvr>
                                      <p:to>
                                        <p:strVal val="visible"/>
                                      </p:to>
                                    </p:set>
                                    <p:animEffect filter="fade" transition="in">
                                      <p:cBhvr>
                                        <p:cTn dur="500"/>
                                        <p:tgtEl>
                                          <p:spTgt spid="39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5"/>
                                        </p:tgtEl>
                                        <p:attrNameLst>
                                          <p:attrName>style.visibility</p:attrName>
                                        </p:attrNameLst>
                                      </p:cBhvr>
                                      <p:to>
                                        <p:strVal val="visible"/>
                                      </p:to>
                                    </p:set>
                                    <p:animEffect filter="fade" transition="in">
                                      <p:cBhvr>
                                        <p:cTn dur="500"/>
                                        <p:tgtEl>
                                          <p:spTgt spid="39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66"/>
                                        </p:tgtEl>
                                        <p:attrNameLst>
                                          <p:attrName>style.visibility</p:attrName>
                                        </p:attrNameLst>
                                      </p:cBhvr>
                                      <p:to>
                                        <p:strVal val="visible"/>
                                      </p:to>
                                    </p:set>
                                    <p:animEffect filter="fade" transition="in">
                                      <p:cBhvr>
                                        <p:cTn dur="500"/>
                                        <p:tgtEl>
                                          <p:spTgt spid="39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48"/>
                                        </p:tgtEl>
                                        <p:attrNameLst>
                                          <p:attrName>style.visibility</p:attrName>
                                        </p:attrNameLst>
                                      </p:cBhvr>
                                      <p:to>
                                        <p:strVal val="visible"/>
                                      </p:to>
                                    </p:set>
                                    <p:animEffect filter="fade" transition="in">
                                      <p:cBhvr>
                                        <p:cTn dur="500"/>
                                        <p:tgtEl>
                                          <p:spTgt spid="3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0"/>
                                        </p:tgtEl>
                                        <p:attrNameLst>
                                          <p:attrName>style.visibility</p:attrName>
                                        </p:attrNameLst>
                                      </p:cBhvr>
                                      <p:to>
                                        <p:strVal val="visible"/>
                                      </p:to>
                                    </p:set>
                                    <p:animEffect filter="fade" transition="in">
                                      <p:cBhvr>
                                        <p:cTn dur="500"/>
                                        <p:tgtEl>
                                          <p:spTgt spid="39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60"/>
                                        </p:tgtEl>
                                        <p:attrNameLst>
                                          <p:attrName>style.visibility</p:attrName>
                                        </p:attrNameLst>
                                      </p:cBhvr>
                                      <p:to>
                                        <p:strVal val="visible"/>
                                      </p:to>
                                    </p:set>
                                    <p:animEffect filter="fade" transition="in">
                                      <p:cBhvr>
                                        <p:cTn dur="500"/>
                                        <p:tgtEl>
                                          <p:spTgt spid="396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43">
                                            <p:txEl>
                                              <p:pRg end="0" st="0"/>
                                            </p:txEl>
                                          </p:spTgt>
                                        </p:tgtEl>
                                        <p:attrNameLst>
                                          <p:attrName>style.visibility</p:attrName>
                                        </p:attrNameLst>
                                      </p:cBhvr>
                                      <p:to>
                                        <p:strVal val="visible"/>
                                      </p:to>
                                    </p:set>
                                    <p:animEffect filter="fade" transition="in">
                                      <p:cBhvr>
                                        <p:cTn dur="500"/>
                                        <p:tgtEl>
                                          <p:spTgt spid="394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46"/>
                                        </p:tgtEl>
                                        <p:attrNameLst>
                                          <p:attrName>style.visibility</p:attrName>
                                        </p:attrNameLst>
                                      </p:cBhvr>
                                      <p:to>
                                        <p:strVal val="visible"/>
                                      </p:to>
                                    </p:set>
                                    <p:animEffect filter="fade" transition="in">
                                      <p:cBhvr>
                                        <p:cTn dur="500"/>
                                        <p:tgtEl>
                                          <p:spTgt spid="39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63"/>
                                        </p:tgtEl>
                                        <p:attrNameLst>
                                          <p:attrName>style.visibility</p:attrName>
                                        </p:attrNameLst>
                                      </p:cBhvr>
                                      <p:to>
                                        <p:strVal val="visible"/>
                                      </p:to>
                                    </p:set>
                                    <p:animEffect filter="fade" transition="in">
                                      <p:cBhvr>
                                        <p:cTn dur="500"/>
                                        <p:tgtEl>
                                          <p:spTgt spid="396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51"/>
                                        </p:tgtEl>
                                        <p:attrNameLst>
                                          <p:attrName>style.visibility</p:attrName>
                                        </p:attrNameLst>
                                      </p:cBhvr>
                                      <p:to>
                                        <p:strVal val="visible"/>
                                      </p:to>
                                    </p:set>
                                    <p:animEffect filter="fade" transition="in">
                                      <p:cBhvr>
                                        <p:cTn dur="500"/>
                                        <p:tgtEl>
                                          <p:spTgt spid="395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49"/>
                                        </p:tgtEl>
                                        <p:attrNameLst>
                                          <p:attrName>style.visibility</p:attrName>
                                        </p:attrNameLst>
                                      </p:cBhvr>
                                      <p:to>
                                        <p:strVal val="visible"/>
                                      </p:to>
                                    </p:set>
                                    <p:animEffect filter="fade" transition="in">
                                      <p:cBhvr>
                                        <p:cTn dur="500"/>
                                        <p:tgtEl>
                                          <p:spTgt spid="394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57"/>
                                        </p:tgtEl>
                                        <p:attrNameLst>
                                          <p:attrName>style.visibility</p:attrName>
                                        </p:attrNameLst>
                                      </p:cBhvr>
                                      <p:to>
                                        <p:strVal val="visible"/>
                                      </p:to>
                                    </p:set>
                                    <p:animEffect filter="fade" transition="in">
                                      <p:cBhvr>
                                        <p:cTn dur="500"/>
                                        <p:tgtEl>
                                          <p:spTgt spid="395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944"/>
                                        </p:tgtEl>
                                        <p:attrNameLst>
                                          <p:attrName>style.visibility</p:attrName>
                                        </p:attrNameLst>
                                      </p:cBhvr>
                                      <p:to>
                                        <p:strVal val="visible"/>
                                      </p:to>
                                    </p:set>
                                    <p:animEffect filter="fade" transition="in">
                                      <p:cBhvr>
                                        <p:cTn dur="500"/>
                                        <p:tgtEl>
                                          <p:spTgt spid="394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947">
                                            <p:txEl>
                                              <p:pRg end="0" st="0"/>
                                            </p:txEl>
                                          </p:spTgt>
                                        </p:tgtEl>
                                        <p:attrNameLst>
                                          <p:attrName>style.visibility</p:attrName>
                                        </p:attrNameLst>
                                      </p:cBhvr>
                                      <p:to>
                                        <p:strVal val="visible"/>
                                      </p:to>
                                    </p:set>
                                    <p:animEffect filter="fade" transition="in">
                                      <p:cBhvr>
                                        <p:cTn dur="500"/>
                                        <p:tgtEl>
                                          <p:spTgt spid="3947">
                                            <p:txEl>
                                              <p:pRg end="0" st="0"/>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969"/>
                                        </p:tgtEl>
                                        <p:attrNameLst>
                                          <p:attrName>style.visibility</p:attrName>
                                        </p:attrNameLst>
                                      </p:cBhvr>
                                      <p:to>
                                        <p:strVal val="visible"/>
                                      </p:to>
                                    </p:set>
                                    <p:animEffect filter="fade" transition="in">
                                      <p:cBhvr>
                                        <p:cTn dur="500"/>
                                        <p:tgtEl>
                                          <p:spTgt spid="39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6"/>
                                        </p:tgtEl>
                                        <p:attrNameLst>
                                          <p:attrName>style.visibility</p:attrName>
                                        </p:attrNameLst>
                                      </p:cBhvr>
                                      <p:to>
                                        <p:strVal val="visible"/>
                                      </p:to>
                                    </p:set>
                                    <p:animEffect filter="fade" transition="in">
                                      <p:cBhvr>
                                        <p:cTn dur="500"/>
                                        <p:tgtEl>
                                          <p:spTgt spid="39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85">
                                            <p:txEl>
                                              <p:pRg end="0" st="0"/>
                                            </p:txEl>
                                          </p:spTgt>
                                        </p:tgtEl>
                                        <p:attrNameLst>
                                          <p:attrName>style.visibility</p:attrName>
                                        </p:attrNameLst>
                                      </p:cBhvr>
                                      <p:to>
                                        <p:strVal val="visible"/>
                                      </p:to>
                                    </p:set>
                                    <p:animEffect filter="fade" transition="in">
                                      <p:cBhvr>
                                        <p:cTn dur="500"/>
                                        <p:tgtEl>
                                          <p:spTgt spid="398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77"/>
                                        </p:tgtEl>
                                        <p:attrNameLst>
                                          <p:attrName>style.visibility</p:attrName>
                                        </p:attrNameLst>
                                      </p:cBhvr>
                                      <p:to>
                                        <p:strVal val="visible"/>
                                      </p:to>
                                    </p:set>
                                    <p:animEffect filter="fade" transition="in">
                                      <p:cBhvr>
                                        <p:cTn dur="500"/>
                                        <p:tgtEl>
                                          <p:spTgt spid="397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95"/>
                                        </p:tgtEl>
                                        <p:attrNameLst>
                                          <p:attrName>style.visibility</p:attrName>
                                        </p:attrNameLst>
                                      </p:cBhvr>
                                      <p:to>
                                        <p:strVal val="visible"/>
                                      </p:to>
                                    </p:set>
                                    <p:animEffect filter="fade" transition="in">
                                      <p:cBhvr>
                                        <p:cTn dur="500"/>
                                        <p:tgtEl>
                                          <p:spTgt spid="399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80"/>
                                        </p:tgtEl>
                                        <p:attrNameLst>
                                          <p:attrName>style.visibility</p:attrName>
                                        </p:attrNameLst>
                                      </p:cBhvr>
                                      <p:to>
                                        <p:strVal val="visible"/>
                                      </p:to>
                                    </p:set>
                                    <p:animEffect filter="fade" transition="in">
                                      <p:cBhvr>
                                        <p:cTn dur="500"/>
                                        <p:tgtEl>
                                          <p:spTgt spid="398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82"/>
                                        </p:tgtEl>
                                        <p:attrNameLst>
                                          <p:attrName>style.visibility</p:attrName>
                                        </p:attrNameLst>
                                      </p:cBhvr>
                                      <p:to>
                                        <p:strVal val="visible"/>
                                      </p:to>
                                    </p:set>
                                    <p:animEffect filter="fade" transition="in">
                                      <p:cBhvr>
                                        <p:cTn dur="500"/>
                                        <p:tgtEl>
                                          <p:spTgt spid="39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02"/>
                                        </p:tgtEl>
                                        <p:attrNameLst>
                                          <p:attrName>style.visibility</p:attrName>
                                        </p:attrNameLst>
                                      </p:cBhvr>
                                      <p:to>
                                        <p:strVal val="visible"/>
                                      </p:to>
                                    </p:set>
                                    <p:animEffect filter="fade" transition="in">
                                      <p:cBhvr>
                                        <p:cTn dur="500"/>
                                        <p:tgtEl>
                                          <p:spTgt spid="4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7"/>
                                        </p:tgtEl>
                                        <p:attrNameLst>
                                          <p:attrName>style.visibility</p:attrName>
                                        </p:attrNameLst>
                                      </p:cBhvr>
                                      <p:to>
                                        <p:strVal val="visible"/>
                                      </p:to>
                                    </p:set>
                                    <p:animEffect filter="fade" transition="in">
                                      <p:cBhvr>
                                        <p:cTn dur="1000"/>
                                        <p:tgtEl>
                                          <p:spTgt spid="40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14"/>
                                        </p:tgtEl>
                                        <p:attrNameLst>
                                          <p:attrName>style.visibility</p:attrName>
                                        </p:attrNameLst>
                                      </p:cBhvr>
                                      <p:to>
                                        <p:strVal val="visible"/>
                                      </p:to>
                                    </p:set>
                                    <p:animEffect filter="fade" transition="in">
                                      <p:cBhvr>
                                        <p:cTn dur="500"/>
                                        <p:tgtEl>
                                          <p:spTgt spid="40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1"/>
                                        </p:tgtEl>
                                        <p:attrNameLst>
                                          <p:attrName>style.visibility</p:attrName>
                                        </p:attrNameLst>
                                      </p:cBhvr>
                                      <p:to>
                                        <p:strVal val="visible"/>
                                      </p:to>
                                    </p:set>
                                    <p:animEffect filter="fade" transition="in">
                                      <p:cBhvr>
                                        <p:cTn dur="500"/>
                                        <p:tgtEl>
                                          <p:spTgt spid="40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75">
                                            <p:txEl>
                                              <p:pRg end="0" st="0"/>
                                            </p:txEl>
                                          </p:spTgt>
                                        </p:tgtEl>
                                        <p:attrNameLst>
                                          <p:attrName>style.visibility</p:attrName>
                                        </p:attrNameLst>
                                      </p:cBhvr>
                                      <p:to>
                                        <p:strVal val="visible"/>
                                      </p:to>
                                    </p:set>
                                    <p:animEffect filter="fade" transition="in">
                                      <p:cBhvr>
                                        <p:cTn dur="500"/>
                                        <p:tgtEl>
                                          <p:spTgt spid="397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78"/>
                                        </p:tgtEl>
                                        <p:attrNameLst>
                                          <p:attrName>style.visibility</p:attrName>
                                        </p:attrNameLst>
                                      </p:cBhvr>
                                      <p:to>
                                        <p:strVal val="visible"/>
                                      </p:to>
                                    </p:set>
                                    <p:animEffect filter="fade" transition="in">
                                      <p:cBhvr>
                                        <p:cTn dur="500"/>
                                        <p:tgtEl>
                                          <p:spTgt spid="397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92"/>
                                        </p:tgtEl>
                                        <p:attrNameLst>
                                          <p:attrName>style.visibility</p:attrName>
                                        </p:attrNameLst>
                                      </p:cBhvr>
                                      <p:to>
                                        <p:strVal val="visible"/>
                                      </p:to>
                                    </p:set>
                                    <p:animEffect filter="fade" transition="in">
                                      <p:cBhvr>
                                        <p:cTn dur="500"/>
                                        <p:tgtEl>
                                          <p:spTgt spid="39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83"/>
                                        </p:tgtEl>
                                        <p:attrNameLst>
                                          <p:attrName>style.visibility</p:attrName>
                                        </p:attrNameLst>
                                      </p:cBhvr>
                                      <p:to>
                                        <p:strVal val="visible"/>
                                      </p:to>
                                    </p:set>
                                    <p:animEffect filter="fade" transition="in">
                                      <p:cBhvr>
                                        <p:cTn dur="500"/>
                                        <p:tgtEl>
                                          <p:spTgt spid="39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81"/>
                                        </p:tgtEl>
                                        <p:attrNameLst>
                                          <p:attrName>style.visibility</p:attrName>
                                        </p:attrNameLst>
                                      </p:cBhvr>
                                      <p:to>
                                        <p:strVal val="visible"/>
                                      </p:to>
                                    </p:set>
                                    <p:animEffect filter="fade" transition="in">
                                      <p:cBhvr>
                                        <p:cTn dur="500"/>
                                        <p:tgtEl>
                                          <p:spTgt spid="398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89"/>
                                        </p:tgtEl>
                                        <p:attrNameLst>
                                          <p:attrName>style.visibility</p:attrName>
                                        </p:attrNameLst>
                                      </p:cBhvr>
                                      <p:to>
                                        <p:strVal val="visible"/>
                                      </p:to>
                                    </p:set>
                                    <p:animEffect filter="fade" transition="in">
                                      <p:cBhvr>
                                        <p:cTn dur="500"/>
                                        <p:tgtEl>
                                          <p:spTgt spid="398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76"/>
                                        </p:tgtEl>
                                        <p:attrNameLst>
                                          <p:attrName>style.visibility</p:attrName>
                                        </p:attrNameLst>
                                      </p:cBhvr>
                                      <p:to>
                                        <p:strVal val="visible"/>
                                      </p:to>
                                    </p:set>
                                    <p:animEffect filter="fade" transition="in">
                                      <p:cBhvr>
                                        <p:cTn dur="500"/>
                                        <p:tgtEl>
                                          <p:spTgt spid="397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979">
                                            <p:txEl>
                                              <p:pRg end="0" st="0"/>
                                            </p:txEl>
                                          </p:spTgt>
                                        </p:tgtEl>
                                        <p:attrNameLst>
                                          <p:attrName>style.visibility</p:attrName>
                                        </p:attrNameLst>
                                      </p:cBhvr>
                                      <p:to>
                                        <p:strVal val="visible"/>
                                      </p:to>
                                    </p:set>
                                    <p:animEffect filter="fade" transition="in">
                                      <p:cBhvr>
                                        <p:cTn dur="500"/>
                                        <p:tgtEl>
                                          <p:spTgt spid="3979">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998"/>
                                        </p:tgtEl>
                                        <p:attrNameLst>
                                          <p:attrName>style.visibility</p:attrName>
                                        </p:attrNameLst>
                                      </p:cBhvr>
                                      <p:to>
                                        <p:strVal val="visible"/>
                                      </p:to>
                                    </p:set>
                                    <p:animEffect filter="fade" transition="in">
                                      <p:cBhvr>
                                        <p:cTn dur="500"/>
                                        <p:tgtEl>
                                          <p:spTgt spid="3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2" name="Shape 4022"/>
        <p:cNvGrpSpPr/>
        <p:nvPr/>
      </p:nvGrpSpPr>
      <p:grpSpPr>
        <a:xfrm>
          <a:off x="0" y="0"/>
          <a:ext cx="0" cy="0"/>
          <a:chOff x="0" y="0"/>
          <a:chExt cx="0" cy="0"/>
        </a:xfrm>
      </p:grpSpPr>
      <p:sp>
        <p:nvSpPr>
          <p:cNvPr id="4023" name="Google Shape;4023;p6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rdt3.0 στην πράξη</a:t>
            </a:r>
            <a:endParaRPr sz="3600"/>
          </a:p>
        </p:txBody>
      </p:sp>
      <p:sp>
        <p:nvSpPr>
          <p:cNvPr id="4024" name="Google Shape;4024;p61"/>
          <p:cNvSpPr txBox="1"/>
          <p:nvPr/>
        </p:nvSpPr>
        <p:spPr>
          <a:xfrm>
            <a:off x="2856349" y="2337175"/>
            <a:ext cx="9882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4025" name="Google Shape;4025;p61"/>
          <p:cNvSpPr txBox="1"/>
          <p:nvPr/>
        </p:nvSpPr>
        <p:spPr>
          <a:xfrm>
            <a:off x="2856352" y="2506238"/>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sp>
        <p:nvSpPr>
          <p:cNvPr id="4026" name="Google Shape;4026;p61"/>
          <p:cNvSpPr txBox="1"/>
          <p:nvPr/>
        </p:nvSpPr>
        <p:spPr>
          <a:xfrm>
            <a:off x="2842076" y="3399200"/>
            <a:ext cx="1344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(detect duplicate)</a:t>
            </a:r>
            <a:endParaRPr sz="1100"/>
          </a:p>
        </p:txBody>
      </p:sp>
      <p:grpSp>
        <p:nvGrpSpPr>
          <p:cNvPr id="4027" name="Google Shape;4027;p61"/>
          <p:cNvGrpSpPr/>
          <p:nvPr/>
        </p:nvGrpSpPr>
        <p:grpSpPr>
          <a:xfrm>
            <a:off x="1755025" y="2166910"/>
            <a:ext cx="1103709" cy="378619"/>
            <a:chOff x="855" y="1710"/>
            <a:chExt cx="927" cy="318"/>
          </a:xfrm>
        </p:grpSpPr>
        <p:cxnSp>
          <p:nvCxnSpPr>
            <p:cNvPr id="4028" name="Google Shape;4028;p61"/>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29" name="Google Shape;4029;p61"/>
            <p:cNvSpPr txBox="1"/>
            <p:nvPr/>
          </p:nvSpPr>
          <p:spPr>
            <a:xfrm>
              <a:off x="1094" y="171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sp>
        <p:nvSpPr>
          <p:cNvPr id="4030" name="Google Shape;4030;p61"/>
          <p:cNvSpPr txBox="1"/>
          <p:nvPr/>
        </p:nvSpPr>
        <p:spPr>
          <a:xfrm>
            <a:off x="1014449" y="1131075"/>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4031" name="Google Shape;4031;p61"/>
          <p:cNvSpPr txBox="1"/>
          <p:nvPr/>
        </p:nvSpPr>
        <p:spPr>
          <a:xfrm>
            <a:off x="2844446" y="1127494"/>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sp>
        <p:nvSpPr>
          <p:cNvPr id="4032" name="Google Shape;4032;p61"/>
          <p:cNvSpPr txBox="1"/>
          <p:nvPr/>
        </p:nvSpPr>
        <p:spPr>
          <a:xfrm>
            <a:off x="2853975" y="3198000"/>
            <a:ext cx="107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4033" name="Google Shape;4033;p61"/>
          <p:cNvSpPr txBox="1"/>
          <p:nvPr/>
        </p:nvSpPr>
        <p:spPr>
          <a:xfrm>
            <a:off x="2851603" y="3945700"/>
            <a:ext cx="9882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sp>
        <p:nvSpPr>
          <p:cNvPr id="4034" name="Google Shape;4034;p61"/>
          <p:cNvSpPr txBox="1"/>
          <p:nvPr/>
        </p:nvSpPr>
        <p:spPr>
          <a:xfrm>
            <a:off x="2849209" y="1831154"/>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4035" name="Google Shape;4035;p61"/>
          <p:cNvSpPr txBox="1"/>
          <p:nvPr/>
        </p:nvSpPr>
        <p:spPr>
          <a:xfrm>
            <a:off x="2863496" y="3514697"/>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sp>
        <p:nvSpPr>
          <p:cNvPr id="4036" name="Google Shape;4036;p61"/>
          <p:cNvSpPr txBox="1"/>
          <p:nvPr/>
        </p:nvSpPr>
        <p:spPr>
          <a:xfrm>
            <a:off x="2843199" y="4230400"/>
            <a:ext cx="1092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4037" name="Google Shape;4037;p61"/>
          <p:cNvSpPr txBox="1"/>
          <p:nvPr/>
        </p:nvSpPr>
        <p:spPr>
          <a:xfrm>
            <a:off x="846575" y="2018075"/>
            <a:ext cx="8811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a:t>
            </a:r>
            <a:endParaRPr sz="1100"/>
          </a:p>
        </p:txBody>
      </p:sp>
      <p:sp>
        <p:nvSpPr>
          <p:cNvPr id="4038" name="Google Shape;4038;p61"/>
          <p:cNvSpPr txBox="1"/>
          <p:nvPr/>
        </p:nvSpPr>
        <p:spPr>
          <a:xfrm>
            <a:off x="844196" y="3796876"/>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4039" name="Google Shape;4039;p61"/>
          <p:cNvSpPr txBox="1"/>
          <p:nvPr/>
        </p:nvSpPr>
        <p:spPr>
          <a:xfrm>
            <a:off x="844196" y="2182388"/>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p:txBody>
      </p:sp>
      <p:sp>
        <p:nvSpPr>
          <p:cNvPr id="4040" name="Google Shape;4040;p61"/>
          <p:cNvSpPr txBox="1"/>
          <p:nvPr/>
        </p:nvSpPr>
        <p:spPr>
          <a:xfrm>
            <a:off x="731152" y="3617100"/>
            <a:ext cx="9882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a:t>
            </a:r>
            <a:endParaRPr sz="1100"/>
          </a:p>
        </p:txBody>
      </p:sp>
      <p:sp>
        <p:nvSpPr>
          <p:cNvPr id="4041" name="Google Shape;4041;p61"/>
          <p:cNvSpPr txBox="1"/>
          <p:nvPr/>
        </p:nvSpPr>
        <p:spPr>
          <a:xfrm>
            <a:off x="835862" y="1460869"/>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4042" name="Google Shape;4042;p61"/>
          <p:cNvSpPr txBox="1"/>
          <p:nvPr/>
        </p:nvSpPr>
        <p:spPr>
          <a:xfrm>
            <a:off x="2843248" y="1672800"/>
            <a:ext cx="10455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grpSp>
        <p:nvGrpSpPr>
          <p:cNvPr id="4043" name="Google Shape;4043;p61"/>
          <p:cNvGrpSpPr/>
          <p:nvPr/>
        </p:nvGrpSpPr>
        <p:grpSpPr>
          <a:xfrm>
            <a:off x="1747881" y="1513257"/>
            <a:ext cx="1103709" cy="384571"/>
            <a:chOff x="850" y="1159"/>
            <a:chExt cx="927" cy="323"/>
          </a:xfrm>
        </p:grpSpPr>
        <p:cxnSp>
          <p:nvCxnSpPr>
            <p:cNvPr id="4044" name="Google Shape;4044;p61"/>
            <p:cNvCxnSpPr/>
            <p:nvPr/>
          </p:nvCxnSpPr>
          <p:spPr>
            <a:xfrm>
              <a:off x="850" y="1257"/>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45" name="Google Shape;4045;p61"/>
            <p:cNvSpPr txBox="1"/>
            <p:nvPr/>
          </p:nvSpPr>
          <p:spPr>
            <a:xfrm>
              <a:off x="1100" y="115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4046" name="Google Shape;4046;p61"/>
          <p:cNvGrpSpPr/>
          <p:nvPr/>
        </p:nvGrpSpPr>
        <p:grpSpPr>
          <a:xfrm>
            <a:off x="1743119" y="3774253"/>
            <a:ext cx="1103709" cy="365522"/>
            <a:chOff x="846" y="2253"/>
            <a:chExt cx="927" cy="307"/>
          </a:xfrm>
        </p:grpSpPr>
        <p:cxnSp>
          <p:nvCxnSpPr>
            <p:cNvPr id="4047" name="Google Shape;4047;p61"/>
            <p:cNvCxnSpPr/>
            <p:nvPr/>
          </p:nvCxnSpPr>
          <p:spPr>
            <a:xfrm>
              <a:off x="846" y="2335"/>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48" name="Google Shape;4048;p61"/>
            <p:cNvSpPr txBox="1"/>
            <p:nvPr/>
          </p:nvSpPr>
          <p:spPr>
            <a:xfrm>
              <a:off x="1097" y="225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4049" name="Google Shape;4049;p61"/>
          <p:cNvGrpSpPr/>
          <p:nvPr/>
        </p:nvGrpSpPr>
        <p:grpSpPr>
          <a:xfrm>
            <a:off x="1743118" y="3476597"/>
            <a:ext cx="1103709" cy="357188"/>
            <a:chOff x="846" y="2003"/>
            <a:chExt cx="927" cy="300"/>
          </a:xfrm>
        </p:grpSpPr>
        <p:cxnSp>
          <p:nvCxnSpPr>
            <p:cNvPr id="4050" name="Google Shape;4050;p61"/>
            <p:cNvCxnSpPr/>
            <p:nvPr/>
          </p:nvCxnSpPr>
          <p:spPr>
            <a:xfrm flipH="1">
              <a:off x="846" y="2075"/>
              <a:ext cx="927" cy="225"/>
            </a:xfrm>
            <a:prstGeom prst="straightConnector1">
              <a:avLst/>
            </a:prstGeom>
            <a:noFill/>
            <a:ln cap="flat" cmpd="sng" w="28575">
              <a:solidFill>
                <a:srgbClr val="008000"/>
              </a:solidFill>
              <a:prstDash val="solid"/>
              <a:round/>
              <a:headEnd len="med" w="med" type="none"/>
              <a:tailEnd len="med" w="med" type="triangle"/>
            </a:ln>
          </p:spPr>
        </p:cxnSp>
        <p:sp>
          <p:nvSpPr>
            <p:cNvPr id="4051" name="Google Shape;4051;p61"/>
            <p:cNvSpPr txBox="1"/>
            <p:nvPr/>
          </p:nvSpPr>
          <p:spPr>
            <a:xfrm>
              <a:off x="1092" y="200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grpSp>
      <p:grpSp>
        <p:nvGrpSpPr>
          <p:cNvPr id="4052" name="Google Shape;4052;p61"/>
          <p:cNvGrpSpPr/>
          <p:nvPr/>
        </p:nvGrpSpPr>
        <p:grpSpPr>
          <a:xfrm>
            <a:off x="1737165" y="1888303"/>
            <a:ext cx="1103710" cy="357188"/>
            <a:chOff x="841" y="1474"/>
            <a:chExt cx="927" cy="300"/>
          </a:xfrm>
        </p:grpSpPr>
        <p:cxnSp>
          <p:nvCxnSpPr>
            <p:cNvPr id="4053" name="Google Shape;4053;p61"/>
            <p:cNvCxnSpPr/>
            <p:nvPr/>
          </p:nvCxnSpPr>
          <p:spPr>
            <a:xfrm flipH="1">
              <a:off x="841" y="1536"/>
              <a:ext cx="927" cy="225"/>
            </a:xfrm>
            <a:prstGeom prst="straightConnector1">
              <a:avLst/>
            </a:prstGeom>
            <a:noFill/>
            <a:ln cap="flat" cmpd="sng" w="28575">
              <a:solidFill>
                <a:srgbClr val="008000"/>
              </a:solidFill>
              <a:prstDash val="solid"/>
              <a:round/>
              <a:headEnd len="med" w="med" type="none"/>
              <a:tailEnd len="med" w="med" type="triangle"/>
            </a:ln>
          </p:spPr>
        </p:cxnSp>
        <p:sp>
          <p:nvSpPr>
            <p:cNvPr id="4054" name="Google Shape;4054;p61"/>
            <p:cNvSpPr txBox="1"/>
            <p:nvPr/>
          </p:nvSpPr>
          <p:spPr>
            <a:xfrm>
              <a:off x="1089" y="147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grpSp>
        <p:nvGrpSpPr>
          <p:cNvPr id="4055" name="Google Shape;4055;p61"/>
          <p:cNvGrpSpPr/>
          <p:nvPr/>
        </p:nvGrpSpPr>
        <p:grpSpPr>
          <a:xfrm>
            <a:off x="1732402" y="4115963"/>
            <a:ext cx="1103710" cy="357187"/>
            <a:chOff x="837" y="2540"/>
            <a:chExt cx="927" cy="300"/>
          </a:xfrm>
        </p:grpSpPr>
        <p:cxnSp>
          <p:nvCxnSpPr>
            <p:cNvPr id="4056" name="Google Shape;4056;p61"/>
            <p:cNvCxnSpPr/>
            <p:nvPr/>
          </p:nvCxnSpPr>
          <p:spPr>
            <a:xfrm flipH="1">
              <a:off x="837" y="2606"/>
              <a:ext cx="927" cy="225"/>
            </a:xfrm>
            <a:prstGeom prst="straightConnector1">
              <a:avLst/>
            </a:prstGeom>
            <a:noFill/>
            <a:ln cap="flat" cmpd="sng" w="28575">
              <a:solidFill>
                <a:srgbClr val="008000"/>
              </a:solidFill>
              <a:prstDash val="solid"/>
              <a:round/>
              <a:headEnd len="med" w="med" type="none"/>
              <a:tailEnd len="med" w="med" type="triangle"/>
            </a:ln>
          </p:spPr>
        </p:cxnSp>
        <p:sp>
          <p:nvSpPr>
            <p:cNvPr id="4057" name="Google Shape;4057;p61"/>
            <p:cNvSpPr txBox="1"/>
            <p:nvPr/>
          </p:nvSpPr>
          <p:spPr>
            <a:xfrm>
              <a:off x="1086" y="254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sp>
        <p:nvSpPr>
          <p:cNvPr id="4058" name="Google Shape;4058;p61"/>
          <p:cNvSpPr txBox="1"/>
          <p:nvPr/>
        </p:nvSpPr>
        <p:spPr>
          <a:xfrm>
            <a:off x="1581194" y="4650553"/>
            <a:ext cx="10455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(c) ACK loss</a:t>
            </a:r>
            <a:endParaRPr sz="1100"/>
          </a:p>
        </p:txBody>
      </p:sp>
      <p:grpSp>
        <p:nvGrpSpPr>
          <p:cNvPr id="4059" name="Google Shape;4059;p61"/>
          <p:cNvGrpSpPr/>
          <p:nvPr/>
        </p:nvGrpSpPr>
        <p:grpSpPr>
          <a:xfrm>
            <a:off x="1946715" y="2466947"/>
            <a:ext cx="909637" cy="644129"/>
            <a:chOff x="1324" y="1931"/>
            <a:chExt cx="764" cy="541"/>
          </a:xfrm>
        </p:grpSpPr>
        <p:cxnSp>
          <p:nvCxnSpPr>
            <p:cNvPr id="4060" name="Google Shape;4060;p61"/>
            <p:cNvCxnSpPr/>
            <p:nvPr/>
          </p:nvCxnSpPr>
          <p:spPr>
            <a:xfrm flipH="1">
              <a:off x="1514" y="2031"/>
              <a:ext cx="574" cy="132"/>
            </a:xfrm>
            <a:prstGeom prst="straightConnector1">
              <a:avLst/>
            </a:prstGeom>
            <a:noFill/>
            <a:ln cap="flat" cmpd="sng" w="28575">
              <a:solidFill>
                <a:srgbClr val="008000"/>
              </a:solidFill>
              <a:prstDash val="solid"/>
              <a:round/>
              <a:headEnd len="med" w="med" type="none"/>
              <a:tailEnd len="med" w="med" type="triangle"/>
            </a:ln>
          </p:spPr>
        </p:cxnSp>
        <p:sp>
          <p:nvSpPr>
            <p:cNvPr id="4061" name="Google Shape;4061;p61"/>
            <p:cNvSpPr txBox="1"/>
            <p:nvPr/>
          </p:nvSpPr>
          <p:spPr>
            <a:xfrm>
              <a:off x="1456" y="193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sp>
          <p:nvSpPr>
            <p:cNvPr id="4062" name="Google Shape;4062;p61"/>
            <p:cNvSpPr txBox="1"/>
            <p:nvPr/>
          </p:nvSpPr>
          <p:spPr>
            <a:xfrm>
              <a:off x="1383" y="204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Tahoma"/>
                <a:buNone/>
              </a:pPr>
              <a:r>
                <a:rPr b="1" i="0" lang="en-US" sz="1400" u="none" cap="none" strike="noStrike">
                  <a:solidFill>
                    <a:srgbClr val="FF0000"/>
                  </a:solidFill>
                  <a:latin typeface="Tahoma"/>
                  <a:ea typeface="Tahoma"/>
                  <a:cs typeface="Tahoma"/>
                  <a:sym typeface="Tahoma"/>
                </a:rPr>
                <a:t>X</a:t>
              </a:r>
              <a:endParaRPr sz="1100"/>
            </a:p>
          </p:txBody>
        </p:sp>
        <p:sp>
          <p:nvSpPr>
            <p:cNvPr id="4063" name="Google Shape;4063;p61"/>
            <p:cNvSpPr txBox="1"/>
            <p:nvPr/>
          </p:nvSpPr>
          <p:spPr>
            <a:xfrm>
              <a:off x="1324" y="217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200"/>
                <a:buFont typeface="Tahoma"/>
                <a:buNone/>
              </a:pPr>
              <a:r>
                <a:rPr b="0" i="1" lang="en-US" sz="1200" u="none" cap="none" strike="noStrike">
                  <a:solidFill>
                    <a:srgbClr val="FF0000"/>
                  </a:solidFill>
                  <a:latin typeface="Tahoma"/>
                  <a:ea typeface="Tahoma"/>
                  <a:cs typeface="Tahoma"/>
                  <a:sym typeface="Tahoma"/>
                </a:rPr>
                <a:t>loss</a:t>
              </a:r>
              <a:endParaRPr sz="1100"/>
            </a:p>
          </p:txBody>
        </p:sp>
      </p:grpSp>
      <p:grpSp>
        <p:nvGrpSpPr>
          <p:cNvPr id="4064" name="Google Shape;4064;p61"/>
          <p:cNvGrpSpPr/>
          <p:nvPr/>
        </p:nvGrpSpPr>
        <p:grpSpPr>
          <a:xfrm>
            <a:off x="1664537" y="2396701"/>
            <a:ext cx="91678" cy="775097"/>
            <a:chOff x="3651" y="1878"/>
            <a:chExt cx="78" cy="963"/>
          </a:xfrm>
        </p:grpSpPr>
        <p:cxnSp>
          <p:nvCxnSpPr>
            <p:cNvPr id="4065" name="Google Shape;4065;p61"/>
            <p:cNvCxnSpPr/>
            <p:nvPr/>
          </p:nvCxnSpPr>
          <p:spPr>
            <a:xfrm>
              <a:off x="3729" y="1879"/>
              <a:ext cx="0" cy="962"/>
            </a:xfrm>
            <a:prstGeom prst="straightConnector1">
              <a:avLst/>
            </a:prstGeom>
            <a:noFill/>
            <a:ln cap="flat" cmpd="sng" w="28575">
              <a:solidFill>
                <a:srgbClr val="000000"/>
              </a:solidFill>
              <a:prstDash val="solid"/>
              <a:round/>
              <a:headEnd len="med" w="med" type="none"/>
              <a:tailEnd len="med" w="med" type="none"/>
            </a:ln>
          </p:spPr>
        </p:cxnSp>
        <p:cxnSp>
          <p:nvCxnSpPr>
            <p:cNvPr id="4066" name="Google Shape;4066;p61"/>
            <p:cNvCxnSpPr/>
            <p:nvPr/>
          </p:nvCxnSpPr>
          <p:spPr>
            <a:xfrm rot="10800000">
              <a:off x="3651" y="1878"/>
              <a:ext cx="75" cy="0"/>
            </a:xfrm>
            <a:prstGeom prst="straightConnector1">
              <a:avLst/>
            </a:prstGeom>
            <a:noFill/>
            <a:ln cap="flat" cmpd="sng" w="28575">
              <a:solidFill>
                <a:srgbClr val="000000"/>
              </a:solidFill>
              <a:prstDash val="solid"/>
              <a:round/>
              <a:headEnd len="med" w="med" type="none"/>
              <a:tailEnd len="med" w="med" type="none"/>
            </a:ln>
          </p:spPr>
        </p:cxnSp>
        <p:cxnSp>
          <p:nvCxnSpPr>
            <p:cNvPr id="4067" name="Google Shape;4067;p61"/>
            <p:cNvCxnSpPr/>
            <p:nvPr/>
          </p:nvCxnSpPr>
          <p:spPr>
            <a:xfrm rot="10800000">
              <a:off x="3651" y="2841"/>
              <a:ext cx="75" cy="0"/>
            </a:xfrm>
            <a:prstGeom prst="straightConnector1">
              <a:avLst/>
            </a:prstGeom>
            <a:noFill/>
            <a:ln cap="flat" cmpd="sng" w="28575">
              <a:solidFill>
                <a:srgbClr val="000000"/>
              </a:solidFill>
              <a:prstDash val="solid"/>
              <a:round/>
              <a:headEnd len="med" w="med" type="none"/>
              <a:tailEnd len="med" w="med" type="none"/>
            </a:ln>
          </p:spPr>
        </p:cxnSp>
      </p:grpSp>
      <p:grpSp>
        <p:nvGrpSpPr>
          <p:cNvPr id="4068" name="Google Shape;4068;p61"/>
          <p:cNvGrpSpPr/>
          <p:nvPr/>
        </p:nvGrpSpPr>
        <p:grpSpPr>
          <a:xfrm>
            <a:off x="1760978" y="3138460"/>
            <a:ext cx="1103710" cy="378619"/>
            <a:chOff x="855" y="1710"/>
            <a:chExt cx="927" cy="318"/>
          </a:xfrm>
        </p:grpSpPr>
        <p:cxnSp>
          <p:nvCxnSpPr>
            <p:cNvPr id="4069" name="Google Shape;4069;p61"/>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70" name="Google Shape;4070;p61"/>
            <p:cNvSpPr txBox="1"/>
            <p:nvPr/>
          </p:nvSpPr>
          <p:spPr>
            <a:xfrm>
              <a:off x="1094" y="171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grpSp>
        <p:nvGrpSpPr>
          <p:cNvPr id="4071" name="Google Shape;4071;p61"/>
          <p:cNvGrpSpPr/>
          <p:nvPr/>
        </p:nvGrpSpPr>
        <p:grpSpPr>
          <a:xfrm>
            <a:off x="687034" y="2856282"/>
            <a:ext cx="1071562" cy="884634"/>
            <a:chOff x="2802" y="2348"/>
            <a:chExt cx="900" cy="743"/>
          </a:xfrm>
        </p:grpSpPr>
        <p:pic>
          <p:nvPicPr>
            <p:cNvPr descr="alarm_clock_ringing" id="4072" name="Google Shape;4072;p61"/>
            <p:cNvPicPr preferRelativeResize="0"/>
            <p:nvPr/>
          </p:nvPicPr>
          <p:blipFill rotWithShape="1">
            <a:blip r:embed="rId3">
              <a:alphaModFix/>
            </a:blip>
            <a:srcRect b="0" l="0" r="0" t="0"/>
            <a:stretch/>
          </p:blipFill>
          <p:spPr>
            <a:xfrm>
              <a:off x="2846" y="2348"/>
              <a:ext cx="275" cy="303"/>
            </a:xfrm>
            <a:prstGeom prst="rect">
              <a:avLst/>
            </a:prstGeom>
            <a:noFill/>
            <a:ln>
              <a:noFill/>
            </a:ln>
          </p:spPr>
        </p:pic>
        <p:sp>
          <p:nvSpPr>
            <p:cNvPr id="4073" name="Google Shape;4073;p61"/>
            <p:cNvSpPr txBox="1"/>
            <p:nvPr/>
          </p:nvSpPr>
          <p:spPr>
            <a:xfrm>
              <a:off x="2802" y="2491"/>
              <a:ext cx="900" cy="600"/>
            </a:xfrm>
            <a:prstGeom prst="rect">
              <a:avLst/>
            </a:prstGeom>
            <a:noFill/>
            <a:ln>
              <a:noFill/>
            </a:ln>
          </p:spPr>
          <p:txBody>
            <a:bodyPr anchorCtr="0" anchor="t" bIns="34275" lIns="68575" spcFirstLastPara="1" rIns="68575" wrap="square" tIns="34275">
              <a:spAutoFit/>
            </a:bodyPr>
            <a:lstStyle/>
            <a:p>
              <a:pPr indent="0" lvl="0" marL="0" marR="0" rtl="0" algn="r">
                <a:lnSpc>
                  <a:spcPct val="75000"/>
                </a:lnSpc>
                <a:spcBef>
                  <a:spcPts val="0"/>
                </a:spcBef>
                <a:spcAft>
                  <a:spcPts val="0"/>
                </a:spcAft>
                <a:buClr>
                  <a:srgbClr val="FF0000"/>
                </a:buClr>
                <a:buSzPts val="1400"/>
                <a:buFont typeface="Tahoma"/>
                <a:buNone/>
              </a:pPr>
              <a:r>
                <a:rPr b="0" i="1" lang="en-US" sz="1400" u="none" cap="none" strike="noStrike">
                  <a:solidFill>
                    <a:srgbClr val="FF0000"/>
                  </a:solidFill>
                  <a:latin typeface="Tahoma"/>
                  <a:ea typeface="Tahoma"/>
                  <a:cs typeface="Tahoma"/>
                  <a:sym typeface="Tahoma"/>
                </a:rPr>
                <a:t>timeout</a:t>
              </a:r>
              <a:endParaRPr sz="1100"/>
            </a:p>
            <a:p>
              <a:pPr indent="0" lvl="0" marL="0" marR="0" rtl="0" algn="r">
                <a:lnSpc>
                  <a:spcPct val="75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resend pkt1</a:t>
              </a:r>
              <a:endParaRPr sz="1100"/>
            </a:p>
          </p:txBody>
        </p:sp>
      </p:grpSp>
      <p:sp>
        <p:nvSpPr>
          <p:cNvPr id="4074" name="Google Shape;4074;p61"/>
          <p:cNvSpPr txBox="1"/>
          <p:nvPr/>
        </p:nvSpPr>
        <p:spPr>
          <a:xfrm>
            <a:off x="7119300" y="1983550"/>
            <a:ext cx="909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4075" name="Google Shape;4075;p61"/>
          <p:cNvSpPr txBox="1"/>
          <p:nvPr/>
        </p:nvSpPr>
        <p:spPr>
          <a:xfrm>
            <a:off x="7119300" y="2152622"/>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sp>
        <p:nvSpPr>
          <p:cNvPr id="4076" name="Google Shape;4076;p61"/>
          <p:cNvSpPr txBox="1"/>
          <p:nvPr/>
        </p:nvSpPr>
        <p:spPr>
          <a:xfrm>
            <a:off x="7074726" y="3124800"/>
            <a:ext cx="14481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(detect duplicate)</a:t>
            </a:r>
            <a:endParaRPr sz="1100"/>
          </a:p>
        </p:txBody>
      </p:sp>
      <p:grpSp>
        <p:nvGrpSpPr>
          <p:cNvPr id="4077" name="Google Shape;4077;p61"/>
          <p:cNvGrpSpPr/>
          <p:nvPr/>
        </p:nvGrpSpPr>
        <p:grpSpPr>
          <a:xfrm>
            <a:off x="6017972" y="1888307"/>
            <a:ext cx="1103709" cy="357188"/>
            <a:chOff x="855" y="1773"/>
            <a:chExt cx="927" cy="300"/>
          </a:xfrm>
        </p:grpSpPr>
        <p:cxnSp>
          <p:nvCxnSpPr>
            <p:cNvPr id="4078" name="Google Shape;4078;p61"/>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79" name="Google Shape;4079;p61"/>
            <p:cNvSpPr txBox="1"/>
            <p:nvPr/>
          </p:nvSpPr>
          <p:spPr>
            <a:xfrm>
              <a:off x="1094" y="1773"/>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sp>
        <p:nvSpPr>
          <p:cNvPr id="4080" name="Google Shape;4080;p61"/>
          <p:cNvSpPr txBox="1"/>
          <p:nvPr/>
        </p:nvSpPr>
        <p:spPr>
          <a:xfrm>
            <a:off x="5277400" y="777450"/>
            <a:ext cx="728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4081" name="Google Shape;4081;p61"/>
          <p:cNvSpPr txBox="1"/>
          <p:nvPr/>
        </p:nvSpPr>
        <p:spPr>
          <a:xfrm>
            <a:off x="7107394" y="773878"/>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sp>
        <p:nvSpPr>
          <p:cNvPr id="4082" name="Google Shape;4082;p61"/>
          <p:cNvSpPr txBox="1"/>
          <p:nvPr/>
        </p:nvSpPr>
        <p:spPr>
          <a:xfrm>
            <a:off x="7125127" y="2914875"/>
            <a:ext cx="909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pkt1</a:t>
            </a:r>
            <a:endParaRPr sz="1100"/>
          </a:p>
        </p:txBody>
      </p:sp>
      <p:sp>
        <p:nvSpPr>
          <p:cNvPr id="4083" name="Google Shape;4083;p61"/>
          <p:cNvSpPr txBox="1"/>
          <p:nvPr/>
        </p:nvSpPr>
        <p:spPr>
          <a:xfrm>
            <a:off x="7112156" y="1477538"/>
            <a:ext cx="8976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sp>
        <p:nvSpPr>
          <p:cNvPr id="4084" name="Google Shape;4084;p61"/>
          <p:cNvSpPr txBox="1"/>
          <p:nvPr/>
        </p:nvSpPr>
        <p:spPr>
          <a:xfrm>
            <a:off x="5081000" y="1664475"/>
            <a:ext cx="909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a:t>
            </a:r>
            <a:endParaRPr sz="1100"/>
          </a:p>
        </p:txBody>
      </p:sp>
      <p:sp>
        <p:nvSpPr>
          <p:cNvPr id="4085" name="Google Shape;4085;p61"/>
          <p:cNvSpPr txBox="1"/>
          <p:nvPr/>
        </p:nvSpPr>
        <p:spPr>
          <a:xfrm>
            <a:off x="5107144" y="1828772"/>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p:txBody>
      </p:sp>
      <p:sp>
        <p:nvSpPr>
          <p:cNvPr id="4086" name="Google Shape;4086;p61"/>
          <p:cNvSpPr txBox="1"/>
          <p:nvPr/>
        </p:nvSpPr>
        <p:spPr>
          <a:xfrm>
            <a:off x="5098810" y="1107253"/>
            <a:ext cx="8811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4087" name="Google Shape;4087;p61"/>
          <p:cNvSpPr txBox="1"/>
          <p:nvPr/>
        </p:nvSpPr>
        <p:spPr>
          <a:xfrm>
            <a:off x="7106199" y="1319175"/>
            <a:ext cx="909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grpSp>
        <p:nvGrpSpPr>
          <p:cNvPr id="4088" name="Google Shape;4088;p61"/>
          <p:cNvGrpSpPr/>
          <p:nvPr/>
        </p:nvGrpSpPr>
        <p:grpSpPr>
          <a:xfrm>
            <a:off x="6010828" y="1244174"/>
            <a:ext cx="1103709" cy="357188"/>
            <a:chOff x="850" y="1230"/>
            <a:chExt cx="927" cy="300"/>
          </a:xfrm>
        </p:grpSpPr>
        <p:cxnSp>
          <p:nvCxnSpPr>
            <p:cNvPr id="4089" name="Google Shape;4089;p61"/>
            <p:cNvCxnSpPr/>
            <p:nvPr/>
          </p:nvCxnSpPr>
          <p:spPr>
            <a:xfrm>
              <a:off x="850" y="1257"/>
              <a:ext cx="927" cy="225"/>
            </a:xfrm>
            <a:prstGeom prst="straightConnector1">
              <a:avLst/>
            </a:prstGeom>
            <a:noFill/>
            <a:ln cap="flat" cmpd="sng" w="28575">
              <a:solidFill>
                <a:srgbClr val="000099"/>
              </a:solidFill>
              <a:prstDash val="solid"/>
              <a:round/>
              <a:headEnd len="med" w="med" type="none"/>
              <a:tailEnd len="med" w="med" type="triangle"/>
            </a:ln>
          </p:spPr>
        </p:cxnSp>
        <p:sp>
          <p:nvSpPr>
            <p:cNvPr id="4090" name="Google Shape;4090;p61"/>
            <p:cNvSpPr txBox="1"/>
            <p:nvPr/>
          </p:nvSpPr>
          <p:spPr>
            <a:xfrm>
              <a:off x="1082" y="1230"/>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4091" name="Google Shape;4091;p61"/>
          <p:cNvGrpSpPr/>
          <p:nvPr/>
        </p:nvGrpSpPr>
        <p:grpSpPr>
          <a:xfrm>
            <a:off x="6000112" y="1598987"/>
            <a:ext cx="1103710" cy="357188"/>
            <a:chOff x="841" y="1528"/>
            <a:chExt cx="927" cy="300"/>
          </a:xfrm>
        </p:grpSpPr>
        <p:cxnSp>
          <p:nvCxnSpPr>
            <p:cNvPr id="4092" name="Google Shape;4092;p61"/>
            <p:cNvCxnSpPr/>
            <p:nvPr/>
          </p:nvCxnSpPr>
          <p:spPr>
            <a:xfrm flipH="1">
              <a:off x="841" y="1536"/>
              <a:ext cx="927" cy="225"/>
            </a:xfrm>
            <a:prstGeom prst="straightConnector1">
              <a:avLst/>
            </a:prstGeom>
            <a:noFill/>
            <a:ln cap="flat" cmpd="sng" w="28575">
              <a:solidFill>
                <a:srgbClr val="008000"/>
              </a:solidFill>
              <a:prstDash val="solid"/>
              <a:round/>
              <a:headEnd len="med" w="med" type="none"/>
              <a:tailEnd len="med" w="med" type="triangle"/>
            </a:ln>
          </p:spPr>
        </p:cxnSp>
        <p:sp>
          <p:nvSpPr>
            <p:cNvPr id="4093" name="Google Shape;4093;p61"/>
            <p:cNvSpPr txBox="1"/>
            <p:nvPr/>
          </p:nvSpPr>
          <p:spPr>
            <a:xfrm>
              <a:off x="1089" y="1528"/>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sp>
        <p:nvSpPr>
          <p:cNvPr id="4094" name="Google Shape;4094;p61"/>
          <p:cNvSpPr txBox="1"/>
          <p:nvPr/>
        </p:nvSpPr>
        <p:spPr>
          <a:xfrm>
            <a:off x="5223825" y="4650483"/>
            <a:ext cx="29004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(d) premature timeout/ delayed ACK</a:t>
            </a:r>
            <a:endParaRPr sz="1100"/>
          </a:p>
        </p:txBody>
      </p:sp>
      <p:grpSp>
        <p:nvGrpSpPr>
          <p:cNvPr id="4095" name="Google Shape;4095;p61"/>
          <p:cNvGrpSpPr/>
          <p:nvPr/>
        </p:nvGrpSpPr>
        <p:grpSpPr>
          <a:xfrm>
            <a:off x="5927485" y="2043085"/>
            <a:ext cx="91678" cy="775097"/>
            <a:chOff x="3651" y="1878"/>
            <a:chExt cx="78" cy="963"/>
          </a:xfrm>
        </p:grpSpPr>
        <p:cxnSp>
          <p:nvCxnSpPr>
            <p:cNvPr id="4096" name="Google Shape;4096;p61"/>
            <p:cNvCxnSpPr/>
            <p:nvPr/>
          </p:nvCxnSpPr>
          <p:spPr>
            <a:xfrm>
              <a:off x="3729" y="1879"/>
              <a:ext cx="0" cy="962"/>
            </a:xfrm>
            <a:prstGeom prst="straightConnector1">
              <a:avLst/>
            </a:prstGeom>
            <a:noFill/>
            <a:ln cap="flat" cmpd="sng" w="28575">
              <a:solidFill>
                <a:srgbClr val="000000"/>
              </a:solidFill>
              <a:prstDash val="solid"/>
              <a:round/>
              <a:headEnd len="med" w="med" type="none"/>
              <a:tailEnd len="med" w="med" type="none"/>
            </a:ln>
          </p:spPr>
        </p:cxnSp>
        <p:cxnSp>
          <p:nvCxnSpPr>
            <p:cNvPr id="4097" name="Google Shape;4097;p61"/>
            <p:cNvCxnSpPr/>
            <p:nvPr/>
          </p:nvCxnSpPr>
          <p:spPr>
            <a:xfrm rot="10800000">
              <a:off x="3651" y="1878"/>
              <a:ext cx="75" cy="0"/>
            </a:xfrm>
            <a:prstGeom prst="straightConnector1">
              <a:avLst/>
            </a:prstGeom>
            <a:noFill/>
            <a:ln cap="flat" cmpd="sng" w="28575">
              <a:solidFill>
                <a:srgbClr val="000000"/>
              </a:solidFill>
              <a:prstDash val="solid"/>
              <a:round/>
              <a:headEnd len="med" w="med" type="none"/>
              <a:tailEnd len="med" w="med" type="none"/>
            </a:ln>
          </p:spPr>
        </p:cxnSp>
        <p:cxnSp>
          <p:nvCxnSpPr>
            <p:cNvPr id="4098" name="Google Shape;4098;p61"/>
            <p:cNvCxnSpPr/>
            <p:nvPr/>
          </p:nvCxnSpPr>
          <p:spPr>
            <a:xfrm rot="10800000">
              <a:off x="3651" y="2841"/>
              <a:ext cx="75" cy="0"/>
            </a:xfrm>
            <a:prstGeom prst="straightConnector1">
              <a:avLst/>
            </a:prstGeom>
            <a:noFill/>
            <a:ln cap="flat" cmpd="sng" w="28575">
              <a:solidFill>
                <a:srgbClr val="000000"/>
              </a:solidFill>
              <a:prstDash val="solid"/>
              <a:round/>
              <a:headEnd len="med" w="med" type="none"/>
              <a:tailEnd len="med" w="med" type="none"/>
            </a:ln>
          </p:spPr>
        </p:cxnSp>
      </p:grpSp>
      <p:grpSp>
        <p:nvGrpSpPr>
          <p:cNvPr id="4099" name="Google Shape;4099;p61"/>
          <p:cNvGrpSpPr/>
          <p:nvPr/>
        </p:nvGrpSpPr>
        <p:grpSpPr>
          <a:xfrm>
            <a:off x="6023925" y="2890813"/>
            <a:ext cx="1103710" cy="357188"/>
            <a:chOff x="855" y="1799"/>
            <a:chExt cx="927" cy="300"/>
          </a:xfrm>
        </p:grpSpPr>
        <p:cxnSp>
          <p:nvCxnSpPr>
            <p:cNvPr id="4100" name="Google Shape;4100;p61"/>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101" name="Google Shape;4101;p61"/>
            <p:cNvSpPr txBox="1"/>
            <p:nvPr/>
          </p:nvSpPr>
          <p:spPr>
            <a:xfrm>
              <a:off x="1121" y="1799"/>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grpSp>
        <p:nvGrpSpPr>
          <p:cNvPr id="4102" name="Google Shape;4102;p61"/>
          <p:cNvGrpSpPr/>
          <p:nvPr/>
        </p:nvGrpSpPr>
        <p:grpSpPr>
          <a:xfrm>
            <a:off x="4949981" y="2502666"/>
            <a:ext cx="1071562" cy="884635"/>
            <a:chOff x="2802" y="2348"/>
            <a:chExt cx="900" cy="743"/>
          </a:xfrm>
        </p:grpSpPr>
        <p:pic>
          <p:nvPicPr>
            <p:cNvPr descr="alarm_clock_ringing" id="4103" name="Google Shape;4103;p61"/>
            <p:cNvPicPr preferRelativeResize="0"/>
            <p:nvPr/>
          </p:nvPicPr>
          <p:blipFill rotWithShape="1">
            <a:blip r:embed="rId3">
              <a:alphaModFix/>
            </a:blip>
            <a:srcRect b="0" l="0" r="0" t="0"/>
            <a:stretch/>
          </p:blipFill>
          <p:spPr>
            <a:xfrm>
              <a:off x="2846" y="2348"/>
              <a:ext cx="275" cy="303"/>
            </a:xfrm>
            <a:prstGeom prst="rect">
              <a:avLst/>
            </a:prstGeom>
            <a:noFill/>
            <a:ln>
              <a:noFill/>
            </a:ln>
          </p:spPr>
        </p:pic>
        <p:sp>
          <p:nvSpPr>
            <p:cNvPr id="4104" name="Google Shape;4104;p61"/>
            <p:cNvSpPr txBox="1"/>
            <p:nvPr/>
          </p:nvSpPr>
          <p:spPr>
            <a:xfrm>
              <a:off x="2802" y="2491"/>
              <a:ext cx="900" cy="600"/>
            </a:xfrm>
            <a:prstGeom prst="rect">
              <a:avLst/>
            </a:prstGeom>
            <a:noFill/>
            <a:ln>
              <a:noFill/>
            </a:ln>
          </p:spPr>
          <p:txBody>
            <a:bodyPr anchorCtr="0" anchor="t" bIns="34275" lIns="68575" spcFirstLastPara="1" rIns="68575" wrap="square" tIns="34275">
              <a:spAutoFit/>
            </a:bodyPr>
            <a:lstStyle/>
            <a:p>
              <a:pPr indent="0" lvl="0" marL="0" marR="0" rtl="0" algn="r">
                <a:lnSpc>
                  <a:spcPct val="75000"/>
                </a:lnSpc>
                <a:spcBef>
                  <a:spcPts val="0"/>
                </a:spcBef>
                <a:spcAft>
                  <a:spcPts val="0"/>
                </a:spcAft>
                <a:buClr>
                  <a:srgbClr val="FF0000"/>
                </a:buClr>
                <a:buSzPts val="1400"/>
                <a:buFont typeface="Tahoma"/>
                <a:buNone/>
              </a:pPr>
              <a:r>
                <a:rPr b="0" i="1" lang="en-US" sz="1400" u="none" cap="none" strike="noStrike">
                  <a:solidFill>
                    <a:srgbClr val="FF0000"/>
                  </a:solidFill>
                  <a:latin typeface="Tahoma"/>
                  <a:ea typeface="Tahoma"/>
                  <a:cs typeface="Tahoma"/>
                  <a:sym typeface="Tahoma"/>
                </a:rPr>
                <a:t>timeout</a:t>
              </a:r>
              <a:endParaRPr sz="1100"/>
            </a:p>
            <a:p>
              <a:pPr indent="0" lvl="0" marL="0" marR="0" rtl="0" algn="r">
                <a:lnSpc>
                  <a:spcPct val="75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resend pkt1</a:t>
              </a:r>
              <a:endParaRPr sz="1100"/>
            </a:p>
          </p:txBody>
        </p:sp>
      </p:grpSp>
      <p:grpSp>
        <p:nvGrpSpPr>
          <p:cNvPr id="4105" name="Google Shape;4105;p61"/>
          <p:cNvGrpSpPr/>
          <p:nvPr/>
        </p:nvGrpSpPr>
        <p:grpSpPr>
          <a:xfrm>
            <a:off x="6435667" y="2232395"/>
            <a:ext cx="728220" cy="564356"/>
            <a:chOff x="4186" y="1705"/>
            <a:chExt cx="637" cy="453"/>
          </a:xfrm>
        </p:grpSpPr>
        <p:cxnSp>
          <p:nvCxnSpPr>
            <p:cNvPr id="4106" name="Google Shape;4106;p61"/>
            <p:cNvCxnSpPr/>
            <p:nvPr/>
          </p:nvCxnSpPr>
          <p:spPr>
            <a:xfrm flipH="1">
              <a:off x="4343" y="1705"/>
              <a:ext cx="441" cy="329"/>
            </a:xfrm>
            <a:prstGeom prst="straightConnector1">
              <a:avLst/>
            </a:prstGeom>
            <a:noFill/>
            <a:ln cap="flat" cmpd="sng" w="28575">
              <a:solidFill>
                <a:srgbClr val="008000"/>
              </a:solidFill>
              <a:prstDash val="solid"/>
              <a:round/>
              <a:headEnd len="med" w="med" type="none"/>
              <a:tailEnd len="med" w="med" type="none"/>
            </a:ln>
          </p:spPr>
        </p:cxnSp>
        <p:cxnSp>
          <p:nvCxnSpPr>
            <p:cNvPr id="4107" name="Google Shape;4107;p61"/>
            <p:cNvCxnSpPr/>
            <p:nvPr/>
          </p:nvCxnSpPr>
          <p:spPr>
            <a:xfrm flipH="1">
              <a:off x="4186" y="2047"/>
              <a:ext cx="146" cy="111"/>
            </a:xfrm>
            <a:prstGeom prst="straightConnector1">
              <a:avLst/>
            </a:prstGeom>
            <a:noFill/>
            <a:ln cap="flat" cmpd="sng" w="28575">
              <a:solidFill>
                <a:srgbClr val="008000"/>
              </a:solidFill>
              <a:prstDash val="dot"/>
              <a:round/>
              <a:headEnd len="med" w="med" type="none"/>
              <a:tailEnd len="med" w="med" type="none"/>
            </a:ln>
          </p:spPr>
        </p:cxnSp>
        <p:sp>
          <p:nvSpPr>
            <p:cNvPr id="4108" name="Google Shape;4108;p61"/>
            <p:cNvSpPr txBox="1"/>
            <p:nvPr/>
          </p:nvSpPr>
          <p:spPr>
            <a:xfrm>
              <a:off x="4223" y="1846"/>
              <a:ext cx="6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grpSp>
      <p:cxnSp>
        <p:nvCxnSpPr>
          <p:cNvPr id="4109" name="Google Shape;4109;p61"/>
          <p:cNvCxnSpPr/>
          <p:nvPr/>
        </p:nvCxnSpPr>
        <p:spPr>
          <a:xfrm flipH="1">
            <a:off x="5941800" y="2640778"/>
            <a:ext cx="682200" cy="554700"/>
          </a:xfrm>
          <a:prstGeom prst="straightConnector1">
            <a:avLst/>
          </a:prstGeom>
          <a:noFill/>
          <a:ln cap="flat" cmpd="sng" w="28575">
            <a:solidFill>
              <a:srgbClr val="008000"/>
            </a:solidFill>
            <a:prstDash val="solid"/>
            <a:round/>
            <a:headEnd len="med" w="med" type="none"/>
            <a:tailEnd len="med" w="med" type="triangle"/>
          </a:ln>
        </p:spPr>
      </p:cxnSp>
      <p:grpSp>
        <p:nvGrpSpPr>
          <p:cNvPr id="4110" name="Google Shape;4110;p61"/>
          <p:cNvGrpSpPr/>
          <p:nvPr/>
        </p:nvGrpSpPr>
        <p:grpSpPr>
          <a:xfrm>
            <a:off x="6009502" y="3308300"/>
            <a:ext cx="2091248" cy="564084"/>
            <a:chOff x="8162097" y="4781103"/>
            <a:chExt cx="2788331" cy="752112"/>
          </a:xfrm>
        </p:grpSpPr>
        <p:grpSp>
          <p:nvGrpSpPr>
            <p:cNvPr id="4111" name="Google Shape;4111;p61"/>
            <p:cNvGrpSpPr/>
            <p:nvPr/>
          </p:nvGrpSpPr>
          <p:grpSpPr>
            <a:xfrm>
              <a:off x="8162097" y="4974413"/>
              <a:ext cx="1471613" cy="558802"/>
              <a:chOff x="2229" y="3467"/>
              <a:chExt cx="927" cy="352"/>
            </a:xfrm>
          </p:grpSpPr>
          <p:cxnSp>
            <p:nvCxnSpPr>
              <p:cNvPr id="4112" name="Google Shape;4112;p61"/>
              <p:cNvCxnSpPr/>
              <p:nvPr/>
            </p:nvCxnSpPr>
            <p:spPr>
              <a:xfrm flipH="1">
                <a:off x="2229" y="3467"/>
                <a:ext cx="927" cy="225"/>
              </a:xfrm>
              <a:prstGeom prst="straightConnector1">
                <a:avLst/>
              </a:prstGeom>
              <a:noFill/>
              <a:ln cap="flat" cmpd="sng" w="28575">
                <a:solidFill>
                  <a:srgbClr val="008000"/>
                </a:solidFill>
                <a:prstDash val="solid"/>
                <a:round/>
                <a:headEnd len="med" w="med" type="none"/>
                <a:tailEnd len="med" w="med" type="triangle"/>
              </a:ln>
            </p:spPr>
          </p:cxnSp>
          <p:sp>
            <p:nvSpPr>
              <p:cNvPr id="4113" name="Google Shape;4113;p61"/>
              <p:cNvSpPr txBox="1"/>
              <p:nvPr/>
            </p:nvSpPr>
            <p:spPr>
              <a:xfrm>
                <a:off x="2336" y="3519"/>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ack1</a:t>
                </a:r>
                <a:endParaRPr sz="1100"/>
              </a:p>
            </p:txBody>
          </p:sp>
        </p:grpSp>
        <p:sp>
          <p:nvSpPr>
            <p:cNvPr id="4114" name="Google Shape;4114;p61"/>
            <p:cNvSpPr txBox="1"/>
            <p:nvPr/>
          </p:nvSpPr>
          <p:spPr>
            <a:xfrm>
              <a:off x="9632827" y="4781103"/>
              <a:ext cx="13176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ack1</a:t>
              </a:r>
              <a:endParaRPr sz="1100"/>
            </a:p>
          </p:txBody>
        </p:sp>
      </p:grpSp>
      <p:grpSp>
        <p:nvGrpSpPr>
          <p:cNvPr id="4115" name="Google Shape;4115;p61"/>
          <p:cNvGrpSpPr/>
          <p:nvPr/>
        </p:nvGrpSpPr>
        <p:grpSpPr>
          <a:xfrm>
            <a:off x="4874249" y="3184099"/>
            <a:ext cx="3270890" cy="1131808"/>
            <a:chOff x="6732093" y="4523544"/>
            <a:chExt cx="4279590" cy="1439226"/>
          </a:xfrm>
        </p:grpSpPr>
        <p:grpSp>
          <p:nvGrpSpPr>
            <p:cNvPr id="4116" name="Google Shape;4116;p61"/>
            <p:cNvGrpSpPr/>
            <p:nvPr/>
          </p:nvGrpSpPr>
          <p:grpSpPr>
            <a:xfrm>
              <a:off x="6732093" y="4523544"/>
              <a:ext cx="1548991" cy="719162"/>
              <a:chOff x="2690" y="3285"/>
              <a:chExt cx="976" cy="453"/>
            </a:xfrm>
          </p:grpSpPr>
          <p:sp>
            <p:nvSpPr>
              <p:cNvPr id="4117" name="Google Shape;4117;p61"/>
              <p:cNvSpPr txBox="1"/>
              <p:nvPr/>
            </p:nvSpPr>
            <p:spPr>
              <a:xfrm>
                <a:off x="2690" y="3438"/>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p:txBody>
          </p:sp>
          <p:sp>
            <p:nvSpPr>
              <p:cNvPr id="4118" name="Google Shape;4118;p61"/>
              <p:cNvSpPr txBox="1"/>
              <p:nvPr/>
            </p:nvSpPr>
            <p:spPr>
              <a:xfrm>
                <a:off x="2766" y="32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a:t>
                </a:r>
                <a:endParaRPr sz="1100"/>
              </a:p>
            </p:txBody>
          </p:sp>
        </p:grpSp>
        <p:grpSp>
          <p:nvGrpSpPr>
            <p:cNvPr id="4119" name="Google Shape;4119;p61"/>
            <p:cNvGrpSpPr/>
            <p:nvPr/>
          </p:nvGrpSpPr>
          <p:grpSpPr>
            <a:xfrm>
              <a:off x="8073197" y="4747083"/>
              <a:ext cx="1547813" cy="529332"/>
              <a:chOff x="850" y="1229"/>
              <a:chExt cx="927" cy="300"/>
            </a:xfrm>
          </p:grpSpPr>
          <p:cxnSp>
            <p:nvCxnSpPr>
              <p:cNvPr id="4120" name="Google Shape;4120;p61"/>
              <p:cNvCxnSpPr/>
              <p:nvPr/>
            </p:nvCxnSpPr>
            <p:spPr>
              <a:xfrm>
                <a:off x="850" y="1257"/>
                <a:ext cx="927" cy="225"/>
              </a:xfrm>
              <a:prstGeom prst="straightConnector1">
                <a:avLst/>
              </a:prstGeom>
              <a:noFill/>
              <a:ln cap="flat" cmpd="sng" w="28575">
                <a:solidFill>
                  <a:srgbClr val="000099"/>
                </a:solidFill>
                <a:prstDash val="solid"/>
                <a:round/>
                <a:headEnd len="med" w="med" type="none"/>
                <a:tailEnd len="med" w="med" type="triangle"/>
              </a:ln>
            </p:spPr>
          </p:cxnSp>
          <p:sp>
            <p:nvSpPr>
              <p:cNvPr id="4121" name="Google Shape;4121;p61"/>
              <p:cNvSpPr txBox="1"/>
              <p:nvPr/>
            </p:nvSpPr>
            <p:spPr>
              <a:xfrm>
                <a:off x="1014" y="1229"/>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pkt0</a:t>
                </a:r>
                <a:endParaRPr sz="1100"/>
              </a:p>
            </p:txBody>
          </p:sp>
        </p:grpSp>
        <p:grpSp>
          <p:nvGrpSpPr>
            <p:cNvPr id="4122" name="Google Shape;4122;p61"/>
            <p:cNvGrpSpPr/>
            <p:nvPr/>
          </p:nvGrpSpPr>
          <p:grpSpPr>
            <a:xfrm>
              <a:off x="9582933" y="5037903"/>
              <a:ext cx="1428751" cy="924867"/>
              <a:chOff x="4762" y="2985"/>
              <a:chExt cx="900" cy="583"/>
            </a:xfrm>
          </p:grpSpPr>
          <p:sp>
            <p:nvSpPr>
              <p:cNvPr id="4123" name="Google Shape;4123;p61"/>
              <p:cNvSpPr txBox="1"/>
              <p:nvPr/>
            </p:nvSpPr>
            <p:spPr>
              <a:xfrm>
                <a:off x="4762" y="29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pkt0</a:t>
                </a:r>
                <a:endParaRPr sz="1100"/>
              </a:p>
            </p:txBody>
          </p:sp>
          <p:sp>
            <p:nvSpPr>
              <p:cNvPr id="4124" name="Google Shape;4124;p61"/>
              <p:cNvSpPr txBox="1"/>
              <p:nvPr/>
            </p:nvSpPr>
            <p:spPr>
              <a:xfrm>
                <a:off x="4762" y="3268"/>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ack0</a:t>
                </a:r>
                <a:endParaRPr sz="1100"/>
              </a:p>
            </p:txBody>
          </p:sp>
        </p:grpSp>
      </p:grpSp>
      <p:grpSp>
        <p:nvGrpSpPr>
          <p:cNvPr id="4125" name="Google Shape;4125;p61"/>
          <p:cNvGrpSpPr/>
          <p:nvPr/>
        </p:nvGrpSpPr>
        <p:grpSpPr>
          <a:xfrm>
            <a:off x="6026169" y="3725927"/>
            <a:ext cx="1092994" cy="384572"/>
            <a:chOff x="3839" y="2850"/>
            <a:chExt cx="918" cy="323"/>
          </a:xfrm>
        </p:grpSpPr>
        <p:cxnSp>
          <p:nvCxnSpPr>
            <p:cNvPr id="4126" name="Google Shape;4126;p61"/>
            <p:cNvCxnSpPr/>
            <p:nvPr/>
          </p:nvCxnSpPr>
          <p:spPr>
            <a:xfrm flipH="1">
              <a:off x="3839" y="2850"/>
              <a:ext cx="918" cy="308"/>
            </a:xfrm>
            <a:prstGeom prst="straightConnector1">
              <a:avLst/>
            </a:prstGeom>
            <a:noFill/>
            <a:ln cap="flat" cmpd="sng" w="28575">
              <a:solidFill>
                <a:srgbClr val="008000"/>
              </a:solidFill>
              <a:prstDash val="solid"/>
              <a:round/>
              <a:headEnd len="med" w="med" type="none"/>
              <a:tailEnd len="med" w="med" type="triangle"/>
            </a:ln>
          </p:spPr>
        </p:cxnSp>
        <p:sp>
          <p:nvSpPr>
            <p:cNvPr id="4127" name="Google Shape;4127;p61"/>
            <p:cNvSpPr txBox="1"/>
            <p:nvPr/>
          </p:nvSpPr>
          <p:spPr>
            <a:xfrm>
              <a:off x="4104" y="2873"/>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200"/>
                <a:buFont typeface="Arial"/>
                <a:buNone/>
              </a:pPr>
              <a:r>
                <a:rPr b="0" i="0" lang="en-US" sz="1200" u="none" cap="none" strike="noStrike">
                  <a:solidFill>
                    <a:srgbClr val="008000"/>
                  </a:solidFill>
                  <a:latin typeface="Arial"/>
                  <a:ea typeface="Arial"/>
                  <a:cs typeface="Arial"/>
                  <a:sym typeface="Arial"/>
                </a:rPr>
                <a:t>ack0</a:t>
              </a:r>
              <a:endParaRPr sz="1100"/>
            </a:p>
          </p:txBody>
        </p:sp>
      </p:grpSp>
      <p:grpSp>
        <p:nvGrpSpPr>
          <p:cNvPr id="4128" name="Google Shape;4128;p61"/>
          <p:cNvGrpSpPr/>
          <p:nvPr/>
        </p:nvGrpSpPr>
        <p:grpSpPr>
          <a:xfrm>
            <a:off x="6019846" y="4102205"/>
            <a:ext cx="1103709" cy="357188"/>
            <a:chOff x="855" y="1799"/>
            <a:chExt cx="927" cy="300"/>
          </a:xfrm>
        </p:grpSpPr>
        <p:cxnSp>
          <p:nvCxnSpPr>
            <p:cNvPr id="4129" name="Google Shape;4129;p61"/>
            <p:cNvCxnSpPr/>
            <p:nvPr/>
          </p:nvCxnSpPr>
          <p:spPr>
            <a:xfrm>
              <a:off x="855" y="1803"/>
              <a:ext cx="927" cy="225"/>
            </a:xfrm>
            <a:prstGeom prst="straightConnector1">
              <a:avLst/>
            </a:prstGeom>
            <a:noFill/>
            <a:ln cap="flat" cmpd="sng" w="28575">
              <a:solidFill>
                <a:srgbClr val="000099"/>
              </a:solidFill>
              <a:prstDash val="solid"/>
              <a:round/>
              <a:headEnd len="med" w="med" type="none"/>
              <a:tailEnd len="med" w="med" type="triangle"/>
            </a:ln>
          </p:spPr>
        </p:cxnSp>
        <p:sp>
          <p:nvSpPr>
            <p:cNvPr id="4130" name="Google Shape;4130;p61"/>
            <p:cNvSpPr txBox="1"/>
            <p:nvPr/>
          </p:nvSpPr>
          <p:spPr>
            <a:xfrm>
              <a:off x="1129" y="1799"/>
              <a:ext cx="3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Arial"/>
                <a:buNone/>
              </a:pPr>
              <a:r>
                <a:rPr b="0" i="0" lang="en-US" sz="1200" u="none" cap="none" strike="noStrike">
                  <a:solidFill>
                    <a:srgbClr val="000099"/>
                  </a:solidFill>
                  <a:latin typeface="Arial"/>
                  <a:ea typeface="Arial"/>
                  <a:cs typeface="Arial"/>
                  <a:sym typeface="Arial"/>
                </a:rPr>
                <a:t>pkt1</a:t>
              </a:r>
              <a:endParaRPr sz="1100"/>
            </a:p>
          </p:txBody>
        </p:sp>
      </p:grpSp>
      <p:grpSp>
        <p:nvGrpSpPr>
          <p:cNvPr id="4131" name="Google Shape;4131;p61"/>
          <p:cNvGrpSpPr/>
          <p:nvPr/>
        </p:nvGrpSpPr>
        <p:grpSpPr>
          <a:xfrm>
            <a:off x="4966150" y="3604975"/>
            <a:ext cx="1324800" cy="422875"/>
            <a:chOff x="5916858" y="5452586"/>
            <a:chExt cx="1766400" cy="563833"/>
          </a:xfrm>
        </p:grpSpPr>
        <p:sp>
          <p:nvSpPr>
            <p:cNvPr id="4132" name="Google Shape;4132;p61"/>
            <p:cNvSpPr txBox="1"/>
            <p:nvPr/>
          </p:nvSpPr>
          <p:spPr>
            <a:xfrm>
              <a:off x="6339125" y="5698420"/>
              <a:ext cx="970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(ignore)</a:t>
              </a:r>
              <a:endParaRPr sz="1100"/>
            </a:p>
          </p:txBody>
        </p:sp>
        <p:sp>
          <p:nvSpPr>
            <p:cNvPr id="4133" name="Google Shape;4133;p61"/>
            <p:cNvSpPr txBox="1"/>
            <p:nvPr/>
          </p:nvSpPr>
          <p:spPr>
            <a:xfrm>
              <a:off x="5916858" y="5452586"/>
              <a:ext cx="17664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a:t>
              </a:r>
              <a:endParaRPr sz="1100"/>
            </a:p>
          </p:txBody>
        </p:sp>
      </p:grpSp>
      <p:sp>
        <p:nvSpPr>
          <p:cNvPr id="4134" name="Google Shape;4134;p6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3"/>
                                        </p:tgtEl>
                                        <p:attrNameLst>
                                          <p:attrName>style.visibility</p:attrName>
                                        </p:attrNameLst>
                                      </p:cBhvr>
                                      <p:to>
                                        <p:strVal val="visible"/>
                                      </p:to>
                                    </p:set>
                                    <p:animEffect filter="fade" transition="in">
                                      <p:cBhvr>
                                        <p:cTn dur="500"/>
                                        <p:tgtEl>
                                          <p:spTgt spid="40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42">
                                            <p:txEl>
                                              <p:pRg end="0" st="0"/>
                                            </p:txEl>
                                          </p:spTgt>
                                        </p:tgtEl>
                                        <p:attrNameLst>
                                          <p:attrName>style.visibility</p:attrName>
                                        </p:attrNameLst>
                                      </p:cBhvr>
                                      <p:to>
                                        <p:strVal val="visible"/>
                                      </p:to>
                                    </p:set>
                                    <p:animEffect filter="fade" transition="in">
                                      <p:cBhvr>
                                        <p:cTn dur="500"/>
                                        <p:tgtEl>
                                          <p:spTgt spid="404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34"/>
                                        </p:tgtEl>
                                        <p:attrNameLst>
                                          <p:attrName>style.visibility</p:attrName>
                                        </p:attrNameLst>
                                      </p:cBhvr>
                                      <p:to>
                                        <p:strVal val="visible"/>
                                      </p:to>
                                    </p:set>
                                    <p:animEffect filter="fade" transition="in">
                                      <p:cBhvr>
                                        <p:cTn dur="500"/>
                                        <p:tgtEl>
                                          <p:spTgt spid="403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52"/>
                                        </p:tgtEl>
                                        <p:attrNameLst>
                                          <p:attrName>style.visibility</p:attrName>
                                        </p:attrNameLst>
                                      </p:cBhvr>
                                      <p:to>
                                        <p:strVal val="visible"/>
                                      </p:to>
                                    </p:set>
                                    <p:animEffect filter="fade" transition="in">
                                      <p:cBhvr>
                                        <p:cTn dur="500"/>
                                        <p:tgtEl>
                                          <p:spTgt spid="40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37"/>
                                        </p:tgtEl>
                                        <p:attrNameLst>
                                          <p:attrName>style.visibility</p:attrName>
                                        </p:attrNameLst>
                                      </p:cBhvr>
                                      <p:to>
                                        <p:strVal val="visible"/>
                                      </p:to>
                                    </p:set>
                                    <p:animEffect filter="fade" transition="in">
                                      <p:cBhvr>
                                        <p:cTn dur="500"/>
                                        <p:tgtEl>
                                          <p:spTgt spid="403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039"/>
                                        </p:tgtEl>
                                        <p:attrNameLst>
                                          <p:attrName>style.visibility</p:attrName>
                                        </p:attrNameLst>
                                      </p:cBhvr>
                                      <p:to>
                                        <p:strVal val="visible"/>
                                      </p:to>
                                    </p:set>
                                    <p:animEffect filter="fade" transition="in">
                                      <p:cBhvr>
                                        <p:cTn dur="500"/>
                                        <p:tgtEl>
                                          <p:spTgt spid="403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27"/>
                                        </p:tgtEl>
                                        <p:attrNameLst>
                                          <p:attrName>style.visibility</p:attrName>
                                        </p:attrNameLst>
                                      </p:cBhvr>
                                      <p:to>
                                        <p:strVal val="visible"/>
                                      </p:to>
                                    </p:set>
                                    <p:animEffect filter="fade" transition="in">
                                      <p:cBhvr>
                                        <p:cTn dur="500"/>
                                        <p:tgtEl>
                                          <p:spTgt spid="402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024">
                                            <p:txEl>
                                              <p:pRg end="0" st="0"/>
                                            </p:txEl>
                                          </p:spTgt>
                                        </p:tgtEl>
                                        <p:attrNameLst>
                                          <p:attrName>style.visibility</p:attrName>
                                        </p:attrNameLst>
                                      </p:cBhvr>
                                      <p:to>
                                        <p:strVal val="visible"/>
                                      </p:to>
                                    </p:set>
                                    <p:animEffect filter="fade" transition="in">
                                      <p:cBhvr>
                                        <p:cTn dur="500"/>
                                        <p:tgtEl>
                                          <p:spTgt spid="4024">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25"/>
                                        </p:tgtEl>
                                        <p:attrNameLst>
                                          <p:attrName>style.visibility</p:attrName>
                                        </p:attrNameLst>
                                      </p:cBhvr>
                                      <p:to>
                                        <p:strVal val="visible"/>
                                      </p:to>
                                    </p:set>
                                    <p:animEffect filter="fade" transition="in">
                                      <p:cBhvr>
                                        <p:cTn dur="500"/>
                                        <p:tgtEl>
                                          <p:spTgt spid="402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59"/>
                                        </p:tgtEl>
                                        <p:attrNameLst>
                                          <p:attrName>style.visibility</p:attrName>
                                        </p:attrNameLst>
                                      </p:cBhvr>
                                      <p:to>
                                        <p:strVal val="visible"/>
                                      </p:to>
                                    </p:set>
                                    <p:animEffect filter="fade" transition="in">
                                      <p:cBhvr>
                                        <p:cTn dur="500"/>
                                        <p:tgtEl>
                                          <p:spTgt spid="40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4"/>
                                        </p:tgtEl>
                                        <p:attrNameLst>
                                          <p:attrName>style.visibility</p:attrName>
                                        </p:attrNameLst>
                                      </p:cBhvr>
                                      <p:to>
                                        <p:strVal val="visible"/>
                                      </p:to>
                                    </p:set>
                                    <p:animEffect filter="fade" transition="in">
                                      <p:cBhvr>
                                        <p:cTn dur="1000"/>
                                        <p:tgtEl>
                                          <p:spTgt spid="40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71"/>
                                        </p:tgtEl>
                                        <p:attrNameLst>
                                          <p:attrName>style.visibility</p:attrName>
                                        </p:attrNameLst>
                                      </p:cBhvr>
                                      <p:to>
                                        <p:strVal val="visible"/>
                                      </p:to>
                                    </p:set>
                                    <p:animEffect filter="fade" transition="in">
                                      <p:cBhvr>
                                        <p:cTn dur="500"/>
                                        <p:tgtEl>
                                          <p:spTgt spid="40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8"/>
                                        </p:tgtEl>
                                        <p:attrNameLst>
                                          <p:attrName>style.visibility</p:attrName>
                                        </p:attrNameLst>
                                      </p:cBhvr>
                                      <p:to>
                                        <p:strVal val="visible"/>
                                      </p:to>
                                    </p:set>
                                    <p:animEffect filter="fade" transition="in">
                                      <p:cBhvr>
                                        <p:cTn dur="500"/>
                                        <p:tgtEl>
                                          <p:spTgt spid="40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32">
                                            <p:txEl>
                                              <p:pRg end="0" st="0"/>
                                            </p:txEl>
                                          </p:spTgt>
                                        </p:tgtEl>
                                        <p:attrNameLst>
                                          <p:attrName>style.visibility</p:attrName>
                                        </p:attrNameLst>
                                      </p:cBhvr>
                                      <p:to>
                                        <p:strVal val="visible"/>
                                      </p:to>
                                    </p:set>
                                    <p:animEffect filter="fade" transition="in">
                                      <p:cBhvr>
                                        <p:cTn dur="500"/>
                                        <p:tgtEl>
                                          <p:spTgt spid="403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26"/>
                                        </p:tgtEl>
                                        <p:attrNameLst>
                                          <p:attrName>style.visibility</p:attrName>
                                        </p:attrNameLst>
                                      </p:cBhvr>
                                      <p:to>
                                        <p:strVal val="visible"/>
                                      </p:to>
                                    </p:set>
                                    <p:animEffect filter="fade" transition="in">
                                      <p:cBhvr>
                                        <p:cTn dur="500"/>
                                        <p:tgtEl>
                                          <p:spTgt spid="40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35"/>
                                        </p:tgtEl>
                                        <p:attrNameLst>
                                          <p:attrName>style.visibility</p:attrName>
                                        </p:attrNameLst>
                                      </p:cBhvr>
                                      <p:to>
                                        <p:strVal val="visible"/>
                                      </p:to>
                                    </p:set>
                                    <p:animEffect filter="fade" transition="in">
                                      <p:cBhvr>
                                        <p:cTn dur="500"/>
                                        <p:tgtEl>
                                          <p:spTgt spid="40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49"/>
                                        </p:tgtEl>
                                        <p:attrNameLst>
                                          <p:attrName>style.visibility</p:attrName>
                                        </p:attrNameLst>
                                      </p:cBhvr>
                                      <p:to>
                                        <p:strVal val="visible"/>
                                      </p:to>
                                    </p:set>
                                    <p:animEffect filter="fade" transition="in">
                                      <p:cBhvr>
                                        <p:cTn dur="500"/>
                                        <p:tgtEl>
                                          <p:spTgt spid="40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40"/>
                                        </p:tgtEl>
                                        <p:attrNameLst>
                                          <p:attrName>style.visibility</p:attrName>
                                        </p:attrNameLst>
                                      </p:cBhvr>
                                      <p:to>
                                        <p:strVal val="visible"/>
                                      </p:to>
                                    </p:set>
                                    <p:animEffect filter="fade" transition="in">
                                      <p:cBhvr>
                                        <p:cTn dur="500"/>
                                        <p:tgtEl>
                                          <p:spTgt spid="404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038"/>
                                        </p:tgtEl>
                                        <p:attrNameLst>
                                          <p:attrName>style.visibility</p:attrName>
                                        </p:attrNameLst>
                                      </p:cBhvr>
                                      <p:to>
                                        <p:strVal val="visible"/>
                                      </p:to>
                                    </p:set>
                                    <p:animEffect filter="fade" transition="in">
                                      <p:cBhvr>
                                        <p:cTn dur="500"/>
                                        <p:tgtEl>
                                          <p:spTgt spid="403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46"/>
                                        </p:tgtEl>
                                        <p:attrNameLst>
                                          <p:attrName>style.visibility</p:attrName>
                                        </p:attrNameLst>
                                      </p:cBhvr>
                                      <p:to>
                                        <p:strVal val="visible"/>
                                      </p:to>
                                    </p:set>
                                    <p:animEffect filter="fade" transition="in">
                                      <p:cBhvr>
                                        <p:cTn dur="500"/>
                                        <p:tgtEl>
                                          <p:spTgt spid="404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033"/>
                                        </p:tgtEl>
                                        <p:attrNameLst>
                                          <p:attrName>style.visibility</p:attrName>
                                        </p:attrNameLst>
                                      </p:cBhvr>
                                      <p:to>
                                        <p:strVal val="visible"/>
                                      </p:to>
                                    </p:set>
                                    <p:animEffect filter="fade" transition="in">
                                      <p:cBhvr>
                                        <p:cTn dur="500"/>
                                        <p:tgtEl>
                                          <p:spTgt spid="403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36">
                                            <p:txEl>
                                              <p:pRg end="0" st="0"/>
                                            </p:txEl>
                                          </p:spTgt>
                                        </p:tgtEl>
                                        <p:attrNameLst>
                                          <p:attrName>style.visibility</p:attrName>
                                        </p:attrNameLst>
                                      </p:cBhvr>
                                      <p:to>
                                        <p:strVal val="visible"/>
                                      </p:to>
                                    </p:set>
                                    <p:animEffect filter="fade" transition="in">
                                      <p:cBhvr>
                                        <p:cTn dur="500"/>
                                        <p:tgtEl>
                                          <p:spTgt spid="4036">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55"/>
                                        </p:tgtEl>
                                        <p:attrNameLst>
                                          <p:attrName>style.visibility</p:attrName>
                                        </p:attrNameLst>
                                      </p:cBhvr>
                                      <p:to>
                                        <p:strVal val="visible"/>
                                      </p:to>
                                    </p:set>
                                    <p:animEffect filter="fade" transition="in">
                                      <p:cBhvr>
                                        <p:cTn dur="500"/>
                                        <p:tgtEl>
                                          <p:spTgt spid="40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8"/>
                                        </p:tgtEl>
                                        <p:attrNameLst>
                                          <p:attrName>style.visibility</p:attrName>
                                        </p:attrNameLst>
                                      </p:cBhvr>
                                      <p:to>
                                        <p:strVal val="visible"/>
                                      </p:to>
                                    </p:set>
                                    <p:animEffect filter="fade" transition="in">
                                      <p:cBhvr>
                                        <p:cTn dur="500"/>
                                        <p:tgtEl>
                                          <p:spTgt spid="40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87">
                                            <p:txEl>
                                              <p:pRg end="0" st="0"/>
                                            </p:txEl>
                                          </p:spTgt>
                                        </p:tgtEl>
                                        <p:attrNameLst>
                                          <p:attrName>style.visibility</p:attrName>
                                        </p:attrNameLst>
                                      </p:cBhvr>
                                      <p:to>
                                        <p:strVal val="visible"/>
                                      </p:to>
                                    </p:set>
                                    <p:animEffect filter="fade" transition="in">
                                      <p:cBhvr>
                                        <p:cTn dur="500"/>
                                        <p:tgtEl>
                                          <p:spTgt spid="408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83"/>
                                        </p:tgtEl>
                                        <p:attrNameLst>
                                          <p:attrName>style.visibility</p:attrName>
                                        </p:attrNameLst>
                                      </p:cBhvr>
                                      <p:to>
                                        <p:strVal val="visible"/>
                                      </p:to>
                                    </p:set>
                                    <p:animEffect filter="fade" transition="in">
                                      <p:cBhvr>
                                        <p:cTn dur="500"/>
                                        <p:tgtEl>
                                          <p:spTgt spid="408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91"/>
                                        </p:tgtEl>
                                        <p:attrNameLst>
                                          <p:attrName>style.visibility</p:attrName>
                                        </p:attrNameLst>
                                      </p:cBhvr>
                                      <p:to>
                                        <p:strVal val="visible"/>
                                      </p:to>
                                    </p:set>
                                    <p:animEffect filter="fade" transition="in">
                                      <p:cBhvr>
                                        <p:cTn dur="500"/>
                                        <p:tgtEl>
                                          <p:spTgt spid="40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84"/>
                                        </p:tgtEl>
                                        <p:attrNameLst>
                                          <p:attrName>style.visibility</p:attrName>
                                        </p:attrNameLst>
                                      </p:cBhvr>
                                      <p:to>
                                        <p:strVal val="visible"/>
                                      </p:to>
                                    </p:set>
                                    <p:animEffect filter="fade" transition="in">
                                      <p:cBhvr>
                                        <p:cTn dur="500"/>
                                        <p:tgtEl>
                                          <p:spTgt spid="40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085"/>
                                        </p:tgtEl>
                                        <p:attrNameLst>
                                          <p:attrName>style.visibility</p:attrName>
                                        </p:attrNameLst>
                                      </p:cBhvr>
                                      <p:to>
                                        <p:strVal val="visible"/>
                                      </p:to>
                                    </p:set>
                                    <p:animEffect filter="fade" transition="in">
                                      <p:cBhvr>
                                        <p:cTn dur="500"/>
                                        <p:tgtEl>
                                          <p:spTgt spid="408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77"/>
                                        </p:tgtEl>
                                        <p:attrNameLst>
                                          <p:attrName>style.visibility</p:attrName>
                                        </p:attrNameLst>
                                      </p:cBhvr>
                                      <p:to>
                                        <p:strVal val="visible"/>
                                      </p:to>
                                    </p:set>
                                    <p:animEffect filter="fade" transition="in">
                                      <p:cBhvr>
                                        <p:cTn dur="500"/>
                                        <p:tgtEl>
                                          <p:spTgt spid="407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074">
                                            <p:txEl>
                                              <p:pRg end="0" st="0"/>
                                            </p:txEl>
                                          </p:spTgt>
                                        </p:tgtEl>
                                        <p:attrNameLst>
                                          <p:attrName>style.visibility</p:attrName>
                                        </p:attrNameLst>
                                      </p:cBhvr>
                                      <p:to>
                                        <p:strVal val="visible"/>
                                      </p:to>
                                    </p:set>
                                    <p:animEffect filter="fade" transition="in">
                                      <p:cBhvr>
                                        <p:cTn dur="500"/>
                                        <p:tgtEl>
                                          <p:spTgt spid="4074">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75"/>
                                        </p:tgtEl>
                                        <p:attrNameLst>
                                          <p:attrName>style.visibility</p:attrName>
                                        </p:attrNameLst>
                                      </p:cBhvr>
                                      <p:to>
                                        <p:strVal val="visible"/>
                                      </p:to>
                                    </p:set>
                                    <p:animEffect filter="fade" transition="in">
                                      <p:cBhvr>
                                        <p:cTn dur="500"/>
                                        <p:tgtEl>
                                          <p:spTgt spid="407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95"/>
                                        </p:tgtEl>
                                        <p:attrNameLst>
                                          <p:attrName>style.visibility</p:attrName>
                                        </p:attrNameLst>
                                      </p:cBhvr>
                                      <p:to>
                                        <p:strVal val="visible"/>
                                      </p:to>
                                    </p:set>
                                    <p:animEffect filter="fade" transition="in">
                                      <p:cBhvr>
                                        <p:cTn dur="1000"/>
                                        <p:tgtEl>
                                          <p:spTgt spid="4095"/>
                                        </p:tgtEl>
                                      </p:cBhvr>
                                    </p:animEffect>
                                  </p:childTnLst>
                                </p:cTn>
                              </p:par>
                              <p:par>
                                <p:cTn fill="hold" nodeType="withEffect" presetClass="entr" presetID="10" presetSubtype="0">
                                  <p:stCondLst>
                                    <p:cond delay="0"/>
                                  </p:stCondLst>
                                  <p:childTnLst>
                                    <p:set>
                                      <p:cBhvr>
                                        <p:cTn dur="1" fill="hold">
                                          <p:stCondLst>
                                            <p:cond delay="0"/>
                                          </p:stCondLst>
                                        </p:cTn>
                                        <p:tgtEl>
                                          <p:spTgt spid="4105"/>
                                        </p:tgtEl>
                                        <p:attrNameLst>
                                          <p:attrName>style.visibility</p:attrName>
                                        </p:attrNameLst>
                                      </p:cBhvr>
                                      <p:to>
                                        <p:strVal val="visible"/>
                                      </p:to>
                                    </p:set>
                                    <p:animEffect filter="fade" transition="in">
                                      <p:cBhvr>
                                        <p:cTn dur="500"/>
                                        <p:tgtEl>
                                          <p:spTgt spid="4105"/>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102"/>
                                        </p:tgtEl>
                                        <p:attrNameLst>
                                          <p:attrName>style.visibility</p:attrName>
                                        </p:attrNameLst>
                                      </p:cBhvr>
                                      <p:to>
                                        <p:strVal val="visible"/>
                                      </p:to>
                                    </p:set>
                                    <p:animEffect filter="fade" transition="in">
                                      <p:cBhvr>
                                        <p:cTn dur="500"/>
                                        <p:tgtEl>
                                          <p:spTgt spid="4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9"/>
                                        </p:tgtEl>
                                        <p:attrNameLst>
                                          <p:attrName>style.visibility</p:attrName>
                                        </p:attrNameLst>
                                      </p:cBhvr>
                                      <p:to>
                                        <p:strVal val="visible"/>
                                      </p:to>
                                    </p:set>
                                    <p:animEffect filter="fade" transition="in">
                                      <p:cBhvr>
                                        <p:cTn dur="500"/>
                                        <p:tgtEl>
                                          <p:spTgt spid="4099"/>
                                        </p:tgtEl>
                                      </p:cBhvr>
                                    </p:animEffect>
                                  </p:childTnLst>
                                </p:cTn>
                              </p:par>
                              <p:par>
                                <p:cTn fill="hold" nodeType="withEffect" presetClass="entr" presetID="10" presetSubtype="0">
                                  <p:stCondLst>
                                    <p:cond delay="0"/>
                                  </p:stCondLst>
                                  <p:childTnLst>
                                    <p:set>
                                      <p:cBhvr>
                                        <p:cTn dur="1" fill="hold">
                                          <p:stCondLst>
                                            <p:cond delay="0"/>
                                          </p:stCondLst>
                                        </p:cTn>
                                        <p:tgtEl>
                                          <p:spTgt spid="4109"/>
                                        </p:tgtEl>
                                        <p:attrNameLst>
                                          <p:attrName>style.visibility</p:attrName>
                                        </p:attrNameLst>
                                      </p:cBhvr>
                                      <p:to>
                                        <p:strVal val="visible"/>
                                      </p:to>
                                    </p:set>
                                    <p:animEffect filter="fade" transition="in">
                                      <p:cBhvr>
                                        <p:cTn dur="500"/>
                                        <p:tgtEl>
                                          <p:spTgt spid="41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82">
                                            <p:txEl>
                                              <p:pRg end="0" st="0"/>
                                            </p:txEl>
                                          </p:spTgt>
                                        </p:tgtEl>
                                        <p:attrNameLst>
                                          <p:attrName>style.visibility</p:attrName>
                                        </p:attrNameLst>
                                      </p:cBhvr>
                                      <p:to>
                                        <p:strVal val="visible"/>
                                      </p:to>
                                    </p:set>
                                    <p:animEffect filter="fade" transition="in">
                                      <p:cBhvr>
                                        <p:cTn dur="500"/>
                                        <p:tgtEl>
                                          <p:spTgt spid="408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76"/>
                                        </p:tgtEl>
                                        <p:attrNameLst>
                                          <p:attrName>style.visibility</p:attrName>
                                        </p:attrNameLst>
                                      </p:cBhvr>
                                      <p:to>
                                        <p:strVal val="visible"/>
                                      </p:to>
                                    </p:set>
                                    <p:animEffect filter="fade" transition="in">
                                      <p:cBhvr>
                                        <p:cTn dur="500"/>
                                        <p:tgtEl>
                                          <p:spTgt spid="40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0"/>
                                        </p:tgtEl>
                                        <p:attrNameLst>
                                          <p:attrName>style.visibility</p:attrName>
                                        </p:attrNameLst>
                                      </p:cBhvr>
                                      <p:to>
                                        <p:strVal val="visible"/>
                                      </p:to>
                                    </p:set>
                                    <p:animEffect filter="fade" transition="in">
                                      <p:cBhvr>
                                        <p:cTn dur="500"/>
                                        <p:tgtEl>
                                          <p:spTgt spid="4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5"/>
                                        </p:tgtEl>
                                        <p:attrNameLst>
                                          <p:attrName>style.visibility</p:attrName>
                                        </p:attrNameLst>
                                      </p:cBhvr>
                                      <p:to>
                                        <p:strVal val="visible"/>
                                      </p:to>
                                    </p:set>
                                    <p:animEffect filter="fade" transition="in">
                                      <p:cBhvr>
                                        <p:cTn dur="500"/>
                                        <p:tgtEl>
                                          <p:spTgt spid="4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5"/>
                                        </p:tgtEl>
                                        <p:attrNameLst>
                                          <p:attrName>style.visibility</p:attrName>
                                        </p:attrNameLst>
                                      </p:cBhvr>
                                      <p:to>
                                        <p:strVal val="visible"/>
                                      </p:to>
                                    </p:set>
                                    <p:animEffect filter="fade" transition="in">
                                      <p:cBhvr>
                                        <p:cTn dur="500"/>
                                        <p:tgtEl>
                                          <p:spTgt spid="41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8"/>
                                        </p:tgtEl>
                                        <p:attrNameLst>
                                          <p:attrName>style.visibility</p:attrName>
                                        </p:attrNameLst>
                                      </p:cBhvr>
                                      <p:to>
                                        <p:strVal val="visible"/>
                                      </p:to>
                                    </p:set>
                                    <p:animEffect filter="fade" transition="in">
                                      <p:cBhvr>
                                        <p:cTn dur="500"/>
                                        <p:tgtEl>
                                          <p:spTgt spid="4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1"/>
                                        </p:tgtEl>
                                        <p:attrNameLst>
                                          <p:attrName>style.visibility</p:attrName>
                                        </p:attrNameLst>
                                      </p:cBhvr>
                                      <p:to>
                                        <p:strVal val="visible"/>
                                      </p:to>
                                    </p:set>
                                    <p:animEffect filter="fade" transition="in">
                                      <p:cBhvr>
                                        <p:cTn dur="500"/>
                                        <p:tgtEl>
                                          <p:spTgt spid="4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9" name="Shape 4139"/>
        <p:cNvGrpSpPr/>
        <p:nvPr/>
      </p:nvGrpSpPr>
      <p:grpSpPr>
        <a:xfrm>
          <a:off x="0" y="0"/>
          <a:ext cx="0" cy="0"/>
          <a:chOff x="0" y="0"/>
          <a:chExt cx="0" cy="0"/>
        </a:xfrm>
      </p:grpSpPr>
      <p:sp>
        <p:nvSpPr>
          <p:cNvPr id="4140" name="Google Shape;4140;p62"/>
          <p:cNvSpPr txBox="1"/>
          <p:nvPr>
            <p:ph type="title"/>
          </p:nvPr>
        </p:nvSpPr>
        <p:spPr>
          <a:xfrm>
            <a:off x="-39858" y="18614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Εκτέλεση του</a:t>
            </a:r>
            <a:r>
              <a:rPr lang="en-US" sz="4044"/>
              <a:t> rdt3.0 </a:t>
            </a:r>
            <a:r>
              <a:rPr lang="en-US" sz="2844"/>
              <a:t>(παύση και αναμονή)</a:t>
            </a:r>
            <a:endParaRPr sz="3744"/>
          </a:p>
        </p:txBody>
      </p:sp>
      <p:sp>
        <p:nvSpPr>
          <p:cNvPr id="4141" name="Google Shape;4141;p62"/>
          <p:cNvSpPr txBox="1"/>
          <p:nvPr/>
        </p:nvSpPr>
        <p:spPr>
          <a:xfrm>
            <a:off x="13860" y="1807935"/>
            <a:ext cx="7899600" cy="783600"/>
          </a:xfrm>
          <a:prstGeom prst="rect">
            <a:avLst/>
          </a:prstGeom>
          <a:noFill/>
          <a:ln>
            <a:noFill/>
          </a:ln>
        </p:spPr>
        <p:txBody>
          <a:bodyPr anchorCtr="0" anchor="t" bIns="34275" lIns="68575" spcFirstLastPara="1" rIns="68575" wrap="square" tIns="34275">
            <a:normAutofit/>
          </a:bodyPr>
          <a:lstStyle/>
          <a:p>
            <a:pPr indent="-190500" lvl="0" marL="3048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παράδειγμα</a:t>
            </a:r>
            <a:r>
              <a:rPr b="0" i="0" lang="en-US" sz="2200" u="none" cap="none" strike="noStrike">
                <a:solidFill>
                  <a:srgbClr val="000000"/>
                </a:solidFill>
                <a:latin typeface="Calibri"/>
                <a:ea typeface="Calibri"/>
                <a:cs typeface="Calibri"/>
                <a:sym typeface="Calibri"/>
              </a:rPr>
              <a:t>: 1 Gbps link, 15 ms prop. </a:t>
            </a:r>
            <a:r>
              <a:rPr lang="en-US" sz="2200">
                <a:latin typeface="Calibri"/>
                <a:ea typeface="Calibri"/>
                <a:cs typeface="Calibri"/>
                <a:sym typeface="Calibri"/>
              </a:rPr>
              <a:t>καθυστέρηση</a:t>
            </a:r>
            <a:r>
              <a:rPr b="0" i="0" lang="en-US" sz="2200" u="none" cap="none" strike="noStrike">
                <a:solidFill>
                  <a:srgbClr val="000000"/>
                </a:solidFill>
                <a:latin typeface="Calibri"/>
                <a:ea typeface="Calibri"/>
                <a:cs typeface="Calibri"/>
                <a:sym typeface="Calibri"/>
              </a:rPr>
              <a:t>, 8000 bit </a:t>
            </a:r>
            <a:r>
              <a:rPr lang="en-US" sz="2200">
                <a:latin typeface="Calibri"/>
                <a:ea typeface="Calibri"/>
                <a:cs typeface="Calibri"/>
                <a:sym typeface="Calibri"/>
              </a:rPr>
              <a:t>πακέτο</a:t>
            </a:r>
            <a:endParaRPr b="0" i="0" sz="2200" u="none" cap="none" strike="noStrike">
              <a:solidFill>
                <a:srgbClr val="000000"/>
              </a:solidFill>
              <a:latin typeface="Calibri"/>
              <a:ea typeface="Calibri"/>
              <a:cs typeface="Calibri"/>
              <a:sym typeface="Calibri"/>
            </a:endParaRPr>
          </a:p>
        </p:txBody>
      </p:sp>
      <p:sp>
        <p:nvSpPr>
          <p:cNvPr id="4142" name="Google Shape;4142;p62"/>
          <p:cNvSpPr/>
          <p:nvPr/>
        </p:nvSpPr>
        <p:spPr>
          <a:xfrm>
            <a:off x="-236255" y="1073821"/>
            <a:ext cx="8064300" cy="357300"/>
          </a:xfrm>
          <a:prstGeom prst="rect">
            <a:avLst/>
          </a:prstGeom>
          <a:noFill/>
          <a:ln>
            <a:noFill/>
          </a:ln>
        </p:spPr>
        <p:txBody>
          <a:bodyPr anchorCtr="0" anchor="t" bIns="34275" lIns="68575" spcFirstLastPara="1" rIns="68575" wrap="square" tIns="34275">
            <a:noAutofit/>
          </a:bodyPr>
          <a:lstStyle/>
          <a:p>
            <a:pPr indent="-165100" lvl="1" marL="520700" marR="0" rtl="0" algn="l">
              <a:lnSpc>
                <a:spcPct val="85000"/>
              </a:lnSpc>
              <a:spcBef>
                <a:spcPts val="0"/>
              </a:spcBef>
              <a:spcAft>
                <a:spcPts val="0"/>
              </a:spcAft>
              <a:buClr>
                <a:srgbClr val="000099"/>
              </a:buClr>
              <a:buSzPts val="2200"/>
              <a:buFont typeface="Noto Sans Symbols"/>
              <a:buChar char="▪"/>
            </a:pPr>
            <a:r>
              <a:rPr b="0" lang="en-US" sz="2200" u="none" cap="none" strike="noStrike">
                <a:solidFill>
                  <a:srgbClr val="000000"/>
                </a:solidFill>
                <a:latin typeface="Calibri"/>
                <a:ea typeface="Calibri"/>
                <a:cs typeface="Calibri"/>
                <a:sym typeface="Calibri"/>
              </a:rPr>
              <a:t>U </a:t>
            </a:r>
            <a:r>
              <a:rPr b="0" baseline="-25000" lang="en-US" sz="2200" u="none" cap="none" strike="noStrike">
                <a:solidFill>
                  <a:srgbClr val="000000"/>
                </a:solidFill>
                <a:latin typeface="Calibri"/>
                <a:ea typeface="Calibri"/>
                <a:cs typeface="Calibri"/>
                <a:sym typeface="Calibri"/>
              </a:rPr>
              <a:t>sender</a:t>
            </a:r>
            <a:r>
              <a:rPr b="0" lang="en-US" sz="2200" u="none" cap="none" strike="noStrike">
                <a:solidFill>
                  <a:srgbClr val="000000"/>
                </a:solidFill>
                <a:latin typeface="Calibri"/>
                <a:ea typeface="Calibri"/>
                <a:cs typeface="Calibri"/>
                <a:sym typeface="Calibri"/>
              </a:rPr>
              <a:t>: </a:t>
            </a:r>
            <a:r>
              <a:rPr lang="en-US" sz="2200">
                <a:solidFill>
                  <a:srgbClr val="CC0000"/>
                </a:solidFill>
                <a:latin typeface="Calibri"/>
                <a:ea typeface="Calibri"/>
                <a:cs typeface="Calibri"/>
                <a:sym typeface="Calibri"/>
              </a:rPr>
              <a:t>βαθμός χρήσης (u</a:t>
            </a:r>
            <a:r>
              <a:rPr b="0" lang="en-US" sz="2200" u="none" cap="none" strike="noStrike">
                <a:solidFill>
                  <a:srgbClr val="CC0000"/>
                </a:solidFill>
                <a:latin typeface="Calibri"/>
                <a:ea typeface="Calibri"/>
                <a:cs typeface="Calibri"/>
                <a:sym typeface="Calibri"/>
              </a:rPr>
              <a:t>tilization)</a:t>
            </a:r>
            <a:r>
              <a:rPr lang="en-US" sz="2200">
                <a:latin typeface="Calibri"/>
                <a:ea typeface="Calibri"/>
                <a:cs typeface="Calibri"/>
                <a:sym typeface="Calibri"/>
              </a:rPr>
              <a:t> </a:t>
            </a:r>
            <a:r>
              <a:rPr b="0" i="0" lang="en-US" sz="2200" u="none" cap="none" strike="noStrike">
                <a:solidFill>
                  <a:srgbClr val="000000"/>
                </a:solidFill>
                <a:latin typeface="Calibri"/>
                <a:ea typeface="Calibri"/>
                <a:cs typeface="Calibri"/>
                <a:sym typeface="Calibri"/>
              </a:rPr>
              <a:t>– κλάσμα του χρόνου αποστολέα </a:t>
            </a:r>
            <a:r>
              <a:rPr lang="en-US" sz="2200">
                <a:latin typeface="Calibri"/>
                <a:ea typeface="Calibri"/>
                <a:cs typeface="Calibri"/>
                <a:sym typeface="Calibri"/>
              </a:rPr>
              <a:t>που είναι απασχολημένος να στέλνει</a:t>
            </a:r>
            <a:endParaRPr sz="2200"/>
          </a:p>
        </p:txBody>
      </p:sp>
      <p:grpSp>
        <p:nvGrpSpPr>
          <p:cNvPr id="4143" name="Google Shape;4143;p62"/>
          <p:cNvGrpSpPr/>
          <p:nvPr/>
        </p:nvGrpSpPr>
        <p:grpSpPr>
          <a:xfrm>
            <a:off x="790531" y="3168702"/>
            <a:ext cx="4140997" cy="835819"/>
            <a:chOff x="137" y="1675"/>
            <a:chExt cx="3478" cy="702"/>
          </a:xfrm>
        </p:grpSpPr>
        <p:sp>
          <p:nvSpPr>
            <p:cNvPr id="4144" name="Google Shape;4144;p62"/>
            <p:cNvSpPr txBox="1"/>
            <p:nvPr/>
          </p:nvSpPr>
          <p:spPr>
            <a:xfrm>
              <a:off x="137" y="1795"/>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D</a:t>
              </a:r>
              <a:r>
                <a:rPr b="0" baseline="-25000" i="1" lang="en-US" sz="1800" u="none" cap="none" strike="noStrike">
                  <a:solidFill>
                    <a:srgbClr val="000000"/>
                  </a:solidFill>
                  <a:latin typeface="Calibri"/>
                  <a:ea typeface="Calibri"/>
                  <a:cs typeface="Calibri"/>
                  <a:sym typeface="Calibri"/>
                </a:rPr>
                <a:t>trans</a:t>
              </a:r>
              <a:r>
                <a:rPr b="0" i="1" lang="en-US" sz="1800" u="none" cap="none" strike="noStrike">
                  <a:solidFill>
                    <a:srgbClr val="000000"/>
                  </a:solidFill>
                  <a:latin typeface="Calibri"/>
                  <a:ea typeface="Calibri"/>
                  <a:cs typeface="Calibri"/>
                  <a:sym typeface="Calibri"/>
                </a:rPr>
                <a:t> =</a:t>
              </a:r>
              <a:endParaRPr sz="1100"/>
            </a:p>
          </p:txBody>
        </p:sp>
        <p:grpSp>
          <p:nvGrpSpPr>
            <p:cNvPr id="4145" name="Google Shape;4145;p62"/>
            <p:cNvGrpSpPr/>
            <p:nvPr/>
          </p:nvGrpSpPr>
          <p:grpSpPr>
            <a:xfrm>
              <a:off x="827" y="1677"/>
              <a:ext cx="321" cy="508"/>
              <a:chOff x="155" y="2937"/>
              <a:chExt cx="321" cy="508"/>
            </a:xfrm>
          </p:grpSpPr>
          <p:sp>
            <p:nvSpPr>
              <p:cNvPr id="4146" name="Google Shape;4146;p62"/>
              <p:cNvSpPr txBox="1"/>
              <p:nvPr/>
            </p:nvSpPr>
            <p:spPr>
              <a:xfrm>
                <a:off x="176" y="2937"/>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L</a:t>
                </a:r>
                <a:endParaRPr sz="1100"/>
              </a:p>
            </p:txBody>
          </p:sp>
          <p:sp>
            <p:nvSpPr>
              <p:cNvPr id="4147" name="Google Shape;4147;p62"/>
              <p:cNvSpPr txBox="1"/>
              <p:nvPr/>
            </p:nvSpPr>
            <p:spPr>
              <a:xfrm>
                <a:off x="155" y="3145"/>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R</a:t>
                </a:r>
                <a:endParaRPr sz="1100"/>
              </a:p>
            </p:txBody>
          </p:sp>
          <p:cxnSp>
            <p:nvCxnSpPr>
              <p:cNvPr id="4148" name="Google Shape;4148;p62"/>
              <p:cNvCxnSpPr/>
              <p:nvPr/>
            </p:nvCxnSpPr>
            <p:spPr>
              <a:xfrm>
                <a:off x="204" y="3192"/>
                <a:ext cx="186" cy="0"/>
              </a:xfrm>
              <a:prstGeom prst="straightConnector1">
                <a:avLst/>
              </a:prstGeom>
              <a:noFill/>
              <a:ln cap="flat" cmpd="sng" w="19050">
                <a:solidFill>
                  <a:schemeClr val="dk1"/>
                </a:solidFill>
                <a:prstDash val="solid"/>
                <a:round/>
                <a:headEnd len="med" w="med" type="none"/>
                <a:tailEnd len="med" w="med" type="none"/>
              </a:ln>
            </p:spPr>
          </p:cxnSp>
        </p:grpSp>
        <p:grpSp>
          <p:nvGrpSpPr>
            <p:cNvPr id="4149" name="Google Shape;4149;p62"/>
            <p:cNvGrpSpPr/>
            <p:nvPr/>
          </p:nvGrpSpPr>
          <p:grpSpPr>
            <a:xfrm>
              <a:off x="1233" y="1675"/>
              <a:ext cx="1200" cy="524"/>
              <a:chOff x="1401" y="1693"/>
              <a:chExt cx="1200" cy="524"/>
            </a:xfrm>
          </p:grpSpPr>
          <p:sp>
            <p:nvSpPr>
              <p:cNvPr id="4150" name="Google Shape;4150;p62"/>
              <p:cNvSpPr txBox="1"/>
              <p:nvPr/>
            </p:nvSpPr>
            <p:spPr>
              <a:xfrm>
                <a:off x="2085" y="1748"/>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4151" name="Google Shape;4151;p62"/>
              <p:cNvSpPr txBox="1"/>
              <p:nvPr/>
            </p:nvSpPr>
            <p:spPr>
              <a:xfrm>
                <a:off x="1563" y="1693"/>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8000 bits</a:t>
                </a:r>
                <a:endParaRPr sz="1100"/>
              </a:p>
            </p:txBody>
          </p:sp>
          <p:sp>
            <p:nvSpPr>
              <p:cNvPr id="4152" name="Google Shape;4152;p62"/>
              <p:cNvSpPr txBox="1"/>
              <p:nvPr/>
            </p:nvSpPr>
            <p:spPr>
              <a:xfrm>
                <a:off x="1401" y="1917"/>
                <a:ext cx="12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10</a:t>
                </a:r>
                <a:r>
                  <a:rPr b="0" baseline="30000" i="1" lang="en-US" sz="1800" u="none" cap="none" strike="noStrike">
                    <a:solidFill>
                      <a:srgbClr val="000000"/>
                    </a:solidFill>
                    <a:latin typeface="Calibri"/>
                    <a:ea typeface="Calibri"/>
                    <a:cs typeface="Calibri"/>
                    <a:sym typeface="Calibri"/>
                  </a:rPr>
                  <a:t>9 </a:t>
                </a:r>
                <a:r>
                  <a:rPr b="0" i="1" lang="en-US" sz="1800" u="none" cap="none" strike="noStrike">
                    <a:solidFill>
                      <a:srgbClr val="000000"/>
                    </a:solidFill>
                    <a:latin typeface="Calibri"/>
                    <a:ea typeface="Calibri"/>
                    <a:cs typeface="Calibri"/>
                    <a:sym typeface="Calibri"/>
                  </a:rPr>
                  <a:t>bits/sec</a:t>
                </a:r>
                <a:endParaRPr sz="1100"/>
              </a:p>
            </p:txBody>
          </p:sp>
          <p:cxnSp>
            <p:nvCxnSpPr>
              <p:cNvPr id="4153" name="Google Shape;4153;p62"/>
              <p:cNvCxnSpPr/>
              <p:nvPr/>
            </p:nvCxnSpPr>
            <p:spPr>
              <a:xfrm>
                <a:off x="1604" y="1950"/>
                <a:ext cx="970" cy="0"/>
              </a:xfrm>
              <a:prstGeom prst="straightConnector1">
                <a:avLst/>
              </a:prstGeom>
              <a:noFill/>
              <a:ln cap="flat" cmpd="sng" w="19050">
                <a:solidFill>
                  <a:schemeClr val="dk1"/>
                </a:solidFill>
                <a:prstDash val="solid"/>
                <a:round/>
                <a:headEnd len="med" w="med" type="none"/>
                <a:tailEnd len="med" w="med" type="none"/>
              </a:ln>
            </p:spPr>
          </p:cxnSp>
        </p:grpSp>
        <p:sp>
          <p:nvSpPr>
            <p:cNvPr id="4154" name="Google Shape;4154;p62"/>
            <p:cNvSpPr txBox="1"/>
            <p:nvPr/>
          </p:nvSpPr>
          <p:spPr>
            <a:xfrm>
              <a:off x="1093" y="1789"/>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t>
              </a:r>
              <a:endParaRPr sz="1100"/>
            </a:p>
          </p:txBody>
        </p:sp>
        <p:sp>
          <p:nvSpPr>
            <p:cNvPr id="4155" name="Google Shape;4155;p62"/>
            <p:cNvSpPr txBox="1"/>
            <p:nvPr/>
          </p:nvSpPr>
          <p:spPr>
            <a:xfrm>
              <a:off x="2509" y="1789"/>
              <a:ext cx="3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t>
              </a:r>
              <a:endParaRPr sz="1100"/>
            </a:p>
          </p:txBody>
        </p:sp>
        <p:sp>
          <p:nvSpPr>
            <p:cNvPr id="4156" name="Google Shape;4156;p62"/>
            <p:cNvSpPr txBox="1"/>
            <p:nvPr/>
          </p:nvSpPr>
          <p:spPr>
            <a:xfrm>
              <a:off x="2715" y="1777"/>
              <a:ext cx="900" cy="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8 microsecs</a:t>
              </a:r>
              <a:endParaRPr sz="1100"/>
            </a:p>
          </p:txBody>
        </p:sp>
      </p:grpSp>
      <p:sp>
        <p:nvSpPr>
          <p:cNvPr id="4157" name="Google Shape;4157;p62"/>
          <p:cNvSpPr txBox="1"/>
          <p:nvPr/>
        </p:nvSpPr>
        <p:spPr>
          <a:xfrm>
            <a:off x="-39849" y="2591402"/>
            <a:ext cx="7292400" cy="783600"/>
          </a:xfrm>
          <a:prstGeom prst="rect">
            <a:avLst/>
          </a:prstGeom>
          <a:noFill/>
          <a:ln>
            <a:noFill/>
          </a:ln>
        </p:spPr>
        <p:txBody>
          <a:bodyPr anchorCtr="0" anchor="t" bIns="34275" lIns="68575" spcFirstLastPara="1" rIns="68575" wrap="square" tIns="34275">
            <a:normAutofit/>
          </a:bodyPr>
          <a:lstStyle/>
          <a:p>
            <a:pPr indent="-355600" lvl="1" marL="698500" marR="0" rtl="0" algn="l">
              <a:lnSpc>
                <a:spcPct val="90000"/>
              </a:lnSpc>
              <a:spcBef>
                <a:spcPts val="0"/>
              </a:spcBef>
              <a:spcAft>
                <a:spcPts val="0"/>
              </a:spcAft>
              <a:buClr>
                <a:srgbClr val="0000A3"/>
              </a:buClr>
              <a:buSzPts val="2200"/>
              <a:buFont typeface="Arial"/>
              <a:buChar char="•"/>
            </a:pPr>
            <a:r>
              <a:rPr lang="en-US" sz="2200">
                <a:latin typeface="Calibri"/>
                <a:ea typeface="Calibri"/>
                <a:cs typeface="Calibri"/>
                <a:sym typeface="Calibri"/>
              </a:rPr>
              <a:t>χρόνος για να αναμεταδόσει το πακέτο στο κανάλι:</a:t>
            </a:r>
            <a:endParaRPr sz="1200"/>
          </a:p>
        </p:txBody>
      </p:sp>
      <p:sp>
        <p:nvSpPr>
          <p:cNvPr id="4158" name="Google Shape;4158;p62"/>
          <p:cNvSpPr txBox="1"/>
          <p:nvPr>
            <p:ph idx="12" type="sldNum"/>
          </p:nvPr>
        </p:nvSpPr>
        <p:spPr>
          <a:xfrm>
            <a:off x="6903362" y="480146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2"/>
                                        </p:tgtEl>
                                        <p:attrNameLst>
                                          <p:attrName>style.visibility</p:attrName>
                                        </p:attrNameLst>
                                      </p:cBhvr>
                                      <p:to>
                                        <p:strVal val="visible"/>
                                      </p:to>
                                    </p:set>
                                    <p:animEffect filter="fade" transition="in">
                                      <p:cBhvr>
                                        <p:cTn dur="500"/>
                                        <p:tgtEl>
                                          <p:spTgt spid="4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1">
                                            <p:txEl>
                                              <p:pRg end="0" st="0"/>
                                            </p:txEl>
                                          </p:spTgt>
                                        </p:tgtEl>
                                        <p:attrNameLst>
                                          <p:attrName>style.visibility</p:attrName>
                                        </p:attrNameLst>
                                      </p:cBhvr>
                                      <p:to>
                                        <p:strVal val="visible"/>
                                      </p:to>
                                    </p:set>
                                    <p:animEffect filter="fade" transition="in">
                                      <p:cBhvr>
                                        <p:cTn dur="500"/>
                                        <p:tgtEl>
                                          <p:spTgt spid="4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3"/>
                                        </p:tgtEl>
                                        <p:attrNameLst>
                                          <p:attrName>style.visibility</p:attrName>
                                        </p:attrNameLst>
                                      </p:cBhvr>
                                      <p:to>
                                        <p:strVal val="visible"/>
                                      </p:to>
                                    </p:set>
                                    <p:animEffect filter="fade" transition="in">
                                      <p:cBhvr>
                                        <p:cTn dur="500"/>
                                        <p:tgtEl>
                                          <p:spTgt spid="4143"/>
                                        </p:tgtEl>
                                      </p:cBhvr>
                                    </p:animEffect>
                                  </p:childTnLst>
                                </p:cTn>
                              </p:par>
                              <p:par>
                                <p:cTn fill="hold" nodeType="withEffect" presetClass="entr" presetID="10" presetSubtype="0">
                                  <p:stCondLst>
                                    <p:cond delay="0"/>
                                  </p:stCondLst>
                                  <p:childTnLst>
                                    <p:set>
                                      <p:cBhvr>
                                        <p:cTn dur="1" fill="hold">
                                          <p:stCondLst>
                                            <p:cond delay="0"/>
                                          </p:stCondLst>
                                        </p:cTn>
                                        <p:tgtEl>
                                          <p:spTgt spid="4157">
                                            <p:txEl>
                                              <p:pRg end="0" st="0"/>
                                            </p:txEl>
                                          </p:spTgt>
                                        </p:tgtEl>
                                        <p:attrNameLst>
                                          <p:attrName>style.visibility</p:attrName>
                                        </p:attrNameLst>
                                      </p:cBhvr>
                                      <p:to>
                                        <p:strVal val="visible"/>
                                      </p:to>
                                    </p:set>
                                    <p:animEffect filter="fade" transition="in">
                                      <p:cBhvr>
                                        <p:cTn dur="500"/>
                                        <p:tgtEl>
                                          <p:spTgt spid="415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3" name="Shape 4163"/>
        <p:cNvGrpSpPr/>
        <p:nvPr/>
      </p:nvGrpSpPr>
      <p:grpSpPr>
        <a:xfrm>
          <a:off x="0" y="0"/>
          <a:ext cx="0" cy="0"/>
          <a:chOff x="0" y="0"/>
          <a:chExt cx="0" cy="0"/>
        </a:xfrm>
      </p:grpSpPr>
      <p:sp>
        <p:nvSpPr>
          <p:cNvPr id="4164" name="Google Shape;4164;p63"/>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rdt3.0: λειτουργία παύσης-και-αναμονής</a:t>
            </a:r>
            <a:endParaRPr sz="3744"/>
          </a:p>
        </p:txBody>
      </p:sp>
      <p:grpSp>
        <p:nvGrpSpPr>
          <p:cNvPr id="4165" name="Google Shape;4165;p63"/>
          <p:cNvGrpSpPr/>
          <p:nvPr/>
        </p:nvGrpSpPr>
        <p:grpSpPr>
          <a:xfrm>
            <a:off x="2391083" y="1077516"/>
            <a:ext cx="6547246" cy="2437209"/>
            <a:chOff x="1660525" y="1638643"/>
            <a:chExt cx="8729662" cy="3249612"/>
          </a:xfrm>
        </p:grpSpPr>
        <p:cxnSp>
          <p:nvCxnSpPr>
            <p:cNvPr id="4166" name="Google Shape;4166;p63"/>
            <p:cNvCxnSpPr/>
            <p:nvPr/>
          </p:nvCxnSpPr>
          <p:spPr>
            <a:xfrm>
              <a:off x="4984750" y="2194268"/>
              <a:ext cx="2227262" cy="922337"/>
            </a:xfrm>
            <a:prstGeom prst="straightConnector1">
              <a:avLst/>
            </a:prstGeom>
            <a:noFill/>
            <a:ln cap="flat" cmpd="sng" w="9525">
              <a:solidFill>
                <a:srgbClr val="000000"/>
              </a:solidFill>
              <a:prstDash val="solid"/>
              <a:round/>
              <a:headEnd len="med" w="med" type="none"/>
              <a:tailEnd len="med" w="med" type="none"/>
            </a:ln>
          </p:spPr>
        </p:cxnSp>
        <p:sp>
          <p:nvSpPr>
            <p:cNvPr id="4167" name="Google Shape;4167;p63"/>
            <p:cNvSpPr txBox="1"/>
            <p:nvPr/>
          </p:nvSpPr>
          <p:spPr>
            <a:xfrm>
              <a:off x="1660525" y="1989480"/>
              <a:ext cx="3232150" cy="352425"/>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first packet bit transmitted, t = 0</a:t>
              </a:r>
              <a:endParaRPr sz="1100"/>
            </a:p>
          </p:txBody>
        </p:sp>
        <p:cxnSp>
          <p:nvCxnSpPr>
            <p:cNvPr id="4168" name="Google Shape;4168;p63"/>
            <p:cNvCxnSpPr/>
            <p:nvPr/>
          </p:nvCxnSpPr>
          <p:spPr>
            <a:xfrm>
              <a:off x="4973637" y="1975193"/>
              <a:ext cx="23813" cy="2913062"/>
            </a:xfrm>
            <a:prstGeom prst="straightConnector1">
              <a:avLst/>
            </a:prstGeom>
            <a:noFill/>
            <a:ln cap="flat" cmpd="sng" w="9525">
              <a:solidFill>
                <a:srgbClr val="000000"/>
              </a:solidFill>
              <a:prstDash val="solid"/>
              <a:round/>
              <a:headEnd len="med" w="med" type="none"/>
              <a:tailEnd len="med" w="med" type="triangle"/>
            </a:ln>
          </p:spPr>
        </p:cxnSp>
        <p:cxnSp>
          <p:nvCxnSpPr>
            <p:cNvPr id="4169" name="Google Shape;4169;p63"/>
            <p:cNvCxnSpPr/>
            <p:nvPr/>
          </p:nvCxnSpPr>
          <p:spPr>
            <a:xfrm>
              <a:off x="7200900" y="1987893"/>
              <a:ext cx="22225" cy="2890837"/>
            </a:xfrm>
            <a:prstGeom prst="straightConnector1">
              <a:avLst/>
            </a:prstGeom>
            <a:noFill/>
            <a:ln cap="flat" cmpd="sng" w="9525">
              <a:solidFill>
                <a:srgbClr val="000000"/>
              </a:solidFill>
              <a:prstDash val="solid"/>
              <a:round/>
              <a:headEnd len="med" w="med" type="none"/>
              <a:tailEnd len="med" w="med" type="triangle"/>
            </a:ln>
          </p:spPr>
        </p:cxnSp>
        <p:sp>
          <p:nvSpPr>
            <p:cNvPr id="4170" name="Google Shape;4170;p63"/>
            <p:cNvSpPr txBox="1"/>
            <p:nvPr/>
          </p:nvSpPr>
          <p:spPr>
            <a:xfrm>
              <a:off x="4445000" y="1638643"/>
              <a:ext cx="885825" cy="350837"/>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sender</a:t>
              </a:r>
              <a:endParaRPr b="0" i="0" sz="1200" u="none" cap="none" strike="noStrike">
                <a:solidFill>
                  <a:srgbClr val="000000"/>
                </a:solidFill>
                <a:latin typeface="Times New Roman"/>
                <a:ea typeface="Times New Roman"/>
                <a:cs typeface="Times New Roman"/>
                <a:sym typeface="Times New Roman"/>
              </a:endParaRPr>
            </a:p>
          </p:txBody>
        </p:sp>
        <p:sp>
          <p:nvSpPr>
            <p:cNvPr id="4171" name="Google Shape;4171;p63"/>
            <p:cNvSpPr txBox="1"/>
            <p:nvPr/>
          </p:nvSpPr>
          <p:spPr>
            <a:xfrm>
              <a:off x="6623050" y="1638643"/>
              <a:ext cx="946150" cy="350837"/>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receiver</a:t>
              </a:r>
              <a:endParaRPr b="0" i="0" sz="1200" u="none" cap="none" strike="noStrike">
                <a:solidFill>
                  <a:srgbClr val="000000"/>
                </a:solidFill>
                <a:latin typeface="Times New Roman"/>
                <a:ea typeface="Times New Roman"/>
                <a:cs typeface="Times New Roman"/>
                <a:sym typeface="Times New Roman"/>
              </a:endParaRPr>
            </a:p>
          </p:txBody>
        </p:sp>
        <p:cxnSp>
          <p:nvCxnSpPr>
            <p:cNvPr id="4172" name="Google Shape;4172;p63"/>
            <p:cNvCxnSpPr/>
            <p:nvPr/>
          </p:nvCxnSpPr>
          <p:spPr>
            <a:xfrm>
              <a:off x="4997450" y="2189505"/>
              <a:ext cx="2190750" cy="3175"/>
            </a:xfrm>
            <a:prstGeom prst="straightConnector1">
              <a:avLst/>
            </a:prstGeom>
            <a:noFill/>
            <a:ln cap="flat" cmpd="sng" w="9525">
              <a:solidFill>
                <a:srgbClr val="000000"/>
              </a:solidFill>
              <a:prstDash val="dash"/>
              <a:round/>
              <a:headEnd len="med" w="med" type="none"/>
              <a:tailEnd len="med" w="med" type="none"/>
            </a:ln>
          </p:spPr>
        </p:cxnSp>
        <p:cxnSp>
          <p:nvCxnSpPr>
            <p:cNvPr id="4173" name="Google Shape;4173;p63"/>
            <p:cNvCxnSpPr/>
            <p:nvPr/>
          </p:nvCxnSpPr>
          <p:spPr>
            <a:xfrm>
              <a:off x="5002212" y="4300880"/>
              <a:ext cx="2192338" cy="0"/>
            </a:xfrm>
            <a:prstGeom prst="straightConnector1">
              <a:avLst/>
            </a:prstGeom>
            <a:noFill/>
            <a:ln cap="flat" cmpd="sng" w="9525">
              <a:solidFill>
                <a:srgbClr val="000000"/>
              </a:solidFill>
              <a:prstDash val="dash"/>
              <a:round/>
              <a:headEnd len="med" w="med" type="none"/>
              <a:tailEnd len="med" w="med" type="none"/>
            </a:ln>
          </p:spPr>
        </p:cxnSp>
        <p:cxnSp>
          <p:nvCxnSpPr>
            <p:cNvPr id="4174" name="Google Shape;4174;p63"/>
            <p:cNvCxnSpPr/>
            <p:nvPr/>
          </p:nvCxnSpPr>
          <p:spPr>
            <a:xfrm flipH="1" rot="10800000">
              <a:off x="5002212" y="3357905"/>
              <a:ext cx="2209800" cy="922338"/>
            </a:xfrm>
            <a:prstGeom prst="straightConnector1">
              <a:avLst/>
            </a:prstGeom>
            <a:noFill/>
            <a:ln cap="flat" cmpd="sng" w="9525">
              <a:solidFill>
                <a:srgbClr val="000000"/>
              </a:solidFill>
              <a:prstDash val="solid"/>
              <a:round/>
              <a:headEnd len="med" w="med" type="none"/>
              <a:tailEnd len="med" w="med" type="none"/>
            </a:ln>
          </p:spPr>
        </p:cxnSp>
        <p:sp>
          <p:nvSpPr>
            <p:cNvPr id="4175" name="Google Shape;4175;p63"/>
            <p:cNvSpPr/>
            <p:nvPr/>
          </p:nvSpPr>
          <p:spPr>
            <a:xfrm>
              <a:off x="4979987" y="2187918"/>
              <a:ext cx="2232025" cy="1155700"/>
            </a:xfrm>
            <a:custGeom>
              <a:rect b="b" l="l" r="r" t="t"/>
              <a:pathLst>
                <a:path extrusionOk="0" h="1185" w="2902">
                  <a:moveTo>
                    <a:pt x="0" y="0"/>
                  </a:moveTo>
                  <a:lnTo>
                    <a:pt x="2895" y="937"/>
                  </a:lnTo>
                  <a:lnTo>
                    <a:pt x="2902" y="1185"/>
                  </a:lnTo>
                  <a:lnTo>
                    <a:pt x="0" y="247"/>
                  </a:lnTo>
                  <a:lnTo>
                    <a:pt x="0" y="0"/>
                  </a:lnTo>
                  <a:close/>
                </a:path>
              </a:pathLst>
            </a:custGeom>
            <a:solidFill>
              <a:srgbClr val="00CC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4176" name="Google Shape;4176;p63"/>
            <p:cNvCxnSpPr/>
            <p:nvPr/>
          </p:nvCxnSpPr>
          <p:spPr>
            <a:xfrm rot="10800000">
              <a:off x="4835525" y="2187918"/>
              <a:ext cx="131762" cy="0"/>
            </a:xfrm>
            <a:prstGeom prst="straightConnector1">
              <a:avLst/>
            </a:prstGeom>
            <a:noFill/>
            <a:ln cap="flat" cmpd="sng" w="9525">
              <a:solidFill>
                <a:srgbClr val="000000"/>
              </a:solidFill>
              <a:prstDash val="solid"/>
              <a:round/>
              <a:headEnd len="med" w="med" type="none"/>
              <a:tailEnd len="med" w="med" type="none"/>
            </a:ln>
          </p:spPr>
        </p:cxnSp>
        <p:cxnSp>
          <p:nvCxnSpPr>
            <p:cNvPr id="4177" name="Google Shape;4177;p63"/>
            <p:cNvCxnSpPr/>
            <p:nvPr/>
          </p:nvCxnSpPr>
          <p:spPr>
            <a:xfrm rot="10800000">
              <a:off x="4835525" y="2429218"/>
              <a:ext cx="131762" cy="0"/>
            </a:xfrm>
            <a:prstGeom prst="straightConnector1">
              <a:avLst/>
            </a:prstGeom>
            <a:noFill/>
            <a:ln cap="flat" cmpd="sng" w="9525">
              <a:solidFill>
                <a:srgbClr val="000000"/>
              </a:solidFill>
              <a:prstDash val="solid"/>
              <a:round/>
              <a:headEnd len="med" w="med" type="none"/>
              <a:tailEnd len="med" w="med" type="none"/>
            </a:ln>
          </p:spPr>
        </p:cxnSp>
        <p:cxnSp>
          <p:nvCxnSpPr>
            <p:cNvPr id="4178" name="Google Shape;4178;p63"/>
            <p:cNvCxnSpPr/>
            <p:nvPr/>
          </p:nvCxnSpPr>
          <p:spPr>
            <a:xfrm rot="10800000">
              <a:off x="4846637" y="4288180"/>
              <a:ext cx="133350" cy="0"/>
            </a:xfrm>
            <a:prstGeom prst="straightConnector1">
              <a:avLst/>
            </a:prstGeom>
            <a:noFill/>
            <a:ln cap="flat" cmpd="sng" w="9525">
              <a:solidFill>
                <a:srgbClr val="000000"/>
              </a:solidFill>
              <a:prstDash val="solid"/>
              <a:round/>
              <a:headEnd len="med" w="med" type="none"/>
              <a:tailEnd len="med" w="med" type="none"/>
            </a:ln>
          </p:spPr>
        </p:cxnSp>
        <p:sp>
          <p:nvSpPr>
            <p:cNvPr id="4179" name="Google Shape;4179;p63"/>
            <p:cNvSpPr txBox="1"/>
            <p:nvPr/>
          </p:nvSpPr>
          <p:spPr>
            <a:xfrm>
              <a:off x="4183062" y="3161055"/>
              <a:ext cx="847725" cy="33655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C0000"/>
                </a:buClr>
                <a:buSzPts val="1200"/>
                <a:buFont typeface="Arial"/>
                <a:buNone/>
              </a:pPr>
              <a:r>
                <a:rPr b="0" i="0" lang="en-US" sz="1200" u="none" cap="none" strike="noStrike">
                  <a:solidFill>
                    <a:srgbClr val="CC0000"/>
                  </a:solidFill>
                  <a:latin typeface="Arial"/>
                  <a:ea typeface="Arial"/>
                  <a:cs typeface="Arial"/>
                  <a:sym typeface="Arial"/>
                </a:rPr>
                <a:t>RTT</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4180" name="Google Shape;4180;p63"/>
            <p:cNvCxnSpPr/>
            <p:nvPr/>
          </p:nvCxnSpPr>
          <p:spPr>
            <a:xfrm>
              <a:off x="4870450" y="3469030"/>
              <a:ext cx="11112" cy="811213"/>
            </a:xfrm>
            <a:prstGeom prst="straightConnector1">
              <a:avLst/>
            </a:prstGeom>
            <a:noFill/>
            <a:ln cap="flat" cmpd="sng" w="9525">
              <a:solidFill>
                <a:srgbClr val="000000"/>
              </a:solidFill>
              <a:prstDash val="solid"/>
              <a:round/>
              <a:headEnd len="med" w="med" type="none"/>
              <a:tailEnd len="med" w="med" type="triangle"/>
            </a:ln>
          </p:spPr>
        </p:cxnSp>
        <p:cxnSp>
          <p:nvCxnSpPr>
            <p:cNvPr id="4181" name="Google Shape;4181;p63"/>
            <p:cNvCxnSpPr/>
            <p:nvPr/>
          </p:nvCxnSpPr>
          <p:spPr>
            <a:xfrm flipH="1" rot="10800000">
              <a:off x="4875212" y="2451443"/>
              <a:ext cx="3175" cy="768350"/>
            </a:xfrm>
            <a:prstGeom prst="straightConnector1">
              <a:avLst/>
            </a:prstGeom>
            <a:noFill/>
            <a:ln cap="flat" cmpd="sng" w="9525">
              <a:solidFill>
                <a:srgbClr val="000000"/>
              </a:solidFill>
              <a:prstDash val="solid"/>
              <a:round/>
              <a:headEnd len="med" w="med" type="none"/>
              <a:tailEnd len="med" w="med" type="triangle"/>
            </a:ln>
          </p:spPr>
        </p:cxnSp>
        <p:cxnSp>
          <p:nvCxnSpPr>
            <p:cNvPr id="4182" name="Google Shape;4182;p63"/>
            <p:cNvCxnSpPr/>
            <p:nvPr/>
          </p:nvCxnSpPr>
          <p:spPr>
            <a:xfrm rot="10800000">
              <a:off x="7188200" y="3102318"/>
              <a:ext cx="133350" cy="0"/>
            </a:xfrm>
            <a:prstGeom prst="straightConnector1">
              <a:avLst/>
            </a:prstGeom>
            <a:noFill/>
            <a:ln cap="flat" cmpd="sng" w="9525">
              <a:solidFill>
                <a:srgbClr val="000000"/>
              </a:solidFill>
              <a:prstDash val="solid"/>
              <a:round/>
              <a:headEnd len="med" w="med" type="none"/>
              <a:tailEnd len="med" w="med" type="none"/>
            </a:ln>
          </p:spPr>
        </p:cxnSp>
        <p:sp>
          <p:nvSpPr>
            <p:cNvPr id="4183" name="Google Shape;4183;p63"/>
            <p:cNvSpPr txBox="1"/>
            <p:nvPr/>
          </p:nvSpPr>
          <p:spPr>
            <a:xfrm>
              <a:off x="7269162" y="2926105"/>
              <a:ext cx="2425700" cy="3524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first packet bit arrives</a:t>
              </a:r>
              <a:endParaRPr b="0" i="0" sz="1200" u="none" cap="none" strike="noStrike">
                <a:solidFill>
                  <a:srgbClr val="000000"/>
                </a:solidFill>
                <a:latin typeface="Times New Roman"/>
                <a:ea typeface="Times New Roman"/>
                <a:cs typeface="Times New Roman"/>
                <a:sym typeface="Times New Roman"/>
              </a:endParaRPr>
            </a:p>
          </p:txBody>
        </p:sp>
        <p:cxnSp>
          <p:nvCxnSpPr>
            <p:cNvPr id="4184" name="Google Shape;4184;p63"/>
            <p:cNvCxnSpPr/>
            <p:nvPr/>
          </p:nvCxnSpPr>
          <p:spPr>
            <a:xfrm>
              <a:off x="7212012" y="3351555"/>
              <a:ext cx="127000" cy="0"/>
            </a:xfrm>
            <a:prstGeom prst="straightConnector1">
              <a:avLst/>
            </a:prstGeom>
            <a:noFill/>
            <a:ln cap="flat" cmpd="sng" w="9525">
              <a:solidFill>
                <a:srgbClr val="000000"/>
              </a:solidFill>
              <a:prstDash val="solid"/>
              <a:round/>
              <a:headEnd len="med" w="med" type="none"/>
              <a:tailEnd len="med" w="med" type="none"/>
            </a:ln>
          </p:spPr>
        </p:cxnSp>
        <p:sp>
          <p:nvSpPr>
            <p:cNvPr id="4185" name="Google Shape;4185;p63"/>
            <p:cNvSpPr txBox="1"/>
            <p:nvPr/>
          </p:nvSpPr>
          <p:spPr>
            <a:xfrm>
              <a:off x="7275512" y="3178518"/>
              <a:ext cx="3114675" cy="5699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last packet bit arrives, send ACK</a:t>
              </a:r>
              <a:endParaRPr b="0" i="0" sz="1200" u="none" cap="none" strike="noStrike">
                <a:solidFill>
                  <a:srgbClr val="000000"/>
                </a:solidFill>
                <a:latin typeface="Times New Roman"/>
                <a:ea typeface="Times New Roman"/>
                <a:cs typeface="Times New Roman"/>
                <a:sym typeface="Times New Roman"/>
              </a:endParaRPr>
            </a:p>
          </p:txBody>
        </p:sp>
        <p:sp>
          <p:nvSpPr>
            <p:cNvPr id="4186" name="Google Shape;4186;p63"/>
            <p:cNvSpPr txBox="1"/>
            <p:nvPr/>
          </p:nvSpPr>
          <p:spPr>
            <a:xfrm>
              <a:off x="2252662" y="3961155"/>
              <a:ext cx="2686050" cy="635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ACK arrives, send next </a:t>
              </a:r>
              <a:endParaRPr sz="1100"/>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packet, </a:t>
              </a:r>
              <a:r>
                <a:rPr b="0" i="0" lang="en-US" sz="1200" u="none" cap="none" strike="noStrike">
                  <a:solidFill>
                    <a:srgbClr val="CC0000"/>
                  </a:solidFill>
                  <a:latin typeface="Arial"/>
                  <a:ea typeface="Arial"/>
                  <a:cs typeface="Arial"/>
                  <a:sym typeface="Arial"/>
                </a:rPr>
                <a:t>t = RTT + L / R</a:t>
              </a:r>
              <a:endParaRPr b="0" i="0" sz="1200" u="none" cap="none" strike="noStrike">
                <a:solidFill>
                  <a:srgbClr val="CC0000"/>
                </a:solidFill>
                <a:latin typeface="Times New Roman"/>
                <a:ea typeface="Times New Roman"/>
                <a:cs typeface="Times New Roman"/>
                <a:sym typeface="Times New Roman"/>
              </a:endParaRPr>
            </a:p>
          </p:txBody>
        </p:sp>
        <p:sp>
          <p:nvSpPr>
            <p:cNvPr id="4187" name="Google Shape;4187;p63"/>
            <p:cNvSpPr/>
            <p:nvPr/>
          </p:nvSpPr>
          <p:spPr>
            <a:xfrm>
              <a:off x="4997450" y="4296118"/>
              <a:ext cx="1419225" cy="577850"/>
            </a:xfrm>
            <a:custGeom>
              <a:rect b="b" l="l" r="r" t="t"/>
              <a:pathLst>
                <a:path extrusionOk="0" h="592" w="1845">
                  <a:moveTo>
                    <a:pt x="0" y="0"/>
                  </a:moveTo>
                  <a:lnTo>
                    <a:pt x="1845" y="592"/>
                  </a:lnTo>
                  <a:lnTo>
                    <a:pt x="1095" y="592"/>
                  </a:lnTo>
                  <a:lnTo>
                    <a:pt x="0" y="247"/>
                  </a:lnTo>
                  <a:lnTo>
                    <a:pt x="0" y="0"/>
                  </a:lnTo>
                  <a:close/>
                </a:path>
              </a:pathLst>
            </a:custGeom>
            <a:gradFill>
              <a:gsLst>
                <a:gs pos="0">
                  <a:srgbClr val="00CCFF"/>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188" name="Google Shape;4188;p63"/>
            <p:cNvGrpSpPr/>
            <p:nvPr/>
          </p:nvGrpSpPr>
          <p:grpSpPr>
            <a:xfrm>
              <a:off x="4991100" y="4288180"/>
              <a:ext cx="1281112" cy="534988"/>
              <a:chOff x="12315" y="13225"/>
              <a:chExt cx="2775" cy="913"/>
            </a:xfrm>
          </p:grpSpPr>
          <p:cxnSp>
            <p:nvCxnSpPr>
              <p:cNvPr id="4189" name="Google Shape;4189;p63"/>
              <p:cNvCxnSpPr/>
              <p:nvPr/>
            </p:nvCxnSpPr>
            <p:spPr>
              <a:xfrm>
                <a:off x="12315" y="13225"/>
                <a:ext cx="1587" cy="513"/>
              </a:xfrm>
              <a:prstGeom prst="straightConnector1">
                <a:avLst/>
              </a:prstGeom>
              <a:noFill/>
              <a:ln cap="flat" cmpd="sng" w="9525">
                <a:solidFill>
                  <a:srgbClr val="000000"/>
                </a:solidFill>
                <a:prstDash val="solid"/>
                <a:round/>
                <a:headEnd len="med" w="med" type="none"/>
                <a:tailEnd len="med" w="med" type="none"/>
              </a:ln>
            </p:spPr>
          </p:cxnSp>
          <p:cxnSp>
            <p:nvCxnSpPr>
              <p:cNvPr id="4190" name="Google Shape;4190;p63"/>
              <p:cNvCxnSpPr/>
              <p:nvPr/>
            </p:nvCxnSpPr>
            <p:spPr>
              <a:xfrm>
                <a:off x="13915" y="13737"/>
                <a:ext cx="1175" cy="401"/>
              </a:xfrm>
              <a:prstGeom prst="straightConnector1">
                <a:avLst/>
              </a:prstGeom>
              <a:noFill/>
              <a:ln cap="flat" cmpd="sng" w="9525">
                <a:solidFill>
                  <a:srgbClr val="000000"/>
                </a:solidFill>
                <a:prstDash val="dot"/>
                <a:round/>
                <a:headEnd len="med" w="med" type="none"/>
                <a:tailEnd len="med" w="med" type="none"/>
              </a:ln>
            </p:spPr>
          </p:cxnSp>
        </p:grpSp>
        <p:cxnSp>
          <p:nvCxnSpPr>
            <p:cNvPr id="4191" name="Google Shape;4191;p63"/>
            <p:cNvCxnSpPr/>
            <p:nvPr/>
          </p:nvCxnSpPr>
          <p:spPr>
            <a:xfrm>
              <a:off x="4991100" y="4529480"/>
              <a:ext cx="317500" cy="123825"/>
            </a:xfrm>
            <a:prstGeom prst="straightConnector1">
              <a:avLst/>
            </a:prstGeom>
            <a:noFill/>
            <a:ln cap="flat" cmpd="sng" w="9525">
              <a:solidFill>
                <a:srgbClr val="000000"/>
              </a:solidFill>
              <a:prstDash val="solid"/>
              <a:round/>
              <a:headEnd len="med" w="med" type="none"/>
              <a:tailEnd len="med" w="med" type="none"/>
            </a:ln>
          </p:spPr>
        </p:cxnSp>
        <p:cxnSp>
          <p:nvCxnSpPr>
            <p:cNvPr id="4192" name="Google Shape;4192;p63"/>
            <p:cNvCxnSpPr/>
            <p:nvPr/>
          </p:nvCxnSpPr>
          <p:spPr>
            <a:xfrm>
              <a:off x="5314950" y="4653305"/>
              <a:ext cx="541337" cy="234950"/>
            </a:xfrm>
            <a:prstGeom prst="straightConnector1">
              <a:avLst/>
            </a:prstGeom>
            <a:noFill/>
            <a:ln cap="flat" cmpd="sng" w="9525">
              <a:solidFill>
                <a:srgbClr val="000000"/>
              </a:solidFill>
              <a:prstDash val="dot"/>
              <a:round/>
              <a:headEnd len="med" w="med" type="none"/>
              <a:tailEnd len="med" w="med" type="none"/>
            </a:ln>
          </p:spPr>
        </p:cxnSp>
      </p:grpSp>
      <p:sp>
        <p:nvSpPr>
          <p:cNvPr id="4193" name="Google Shape;4193;p6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5"/>
                                        </p:tgtEl>
                                        <p:attrNameLst>
                                          <p:attrName>style.visibility</p:attrName>
                                        </p:attrNameLst>
                                      </p:cBhvr>
                                      <p:to>
                                        <p:strVal val="visible"/>
                                      </p:to>
                                    </p:set>
                                    <p:animEffect filter="fade" transition="in">
                                      <p:cBhvr>
                                        <p:cTn dur="2000"/>
                                        <p:tgtEl>
                                          <p:spTgt spid="4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8" name="Shape 4198"/>
        <p:cNvGrpSpPr/>
        <p:nvPr/>
      </p:nvGrpSpPr>
      <p:grpSpPr>
        <a:xfrm>
          <a:off x="0" y="0"/>
          <a:ext cx="0" cy="0"/>
          <a:chOff x="0" y="0"/>
          <a:chExt cx="0" cy="0"/>
        </a:xfrm>
      </p:grpSpPr>
      <p:sp>
        <p:nvSpPr>
          <p:cNvPr id="4199" name="Google Shape;4199;p64"/>
          <p:cNvSpPr txBox="1"/>
          <p:nvPr>
            <p:ph type="title"/>
          </p:nvPr>
        </p:nvSpPr>
        <p:spPr>
          <a:xfrm>
            <a:off x="18417" y="13949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rdt3.0: λειτουργία παύσης-και-αναμονής</a:t>
            </a:r>
            <a:endParaRPr sz="3600"/>
          </a:p>
        </p:txBody>
      </p:sp>
      <p:cxnSp>
        <p:nvCxnSpPr>
          <p:cNvPr id="4200" name="Google Shape;4200;p64"/>
          <p:cNvCxnSpPr/>
          <p:nvPr/>
        </p:nvCxnSpPr>
        <p:spPr>
          <a:xfrm>
            <a:off x="4663720" y="1418035"/>
            <a:ext cx="1670400" cy="691800"/>
          </a:xfrm>
          <a:prstGeom prst="straightConnector1">
            <a:avLst/>
          </a:prstGeom>
          <a:noFill/>
          <a:ln cap="flat" cmpd="sng" w="9525">
            <a:solidFill>
              <a:srgbClr val="000000"/>
            </a:solidFill>
            <a:prstDash val="solid"/>
            <a:round/>
            <a:headEnd len="med" w="med" type="none"/>
            <a:tailEnd len="med" w="med" type="none"/>
          </a:ln>
        </p:spPr>
      </p:cxnSp>
      <p:cxnSp>
        <p:nvCxnSpPr>
          <p:cNvPr id="4201" name="Google Shape;4201;p64"/>
          <p:cNvCxnSpPr/>
          <p:nvPr/>
        </p:nvCxnSpPr>
        <p:spPr>
          <a:xfrm>
            <a:off x="4655385" y="1253729"/>
            <a:ext cx="18000" cy="2184900"/>
          </a:xfrm>
          <a:prstGeom prst="straightConnector1">
            <a:avLst/>
          </a:prstGeom>
          <a:noFill/>
          <a:ln cap="flat" cmpd="sng" w="9525">
            <a:solidFill>
              <a:srgbClr val="000000"/>
            </a:solidFill>
            <a:prstDash val="solid"/>
            <a:round/>
            <a:headEnd len="med" w="med" type="none"/>
            <a:tailEnd len="med" w="med" type="triangle"/>
          </a:ln>
        </p:spPr>
      </p:cxnSp>
      <p:cxnSp>
        <p:nvCxnSpPr>
          <p:cNvPr id="4202" name="Google Shape;4202;p64"/>
          <p:cNvCxnSpPr/>
          <p:nvPr/>
        </p:nvCxnSpPr>
        <p:spPr>
          <a:xfrm>
            <a:off x="6554432" y="1339454"/>
            <a:ext cx="16800" cy="2168100"/>
          </a:xfrm>
          <a:prstGeom prst="straightConnector1">
            <a:avLst/>
          </a:prstGeom>
          <a:noFill/>
          <a:ln cap="flat" cmpd="sng" w="9525">
            <a:solidFill>
              <a:srgbClr val="000000"/>
            </a:solidFill>
            <a:prstDash val="solid"/>
            <a:round/>
            <a:headEnd len="med" w="med" type="none"/>
            <a:tailEnd len="med" w="med" type="triangle"/>
          </a:ln>
        </p:spPr>
      </p:cxnSp>
      <p:sp>
        <p:nvSpPr>
          <p:cNvPr id="4203" name="Google Shape;4203;p64"/>
          <p:cNvSpPr txBox="1"/>
          <p:nvPr/>
        </p:nvSpPr>
        <p:spPr>
          <a:xfrm>
            <a:off x="4258907" y="1001316"/>
            <a:ext cx="664500" cy="2631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sender</a:t>
            </a:r>
            <a:endParaRPr b="0" i="0" sz="1200" u="none" cap="none" strike="noStrike">
              <a:solidFill>
                <a:srgbClr val="000000"/>
              </a:solidFill>
              <a:latin typeface="Times New Roman"/>
              <a:ea typeface="Times New Roman"/>
              <a:cs typeface="Times New Roman"/>
              <a:sym typeface="Times New Roman"/>
            </a:endParaRPr>
          </a:p>
        </p:txBody>
      </p:sp>
      <p:sp>
        <p:nvSpPr>
          <p:cNvPr id="4204" name="Google Shape;4204;p64"/>
          <p:cNvSpPr txBox="1"/>
          <p:nvPr/>
        </p:nvSpPr>
        <p:spPr>
          <a:xfrm>
            <a:off x="5892445" y="1001316"/>
            <a:ext cx="709500" cy="2631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receiver</a:t>
            </a:r>
            <a:endParaRPr b="0" i="0" sz="1200" u="none" cap="none" strike="noStrike">
              <a:solidFill>
                <a:srgbClr val="000000"/>
              </a:solidFill>
              <a:latin typeface="Times New Roman"/>
              <a:ea typeface="Times New Roman"/>
              <a:cs typeface="Times New Roman"/>
              <a:sym typeface="Times New Roman"/>
            </a:endParaRPr>
          </a:p>
        </p:txBody>
      </p:sp>
      <p:cxnSp>
        <p:nvCxnSpPr>
          <p:cNvPr id="4205" name="Google Shape;4205;p64"/>
          <p:cNvCxnSpPr/>
          <p:nvPr/>
        </p:nvCxnSpPr>
        <p:spPr>
          <a:xfrm>
            <a:off x="4673245" y="1414463"/>
            <a:ext cx="1643100" cy="2400"/>
          </a:xfrm>
          <a:prstGeom prst="straightConnector1">
            <a:avLst/>
          </a:prstGeom>
          <a:noFill/>
          <a:ln cap="flat" cmpd="sng" w="9525">
            <a:solidFill>
              <a:srgbClr val="000000"/>
            </a:solidFill>
            <a:prstDash val="dash"/>
            <a:round/>
            <a:headEnd len="med" w="med" type="none"/>
            <a:tailEnd len="med" w="med" type="none"/>
          </a:ln>
        </p:spPr>
      </p:cxnSp>
      <p:cxnSp>
        <p:nvCxnSpPr>
          <p:cNvPr id="4206" name="Google Shape;4206;p64"/>
          <p:cNvCxnSpPr/>
          <p:nvPr/>
        </p:nvCxnSpPr>
        <p:spPr>
          <a:xfrm>
            <a:off x="4676816" y="2997994"/>
            <a:ext cx="1644300" cy="0"/>
          </a:xfrm>
          <a:prstGeom prst="straightConnector1">
            <a:avLst/>
          </a:prstGeom>
          <a:noFill/>
          <a:ln cap="flat" cmpd="sng" w="9525">
            <a:solidFill>
              <a:srgbClr val="000000"/>
            </a:solidFill>
            <a:prstDash val="dash"/>
            <a:round/>
            <a:headEnd len="med" w="med" type="none"/>
            <a:tailEnd len="med" w="med" type="none"/>
          </a:ln>
        </p:spPr>
      </p:cxnSp>
      <p:cxnSp>
        <p:nvCxnSpPr>
          <p:cNvPr id="4207" name="Google Shape;4207;p64"/>
          <p:cNvCxnSpPr/>
          <p:nvPr/>
        </p:nvCxnSpPr>
        <p:spPr>
          <a:xfrm flipH="1" rot="10800000">
            <a:off x="4676816" y="2290716"/>
            <a:ext cx="1657200" cy="691800"/>
          </a:xfrm>
          <a:prstGeom prst="straightConnector1">
            <a:avLst/>
          </a:prstGeom>
          <a:noFill/>
          <a:ln cap="flat" cmpd="sng" w="9525">
            <a:solidFill>
              <a:srgbClr val="000000"/>
            </a:solidFill>
            <a:prstDash val="solid"/>
            <a:round/>
            <a:headEnd len="med" w="med" type="none"/>
            <a:tailEnd len="med" w="med" type="none"/>
          </a:ln>
        </p:spPr>
      </p:cxnSp>
      <p:sp>
        <p:nvSpPr>
          <p:cNvPr id="4208" name="Google Shape;4208;p64"/>
          <p:cNvSpPr/>
          <p:nvPr/>
        </p:nvSpPr>
        <p:spPr>
          <a:xfrm>
            <a:off x="4660148" y="1413272"/>
            <a:ext cx="1674019" cy="866774"/>
          </a:xfrm>
          <a:custGeom>
            <a:rect b="b" l="l" r="r" t="t"/>
            <a:pathLst>
              <a:path extrusionOk="0" h="1185" w="2902">
                <a:moveTo>
                  <a:pt x="0" y="0"/>
                </a:moveTo>
                <a:lnTo>
                  <a:pt x="2895" y="937"/>
                </a:lnTo>
                <a:lnTo>
                  <a:pt x="2902" y="1185"/>
                </a:lnTo>
                <a:lnTo>
                  <a:pt x="0" y="247"/>
                </a:lnTo>
                <a:lnTo>
                  <a:pt x="0" y="0"/>
                </a:lnTo>
                <a:close/>
              </a:path>
            </a:pathLst>
          </a:custGeom>
          <a:solidFill>
            <a:srgbClr val="00CC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4209" name="Google Shape;4209;p64"/>
          <p:cNvCxnSpPr/>
          <p:nvPr/>
        </p:nvCxnSpPr>
        <p:spPr>
          <a:xfrm rot="10800000">
            <a:off x="4551923" y="1413272"/>
            <a:ext cx="98700" cy="0"/>
          </a:xfrm>
          <a:prstGeom prst="straightConnector1">
            <a:avLst/>
          </a:prstGeom>
          <a:noFill/>
          <a:ln cap="flat" cmpd="sng" w="9525">
            <a:solidFill>
              <a:srgbClr val="000000"/>
            </a:solidFill>
            <a:prstDash val="solid"/>
            <a:round/>
            <a:headEnd len="med" w="med" type="none"/>
            <a:tailEnd len="med" w="med" type="none"/>
          </a:ln>
        </p:spPr>
      </p:cxnSp>
      <p:cxnSp>
        <p:nvCxnSpPr>
          <p:cNvPr id="4210" name="Google Shape;4210;p64"/>
          <p:cNvCxnSpPr/>
          <p:nvPr/>
        </p:nvCxnSpPr>
        <p:spPr>
          <a:xfrm rot="10800000">
            <a:off x="4551923" y="1594247"/>
            <a:ext cx="98700" cy="0"/>
          </a:xfrm>
          <a:prstGeom prst="straightConnector1">
            <a:avLst/>
          </a:prstGeom>
          <a:noFill/>
          <a:ln cap="flat" cmpd="sng" w="9525">
            <a:solidFill>
              <a:srgbClr val="000000"/>
            </a:solidFill>
            <a:prstDash val="solid"/>
            <a:round/>
            <a:headEnd len="med" w="med" type="none"/>
            <a:tailEnd len="med" w="med" type="none"/>
          </a:ln>
        </p:spPr>
      </p:cxnSp>
      <p:cxnSp>
        <p:nvCxnSpPr>
          <p:cNvPr id="4211" name="Google Shape;4211;p64"/>
          <p:cNvCxnSpPr/>
          <p:nvPr/>
        </p:nvCxnSpPr>
        <p:spPr>
          <a:xfrm rot="10800000">
            <a:off x="4560248" y="2988469"/>
            <a:ext cx="99900" cy="0"/>
          </a:xfrm>
          <a:prstGeom prst="straightConnector1">
            <a:avLst/>
          </a:prstGeom>
          <a:noFill/>
          <a:ln cap="flat" cmpd="sng" w="9525">
            <a:solidFill>
              <a:srgbClr val="000000"/>
            </a:solidFill>
            <a:prstDash val="solid"/>
            <a:round/>
            <a:headEnd len="med" w="med" type="none"/>
            <a:tailEnd len="med" w="med" type="none"/>
          </a:ln>
        </p:spPr>
      </p:cxnSp>
      <p:cxnSp>
        <p:nvCxnSpPr>
          <p:cNvPr id="4212" name="Google Shape;4212;p64"/>
          <p:cNvCxnSpPr/>
          <p:nvPr/>
        </p:nvCxnSpPr>
        <p:spPr>
          <a:xfrm rot="10800000">
            <a:off x="6545020" y="2175272"/>
            <a:ext cx="99900" cy="0"/>
          </a:xfrm>
          <a:prstGeom prst="straightConnector1">
            <a:avLst/>
          </a:prstGeom>
          <a:noFill/>
          <a:ln cap="flat" cmpd="sng" w="9525">
            <a:solidFill>
              <a:srgbClr val="000000"/>
            </a:solidFill>
            <a:prstDash val="solid"/>
            <a:round/>
            <a:headEnd len="med" w="med" type="none"/>
            <a:tailEnd len="med" w="med" type="none"/>
          </a:ln>
        </p:spPr>
      </p:cxnSp>
      <p:cxnSp>
        <p:nvCxnSpPr>
          <p:cNvPr id="4213" name="Google Shape;4213;p64"/>
          <p:cNvCxnSpPr/>
          <p:nvPr/>
        </p:nvCxnSpPr>
        <p:spPr>
          <a:xfrm>
            <a:off x="6562766" y="2362200"/>
            <a:ext cx="95400" cy="0"/>
          </a:xfrm>
          <a:prstGeom prst="straightConnector1">
            <a:avLst/>
          </a:prstGeom>
          <a:noFill/>
          <a:ln cap="flat" cmpd="sng" w="9525">
            <a:solidFill>
              <a:srgbClr val="000000"/>
            </a:solidFill>
            <a:prstDash val="solid"/>
            <a:round/>
            <a:headEnd len="med" w="med" type="none"/>
            <a:tailEnd len="med" w="med" type="none"/>
          </a:ln>
        </p:spPr>
      </p:cxnSp>
      <p:sp>
        <p:nvSpPr>
          <p:cNvPr id="4214" name="Google Shape;4214;p64"/>
          <p:cNvSpPr/>
          <p:nvPr/>
        </p:nvSpPr>
        <p:spPr>
          <a:xfrm>
            <a:off x="4673245" y="2994422"/>
            <a:ext cx="1064417" cy="433387"/>
          </a:xfrm>
          <a:custGeom>
            <a:rect b="b" l="l" r="r" t="t"/>
            <a:pathLst>
              <a:path extrusionOk="0" h="592" w="1845">
                <a:moveTo>
                  <a:pt x="0" y="0"/>
                </a:moveTo>
                <a:lnTo>
                  <a:pt x="1845" y="592"/>
                </a:lnTo>
                <a:lnTo>
                  <a:pt x="1095" y="592"/>
                </a:lnTo>
                <a:lnTo>
                  <a:pt x="0" y="247"/>
                </a:lnTo>
                <a:lnTo>
                  <a:pt x="0" y="0"/>
                </a:lnTo>
                <a:close/>
              </a:path>
            </a:pathLst>
          </a:custGeom>
          <a:gradFill>
            <a:gsLst>
              <a:gs pos="0">
                <a:srgbClr val="00CCFF"/>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215" name="Google Shape;4215;p64"/>
          <p:cNvGrpSpPr/>
          <p:nvPr/>
        </p:nvGrpSpPr>
        <p:grpSpPr>
          <a:xfrm>
            <a:off x="4668482" y="2988469"/>
            <a:ext cx="960834" cy="401241"/>
            <a:chOff x="12315" y="13225"/>
            <a:chExt cx="2775" cy="913"/>
          </a:xfrm>
        </p:grpSpPr>
        <p:cxnSp>
          <p:nvCxnSpPr>
            <p:cNvPr id="4216" name="Google Shape;4216;p64"/>
            <p:cNvCxnSpPr/>
            <p:nvPr/>
          </p:nvCxnSpPr>
          <p:spPr>
            <a:xfrm>
              <a:off x="12315" y="13225"/>
              <a:ext cx="1587" cy="513"/>
            </a:xfrm>
            <a:prstGeom prst="straightConnector1">
              <a:avLst/>
            </a:prstGeom>
            <a:noFill/>
            <a:ln cap="flat" cmpd="sng" w="9525">
              <a:solidFill>
                <a:srgbClr val="000000"/>
              </a:solidFill>
              <a:prstDash val="solid"/>
              <a:round/>
              <a:headEnd len="med" w="med" type="none"/>
              <a:tailEnd len="med" w="med" type="none"/>
            </a:ln>
          </p:spPr>
        </p:cxnSp>
        <p:cxnSp>
          <p:nvCxnSpPr>
            <p:cNvPr id="4217" name="Google Shape;4217;p64"/>
            <p:cNvCxnSpPr/>
            <p:nvPr/>
          </p:nvCxnSpPr>
          <p:spPr>
            <a:xfrm>
              <a:off x="13915" y="13737"/>
              <a:ext cx="1175" cy="401"/>
            </a:xfrm>
            <a:prstGeom prst="straightConnector1">
              <a:avLst/>
            </a:prstGeom>
            <a:noFill/>
            <a:ln cap="flat" cmpd="sng" w="9525">
              <a:solidFill>
                <a:srgbClr val="000000"/>
              </a:solidFill>
              <a:prstDash val="dot"/>
              <a:round/>
              <a:headEnd len="med" w="med" type="none"/>
              <a:tailEnd len="med" w="med" type="none"/>
            </a:ln>
          </p:spPr>
        </p:cxnSp>
      </p:grpSp>
      <p:cxnSp>
        <p:nvCxnSpPr>
          <p:cNvPr id="4218" name="Google Shape;4218;p64"/>
          <p:cNvCxnSpPr/>
          <p:nvPr/>
        </p:nvCxnSpPr>
        <p:spPr>
          <a:xfrm>
            <a:off x="4668482" y="3169444"/>
            <a:ext cx="238200" cy="93000"/>
          </a:xfrm>
          <a:prstGeom prst="straightConnector1">
            <a:avLst/>
          </a:prstGeom>
          <a:noFill/>
          <a:ln cap="flat" cmpd="sng" w="9525">
            <a:solidFill>
              <a:srgbClr val="000000"/>
            </a:solidFill>
            <a:prstDash val="solid"/>
            <a:round/>
            <a:headEnd len="med" w="med" type="none"/>
            <a:tailEnd len="med" w="med" type="none"/>
          </a:ln>
        </p:spPr>
      </p:cxnSp>
      <p:cxnSp>
        <p:nvCxnSpPr>
          <p:cNvPr id="4219" name="Google Shape;4219;p64"/>
          <p:cNvCxnSpPr/>
          <p:nvPr/>
        </p:nvCxnSpPr>
        <p:spPr>
          <a:xfrm>
            <a:off x="4911370" y="3262313"/>
            <a:ext cx="405900" cy="176100"/>
          </a:xfrm>
          <a:prstGeom prst="straightConnector1">
            <a:avLst/>
          </a:prstGeom>
          <a:noFill/>
          <a:ln cap="flat" cmpd="sng" w="9525">
            <a:solidFill>
              <a:srgbClr val="000000"/>
            </a:solidFill>
            <a:prstDash val="dot"/>
            <a:round/>
            <a:headEnd len="med" w="med" type="none"/>
            <a:tailEnd len="med" w="med" type="none"/>
          </a:ln>
        </p:spPr>
      </p:cxnSp>
      <p:grpSp>
        <p:nvGrpSpPr>
          <p:cNvPr id="4220" name="Google Shape;4220;p64"/>
          <p:cNvGrpSpPr/>
          <p:nvPr/>
        </p:nvGrpSpPr>
        <p:grpSpPr>
          <a:xfrm>
            <a:off x="1102859" y="1439478"/>
            <a:ext cx="958952" cy="448106"/>
            <a:chOff x="749300" y="3009900"/>
            <a:chExt cx="1278602" cy="597475"/>
          </a:xfrm>
        </p:grpSpPr>
        <p:sp>
          <p:nvSpPr>
            <p:cNvPr id="4221" name="Google Shape;4221;p64"/>
            <p:cNvSpPr txBox="1"/>
            <p:nvPr/>
          </p:nvSpPr>
          <p:spPr>
            <a:xfrm>
              <a:off x="749300" y="3022600"/>
              <a:ext cx="1111202" cy="58477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U</a:t>
              </a:r>
              <a:r>
                <a:rPr b="0" baseline="-25000" i="0" lang="en-US" sz="2100" u="none" cap="none" strike="noStrike">
                  <a:solidFill>
                    <a:srgbClr val="000000"/>
                  </a:solidFill>
                  <a:latin typeface="Calibri"/>
                  <a:ea typeface="Calibri"/>
                  <a:cs typeface="Calibri"/>
                  <a:sym typeface="Calibri"/>
                </a:rPr>
                <a:t>sender</a:t>
              </a:r>
              <a:endParaRPr b="0" baseline="-25000" i="0" sz="2100" u="none" cap="none" strike="noStrike">
                <a:solidFill>
                  <a:srgbClr val="000000"/>
                </a:solidFill>
                <a:latin typeface="Calibri"/>
                <a:ea typeface="Calibri"/>
                <a:cs typeface="Calibri"/>
                <a:sym typeface="Calibri"/>
              </a:endParaRPr>
            </a:p>
          </p:txBody>
        </p:sp>
        <p:sp>
          <p:nvSpPr>
            <p:cNvPr id="4222" name="Google Shape;4222;p64"/>
            <p:cNvSpPr txBox="1"/>
            <p:nvPr/>
          </p:nvSpPr>
          <p:spPr>
            <a:xfrm>
              <a:off x="1663700" y="3009900"/>
              <a:ext cx="36420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a:t>
              </a:r>
              <a:endParaRPr sz="1100"/>
            </a:p>
          </p:txBody>
        </p:sp>
      </p:grpSp>
      <p:sp>
        <p:nvSpPr>
          <p:cNvPr id="4223" name="Google Shape;4223;p64"/>
          <p:cNvSpPr txBox="1"/>
          <p:nvPr/>
        </p:nvSpPr>
        <p:spPr>
          <a:xfrm>
            <a:off x="2436359" y="1248978"/>
            <a:ext cx="6255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L / R</a:t>
            </a:r>
            <a:endParaRPr sz="1100"/>
          </a:p>
        </p:txBody>
      </p:sp>
      <p:sp>
        <p:nvSpPr>
          <p:cNvPr id="4224" name="Google Shape;4224;p64"/>
          <p:cNvSpPr txBox="1"/>
          <p:nvPr/>
        </p:nvSpPr>
        <p:spPr>
          <a:xfrm>
            <a:off x="2093459" y="1658553"/>
            <a:ext cx="5484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RTT</a:t>
            </a:r>
            <a:endParaRPr sz="1100"/>
          </a:p>
        </p:txBody>
      </p:sp>
      <p:cxnSp>
        <p:nvCxnSpPr>
          <p:cNvPr id="4225" name="Google Shape;4225;p64"/>
          <p:cNvCxnSpPr/>
          <p:nvPr/>
        </p:nvCxnSpPr>
        <p:spPr>
          <a:xfrm>
            <a:off x="2160134" y="1658553"/>
            <a:ext cx="1162200" cy="0"/>
          </a:xfrm>
          <a:prstGeom prst="straightConnector1">
            <a:avLst/>
          </a:prstGeom>
          <a:noFill/>
          <a:ln cap="flat" cmpd="sng" w="22225">
            <a:solidFill>
              <a:schemeClr val="dk1"/>
            </a:solidFill>
            <a:prstDash val="solid"/>
            <a:miter lim="800000"/>
            <a:headEnd len="sm" w="sm" type="none"/>
            <a:tailEnd len="sm" w="sm" type="none"/>
          </a:ln>
        </p:spPr>
      </p:cxnSp>
      <p:grpSp>
        <p:nvGrpSpPr>
          <p:cNvPr id="4226" name="Google Shape;4226;p64"/>
          <p:cNvGrpSpPr/>
          <p:nvPr/>
        </p:nvGrpSpPr>
        <p:grpSpPr>
          <a:xfrm>
            <a:off x="4062454" y="1599991"/>
            <a:ext cx="635794" cy="1395603"/>
            <a:chOff x="4183062" y="2436876"/>
            <a:chExt cx="847725" cy="1860804"/>
          </a:xfrm>
        </p:grpSpPr>
        <p:sp>
          <p:nvSpPr>
            <p:cNvPr id="4227" name="Google Shape;4227;p64"/>
            <p:cNvSpPr txBox="1"/>
            <p:nvPr/>
          </p:nvSpPr>
          <p:spPr>
            <a:xfrm>
              <a:off x="4183062" y="3161055"/>
              <a:ext cx="847725" cy="33655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C0000"/>
                </a:buClr>
                <a:buSzPts val="1200"/>
                <a:buFont typeface="Arial"/>
                <a:buNone/>
              </a:pPr>
              <a:r>
                <a:rPr b="0" i="0" lang="en-US" sz="1200" u="none" cap="none" strike="noStrike">
                  <a:solidFill>
                    <a:srgbClr val="CC0000"/>
                  </a:solidFill>
                  <a:latin typeface="Arial"/>
                  <a:ea typeface="Arial"/>
                  <a:cs typeface="Arial"/>
                  <a:sym typeface="Arial"/>
                </a:rPr>
                <a:t>RTT</a:t>
              </a:r>
              <a:r>
                <a:rPr b="0" i="0" lang="en-US" sz="800" u="none" cap="none" strike="noStrike">
                  <a:solidFill>
                    <a:srgbClr val="000000"/>
                  </a:solidFill>
                  <a:latin typeface="Arial"/>
                  <a:ea typeface="Arial"/>
                  <a:cs typeface="Arial"/>
                  <a:sym typeface="Arial"/>
                </a:rPr>
                <a:t> </a:t>
              </a:r>
              <a:endParaRPr b="0" i="0" sz="1800" u="none" cap="none" strike="noStrike">
                <a:solidFill>
                  <a:srgbClr val="000000"/>
                </a:solidFill>
                <a:latin typeface="Times New Roman"/>
                <a:ea typeface="Times New Roman"/>
                <a:cs typeface="Times New Roman"/>
                <a:sym typeface="Times New Roman"/>
              </a:endParaRPr>
            </a:p>
          </p:txBody>
        </p:sp>
        <p:cxnSp>
          <p:nvCxnSpPr>
            <p:cNvPr id="4228" name="Google Shape;4228;p64"/>
            <p:cNvCxnSpPr/>
            <p:nvPr/>
          </p:nvCxnSpPr>
          <p:spPr>
            <a:xfrm>
              <a:off x="4870450" y="3469030"/>
              <a:ext cx="11112" cy="811213"/>
            </a:xfrm>
            <a:prstGeom prst="straightConnector1">
              <a:avLst/>
            </a:prstGeom>
            <a:noFill/>
            <a:ln cap="flat" cmpd="sng" w="9525">
              <a:solidFill>
                <a:srgbClr val="000000"/>
              </a:solidFill>
              <a:prstDash val="solid"/>
              <a:round/>
              <a:headEnd len="med" w="med" type="none"/>
              <a:tailEnd len="med" w="med" type="triangle"/>
            </a:ln>
          </p:spPr>
        </p:cxnSp>
        <p:cxnSp>
          <p:nvCxnSpPr>
            <p:cNvPr id="4229" name="Google Shape;4229;p64"/>
            <p:cNvCxnSpPr/>
            <p:nvPr/>
          </p:nvCxnSpPr>
          <p:spPr>
            <a:xfrm flipH="1" rot="10800000">
              <a:off x="4875212" y="2451443"/>
              <a:ext cx="3175" cy="768350"/>
            </a:xfrm>
            <a:prstGeom prst="straightConnector1">
              <a:avLst/>
            </a:prstGeom>
            <a:noFill/>
            <a:ln cap="flat" cmpd="sng" w="9525">
              <a:solidFill>
                <a:srgbClr val="000000"/>
              </a:solidFill>
              <a:prstDash val="solid"/>
              <a:round/>
              <a:headEnd len="med" w="med" type="none"/>
              <a:tailEnd len="med" w="med" type="triangle"/>
            </a:ln>
          </p:spPr>
        </p:cxnSp>
        <p:sp>
          <p:nvSpPr>
            <p:cNvPr id="4230" name="Google Shape;4230;p64"/>
            <p:cNvSpPr/>
            <p:nvPr/>
          </p:nvSpPr>
          <p:spPr>
            <a:xfrm>
              <a:off x="4421124" y="2436876"/>
              <a:ext cx="77724" cy="1860804"/>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nvGrpSpPr>
          <p:cNvPr id="4231" name="Google Shape;4231;p64"/>
          <p:cNvGrpSpPr/>
          <p:nvPr/>
        </p:nvGrpSpPr>
        <p:grpSpPr>
          <a:xfrm>
            <a:off x="4074706" y="1380136"/>
            <a:ext cx="635794" cy="252412"/>
            <a:chOff x="4199398" y="2143737"/>
            <a:chExt cx="847725" cy="336550"/>
          </a:xfrm>
        </p:grpSpPr>
        <p:sp>
          <p:nvSpPr>
            <p:cNvPr id="4232" name="Google Shape;4232;p64"/>
            <p:cNvSpPr txBox="1"/>
            <p:nvPr/>
          </p:nvSpPr>
          <p:spPr>
            <a:xfrm>
              <a:off x="4199398" y="2143737"/>
              <a:ext cx="847725" cy="33655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CC0000"/>
                </a:buClr>
                <a:buSzPts val="1200"/>
                <a:buFont typeface="Arial"/>
                <a:buNone/>
              </a:pPr>
              <a:r>
                <a:rPr b="0" i="0" lang="en-US" sz="1200" u="none" cap="none" strike="noStrike">
                  <a:solidFill>
                    <a:srgbClr val="CC0000"/>
                  </a:solidFill>
                  <a:latin typeface="Arial"/>
                  <a:ea typeface="Arial"/>
                  <a:cs typeface="Arial"/>
                  <a:sym typeface="Arial"/>
                </a:rPr>
                <a:t>L/R</a:t>
              </a:r>
              <a:endParaRPr b="0" i="0" sz="1800" u="none" cap="none" strike="noStrike">
                <a:solidFill>
                  <a:srgbClr val="000000"/>
                </a:solidFill>
                <a:latin typeface="Times New Roman"/>
                <a:ea typeface="Times New Roman"/>
                <a:cs typeface="Times New Roman"/>
                <a:sym typeface="Times New Roman"/>
              </a:endParaRPr>
            </a:p>
          </p:txBody>
        </p:sp>
        <p:sp>
          <p:nvSpPr>
            <p:cNvPr id="4233" name="Google Shape;4233;p64"/>
            <p:cNvSpPr/>
            <p:nvPr/>
          </p:nvSpPr>
          <p:spPr>
            <a:xfrm>
              <a:off x="4418854" y="2180844"/>
              <a:ext cx="85344" cy="246888"/>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sp>
        <p:nvSpPr>
          <p:cNvPr id="4234" name="Google Shape;4234;p64"/>
          <p:cNvSpPr txBox="1"/>
          <p:nvPr/>
        </p:nvSpPr>
        <p:spPr>
          <a:xfrm>
            <a:off x="2550659" y="1658553"/>
            <a:ext cx="8214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 L / R</a:t>
            </a:r>
            <a:endParaRPr sz="1100"/>
          </a:p>
        </p:txBody>
      </p:sp>
      <p:grpSp>
        <p:nvGrpSpPr>
          <p:cNvPr id="4235" name="Google Shape;4235;p64"/>
          <p:cNvGrpSpPr/>
          <p:nvPr/>
        </p:nvGrpSpPr>
        <p:grpSpPr>
          <a:xfrm>
            <a:off x="1786588" y="2133128"/>
            <a:ext cx="1336240" cy="1097265"/>
            <a:chOff x="1660939" y="3934767"/>
            <a:chExt cx="1781653" cy="1463020"/>
          </a:xfrm>
        </p:grpSpPr>
        <p:sp>
          <p:nvSpPr>
            <p:cNvPr id="4236" name="Google Shape;4236;p64"/>
            <p:cNvSpPr txBox="1"/>
            <p:nvPr/>
          </p:nvSpPr>
          <p:spPr>
            <a:xfrm>
              <a:off x="1673639" y="4856490"/>
              <a:ext cx="36420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a:t>
              </a:r>
              <a:endParaRPr sz="1100"/>
            </a:p>
          </p:txBody>
        </p:sp>
        <p:sp>
          <p:nvSpPr>
            <p:cNvPr id="4237" name="Google Shape;4237;p64"/>
            <p:cNvSpPr txBox="1"/>
            <p:nvPr/>
          </p:nvSpPr>
          <p:spPr>
            <a:xfrm>
              <a:off x="2070100" y="4874567"/>
              <a:ext cx="137249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0.00027</a:t>
              </a:r>
              <a:endParaRPr sz="1100"/>
            </a:p>
          </p:txBody>
        </p:sp>
        <p:grpSp>
          <p:nvGrpSpPr>
            <p:cNvPr id="4238" name="Google Shape;4238;p64"/>
            <p:cNvGrpSpPr/>
            <p:nvPr/>
          </p:nvGrpSpPr>
          <p:grpSpPr>
            <a:xfrm>
              <a:off x="1660939" y="3934767"/>
              <a:ext cx="1473628" cy="868065"/>
              <a:chOff x="1660939" y="3795067"/>
              <a:chExt cx="1473628" cy="868065"/>
            </a:xfrm>
          </p:grpSpPr>
          <p:sp>
            <p:nvSpPr>
              <p:cNvPr id="4239" name="Google Shape;4239;p64"/>
              <p:cNvSpPr txBox="1"/>
              <p:nvPr/>
            </p:nvSpPr>
            <p:spPr>
              <a:xfrm>
                <a:off x="1660939" y="3952557"/>
                <a:ext cx="36420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a:t>
                </a:r>
                <a:endParaRPr sz="1100"/>
              </a:p>
            </p:txBody>
          </p:sp>
          <p:grpSp>
            <p:nvGrpSpPr>
              <p:cNvPr id="4240" name="Google Shape;4240;p64"/>
              <p:cNvGrpSpPr/>
              <p:nvPr/>
            </p:nvGrpSpPr>
            <p:grpSpPr>
              <a:xfrm>
                <a:off x="2095500" y="3795067"/>
                <a:ext cx="1039067" cy="868065"/>
                <a:chOff x="2032000" y="3795067"/>
                <a:chExt cx="1039067" cy="868065"/>
              </a:xfrm>
            </p:grpSpPr>
            <p:sp>
              <p:nvSpPr>
                <p:cNvPr id="4241" name="Google Shape;4241;p64"/>
                <p:cNvSpPr txBox="1"/>
                <p:nvPr/>
              </p:nvSpPr>
              <p:spPr>
                <a:xfrm>
                  <a:off x="2146300" y="3795067"/>
                  <a:ext cx="728084"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.008</a:t>
                  </a:r>
                  <a:endParaRPr sz="1100"/>
                </a:p>
              </p:txBody>
            </p:sp>
            <p:sp>
              <p:nvSpPr>
                <p:cNvPr id="4242" name="Google Shape;4242;p64"/>
                <p:cNvSpPr txBox="1"/>
                <p:nvPr/>
              </p:nvSpPr>
              <p:spPr>
                <a:xfrm>
                  <a:off x="2032000" y="4201467"/>
                  <a:ext cx="1039067"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30.008</a:t>
                  </a:r>
                  <a:endParaRPr sz="1100"/>
                </a:p>
              </p:txBody>
            </p:sp>
            <p:cxnSp>
              <p:nvCxnSpPr>
                <p:cNvPr id="4243" name="Google Shape;4243;p64"/>
                <p:cNvCxnSpPr/>
                <p:nvPr/>
              </p:nvCxnSpPr>
              <p:spPr>
                <a:xfrm>
                  <a:off x="2120900" y="4239567"/>
                  <a:ext cx="825500" cy="0"/>
                </a:xfrm>
                <a:prstGeom prst="straightConnector1">
                  <a:avLst/>
                </a:prstGeom>
                <a:noFill/>
                <a:ln cap="flat" cmpd="sng" w="19050">
                  <a:solidFill>
                    <a:schemeClr val="dk1"/>
                  </a:solidFill>
                  <a:prstDash val="solid"/>
                  <a:miter lim="800000"/>
                  <a:headEnd len="sm" w="sm" type="none"/>
                  <a:tailEnd len="sm" w="sm" type="none"/>
                </a:ln>
              </p:spPr>
            </p:cxnSp>
          </p:grpSp>
        </p:grpSp>
      </p:grpSp>
      <p:sp>
        <p:nvSpPr>
          <p:cNvPr id="4244" name="Google Shape;4244;p64"/>
          <p:cNvSpPr/>
          <p:nvPr/>
        </p:nvSpPr>
        <p:spPr>
          <a:xfrm>
            <a:off x="4067848" y="1407967"/>
            <a:ext cx="63900" cy="1851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245" name="Google Shape;4245;p64"/>
          <p:cNvSpPr txBox="1"/>
          <p:nvPr/>
        </p:nvSpPr>
        <p:spPr>
          <a:xfrm>
            <a:off x="333800" y="3713932"/>
            <a:ext cx="7646100" cy="13161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100000"/>
              </a:lnSpc>
              <a:spcBef>
                <a:spcPts val="0"/>
              </a:spcBef>
              <a:spcAft>
                <a:spcPts val="0"/>
              </a:spcAft>
              <a:buClr>
                <a:srgbClr val="0013A3"/>
              </a:buClr>
              <a:buSzPts val="2200"/>
              <a:buFont typeface="Noto Sans Symbols"/>
              <a:buChar char="▪"/>
            </a:pPr>
            <a:r>
              <a:rPr b="0" i="0" lang="en-US" sz="2200" u="none" cap="none" strike="noStrike">
                <a:solidFill>
                  <a:srgbClr val="000000"/>
                </a:solidFill>
                <a:latin typeface="Calibri"/>
                <a:ea typeface="Calibri"/>
                <a:cs typeface="Calibri"/>
                <a:sym typeface="Calibri"/>
              </a:rPr>
              <a:t>rdt 3.0 </a:t>
            </a:r>
            <a:r>
              <a:rPr lang="en-US" sz="2200">
                <a:latin typeface="Calibri"/>
                <a:ea typeface="Calibri"/>
                <a:cs typeface="Calibri"/>
                <a:sym typeface="Calibri"/>
              </a:rPr>
              <a:t>επίδοση πρωτοκόλλου ελαττωματική</a:t>
            </a:r>
            <a:r>
              <a:rPr b="0" i="0" lang="en-US" sz="2200" u="none" cap="none" strike="noStrike">
                <a:solidFill>
                  <a:srgbClr val="000000"/>
                </a:solidFill>
                <a:latin typeface="Calibri"/>
                <a:ea typeface="Calibri"/>
                <a:cs typeface="Calibri"/>
                <a:sym typeface="Calibri"/>
              </a:rPr>
              <a:t>!</a:t>
            </a:r>
            <a:endParaRPr sz="1200"/>
          </a:p>
          <a:p>
            <a:pPr indent="-215900" lvl="0" marL="215900" marR="0" rtl="0" algn="l">
              <a:lnSpc>
                <a:spcPct val="100000"/>
              </a:lnSpc>
              <a:spcBef>
                <a:spcPts val="0"/>
              </a:spcBef>
              <a:spcAft>
                <a:spcPts val="0"/>
              </a:spcAft>
              <a:buClr>
                <a:srgbClr val="0013A3"/>
              </a:buClr>
              <a:buSzPts val="2200"/>
              <a:buFont typeface="Noto Sans Symbols"/>
              <a:buChar char="▪"/>
            </a:pPr>
            <a:r>
              <a:rPr lang="en-US" sz="2200">
                <a:latin typeface="Calibri"/>
                <a:ea typeface="Calibri"/>
                <a:cs typeface="Calibri"/>
                <a:sym typeface="Calibri"/>
              </a:rPr>
              <a:t>Το πρωτόκολλο περιορίζει την επίδοση της υποκείμενης υποδομής </a:t>
            </a:r>
            <a:r>
              <a:rPr b="0" i="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καναλιού</a:t>
            </a:r>
            <a:r>
              <a:rPr b="0" i="0" lang="en-US" sz="2200" u="none" cap="none" strike="noStrike">
                <a:solidFill>
                  <a:srgbClr val="000000"/>
                </a:solidFill>
                <a:latin typeface="Calibri"/>
                <a:ea typeface="Calibri"/>
                <a:cs typeface="Calibri"/>
                <a:sym typeface="Calibri"/>
              </a:rPr>
              <a:t>)</a:t>
            </a:r>
            <a:endParaRPr sz="1200"/>
          </a:p>
          <a:p>
            <a:pPr indent="0" lvl="0" marL="0" marR="0" rtl="0" algn="l">
              <a:lnSpc>
                <a:spcPct val="100000"/>
              </a:lnSpc>
              <a:spcBef>
                <a:spcPts val="0"/>
              </a:spcBef>
              <a:spcAft>
                <a:spcPts val="0"/>
              </a:spcAft>
              <a:buClr>
                <a:schemeClr val="dk1"/>
              </a:buClr>
              <a:buSzPts val="1400"/>
              <a:buFont typeface="Calibri"/>
              <a:buNone/>
            </a:pPr>
            <a:r>
              <a:t/>
            </a:r>
            <a:endParaRPr b="0" i="0" sz="1500" u="none" cap="none" strike="noStrike">
              <a:solidFill>
                <a:srgbClr val="000000"/>
              </a:solidFill>
              <a:latin typeface="Calibri"/>
              <a:ea typeface="Calibri"/>
              <a:cs typeface="Calibri"/>
              <a:sym typeface="Calibri"/>
            </a:endParaRPr>
          </a:p>
        </p:txBody>
      </p:sp>
      <p:sp>
        <p:nvSpPr>
          <p:cNvPr id="4246" name="Google Shape;4246;p6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0"/>
                                        </p:tgtEl>
                                        <p:attrNameLst>
                                          <p:attrName>style.visibility</p:attrName>
                                        </p:attrNameLst>
                                      </p:cBhvr>
                                      <p:to>
                                        <p:strVal val="visible"/>
                                      </p:to>
                                    </p:set>
                                    <p:animEffect filter="fade" transition="in">
                                      <p:cBhvr>
                                        <p:cTn dur="500"/>
                                        <p:tgtEl>
                                          <p:spTgt spid="4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4"/>
                                        </p:tgtEl>
                                        <p:attrNameLst>
                                          <p:attrName>style.visibility</p:attrName>
                                        </p:attrNameLst>
                                      </p:cBhvr>
                                      <p:to>
                                        <p:strVal val="visible"/>
                                      </p:to>
                                    </p:set>
                                    <p:animEffect filter="fade" transition="in">
                                      <p:cBhvr>
                                        <p:cTn dur="500"/>
                                        <p:tgtEl>
                                          <p:spTgt spid="4224"/>
                                        </p:tgtEl>
                                      </p:cBhvr>
                                    </p:animEffect>
                                  </p:childTnLst>
                                </p:cTn>
                              </p:par>
                              <p:par>
                                <p:cTn fill="hold" nodeType="withEffect" presetClass="entr" presetID="10" presetSubtype="0">
                                  <p:stCondLst>
                                    <p:cond delay="0"/>
                                  </p:stCondLst>
                                  <p:childTnLst>
                                    <p:set>
                                      <p:cBhvr>
                                        <p:cTn dur="1" fill="hold">
                                          <p:stCondLst>
                                            <p:cond delay="0"/>
                                          </p:stCondLst>
                                        </p:cTn>
                                        <p:tgtEl>
                                          <p:spTgt spid="4226"/>
                                        </p:tgtEl>
                                        <p:attrNameLst>
                                          <p:attrName>style.visibility</p:attrName>
                                        </p:attrNameLst>
                                      </p:cBhvr>
                                      <p:to>
                                        <p:strVal val="visible"/>
                                      </p:to>
                                    </p:set>
                                    <p:animEffect filter="fade" transition="in">
                                      <p:cBhvr>
                                        <p:cTn dur="500"/>
                                        <p:tgtEl>
                                          <p:spTgt spid="4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1"/>
                                        </p:tgtEl>
                                        <p:attrNameLst>
                                          <p:attrName>style.visibility</p:attrName>
                                        </p:attrNameLst>
                                      </p:cBhvr>
                                      <p:to>
                                        <p:strVal val="visible"/>
                                      </p:to>
                                    </p:set>
                                    <p:animEffect filter="fade" transition="in">
                                      <p:cBhvr>
                                        <p:cTn dur="500"/>
                                        <p:tgtEl>
                                          <p:spTgt spid="4231"/>
                                        </p:tgtEl>
                                      </p:cBhvr>
                                    </p:animEffect>
                                  </p:childTnLst>
                                </p:cTn>
                              </p:par>
                              <p:par>
                                <p:cTn fill="hold" nodeType="withEffect" presetClass="entr" presetID="10" presetSubtype="0">
                                  <p:stCondLst>
                                    <p:cond delay="0"/>
                                  </p:stCondLst>
                                  <p:childTnLst>
                                    <p:set>
                                      <p:cBhvr>
                                        <p:cTn dur="1" fill="hold">
                                          <p:stCondLst>
                                            <p:cond delay="0"/>
                                          </p:stCondLst>
                                        </p:cTn>
                                        <p:tgtEl>
                                          <p:spTgt spid="4234"/>
                                        </p:tgtEl>
                                        <p:attrNameLst>
                                          <p:attrName>style.visibility</p:attrName>
                                        </p:attrNameLst>
                                      </p:cBhvr>
                                      <p:to>
                                        <p:strVal val="visible"/>
                                      </p:to>
                                    </p:set>
                                    <p:animEffect filter="fade" transition="in">
                                      <p:cBhvr>
                                        <p:cTn dur="500"/>
                                        <p:tgtEl>
                                          <p:spTgt spid="4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3"/>
                                        </p:tgtEl>
                                        <p:attrNameLst>
                                          <p:attrName>style.visibility</p:attrName>
                                        </p:attrNameLst>
                                      </p:cBhvr>
                                      <p:to>
                                        <p:strVal val="visible"/>
                                      </p:to>
                                    </p:set>
                                    <p:animEffect filter="fade" transition="in">
                                      <p:cBhvr>
                                        <p:cTn dur="500"/>
                                        <p:tgtEl>
                                          <p:spTgt spid="4223"/>
                                        </p:tgtEl>
                                      </p:cBhvr>
                                    </p:animEffect>
                                  </p:childTnLst>
                                </p:cTn>
                              </p:par>
                              <p:par>
                                <p:cTn fill="hold" nodeType="withEffect" presetClass="entr" presetID="10" presetSubtype="0">
                                  <p:stCondLst>
                                    <p:cond delay="0"/>
                                  </p:stCondLst>
                                  <p:childTnLst>
                                    <p:set>
                                      <p:cBhvr>
                                        <p:cTn dur="1" fill="hold">
                                          <p:stCondLst>
                                            <p:cond delay="0"/>
                                          </p:stCondLst>
                                        </p:cTn>
                                        <p:tgtEl>
                                          <p:spTgt spid="4244"/>
                                        </p:tgtEl>
                                        <p:attrNameLst>
                                          <p:attrName>style.visibility</p:attrName>
                                        </p:attrNameLst>
                                      </p:cBhvr>
                                      <p:to>
                                        <p:strVal val="visible"/>
                                      </p:to>
                                    </p:set>
                                    <p:animEffect filter="fade" transition="in">
                                      <p:cBhvr>
                                        <p:cTn dur="500"/>
                                        <p:tgtEl>
                                          <p:spTgt spid="42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25"/>
                                        </p:tgtEl>
                                        <p:attrNameLst>
                                          <p:attrName>style.visibility</p:attrName>
                                        </p:attrNameLst>
                                      </p:cBhvr>
                                      <p:to>
                                        <p:strVal val="visible"/>
                                      </p:to>
                                    </p:set>
                                    <p:animEffect filter="fade" transition="in">
                                      <p:cBhvr>
                                        <p:cTn dur="500"/>
                                        <p:tgtEl>
                                          <p:spTgt spid="4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5"/>
                                        </p:tgtEl>
                                        <p:attrNameLst>
                                          <p:attrName>style.visibility</p:attrName>
                                        </p:attrNameLst>
                                      </p:cBhvr>
                                      <p:to>
                                        <p:strVal val="visible"/>
                                      </p:to>
                                    </p:set>
                                    <p:animEffect filter="fade" transition="in">
                                      <p:cBhvr>
                                        <p:cTn dur="500"/>
                                        <p:tgtEl>
                                          <p:spTgt spid="4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5"/>
                                        </p:tgtEl>
                                        <p:attrNameLst>
                                          <p:attrName>style.visibility</p:attrName>
                                        </p:attrNameLst>
                                      </p:cBhvr>
                                      <p:to>
                                        <p:strVal val="visible"/>
                                      </p:to>
                                    </p:set>
                                    <p:animEffect filter="fade" transition="in">
                                      <p:cBhvr>
                                        <p:cTn dur="500"/>
                                        <p:tgtEl>
                                          <p:spTgt spid="4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1" name="Shape 4251"/>
        <p:cNvGrpSpPr/>
        <p:nvPr/>
      </p:nvGrpSpPr>
      <p:grpSpPr>
        <a:xfrm>
          <a:off x="0" y="0"/>
          <a:ext cx="0" cy="0"/>
          <a:chOff x="0" y="0"/>
          <a:chExt cx="0" cy="0"/>
        </a:xfrm>
      </p:grpSpPr>
      <p:sp>
        <p:nvSpPr>
          <p:cNvPr id="4252" name="Google Shape;4252;p65"/>
          <p:cNvSpPr txBox="1"/>
          <p:nvPr>
            <p:ph type="title"/>
          </p:nvPr>
        </p:nvSpPr>
        <p:spPr>
          <a:xfrm>
            <a:off x="-12358" y="160219"/>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240"/>
              <a:buFont typeface="Calibri"/>
              <a:buNone/>
            </a:pPr>
            <a:r>
              <a:rPr lang="en-US" sz="3040"/>
              <a:t>rdt3.0: λειτουργία πρωτοκόλλου με διοχέτευση</a:t>
            </a:r>
            <a:endParaRPr sz="2770"/>
          </a:p>
        </p:txBody>
      </p:sp>
      <p:sp>
        <p:nvSpPr>
          <p:cNvPr id="4253" name="Google Shape;4253;p65"/>
          <p:cNvSpPr txBox="1"/>
          <p:nvPr/>
        </p:nvSpPr>
        <p:spPr>
          <a:xfrm>
            <a:off x="-69458" y="927883"/>
            <a:ext cx="8241600" cy="15249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2000">
                <a:solidFill>
                  <a:srgbClr val="CC0000"/>
                </a:solidFill>
                <a:latin typeface="Calibri"/>
                <a:ea typeface="Calibri"/>
                <a:cs typeface="Calibri"/>
                <a:sym typeface="Calibri"/>
              </a:rPr>
              <a:t>Διοχέτευση</a:t>
            </a:r>
            <a:r>
              <a:rPr b="0" i="0" lang="en-US" sz="2000" u="none" cap="none" strike="noStrike">
                <a:solidFill>
                  <a:srgbClr val="CC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ο αποστολέας επιτρέπει πολλαπλ</a:t>
            </a:r>
            <a:r>
              <a:rPr lang="en-US" sz="2000">
                <a:latin typeface="Calibri"/>
                <a:ea typeface="Calibri"/>
                <a:cs typeface="Calibri"/>
                <a:sym typeface="Calibri"/>
              </a:rPr>
              <a:t>ά</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σε διέλευση</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χωρίς να περιμένει επιβεβαίωση πακέτα</a:t>
            </a:r>
            <a:r>
              <a:rPr b="0" i="0" lang="en-US" sz="2000" u="none" cap="none" strike="noStrike">
                <a:solidFill>
                  <a:srgbClr val="000000"/>
                </a:solidFill>
                <a:latin typeface="Calibri"/>
                <a:ea typeface="Calibri"/>
                <a:cs typeface="Calibri"/>
                <a:sym typeface="Calibri"/>
              </a:rPr>
              <a:t> </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το εύρος των αριθμών ακολουθίας πρέπει να αυξηθεί</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ανάγκη ενταμίευσης στην πλευρά αποστολής/λήψης</a:t>
            </a:r>
            <a:endParaRPr sz="2000"/>
          </a:p>
        </p:txBody>
      </p:sp>
      <p:grpSp>
        <p:nvGrpSpPr>
          <p:cNvPr id="4254" name="Google Shape;4254;p65"/>
          <p:cNvGrpSpPr/>
          <p:nvPr/>
        </p:nvGrpSpPr>
        <p:grpSpPr>
          <a:xfrm>
            <a:off x="1575906" y="2311363"/>
            <a:ext cx="4769643" cy="1777604"/>
            <a:chOff x="1673403" y="3019025"/>
            <a:chExt cx="6359525" cy="2370138"/>
          </a:xfrm>
        </p:grpSpPr>
        <p:pic>
          <p:nvPicPr>
            <p:cNvPr descr="rdt_pipelined1" id="4255" name="Google Shape;4255;p65"/>
            <p:cNvPicPr preferRelativeResize="0"/>
            <p:nvPr/>
          </p:nvPicPr>
          <p:blipFill rotWithShape="1">
            <a:blip r:embed="rId3">
              <a:alphaModFix/>
            </a:blip>
            <a:srcRect b="0" l="0" r="0" t="0"/>
            <a:stretch/>
          </p:blipFill>
          <p:spPr>
            <a:xfrm>
              <a:off x="1927403" y="3019025"/>
              <a:ext cx="6105525" cy="2370138"/>
            </a:xfrm>
            <a:prstGeom prst="rect">
              <a:avLst/>
            </a:prstGeom>
            <a:noFill/>
            <a:ln>
              <a:noFill/>
            </a:ln>
          </p:spPr>
        </p:pic>
        <p:grpSp>
          <p:nvGrpSpPr>
            <p:cNvPr id="4256" name="Google Shape;4256;p65"/>
            <p:cNvGrpSpPr/>
            <p:nvPr/>
          </p:nvGrpSpPr>
          <p:grpSpPr>
            <a:xfrm>
              <a:off x="1673403" y="3696888"/>
              <a:ext cx="469900" cy="465137"/>
              <a:chOff x="881" y="2283"/>
              <a:chExt cx="296" cy="293"/>
            </a:xfrm>
          </p:grpSpPr>
          <p:sp>
            <p:nvSpPr>
              <p:cNvPr id="4257" name="Google Shape;4257;p65"/>
              <p:cNvSpPr/>
              <p:nvPr/>
            </p:nvSpPr>
            <p:spPr>
              <a:xfrm>
                <a:off x="1026" y="2283"/>
                <a:ext cx="122" cy="26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258" name="Google Shape;4258;p65"/>
              <p:cNvGrpSpPr/>
              <p:nvPr/>
            </p:nvGrpSpPr>
            <p:grpSpPr>
              <a:xfrm flipH="1">
                <a:off x="881" y="2283"/>
                <a:ext cx="296" cy="293"/>
                <a:chOff x="2839" y="3501"/>
                <a:chExt cx="755" cy="803"/>
              </a:xfrm>
            </p:grpSpPr>
            <p:pic>
              <p:nvPicPr>
                <p:cNvPr descr="desktop_computer_stylized_medium" id="4259" name="Google Shape;4259;p65"/>
                <p:cNvPicPr preferRelativeResize="0"/>
                <p:nvPr/>
              </p:nvPicPr>
              <p:blipFill rotWithShape="1">
                <a:blip r:embed="rId4">
                  <a:alphaModFix/>
                </a:blip>
                <a:srcRect b="0" l="0" r="0" t="0"/>
                <a:stretch/>
              </p:blipFill>
              <p:spPr>
                <a:xfrm>
                  <a:off x="2839" y="3501"/>
                  <a:ext cx="755" cy="803"/>
                </a:xfrm>
                <a:prstGeom prst="rect">
                  <a:avLst/>
                </a:prstGeom>
                <a:noFill/>
                <a:ln>
                  <a:noFill/>
                </a:ln>
              </p:spPr>
            </p:pic>
            <p:sp>
              <p:nvSpPr>
                <p:cNvPr id="4260" name="Google Shape;4260;p65"/>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sp>
          <p:nvSpPr>
            <p:cNvPr id="4261" name="Google Shape;4261;p65"/>
            <p:cNvSpPr/>
            <p:nvPr/>
          </p:nvSpPr>
          <p:spPr>
            <a:xfrm>
              <a:off x="7613828" y="3709588"/>
              <a:ext cx="185737" cy="431800"/>
            </a:xfrm>
            <a:custGeom>
              <a:rect b="b" l="l" r="r" t="t"/>
              <a:pathLst>
                <a:path extrusionOk="0" h="272" w="117">
                  <a:moveTo>
                    <a:pt x="6" y="6"/>
                  </a:moveTo>
                  <a:lnTo>
                    <a:pt x="3" y="77"/>
                  </a:lnTo>
                  <a:lnTo>
                    <a:pt x="59" y="120"/>
                  </a:lnTo>
                  <a:lnTo>
                    <a:pt x="0" y="146"/>
                  </a:lnTo>
                  <a:lnTo>
                    <a:pt x="3" y="270"/>
                  </a:lnTo>
                  <a:lnTo>
                    <a:pt x="117" y="272"/>
                  </a:lnTo>
                  <a:lnTo>
                    <a:pt x="114" y="0"/>
                  </a:lnTo>
                  <a:lnTo>
                    <a:pt x="6" y="6"/>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262" name="Google Shape;4262;p65"/>
            <p:cNvGrpSpPr/>
            <p:nvPr/>
          </p:nvGrpSpPr>
          <p:grpSpPr>
            <a:xfrm>
              <a:off x="4784903" y="3714350"/>
              <a:ext cx="469900" cy="465138"/>
              <a:chOff x="881" y="2283"/>
              <a:chExt cx="296" cy="293"/>
            </a:xfrm>
          </p:grpSpPr>
          <p:sp>
            <p:nvSpPr>
              <p:cNvPr id="4263" name="Google Shape;4263;p65"/>
              <p:cNvSpPr/>
              <p:nvPr/>
            </p:nvSpPr>
            <p:spPr>
              <a:xfrm>
                <a:off x="1026" y="2283"/>
                <a:ext cx="122" cy="26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264" name="Google Shape;4264;p65"/>
              <p:cNvGrpSpPr/>
              <p:nvPr/>
            </p:nvGrpSpPr>
            <p:grpSpPr>
              <a:xfrm flipH="1">
                <a:off x="881" y="2283"/>
                <a:ext cx="296" cy="293"/>
                <a:chOff x="2839" y="3501"/>
                <a:chExt cx="755" cy="803"/>
              </a:xfrm>
            </p:grpSpPr>
            <p:pic>
              <p:nvPicPr>
                <p:cNvPr descr="desktop_computer_stylized_medium" id="4265" name="Google Shape;4265;p65"/>
                <p:cNvPicPr preferRelativeResize="0"/>
                <p:nvPr/>
              </p:nvPicPr>
              <p:blipFill rotWithShape="1">
                <a:blip r:embed="rId4">
                  <a:alphaModFix/>
                </a:blip>
                <a:srcRect b="0" l="0" r="0" t="0"/>
                <a:stretch/>
              </p:blipFill>
              <p:spPr>
                <a:xfrm>
                  <a:off x="2839" y="3501"/>
                  <a:ext cx="755" cy="803"/>
                </a:xfrm>
                <a:prstGeom prst="rect">
                  <a:avLst/>
                </a:prstGeom>
                <a:noFill/>
                <a:ln>
                  <a:noFill/>
                </a:ln>
              </p:spPr>
            </p:pic>
            <p:sp>
              <p:nvSpPr>
                <p:cNvPr id="4266" name="Google Shape;4266;p65"/>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grpSp>
          <p:nvGrpSpPr>
            <p:cNvPr id="4267" name="Google Shape;4267;p65"/>
            <p:cNvGrpSpPr/>
            <p:nvPr/>
          </p:nvGrpSpPr>
          <p:grpSpPr>
            <a:xfrm>
              <a:off x="4493546" y="3633388"/>
              <a:ext cx="223838" cy="501650"/>
              <a:chOff x="4140" y="429"/>
              <a:chExt cx="1425" cy="2396"/>
            </a:xfrm>
          </p:grpSpPr>
          <p:sp>
            <p:nvSpPr>
              <p:cNvPr id="4268" name="Google Shape;4268;p6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69" name="Google Shape;4269;p65"/>
              <p:cNvSpPr/>
              <p:nvPr/>
            </p:nvSpPr>
            <p:spPr>
              <a:xfrm>
                <a:off x="4211" y="429"/>
                <a:ext cx="1041" cy="2282"/>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70" name="Google Shape;4270;p6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71" name="Google Shape;4271;p6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72" name="Google Shape;4272;p65"/>
              <p:cNvSpPr/>
              <p:nvPr/>
            </p:nvSpPr>
            <p:spPr>
              <a:xfrm>
                <a:off x="4211" y="694"/>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273" name="Google Shape;4273;p65"/>
              <p:cNvGrpSpPr/>
              <p:nvPr/>
            </p:nvGrpSpPr>
            <p:grpSpPr>
              <a:xfrm>
                <a:off x="4747" y="671"/>
                <a:ext cx="586" cy="144"/>
                <a:chOff x="611" y="2571"/>
                <a:chExt cx="731" cy="138"/>
              </a:xfrm>
            </p:grpSpPr>
            <p:sp>
              <p:nvSpPr>
                <p:cNvPr id="4274" name="Google Shape;4274;p65"/>
                <p:cNvSpPr/>
                <p:nvPr/>
              </p:nvSpPr>
              <p:spPr>
                <a:xfrm>
                  <a:off x="611" y="2571"/>
                  <a:ext cx="731" cy="138"/>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75" name="Google Shape;4275;p65"/>
                <p:cNvSpPr/>
                <p:nvPr/>
              </p:nvSpPr>
              <p:spPr>
                <a:xfrm>
                  <a:off x="623" y="2586"/>
                  <a:ext cx="706"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276" name="Google Shape;4276;p65"/>
              <p:cNvSpPr/>
              <p:nvPr/>
            </p:nvSpPr>
            <p:spPr>
              <a:xfrm>
                <a:off x="4221" y="1020"/>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277" name="Google Shape;4277;p65"/>
              <p:cNvGrpSpPr/>
              <p:nvPr/>
            </p:nvGrpSpPr>
            <p:grpSpPr>
              <a:xfrm>
                <a:off x="4746" y="998"/>
                <a:ext cx="586" cy="129"/>
                <a:chOff x="613" y="2572"/>
                <a:chExt cx="731" cy="134"/>
              </a:xfrm>
            </p:grpSpPr>
            <p:sp>
              <p:nvSpPr>
                <p:cNvPr id="4278" name="Google Shape;4278;p65"/>
                <p:cNvSpPr/>
                <p:nvPr/>
              </p:nvSpPr>
              <p:spPr>
                <a:xfrm>
                  <a:off x="613" y="2572"/>
                  <a:ext cx="731"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79" name="Google Shape;4279;p65"/>
                <p:cNvSpPr/>
                <p:nvPr/>
              </p:nvSpPr>
              <p:spPr>
                <a:xfrm>
                  <a:off x="626" y="2588"/>
                  <a:ext cx="706" cy="10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280" name="Google Shape;4280;p65"/>
              <p:cNvSpPr/>
              <p:nvPr/>
            </p:nvSpPr>
            <p:spPr>
              <a:xfrm>
                <a:off x="4221" y="1362"/>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81" name="Google Shape;4281;p65"/>
              <p:cNvSpPr/>
              <p:nvPr/>
            </p:nvSpPr>
            <p:spPr>
              <a:xfrm>
                <a:off x="4231" y="1657"/>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282" name="Google Shape;4282;p65"/>
              <p:cNvGrpSpPr/>
              <p:nvPr/>
            </p:nvGrpSpPr>
            <p:grpSpPr>
              <a:xfrm>
                <a:off x="4737" y="1627"/>
                <a:ext cx="576" cy="152"/>
                <a:chOff x="616" y="2568"/>
                <a:chExt cx="718" cy="140"/>
              </a:xfrm>
            </p:grpSpPr>
            <p:sp>
              <p:nvSpPr>
                <p:cNvPr id="4283" name="Google Shape;4283;p65"/>
                <p:cNvSpPr/>
                <p:nvPr/>
              </p:nvSpPr>
              <p:spPr>
                <a:xfrm>
                  <a:off x="616" y="2568"/>
                  <a:ext cx="718" cy="140"/>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84" name="Google Shape;4284;p65"/>
                <p:cNvSpPr/>
                <p:nvPr/>
              </p:nvSpPr>
              <p:spPr>
                <a:xfrm>
                  <a:off x="628" y="2582"/>
                  <a:ext cx="692" cy="11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285" name="Google Shape;4285;p6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286" name="Google Shape;4286;p65"/>
              <p:cNvGrpSpPr/>
              <p:nvPr/>
            </p:nvGrpSpPr>
            <p:grpSpPr>
              <a:xfrm>
                <a:off x="4737" y="1324"/>
                <a:ext cx="586" cy="144"/>
                <a:chOff x="611" y="2565"/>
                <a:chExt cx="730" cy="144"/>
              </a:xfrm>
            </p:grpSpPr>
            <p:sp>
              <p:nvSpPr>
                <p:cNvPr id="4287" name="Google Shape;4287;p65"/>
                <p:cNvSpPr/>
                <p:nvPr/>
              </p:nvSpPr>
              <p:spPr>
                <a:xfrm>
                  <a:off x="611" y="2565"/>
                  <a:ext cx="730"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88" name="Google Shape;4288;p65"/>
                <p:cNvSpPr/>
                <p:nvPr/>
              </p:nvSpPr>
              <p:spPr>
                <a:xfrm>
                  <a:off x="623" y="2580"/>
                  <a:ext cx="705"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289" name="Google Shape;4289;p65"/>
              <p:cNvSpPr/>
              <p:nvPr/>
            </p:nvSpPr>
            <p:spPr>
              <a:xfrm>
                <a:off x="5252" y="429"/>
                <a:ext cx="71" cy="229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0" name="Google Shape;4290;p6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91" name="Google Shape;4291;p6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92" name="Google Shape;4292;p65"/>
              <p:cNvSpPr/>
              <p:nvPr/>
            </p:nvSpPr>
            <p:spPr>
              <a:xfrm>
                <a:off x="5514" y="2613"/>
                <a:ext cx="51" cy="91"/>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3" name="Google Shape;4293;p6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94" name="Google Shape;4294;p65"/>
              <p:cNvSpPr/>
              <p:nvPr/>
            </p:nvSpPr>
            <p:spPr>
              <a:xfrm>
                <a:off x="4140" y="2681"/>
                <a:ext cx="1203" cy="144"/>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5" name="Google Shape;4295;p65"/>
              <p:cNvSpPr/>
              <p:nvPr/>
            </p:nvSpPr>
            <p:spPr>
              <a:xfrm>
                <a:off x="4211" y="2711"/>
                <a:ext cx="1061" cy="83"/>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6" name="Google Shape;4296;p65"/>
              <p:cNvSpPr/>
              <p:nvPr/>
            </p:nvSpPr>
            <p:spPr>
              <a:xfrm>
                <a:off x="4312" y="2385"/>
                <a:ext cx="152"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7" name="Google Shape;4297;p65"/>
              <p:cNvSpPr/>
              <p:nvPr/>
            </p:nvSpPr>
            <p:spPr>
              <a:xfrm>
                <a:off x="4484" y="2385"/>
                <a:ext cx="162"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4298" name="Google Shape;4298;p65"/>
              <p:cNvSpPr/>
              <p:nvPr/>
            </p:nvSpPr>
            <p:spPr>
              <a:xfrm>
                <a:off x="4666" y="2378"/>
                <a:ext cx="152"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299" name="Google Shape;4299;p65"/>
              <p:cNvSpPr/>
              <p:nvPr/>
            </p:nvSpPr>
            <p:spPr>
              <a:xfrm>
                <a:off x="5060" y="1832"/>
                <a:ext cx="91" cy="766"/>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nvGrpSpPr>
            <p:cNvPr id="4300" name="Google Shape;4300;p65"/>
            <p:cNvGrpSpPr/>
            <p:nvPr/>
          </p:nvGrpSpPr>
          <p:grpSpPr>
            <a:xfrm>
              <a:off x="7659865" y="3576238"/>
              <a:ext cx="223838" cy="501650"/>
              <a:chOff x="4140" y="429"/>
              <a:chExt cx="1425" cy="2396"/>
            </a:xfrm>
          </p:grpSpPr>
          <p:sp>
            <p:nvSpPr>
              <p:cNvPr id="4301" name="Google Shape;4301;p6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02" name="Google Shape;4302;p65"/>
              <p:cNvSpPr/>
              <p:nvPr/>
            </p:nvSpPr>
            <p:spPr>
              <a:xfrm>
                <a:off x="4211" y="429"/>
                <a:ext cx="1041" cy="2282"/>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03" name="Google Shape;4303;p6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04" name="Google Shape;4304;p6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05" name="Google Shape;4305;p65"/>
              <p:cNvSpPr/>
              <p:nvPr/>
            </p:nvSpPr>
            <p:spPr>
              <a:xfrm>
                <a:off x="4211" y="694"/>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306" name="Google Shape;4306;p65"/>
              <p:cNvGrpSpPr/>
              <p:nvPr/>
            </p:nvGrpSpPr>
            <p:grpSpPr>
              <a:xfrm>
                <a:off x="4747" y="671"/>
                <a:ext cx="586" cy="144"/>
                <a:chOff x="611" y="2571"/>
                <a:chExt cx="731" cy="138"/>
              </a:xfrm>
            </p:grpSpPr>
            <p:sp>
              <p:nvSpPr>
                <p:cNvPr id="4307" name="Google Shape;4307;p65"/>
                <p:cNvSpPr/>
                <p:nvPr/>
              </p:nvSpPr>
              <p:spPr>
                <a:xfrm>
                  <a:off x="611" y="2571"/>
                  <a:ext cx="731" cy="138"/>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08" name="Google Shape;4308;p65"/>
                <p:cNvSpPr/>
                <p:nvPr/>
              </p:nvSpPr>
              <p:spPr>
                <a:xfrm>
                  <a:off x="623" y="2586"/>
                  <a:ext cx="706"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309" name="Google Shape;4309;p65"/>
              <p:cNvSpPr/>
              <p:nvPr/>
            </p:nvSpPr>
            <p:spPr>
              <a:xfrm>
                <a:off x="4221" y="1020"/>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310" name="Google Shape;4310;p65"/>
              <p:cNvGrpSpPr/>
              <p:nvPr/>
            </p:nvGrpSpPr>
            <p:grpSpPr>
              <a:xfrm>
                <a:off x="4746" y="998"/>
                <a:ext cx="586" cy="129"/>
                <a:chOff x="613" y="2572"/>
                <a:chExt cx="731" cy="134"/>
              </a:xfrm>
            </p:grpSpPr>
            <p:sp>
              <p:nvSpPr>
                <p:cNvPr id="4311" name="Google Shape;4311;p65"/>
                <p:cNvSpPr/>
                <p:nvPr/>
              </p:nvSpPr>
              <p:spPr>
                <a:xfrm>
                  <a:off x="613" y="2572"/>
                  <a:ext cx="731"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12" name="Google Shape;4312;p65"/>
                <p:cNvSpPr/>
                <p:nvPr/>
              </p:nvSpPr>
              <p:spPr>
                <a:xfrm>
                  <a:off x="626" y="2588"/>
                  <a:ext cx="706" cy="10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313" name="Google Shape;4313;p65"/>
              <p:cNvSpPr/>
              <p:nvPr/>
            </p:nvSpPr>
            <p:spPr>
              <a:xfrm>
                <a:off x="4221" y="1362"/>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14" name="Google Shape;4314;p65"/>
              <p:cNvSpPr/>
              <p:nvPr/>
            </p:nvSpPr>
            <p:spPr>
              <a:xfrm>
                <a:off x="4231" y="1657"/>
                <a:ext cx="596"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315" name="Google Shape;4315;p65"/>
              <p:cNvGrpSpPr/>
              <p:nvPr/>
            </p:nvGrpSpPr>
            <p:grpSpPr>
              <a:xfrm>
                <a:off x="4737" y="1627"/>
                <a:ext cx="576" cy="152"/>
                <a:chOff x="616" y="2568"/>
                <a:chExt cx="718" cy="140"/>
              </a:xfrm>
            </p:grpSpPr>
            <p:sp>
              <p:nvSpPr>
                <p:cNvPr id="4316" name="Google Shape;4316;p65"/>
                <p:cNvSpPr/>
                <p:nvPr/>
              </p:nvSpPr>
              <p:spPr>
                <a:xfrm>
                  <a:off x="616" y="2568"/>
                  <a:ext cx="718" cy="140"/>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17" name="Google Shape;4317;p65"/>
                <p:cNvSpPr/>
                <p:nvPr/>
              </p:nvSpPr>
              <p:spPr>
                <a:xfrm>
                  <a:off x="628" y="2582"/>
                  <a:ext cx="692" cy="112"/>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318" name="Google Shape;4318;p6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319" name="Google Shape;4319;p65"/>
              <p:cNvGrpSpPr/>
              <p:nvPr/>
            </p:nvGrpSpPr>
            <p:grpSpPr>
              <a:xfrm>
                <a:off x="4737" y="1324"/>
                <a:ext cx="586" cy="144"/>
                <a:chOff x="611" y="2565"/>
                <a:chExt cx="730" cy="144"/>
              </a:xfrm>
            </p:grpSpPr>
            <p:sp>
              <p:nvSpPr>
                <p:cNvPr id="4320" name="Google Shape;4320;p65"/>
                <p:cNvSpPr/>
                <p:nvPr/>
              </p:nvSpPr>
              <p:spPr>
                <a:xfrm>
                  <a:off x="611" y="2565"/>
                  <a:ext cx="730"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21" name="Google Shape;4321;p65"/>
                <p:cNvSpPr/>
                <p:nvPr/>
              </p:nvSpPr>
              <p:spPr>
                <a:xfrm>
                  <a:off x="623" y="2580"/>
                  <a:ext cx="705"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sp>
            <p:nvSpPr>
              <p:cNvPr id="4322" name="Google Shape;4322;p65"/>
              <p:cNvSpPr/>
              <p:nvPr/>
            </p:nvSpPr>
            <p:spPr>
              <a:xfrm>
                <a:off x="5252" y="429"/>
                <a:ext cx="71" cy="229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23" name="Google Shape;4323;p6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24" name="Google Shape;4324;p6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25" name="Google Shape;4325;p65"/>
              <p:cNvSpPr/>
              <p:nvPr/>
            </p:nvSpPr>
            <p:spPr>
              <a:xfrm>
                <a:off x="5514" y="2613"/>
                <a:ext cx="51" cy="91"/>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26" name="Google Shape;4326;p6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327" name="Google Shape;4327;p65"/>
              <p:cNvSpPr/>
              <p:nvPr/>
            </p:nvSpPr>
            <p:spPr>
              <a:xfrm>
                <a:off x="4140" y="2681"/>
                <a:ext cx="1203" cy="144"/>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28" name="Google Shape;4328;p65"/>
              <p:cNvSpPr/>
              <p:nvPr/>
            </p:nvSpPr>
            <p:spPr>
              <a:xfrm>
                <a:off x="4211" y="2711"/>
                <a:ext cx="1061" cy="83"/>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29" name="Google Shape;4329;p65"/>
              <p:cNvSpPr/>
              <p:nvPr/>
            </p:nvSpPr>
            <p:spPr>
              <a:xfrm>
                <a:off x="4312" y="2385"/>
                <a:ext cx="152"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30" name="Google Shape;4330;p65"/>
              <p:cNvSpPr/>
              <p:nvPr/>
            </p:nvSpPr>
            <p:spPr>
              <a:xfrm>
                <a:off x="4484" y="2385"/>
                <a:ext cx="162"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4331" name="Google Shape;4331;p65"/>
              <p:cNvSpPr/>
              <p:nvPr/>
            </p:nvSpPr>
            <p:spPr>
              <a:xfrm>
                <a:off x="4666" y="2378"/>
                <a:ext cx="152"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332" name="Google Shape;4332;p65"/>
              <p:cNvSpPr/>
              <p:nvPr/>
            </p:nvSpPr>
            <p:spPr>
              <a:xfrm>
                <a:off x="5060" y="1832"/>
                <a:ext cx="91" cy="766"/>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grpSp>
      <p:sp>
        <p:nvSpPr>
          <p:cNvPr id="4333" name="Google Shape;4333;p65"/>
          <p:cNvSpPr/>
          <p:nvPr/>
        </p:nvSpPr>
        <p:spPr>
          <a:xfrm>
            <a:off x="3940747" y="2149712"/>
            <a:ext cx="2812774" cy="1868556"/>
          </a:xfrm>
          <a:custGeom>
            <a:rect b="b" l="l" r="r" t="t"/>
            <a:pathLst>
              <a:path extrusionOk="0" h="2491408" w="3750365">
                <a:moveTo>
                  <a:pt x="331304" y="0"/>
                </a:moveTo>
                <a:lnTo>
                  <a:pt x="0" y="861391"/>
                </a:lnTo>
                <a:lnTo>
                  <a:pt x="13252" y="1378226"/>
                </a:lnTo>
                <a:lnTo>
                  <a:pt x="26504" y="2491408"/>
                </a:lnTo>
                <a:lnTo>
                  <a:pt x="3750365" y="2451652"/>
                </a:lnTo>
                <a:lnTo>
                  <a:pt x="3723861" y="79513"/>
                </a:lnTo>
                <a:lnTo>
                  <a:pt x="331304" y="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34" name="Google Shape;4334;p6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33"/>
                                        </p:tgtEl>
                                      </p:cBhvr>
                                    </p:animEffect>
                                    <p:set>
                                      <p:cBhvr>
                                        <p:cTn dur="1" fill="hold">
                                          <p:stCondLst>
                                            <p:cond delay="500"/>
                                          </p:stCondLst>
                                        </p:cTn>
                                        <p:tgtEl>
                                          <p:spTgt spid="43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9" name="Shape 4339"/>
        <p:cNvGrpSpPr/>
        <p:nvPr/>
      </p:nvGrpSpPr>
      <p:grpSpPr>
        <a:xfrm>
          <a:off x="0" y="0"/>
          <a:ext cx="0" cy="0"/>
          <a:chOff x="0" y="0"/>
          <a:chExt cx="0" cy="0"/>
        </a:xfrm>
      </p:grpSpPr>
      <p:sp>
        <p:nvSpPr>
          <p:cNvPr id="4340" name="Google Shape;4340;p66"/>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Διοχέτευση</a:t>
            </a:r>
            <a:r>
              <a:rPr lang="en-US" sz="3600"/>
              <a:t>: αυξημένος βαθμός χρήσης</a:t>
            </a:r>
            <a:endParaRPr sz="3600"/>
          </a:p>
        </p:txBody>
      </p:sp>
      <p:grpSp>
        <p:nvGrpSpPr>
          <p:cNvPr id="4341" name="Google Shape;4341;p66"/>
          <p:cNvGrpSpPr/>
          <p:nvPr/>
        </p:nvGrpSpPr>
        <p:grpSpPr>
          <a:xfrm>
            <a:off x="1077686" y="1062890"/>
            <a:ext cx="6858000" cy="2819400"/>
            <a:chOff x="1436915" y="1417186"/>
            <a:chExt cx="9144000" cy="3759200"/>
          </a:xfrm>
        </p:grpSpPr>
        <p:grpSp>
          <p:nvGrpSpPr>
            <p:cNvPr id="4342" name="Google Shape;4342;p66"/>
            <p:cNvGrpSpPr/>
            <p:nvPr/>
          </p:nvGrpSpPr>
          <p:grpSpPr>
            <a:xfrm>
              <a:off x="1436915" y="1744211"/>
              <a:ext cx="5265738" cy="3432175"/>
              <a:chOff x="1436915" y="1744211"/>
              <a:chExt cx="5265738" cy="3432175"/>
            </a:xfrm>
          </p:grpSpPr>
          <p:sp>
            <p:nvSpPr>
              <p:cNvPr id="4343" name="Google Shape;4343;p66"/>
              <p:cNvSpPr txBox="1"/>
              <p:nvPr/>
            </p:nvSpPr>
            <p:spPr>
              <a:xfrm>
                <a:off x="1436915" y="1760086"/>
                <a:ext cx="3086100" cy="354013"/>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first packet bit transmitted, t = 0</a:t>
                </a:r>
                <a:endParaRPr b="0" i="0" sz="1200" u="none" cap="none" strike="noStrike">
                  <a:solidFill>
                    <a:srgbClr val="000000"/>
                  </a:solidFill>
                  <a:latin typeface="Times New Roman"/>
                  <a:ea typeface="Times New Roman"/>
                  <a:cs typeface="Times New Roman"/>
                  <a:sym typeface="Times New Roman"/>
                </a:endParaRPr>
              </a:p>
            </p:txBody>
          </p:sp>
          <p:cxnSp>
            <p:nvCxnSpPr>
              <p:cNvPr id="4344" name="Google Shape;4344;p66"/>
              <p:cNvCxnSpPr/>
              <p:nvPr/>
            </p:nvCxnSpPr>
            <p:spPr>
              <a:xfrm>
                <a:off x="4599215" y="1744211"/>
                <a:ext cx="20638" cy="3284538"/>
              </a:xfrm>
              <a:prstGeom prst="straightConnector1">
                <a:avLst/>
              </a:prstGeom>
              <a:noFill/>
              <a:ln cap="flat" cmpd="sng" w="9525">
                <a:solidFill>
                  <a:srgbClr val="000000"/>
                </a:solidFill>
                <a:prstDash val="solid"/>
                <a:round/>
                <a:headEnd len="med" w="med" type="none"/>
                <a:tailEnd len="med" w="med" type="triangle"/>
              </a:ln>
            </p:spPr>
          </p:cxnSp>
          <p:cxnSp>
            <p:nvCxnSpPr>
              <p:cNvPr id="4345" name="Google Shape;4345;p66"/>
              <p:cNvCxnSpPr/>
              <p:nvPr/>
            </p:nvCxnSpPr>
            <p:spPr>
              <a:xfrm>
                <a:off x="6680428" y="1756911"/>
                <a:ext cx="22225" cy="3351213"/>
              </a:xfrm>
              <a:prstGeom prst="straightConnector1">
                <a:avLst/>
              </a:prstGeom>
              <a:noFill/>
              <a:ln cap="flat" cmpd="sng" w="9525">
                <a:solidFill>
                  <a:srgbClr val="000000"/>
                </a:solidFill>
                <a:prstDash val="solid"/>
                <a:round/>
                <a:headEnd len="med" w="med" type="none"/>
                <a:tailEnd len="med" w="med" type="triangle"/>
              </a:ln>
            </p:spPr>
          </p:cxnSp>
          <p:grpSp>
            <p:nvGrpSpPr>
              <p:cNvPr id="4346" name="Google Shape;4346;p66"/>
              <p:cNvGrpSpPr/>
              <p:nvPr/>
            </p:nvGrpSpPr>
            <p:grpSpPr>
              <a:xfrm>
                <a:off x="4480153" y="4081011"/>
                <a:ext cx="1466850" cy="608013"/>
                <a:chOff x="12502" y="21425"/>
                <a:chExt cx="3400" cy="1025"/>
              </a:xfrm>
            </p:grpSpPr>
            <p:cxnSp>
              <p:nvCxnSpPr>
                <p:cNvPr id="4347" name="Google Shape;4347;p66"/>
                <p:cNvCxnSpPr/>
                <p:nvPr/>
              </p:nvCxnSpPr>
              <p:spPr>
                <a:xfrm flipH="1">
                  <a:off x="12502" y="21425"/>
                  <a:ext cx="288" cy="2"/>
                </a:xfrm>
                <a:prstGeom prst="straightConnector1">
                  <a:avLst/>
                </a:prstGeom>
                <a:noFill/>
                <a:ln cap="flat" cmpd="sng" w="9525">
                  <a:solidFill>
                    <a:srgbClr val="000000"/>
                  </a:solidFill>
                  <a:prstDash val="solid"/>
                  <a:round/>
                  <a:headEnd len="med" w="med" type="none"/>
                  <a:tailEnd len="med" w="med" type="none"/>
                </a:ln>
              </p:spPr>
            </p:cxnSp>
            <p:sp>
              <p:nvSpPr>
                <p:cNvPr id="4348" name="Google Shape;4348;p66"/>
                <p:cNvSpPr/>
                <p:nvPr/>
              </p:nvSpPr>
              <p:spPr>
                <a:xfrm>
                  <a:off x="12827" y="21438"/>
                  <a:ext cx="3075" cy="987"/>
                </a:xfrm>
                <a:custGeom>
                  <a:rect b="b" l="l" r="r" t="t"/>
                  <a:pathLst>
                    <a:path extrusionOk="0" h="592" w="1845">
                      <a:moveTo>
                        <a:pt x="0" y="0"/>
                      </a:moveTo>
                      <a:lnTo>
                        <a:pt x="1845" y="592"/>
                      </a:lnTo>
                      <a:lnTo>
                        <a:pt x="1095" y="592"/>
                      </a:lnTo>
                      <a:lnTo>
                        <a:pt x="0" y="247"/>
                      </a:lnTo>
                      <a:lnTo>
                        <a:pt x="0" y="0"/>
                      </a:lnTo>
                      <a:close/>
                    </a:path>
                  </a:pathLst>
                </a:custGeom>
                <a:gradFill>
                  <a:gsLst>
                    <a:gs pos="0">
                      <a:srgbClr val="00CCFF"/>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349" name="Google Shape;4349;p66"/>
                <p:cNvGrpSpPr/>
                <p:nvPr/>
              </p:nvGrpSpPr>
              <p:grpSpPr>
                <a:xfrm>
                  <a:off x="12815" y="21425"/>
                  <a:ext cx="2776" cy="913"/>
                  <a:chOff x="12315" y="13225"/>
                  <a:chExt cx="2775" cy="913"/>
                </a:xfrm>
              </p:grpSpPr>
              <p:cxnSp>
                <p:nvCxnSpPr>
                  <p:cNvPr id="4350" name="Google Shape;4350;p66"/>
                  <p:cNvCxnSpPr/>
                  <p:nvPr/>
                </p:nvCxnSpPr>
                <p:spPr>
                  <a:xfrm>
                    <a:off x="12315" y="13225"/>
                    <a:ext cx="1587" cy="513"/>
                  </a:xfrm>
                  <a:prstGeom prst="straightConnector1">
                    <a:avLst/>
                  </a:prstGeom>
                  <a:noFill/>
                  <a:ln cap="flat" cmpd="sng" w="9525">
                    <a:solidFill>
                      <a:srgbClr val="000000"/>
                    </a:solidFill>
                    <a:prstDash val="solid"/>
                    <a:round/>
                    <a:headEnd len="med" w="med" type="none"/>
                    <a:tailEnd len="med" w="med" type="none"/>
                  </a:ln>
                </p:spPr>
              </p:cxnSp>
              <p:cxnSp>
                <p:nvCxnSpPr>
                  <p:cNvPr id="4351" name="Google Shape;4351;p66"/>
                  <p:cNvCxnSpPr/>
                  <p:nvPr/>
                </p:nvCxnSpPr>
                <p:spPr>
                  <a:xfrm>
                    <a:off x="13915" y="13737"/>
                    <a:ext cx="1175" cy="401"/>
                  </a:xfrm>
                  <a:prstGeom prst="straightConnector1">
                    <a:avLst/>
                  </a:prstGeom>
                  <a:noFill/>
                  <a:ln cap="flat" cmpd="sng" w="9525">
                    <a:solidFill>
                      <a:srgbClr val="000000"/>
                    </a:solidFill>
                    <a:prstDash val="dot"/>
                    <a:round/>
                    <a:headEnd len="med" w="med" type="none"/>
                    <a:tailEnd len="med" w="med" type="none"/>
                  </a:ln>
                </p:spPr>
              </p:cxnSp>
            </p:grpSp>
            <p:cxnSp>
              <p:nvCxnSpPr>
                <p:cNvPr id="4352" name="Google Shape;4352;p66"/>
                <p:cNvCxnSpPr/>
                <p:nvPr/>
              </p:nvCxnSpPr>
              <p:spPr>
                <a:xfrm>
                  <a:off x="12815" y="21837"/>
                  <a:ext cx="687" cy="213"/>
                </a:xfrm>
                <a:prstGeom prst="straightConnector1">
                  <a:avLst/>
                </a:prstGeom>
                <a:noFill/>
                <a:ln cap="flat" cmpd="sng" w="9525">
                  <a:solidFill>
                    <a:srgbClr val="000000"/>
                  </a:solidFill>
                  <a:prstDash val="solid"/>
                  <a:round/>
                  <a:headEnd len="med" w="med" type="none"/>
                  <a:tailEnd len="med" w="med" type="none"/>
                </a:ln>
              </p:spPr>
            </p:cxnSp>
            <p:cxnSp>
              <p:nvCxnSpPr>
                <p:cNvPr id="4353" name="Google Shape;4353;p66"/>
                <p:cNvCxnSpPr/>
                <p:nvPr/>
              </p:nvCxnSpPr>
              <p:spPr>
                <a:xfrm>
                  <a:off x="13515" y="22048"/>
                  <a:ext cx="1175" cy="402"/>
                </a:xfrm>
                <a:prstGeom prst="straightConnector1">
                  <a:avLst/>
                </a:prstGeom>
                <a:noFill/>
                <a:ln cap="flat" cmpd="sng" w="9525">
                  <a:solidFill>
                    <a:srgbClr val="000000"/>
                  </a:solidFill>
                  <a:prstDash val="dot"/>
                  <a:round/>
                  <a:headEnd len="med" w="med" type="none"/>
                  <a:tailEnd len="med" w="med" type="none"/>
                </a:ln>
              </p:spPr>
            </p:cxnSp>
          </p:grpSp>
          <p:grpSp>
            <p:nvGrpSpPr>
              <p:cNvPr id="4354" name="Google Shape;4354;p66"/>
              <p:cNvGrpSpPr/>
              <p:nvPr/>
            </p:nvGrpSpPr>
            <p:grpSpPr>
              <a:xfrm>
                <a:off x="4469040" y="4319136"/>
                <a:ext cx="1466850" cy="606425"/>
                <a:chOff x="12502" y="21425"/>
                <a:chExt cx="3400" cy="1025"/>
              </a:xfrm>
            </p:grpSpPr>
            <p:cxnSp>
              <p:nvCxnSpPr>
                <p:cNvPr id="4355" name="Google Shape;4355;p66"/>
                <p:cNvCxnSpPr/>
                <p:nvPr/>
              </p:nvCxnSpPr>
              <p:spPr>
                <a:xfrm flipH="1">
                  <a:off x="12502" y="21425"/>
                  <a:ext cx="288" cy="2"/>
                </a:xfrm>
                <a:prstGeom prst="straightConnector1">
                  <a:avLst/>
                </a:prstGeom>
                <a:noFill/>
                <a:ln cap="flat" cmpd="sng" w="9525">
                  <a:solidFill>
                    <a:srgbClr val="000000"/>
                  </a:solidFill>
                  <a:prstDash val="solid"/>
                  <a:round/>
                  <a:headEnd len="med" w="med" type="none"/>
                  <a:tailEnd len="med" w="med" type="none"/>
                </a:ln>
              </p:spPr>
            </p:cxnSp>
            <p:sp>
              <p:nvSpPr>
                <p:cNvPr id="4356" name="Google Shape;4356;p66"/>
                <p:cNvSpPr/>
                <p:nvPr/>
              </p:nvSpPr>
              <p:spPr>
                <a:xfrm>
                  <a:off x="12827" y="21438"/>
                  <a:ext cx="3075" cy="987"/>
                </a:xfrm>
                <a:custGeom>
                  <a:rect b="b" l="l" r="r" t="t"/>
                  <a:pathLst>
                    <a:path extrusionOk="0" h="592" w="1845">
                      <a:moveTo>
                        <a:pt x="0" y="0"/>
                      </a:moveTo>
                      <a:lnTo>
                        <a:pt x="1845" y="592"/>
                      </a:lnTo>
                      <a:lnTo>
                        <a:pt x="1095" y="592"/>
                      </a:lnTo>
                      <a:lnTo>
                        <a:pt x="0" y="247"/>
                      </a:lnTo>
                      <a:lnTo>
                        <a:pt x="0" y="0"/>
                      </a:lnTo>
                      <a:close/>
                    </a:path>
                  </a:pathLst>
                </a:custGeom>
                <a:gradFill>
                  <a:gsLst>
                    <a:gs pos="0">
                      <a:srgbClr val="00CCFF"/>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357" name="Google Shape;4357;p66"/>
                <p:cNvGrpSpPr/>
                <p:nvPr/>
              </p:nvGrpSpPr>
              <p:grpSpPr>
                <a:xfrm>
                  <a:off x="12815" y="21425"/>
                  <a:ext cx="2776" cy="913"/>
                  <a:chOff x="12315" y="13225"/>
                  <a:chExt cx="2775" cy="913"/>
                </a:xfrm>
              </p:grpSpPr>
              <p:cxnSp>
                <p:nvCxnSpPr>
                  <p:cNvPr id="4358" name="Google Shape;4358;p66"/>
                  <p:cNvCxnSpPr/>
                  <p:nvPr/>
                </p:nvCxnSpPr>
                <p:spPr>
                  <a:xfrm>
                    <a:off x="12315" y="13225"/>
                    <a:ext cx="1587" cy="513"/>
                  </a:xfrm>
                  <a:prstGeom prst="straightConnector1">
                    <a:avLst/>
                  </a:prstGeom>
                  <a:noFill/>
                  <a:ln cap="flat" cmpd="sng" w="9525">
                    <a:solidFill>
                      <a:srgbClr val="000000"/>
                    </a:solidFill>
                    <a:prstDash val="solid"/>
                    <a:round/>
                    <a:headEnd len="med" w="med" type="none"/>
                    <a:tailEnd len="med" w="med" type="none"/>
                  </a:ln>
                </p:spPr>
              </p:cxnSp>
              <p:cxnSp>
                <p:nvCxnSpPr>
                  <p:cNvPr id="4359" name="Google Shape;4359;p66"/>
                  <p:cNvCxnSpPr/>
                  <p:nvPr/>
                </p:nvCxnSpPr>
                <p:spPr>
                  <a:xfrm>
                    <a:off x="13915" y="13737"/>
                    <a:ext cx="1175" cy="401"/>
                  </a:xfrm>
                  <a:prstGeom prst="straightConnector1">
                    <a:avLst/>
                  </a:prstGeom>
                  <a:noFill/>
                  <a:ln cap="flat" cmpd="sng" w="9525">
                    <a:solidFill>
                      <a:srgbClr val="000000"/>
                    </a:solidFill>
                    <a:prstDash val="dot"/>
                    <a:round/>
                    <a:headEnd len="med" w="med" type="none"/>
                    <a:tailEnd len="med" w="med" type="none"/>
                  </a:ln>
                </p:spPr>
              </p:cxnSp>
            </p:grpSp>
            <p:cxnSp>
              <p:nvCxnSpPr>
                <p:cNvPr id="4360" name="Google Shape;4360;p66"/>
                <p:cNvCxnSpPr/>
                <p:nvPr/>
              </p:nvCxnSpPr>
              <p:spPr>
                <a:xfrm>
                  <a:off x="12815" y="21837"/>
                  <a:ext cx="687" cy="213"/>
                </a:xfrm>
                <a:prstGeom prst="straightConnector1">
                  <a:avLst/>
                </a:prstGeom>
                <a:noFill/>
                <a:ln cap="flat" cmpd="sng" w="9525">
                  <a:solidFill>
                    <a:srgbClr val="000000"/>
                  </a:solidFill>
                  <a:prstDash val="solid"/>
                  <a:round/>
                  <a:headEnd len="med" w="med" type="none"/>
                  <a:tailEnd len="med" w="med" type="none"/>
                </a:ln>
              </p:spPr>
            </p:cxnSp>
            <p:cxnSp>
              <p:nvCxnSpPr>
                <p:cNvPr id="4361" name="Google Shape;4361;p66"/>
                <p:cNvCxnSpPr/>
                <p:nvPr/>
              </p:nvCxnSpPr>
              <p:spPr>
                <a:xfrm>
                  <a:off x="13515" y="22048"/>
                  <a:ext cx="1175" cy="402"/>
                </a:xfrm>
                <a:prstGeom prst="straightConnector1">
                  <a:avLst/>
                </a:prstGeom>
                <a:noFill/>
                <a:ln cap="flat" cmpd="sng" w="9525">
                  <a:solidFill>
                    <a:srgbClr val="000000"/>
                  </a:solidFill>
                  <a:prstDash val="dot"/>
                  <a:round/>
                  <a:headEnd len="med" w="med" type="none"/>
                  <a:tailEnd len="med" w="med" type="none"/>
                </a:ln>
              </p:spPr>
            </p:cxnSp>
          </p:grpSp>
          <p:grpSp>
            <p:nvGrpSpPr>
              <p:cNvPr id="4362" name="Google Shape;4362;p66"/>
              <p:cNvGrpSpPr/>
              <p:nvPr/>
            </p:nvGrpSpPr>
            <p:grpSpPr>
              <a:xfrm>
                <a:off x="4480153" y="4569961"/>
                <a:ext cx="1466850" cy="606425"/>
                <a:chOff x="12502" y="21425"/>
                <a:chExt cx="3400" cy="1025"/>
              </a:xfrm>
            </p:grpSpPr>
            <p:cxnSp>
              <p:nvCxnSpPr>
                <p:cNvPr id="4363" name="Google Shape;4363;p66"/>
                <p:cNvCxnSpPr/>
                <p:nvPr/>
              </p:nvCxnSpPr>
              <p:spPr>
                <a:xfrm flipH="1">
                  <a:off x="12502" y="21425"/>
                  <a:ext cx="288" cy="2"/>
                </a:xfrm>
                <a:prstGeom prst="straightConnector1">
                  <a:avLst/>
                </a:prstGeom>
                <a:noFill/>
                <a:ln cap="flat" cmpd="sng" w="9525">
                  <a:solidFill>
                    <a:srgbClr val="000000"/>
                  </a:solidFill>
                  <a:prstDash val="solid"/>
                  <a:round/>
                  <a:headEnd len="med" w="med" type="none"/>
                  <a:tailEnd len="med" w="med" type="none"/>
                </a:ln>
              </p:spPr>
            </p:cxnSp>
            <p:sp>
              <p:nvSpPr>
                <p:cNvPr id="4364" name="Google Shape;4364;p66"/>
                <p:cNvSpPr/>
                <p:nvPr/>
              </p:nvSpPr>
              <p:spPr>
                <a:xfrm>
                  <a:off x="12827" y="21438"/>
                  <a:ext cx="3075" cy="987"/>
                </a:xfrm>
                <a:custGeom>
                  <a:rect b="b" l="l" r="r" t="t"/>
                  <a:pathLst>
                    <a:path extrusionOk="0" h="592" w="1845">
                      <a:moveTo>
                        <a:pt x="0" y="0"/>
                      </a:moveTo>
                      <a:lnTo>
                        <a:pt x="1845" y="592"/>
                      </a:lnTo>
                      <a:lnTo>
                        <a:pt x="1095" y="592"/>
                      </a:lnTo>
                      <a:lnTo>
                        <a:pt x="0" y="247"/>
                      </a:lnTo>
                      <a:lnTo>
                        <a:pt x="0" y="0"/>
                      </a:lnTo>
                      <a:close/>
                    </a:path>
                  </a:pathLst>
                </a:custGeom>
                <a:gradFill>
                  <a:gsLst>
                    <a:gs pos="0">
                      <a:srgbClr val="00CCFF"/>
                    </a:gs>
                    <a:gs pos="100000">
                      <a:srgbClr val="FFFFFF"/>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365" name="Google Shape;4365;p66"/>
                <p:cNvGrpSpPr/>
                <p:nvPr/>
              </p:nvGrpSpPr>
              <p:grpSpPr>
                <a:xfrm>
                  <a:off x="12815" y="21425"/>
                  <a:ext cx="2776" cy="913"/>
                  <a:chOff x="12315" y="13225"/>
                  <a:chExt cx="2775" cy="913"/>
                </a:xfrm>
              </p:grpSpPr>
              <p:cxnSp>
                <p:nvCxnSpPr>
                  <p:cNvPr id="4366" name="Google Shape;4366;p66"/>
                  <p:cNvCxnSpPr/>
                  <p:nvPr/>
                </p:nvCxnSpPr>
                <p:spPr>
                  <a:xfrm>
                    <a:off x="12315" y="13225"/>
                    <a:ext cx="1587" cy="513"/>
                  </a:xfrm>
                  <a:prstGeom prst="straightConnector1">
                    <a:avLst/>
                  </a:prstGeom>
                  <a:noFill/>
                  <a:ln cap="flat" cmpd="sng" w="9525">
                    <a:solidFill>
                      <a:srgbClr val="000000"/>
                    </a:solidFill>
                    <a:prstDash val="solid"/>
                    <a:round/>
                    <a:headEnd len="med" w="med" type="none"/>
                    <a:tailEnd len="med" w="med" type="none"/>
                  </a:ln>
                </p:spPr>
              </p:cxnSp>
              <p:cxnSp>
                <p:nvCxnSpPr>
                  <p:cNvPr id="4367" name="Google Shape;4367;p66"/>
                  <p:cNvCxnSpPr/>
                  <p:nvPr/>
                </p:nvCxnSpPr>
                <p:spPr>
                  <a:xfrm>
                    <a:off x="13915" y="13737"/>
                    <a:ext cx="1175" cy="401"/>
                  </a:xfrm>
                  <a:prstGeom prst="straightConnector1">
                    <a:avLst/>
                  </a:prstGeom>
                  <a:noFill/>
                  <a:ln cap="flat" cmpd="sng" w="9525">
                    <a:solidFill>
                      <a:srgbClr val="000000"/>
                    </a:solidFill>
                    <a:prstDash val="dot"/>
                    <a:round/>
                    <a:headEnd len="med" w="med" type="none"/>
                    <a:tailEnd len="med" w="med" type="none"/>
                  </a:ln>
                </p:spPr>
              </p:cxnSp>
            </p:grpSp>
            <p:cxnSp>
              <p:nvCxnSpPr>
                <p:cNvPr id="4368" name="Google Shape;4368;p66"/>
                <p:cNvCxnSpPr/>
                <p:nvPr/>
              </p:nvCxnSpPr>
              <p:spPr>
                <a:xfrm>
                  <a:off x="12815" y="21837"/>
                  <a:ext cx="687" cy="213"/>
                </a:xfrm>
                <a:prstGeom prst="straightConnector1">
                  <a:avLst/>
                </a:prstGeom>
                <a:noFill/>
                <a:ln cap="flat" cmpd="sng" w="9525">
                  <a:solidFill>
                    <a:srgbClr val="000000"/>
                  </a:solidFill>
                  <a:prstDash val="solid"/>
                  <a:round/>
                  <a:headEnd len="med" w="med" type="none"/>
                  <a:tailEnd len="med" w="med" type="none"/>
                </a:ln>
              </p:spPr>
            </p:cxnSp>
            <p:cxnSp>
              <p:nvCxnSpPr>
                <p:cNvPr id="4369" name="Google Shape;4369;p66"/>
                <p:cNvCxnSpPr/>
                <p:nvPr/>
              </p:nvCxnSpPr>
              <p:spPr>
                <a:xfrm>
                  <a:off x="13515" y="22048"/>
                  <a:ext cx="1175" cy="402"/>
                </a:xfrm>
                <a:prstGeom prst="straightConnector1">
                  <a:avLst/>
                </a:prstGeom>
                <a:noFill/>
                <a:ln cap="flat" cmpd="sng" w="9525">
                  <a:solidFill>
                    <a:srgbClr val="000000"/>
                  </a:solidFill>
                  <a:prstDash val="dot"/>
                  <a:round/>
                  <a:headEnd len="med" w="med" type="none"/>
                  <a:tailEnd len="med" w="med" type="none"/>
                </a:ln>
              </p:spPr>
            </p:cxnSp>
          </p:grpSp>
          <p:cxnSp>
            <p:nvCxnSpPr>
              <p:cNvPr id="4370" name="Google Shape;4370;p66"/>
              <p:cNvCxnSpPr/>
              <p:nvPr/>
            </p:nvCxnSpPr>
            <p:spPr>
              <a:xfrm flipH="1" rot="10800000">
                <a:off x="4630965" y="3646036"/>
                <a:ext cx="2065338" cy="931863"/>
              </a:xfrm>
              <a:prstGeom prst="straightConnector1">
                <a:avLst/>
              </a:prstGeom>
              <a:noFill/>
              <a:ln cap="flat" cmpd="sng" w="9525">
                <a:solidFill>
                  <a:srgbClr val="000000"/>
                </a:solidFill>
                <a:prstDash val="solid"/>
                <a:round/>
                <a:headEnd len="med" w="med" type="none"/>
                <a:tailEnd len="med" w="med" type="none"/>
              </a:ln>
            </p:spPr>
          </p:cxnSp>
        </p:grpSp>
        <p:grpSp>
          <p:nvGrpSpPr>
            <p:cNvPr id="4371" name="Google Shape;4371;p66"/>
            <p:cNvGrpSpPr/>
            <p:nvPr/>
          </p:nvGrpSpPr>
          <p:grpSpPr>
            <a:xfrm>
              <a:off x="1782990" y="1417186"/>
              <a:ext cx="8797925" cy="2974975"/>
              <a:chOff x="1782990" y="1417186"/>
              <a:chExt cx="8797925" cy="2974975"/>
            </a:xfrm>
          </p:grpSpPr>
          <p:cxnSp>
            <p:nvCxnSpPr>
              <p:cNvPr id="4372" name="Google Shape;4372;p66"/>
              <p:cNvCxnSpPr/>
              <p:nvPr/>
            </p:nvCxnSpPr>
            <p:spPr>
              <a:xfrm>
                <a:off x="4608740" y="1966461"/>
                <a:ext cx="2082800" cy="931863"/>
              </a:xfrm>
              <a:prstGeom prst="straightConnector1">
                <a:avLst/>
              </a:prstGeom>
              <a:noFill/>
              <a:ln cap="flat" cmpd="sng" w="9525">
                <a:solidFill>
                  <a:srgbClr val="000000"/>
                </a:solidFill>
                <a:prstDash val="solid"/>
                <a:round/>
                <a:headEnd len="med" w="med" type="none"/>
                <a:tailEnd len="med" w="med" type="none"/>
              </a:ln>
            </p:spPr>
          </p:cxnSp>
          <p:sp>
            <p:nvSpPr>
              <p:cNvPr id="4373" name="Google Shape;4373;p66"/>
              <p:cNvSpPr txBox="1"/>
              <p:nvPr/>
            </p:nvSpPr>
            <p:spPr>
              <a:xfrm>
                <a:off x="4138840" y="1417186"/>
                <a:ext cx="1042988" cy="3556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sender</a:t>
                </a:r>
                <a:endParaRPr b="0" i="0" sz="1200" u="none" cap="none" strike="noStrike">
                  <a:solidFill>
                    <a:srgbClr val="000000"/>
                  </a:solidFill>
                  <a:latin typeface="Times New Roman"/>
                  <a:ea typeface="Times New Roman"/>
                  <a:cs typeface="Times New Roman"/>
                  <a:sym typeface="Times New Roman"/>
                </a:endParaRPr>
              </a:p>
            </p:txBody>
          </p:sp>
          <p:sp>
            <p:nvSpPr>
              <p:cNvPr id="4374" name="Google Shape;4374;p66"/>
              <p:cNvSpPr txBox="1"/>
              <p:nvPr/>
            </p:nvSpPr>
            <p:spPr>
              <a:xfrm>
                <a:off x="6167665" y="1417186"/>
                <a:ext cx="1108075" cy="3556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receiver</a:t>
                </a:r>
                <a:endParaRPr b="0" i="0" sz="1200" u="none" cap="none" strike="noStrike">
                  <a:solidFill>
                    <a:srgbClr val="000000"/>
                  </a:solidFill>
                  <a:latin typeface="Times New Roman"/>
                  <a:ea typeface="Times New Roman"/>
                  <a:cs typeface="Times New Roman"/>
                  <a:sym typeface="Times New Roman"/>
                </a:endParaRPr>
              </a:p>
            </p:txBody>
          </p:sp>
          <p:cxnSp>
            <p:nvCxnSpPr>
              <p:cNvPr id="4375" name="Google Shape;4375;p66"/>
              <p:cNvCxnSpPr/>
              <p:nvPr/>
            </p:nvCxnSpPr>
            <p:spPr>
              <a:xfrm>
                <a:off x="4619853" y="1961699"/>
                <a:ext cx="2049462" cy="3175"/>
              </a:xfrm>
              <a:prstGeom prst="straightConnector1">
                <a:avLst/>
              </a:prstGeom>
              <a:noFill/>
              <a:ln cap="flat" cmpd="sng" w="9525">
                <a:solidFill>
                  <a:srgbClr val="000000"/>
                </a:solidFill>
                <a:prstDash val="dash"/>
                <a:round/>
                <a:headEnd len="med" w="med" type="none"/>
                <a:tailEnd len="med" w="med" type="none"/>
              </a:ln>
            </p:spPr>
          </p:cxnSp>
          <p:cxnSp>
            <p:nvCxnSpPr>
              <p:cNvPr id="4376" name="Google Shape;4376;p66"/>
              <p:cNvCxnSpPr/>
              <p:nvPr/>
            </p:nvCxnSpPr>
            <p:spPr>
              <a:xfrm>
                <a:off x="4626203" y="4093711"/>
                <a:ext cx="2049462" cy="0"/>
              </a:xfrm>
              <a:prstGeom prst="straightConnector1">
                <a:avLst/>
              </a:prstGeom>
              <a:noFill/>
              <a:ln cap="flat" cmpd="sng" w="9525">
                <a:solidFill>
                  <a:srgbClr val="000000"/>
                </a:solidFill>
                <a:prstDash val="dash"/>
                <a:round/>
                <a:headEnd len="med" w="med" type="none"/>
                <a:tailEnd len="med" w="med" type="none"/>
              </a:ln>
            </p:spPr>
          </p:cxnSp>
          <p:sp>
            <p:nvSpPr>
              <p:cNvPr id="4377" name="Google Shape;4377;p66"/>
              <p:cNvSpPr/>
              <p:nvPr/>
            </p:nvSpPr>
            <p:spPr>
              <a:xfrm>
                <a:off x="4603978" y="1958524"/>
                <a:ext cx="2087562" cy="1169987"/>
              </a:xfrm>
              <a:custGeom>
                <a:rect b="b" l="l" r="r" t="t"/>
                <a:pathLst>
                  <a:path extrusionOk="0" h="1185" w="2902">
                    <a:moveTo>
                      <a:pt x="0" y="0"/>
                    </a:moveTo>
                    <a:lnTo>
                      <a:pt x="2895" y="937"/>
                    </a:lnTo>
                    <a:lnTo>
                      <a:pt x="2902" y="1185"/>
                    </a:lnTo>
                    <a:lnTo>
                      <a:pt x="0" y="247"/>
                    </a:lnTo>
                    <a:lnTo>
                      <a:pt x="0" y="0"/>
                    </a:lnTo>
                    <a:close/>
                  </a:path>
                </a:pathLst>
              </a:custGeom>
              <a:solidFill>
                <a:srgbClr val="00CC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4378" name="Google Shape;4378;p66"/>
              <p:cNvCxnSpPr/>
              <p:nvPr/>
            </p:nvCxnSpPr>
            <p:spPr>
              <a:xfrm flipH="1">
                <a:off x="4469040" y="1958524"/>
                <a:ext cx="123825" cy="3175"/>
              </a:xfrm>
              <a:prstGeom prst="straightConnector1">
                <a:avLst/>
              </a:prstGeom>
              <a:noFill/>
              <a:ln cap="flat" cmpd="sng" w="9525">
                <a:solidFill>
                  <a:srgbClr val="000000"/>
                </a:solidFill>
                <a:prstDash val="solid"/>
                <a:round/>
                <a:headEnd len="med" w="med" type="none"/>
                <a:tailEnd len="med" w="med" type="none"/>
              </a:ln>
            </p:spPr>
          </p:cxnSp>
          <p:cxnSp>
            <p:nvCxnSpPr>
              <p:cNvPr id="4379" name="Google Shape;4379;p66"/>
              <p:cNvCxnSpPr/>
              <p:nvPr/>
            </p:nvCxnSpPr>
            <p:spPr>
              <a:xfrm rot="10800000">
                <a:off x="4469040" y="2202999"/>
                <a:ext cx="123825" cy="0"/>
              </a:xfrm>
              <a:prstGeom prst="straightConnector1">
                <a:avLst/>
              </a:prstGeom>
              <a:noFill/>
              <a:ln cap="flat" cmpd="sng" w="9525">
                <a:solidFill>
                  <a:srgbClr val="000000"/>
                </a:solidFill>
                <a:prstDash val="solid"/>
                <a:round/>
                <a:headEnd len="med" w="med" type="none"/>
                <a:tailEnd len="med" w="med" type="none"/>
              </a:ln>
            </p:spPr>
          </p:cxnSp>
          <p:sp>
            <p:nvSpPr>
              <p:cNvPr id="4380" name="Google Shape;4380;p66"/>
              <p:cNvSpPr txBox="1"/>
              <p:nvPr/>
            </p:nvSpPr>
            <p:spPr>
              <a:xfrm>
                <a:off x="3687990" y="2942774"/>
                <a:ext cx="965200" cy="339725"/>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RTT </a:t>
                </a:r>
                <a:endParaRPr b="0" i="0" sz="1200" u="none" cap="none" strike="noStrike">
                  <a:solidFill>
                    <a:srgbClr val="000000"/>
                  </a:solidFill>
                  <a:latin typeface="Times New Roman"/>
                  <a:ea typeface="Times New Roman"/>
                  <a:cs typeface="Times New Roman"/>
                  <a:sym typeface="Times New Roman"/>
                </a:endParaRPr>
              </a:p>
            </p:txBody>
          </p:sp>
          <p:cxnSp>
            <p:nvCxnSpPr>
              <p:cNvPr id="4381" name="Google Shape;4381;p66"/>
              <p:cNvCxnSpPr/>
              <p:nvPr/>
            </p:nvCxnSpPr>
            <p:spPr>
              <a:xfrm>
                <a:off x="4502378" y="3253924"/>
                <a:ext cx="9525" cy="820737"/>
              </a:xfrm>
              <a:prstGeom prst="straightConnector1">
                <a:avLst/>
              </a:prstGeom>
              <a:noFill/>
              <a:ln cap="flat" cmpd="sng" w="9525">
                <a:solidFill>
                  <a:srgbClr val="000000"/>
                </a:solidFill>
                <a:prstDash val="solid"/>
                <a:round/>
                <a:headEnd len="med" w="med" type="none"/>
                <a:tailEnd len="med" w="med" type="triangle"/>
              </a:ln>
            </p:spPr>
          </p:cxnSp>
          <p:cxnSp>
            <p:nvCxnSpPr>
              <p:cNvPr id="4382" name="Google Shape;4382;p66"/>
              <p:cNvCxnSpPr/>
              <p:nvPr/>
            </p:nvCxnSpPr>
            <p:spPr>
              <a:xfrm flipH="1" rot="10800000">
                <a:off x="4507140" y="2225224"/>
                <a:ext cx="1588" cy="776287"/>
              </a:xfrm>
              <a:prstGeom prst="straightConnector1">
                <a:avLst/>
              </a:prstGeom>
              <a:noFill/>
              <a:ln cap="flat" cmpd="sng" w="9525">
                <a:solidFill>
                  <a:srgbClr val="000000"/>
                </a:solidFill>
                <a:prstDash val="solid"/>
                <a:round/>
                <a:headEnd len="med" w="med" type="none"/>
                <a:tailEnd len="med" w="med" type="triangle"/>
              </a:ln>
            </p:spPr>
          </p:cxnSp>
          <p:sp>
            <p:nvSpPr>
              <p:cNvPr id="4383" name="Google Shape;4383;p66"/>
              <p:cNvSpPr txBox="1"/>
              <p:nvPr/>
            </p:nvSpPr>
            <p:spPr>
              <a:xfrm>
                <a:off x="1782990" y="2041074"/>
                <a:ext cx="2740025" cy="354012"/>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last bit transmitted, t = L / R</a:t>
                </a:r>
                <a:endParaRPr b="0" i="0" sz="1200" u="none" cap="none" strike="noStrike">
                  <a:solidFill>
                    <a:srgbClr val="000000"/>
                  </a:solidFill>
                  <a:latin typeface="Times New Roman"/>
                  <a:ea typeface="Times New Roman"/>
                  <a:cs typeface="Times New Roman"/>
                  <a:sym typeface="Times New Roman"/>
                </a:endParaRPr>
              </a:p>
            </p:txBody>
          </p:sp>
          <p:cxnSp>
            <p:nvCxnSpPr>
              <p:cNvPr id="4384" name="Google Shape;4384;p66"/>
              <p:cNvCxnSpPr/>
              <p:nvPr/>
            </p:nvCxnSpPr>
            <p:spPr>
              <a:xfrm rot="10800000">
                <a:off x="6669315" y="2884036"/>
                <a:ext cx="125413" cy="0"/>
              </a:xfrm>
              <a:prstGeom prst="straightConnector1">
                <a:avLst/>
              </a:prstGeom>
              <a:noFill/>
              <a:ln cap="flat" cmpd="sng" w="9525">
                <a:solidFill>
                  <a:srgbClr val="000000"/>
                </a:solidFill>
                <a:prstDash val="solid"/>
                <a:round/>
                <a:headEnd len="med" w="med" type="none"/>
                <a:tailEnd len="med" w="med" type="none"/>
              </a:ln>
            </p:spPr>
          </p:cxnSp>
          <p:sp>
            <p:nvSpPr>
              <p:cNvPr id="4385" name="Google Shape;4385;p66"/>
              <p:cNvSpPr txBox="1"/>
              <p:nvPr/>
            </p:nvSpPr>
            <p:spPr>
              <a:xfrm>
                <a:off x="6745515" y="2706236"/>
                <a:ext cx="2641600" cy="355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first packet bit arrives</a:t>
                </a:r>
                <a:endParaRPr b="0" i="0" sz="1200" u="none" cap="none" strike="noStrike">
                  <a:solidFill>
                    <a:srgbClr val="000000"/>
                  </a:solidFill>
                  <a:latin typeface="Times New Roman"/>
                  <a:ea typeface="Times New Roman"/>
                  <a:cs typeface="Times New Roman"/>
                  <a:sym typeface="Times New Roman"/>
                </a:endParaRPr>
              </a:p>
            </p:txBody>
          </p:sp>
          <p:cxnSp>
            <p:nvCxnSpPr>
              <p:cNvPr id="4386" name="Google Shape;4386;p66"/>
              <p:cNvCxnSpPr/>
              <p:nvPr/>
            </p:nvCxnSpPr>
            <p:spPr>
              <a:xfrm>
                <a:off x="6691540" y="3134861"/>
                <a:ext cx="119063" cy="0"/>
              </a:xfrm>
              <a:prstGeom prst="straightConnector1">
                <a:avLst/>
              </a:prstGeom>
              <a:noFill/>
              <a:ln cap="flat" cmpd="sng" w="9525">
                <a:solidFill>
                  <a:srgbClr val="000000"/>
                </a:solidFill>
                <a:prstDash val="solid"/>
                <a:round/>
                <a:headEnd len="med" w="med" type="none"/>
                <a:tailEnd len="med" w="med" type="none"/>
              </a:ln>
            </p:spPr>
          </p:cxnSp>
          <p:sp>
            <p:nvSpPr>
              <p:cNvPr id="4387" name="Google Shape;4387;p66"/>
              <p:cNvSpPr txBox="1"/>
              <p:nvPr/>
            </p:nvSpPr>
            <p:spPr>
              <a:xfrm>
                <a:off x="6750278" y="2958649"/>
                <a:ext cx="3581400" cy="3841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last packet bit arrives, send ACK</a:t>
                </a:r>
                <a:endParaRPr b="0" i="0" sz="1200" u="none" cap="none" strike="noStrike">
                  <a:solidFill>
                    <a:srgbClr val="000000"/>
                  </a:solidFill>
                  <a:latin typeface="Times New Roman"/>
                  <a:ea typeface="Times New Roman"/>
                  <a:cs typeface="Times New Roman"/>
                  <a:sym typeface="Times New Roman"/>
                </a:endParaRPr>
              </a:p>
            </p:txBody>
          </p:sp>
          <p:sp>
            <p:nvSpPr>
              <p:cNvPr id="4388" name="Google Shape;4388;p66"/>
              <p:cNvSpPr txBox="1"/>
              <p:nvPr/>
            </p:nvSpPr>
            <p:spPr>
              <a:xfrm>
                <a:off x="1930628" y="3750811"/>
                <a:ext cx="2635250" cy="64135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ACK arrives, send next </a:t>
                </a:r>
                <a:endParaRPr sz="1100"/>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packet, t = RTT + L / R</a:t>
                </a:r>
                <a:endParaRPr b="0" i="0" sz="1200" u="none" cap="none" strike="noStrike">
                  <a:solidFill>
                    <a:srgbClr val="000000"/>
                  </a:solidFill>
                  <a:latin typeface="Times New Roman"/>
                  <a:ea typeface="Times New Roman"/>
                  <a:cs typeface="Times New Roman"/>
                  <a:sym typeface="Times New Roman"/>
                </a:endParaRPr>
              </a:p>
            </p:txBody>
          </p:sp>
          <p:sp>
            <p:nvSpPr>
              <p:cNvPr id="4389" name="Google Shape;4389;p66"/>
              <p:cNvSpPr/>
              <p:nvPr/>
            </p:nvSpPr>
            <p:spPr>
              <a:xfrm>
                <a:off x="4608740" y="2210936"/>
                <a:ext cx="2087563" cy="1168400"/>
              </a:xfrm>
              <a:custGeom>
                <a:rect b="b" l="l" r="r" t="t"/>
                <a:pathLst>
                  <a:path extrusionOk="0" h="1185" w="2902">
                    <a:moveTo>
                      <a:pt x="0" y="0"/>
                    </a:moveTo>
                    <a:lnTo>
                      <a:pt x="2895" y="937"/>
                    </a:lnTo>
                    <a:lnTo>
                      <a:pt x="2902" y="1185"/>
                    </a:lnTo>
                    <a:lnTo>
                      <a:pt x="0" y="247"/>
                    </a:lnTo>
                    <a:lnTo>
                      <a:pt x="0" y="0"/>
                    </a:lnTo>
                    <a:close/>
                  </a:path>
                </a:pathLst>
              </a:custGeom>
              <a:solidFill>
                <a:srgbClr val="00CC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390" name="Google Shape;4390;p66"/>
              <p:cNvSpPr/>
              <p:nvPr/>
            </p:nvSpPr>
            <p:spPr>
              <a:xfrm>
                <a:off x="4608740" y="2461761"/>
                <a:ext cx="2087563" cy="1168400"/>
              </a:xfrm>
              <a:custGeom>
                <a:rect b="b" l="l" r="r" t="t"/>
                <a:pathLst>
                  <a:path extrusionOk="0" h="1185" w="2902">
                    <a:moveTo>
                      <a:pt x="0" y="0"/>
                    </a:moveTo>
                    <a:lnTo>
                      <a:pt x="2895" y="937"/>
                    </a:lnTo>
                    <a:lnTo>
                      <a:pt x="2902" y="1185"/>
                    </a:lnTo>
                    <a:lnTo>
                      <a:pt x="0" y="247"/>
                    </a:lnTo>
                    <a:lnTo>
                      <a:pt x="0" y="0"/>
                    </a:lnTo>
                    <a:close/>
                  </a:path>
                </a:pathLst>
              </a:custGeom>
              <a:solidFill>
                <a:srgbClr val="00CCFF"/>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4391" name="Google Shape;4391;p66"/>
              <p:cNvCxnSpPr/>
              <p:nvPr/>
            </p:nvCxnSpPr>
            <p:spPr>
              <a:xfrm flipH="1" rot="10800000">
                <a:off x="4626203" y="3142799"/>
                <a:ext cx="2065337" cy="931862"/>
              </a:xfrm>
              <a:prstGeom prst="straightConnector1">
                <a:avLst/>
              </a:prstGeom>
              <a:noFill/>
              <a:ln cap="flat" cmpd="sng" w="9525">
                <a:solidFill>
                  <a:srgbClr val="000000"/>
                </a:solidFill>
                <a:prstDash val="solid"/>
                <a:round/>
                <a:headEnd len="med" w="med" type="none"/>
                <a:tailEnd len="med" w="med" type="none"/>
              </a:ln>
            </p:spPr>
          </p:cxnSp>
          <p:cxnSp>
            <p:nvCxnSpPr>
              <p:cNvPr id="4392" name="Google Shape;4392;p66"/>
              <p:cNvCxnSpPr/>
              <p:nvPr/>
            </p:nvCxnSpPr>
            <p:spPr>
              <a:xfrm flipH="1" rot="10800000">
                <a:off x="4626203" y="3393624"/>
                <a:ext cx="2065337" cy="931862"/>
              </a:xfrm>
              <a:prstGeom prst="straightConnector1">
                <a:avLst/>
              </a:prstGeom>
              <a:noFill/>
              <a:ln cap="flat" cmpd="sng" w="9525">
                <a:solidFill>
                  <a:srgbClr val="000000"/>
                </a:solidFill>
                <a:prstDash val="solid"/>
                <a:round/>
                <a:headEnd len="med" w="med" type="none"/>
                <a:tailEnd len="med" w="med" type="none"/>
              </a:ln>
            </p:spPr>
          </p:cxnSp>
          <p:sp>
            <p:nvSpPr>
              <p:cNvPr id="4393" name="Google Shape;4393;p66"/>
              <p:cNvSpPr txBox="1"/>
              <p:nvPr/>
            </p:nvSpPr>
            <p:spPr>
              <a:xfrm>
                <a:off x="6747103" y="3212649"/>
                <a:ext cx="3833812" cy="3841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last bit of 2</a:t>
                </a:r>
                <a:r>
                  <a:rPr b="0" baseline="30000" i="0" lang="en-US" sz="1200" u="none" cap="none" strike="noStrike">
                    <a:solidFill>
                      <a:srgbClr val="000000"/>
                    </a:solidFill>
                    <a:latin typeface="Arial"/>
                    <a:ea typeface="Arial"/>
                    <a:cs typeface="Arial"/>
                    <a:sym typeface="Arial"/>
                  </a:rPr>
                  <a:t>nd</a:t>
                </a:r>
                <a:r>
                  <a:rPr b="0" i="0" lang="en-US" sz="1200" u="none" cap="none" strike="noStrike">
                    <a:solidFill>
                      <a:srgbClr val="000000"/>
                    </a:solidFill>
                    <a:latin typeface="Arial"/>
                    <a:ea typeface="Arial"/>
                    <a:cs typeface="Arial"/>
                    <a:sym typeface="Arial"/>
                  </a:rPr>
                  <a:t> packet arrives, send ACK</a:t>
                </a:r>
                <a:endParaRPr b="0" i="0" sz="1200" u="none" cap="none" strike="noStrike">
                  <a:solidFill>
                    <a:srgbClr val="000000"/>
                  </a:solidFill>
                  <a:latin typeface="Times New Roman"/>
                  <a:ea typeface="Times New Roman"/>
                  <a:cs typeface="Times New Roman"/>
                  <a:sym typeface="Times New Roman"/>
                </a:endParaRPr>
              </a:p>
            </p:txBody>
          </p:sp>
          <p:cxnSp>
            <p:nvCxnSpPr>
              <p:cNvPr id="4394" name="Google Shape;4394;p66"/>
              <p:cNvCxnSpPr/>
              <p:nvPr/>
            </p:nvCxnSpPr>
            <p:spPr>
              <a:xfrm>
                <a:off x="6691540" y="3371399"/>
                <a:ext cx="112713" cy="0"/>
              </a:xfrm>
              <a:prstGeom prst="straightConnector1">
                <a:avLst/>
              </a:prstGeom>
              <a:noFill/>
              <a:ln cap="flat" cmpd="sng" w="9525">
                <a:solidFill>
                  <a:srgbClr val="000000"/>
                </a:solidFill>
                <a:prstDash val="solid"/>
                <a:round/>
                <a:headEnd len="med" w="med" type="none"/>
                <a:tailEnd len="med" w="med" type="none"/>
              </a:ln>
            </p:spPr>
          </p:cxnSp>
          <p:cxnSp>
            <p:nvCxnSpPr>
              <p:cNvPr id="4395" name="Google Shape;4395;p66"/>
              <p:cNvCxnSpPr/>
              <p:nvPr/>
            </p:nvCxnSpPr>
            <p:spPr>
              <a:xfrm>
                <a:off x="6702653" y="3623811"/>
                <a:ext cx="112712" cy="0"/>
              </a:xfrm>
              <a:prstGeom prst="straightConnector1">
                <a:avLst/>
              </a:prstGeom>
              <a:noFill/>
              <a:ln cap="flat" cmpd="sng" w="9525">
                <a:solidFill>
                  <a:srgbClr val="000000"/>
                </a:solidFill>
                <a:prstDash val="solid"/>
                <a:round/>
                <a:headEnd len="med" w="med" type="none"/>
                <a:tailEnd len="med" w="med" type="none"/>
              </a:ln>
            </p:spPr>
          </p:cxnSp>
          <p:sp>
            <p:nvSpPr>
              <p:cNvPr id="4396" name="Google Shape;4396;p66"/>
              <p:cNvSpPr txBox="1"/>
              <p:nvPr/>
            </p:nvSpPr>
            <p:spPr>
              <a:xfrm>
                <a:off x="6742340" y="3446011"/>
                <a:ext cx="3838575" cy="3841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last bit of 3</a:t>
                </a:r>
                <a:r>
                  <a:rPr b="0" baseline="30000" i="0" lang="en-US" sz="1200" u="none" cap="none" strike="noStrike">
                    <a:solidFill>
                      <a:srgbClr val="000000"/>
                    </a:solidFill>
                    <a:latin typeface="Arial"/>
                    <a:ea typeface="Arial"/>
                    <a:cs typeface="Arial"/>
                    <a:sym typeface="Arial"/>
                  </a:rPr>
                  <a:t>rd</a:t>
                </a:r>
                <a:r>
                  <a:rPr b="0" i="0" lang="en-US" sz="1200" u="none" cap="none" strike="noStrike">
                    <a:solidFill>
                      <a:srgbClr val="000000"/>
                    </a:solidFill>
                    <a:latin typeface="Arial"/>
                    <a:ea typeface="Arial"/>
                    <a:cs typeface="Arial"/>
                    <a:sym typeface="Arial"/>
                  </a:rPr>
                  <a:t> packet arrives, send ACK</a:t>
                </a:r>
                <a:endParaRPr b="0" i="0" sz="1200" u="none" cap="none" strike="noStrike">
                  <a:solidFill>
                    <a:srgbClr val="000000"/>
                  </a:solidFill>
                  <a:latin typeface="Times New Roman"/>
                  <a:ea typeface="Times New Roman"/>
                  <a:cs typeface="Times New Roman"/>
                  <a:sym typeface="Times New Roman"/>
                </a:endParaRPr>
              </a:p>
            </p:txBody>
          </p:sp>
        </p:grpSp>
      </p:grpSp>
      <p:grpSp>
        <p:nvGrpSpPr>
          <p:cNvPr id="4397" name="Google Shape;4397;p66"/>
          <p:cNvGrpSpPr/>
          <p:nvPr/>
        </p:nvGrpSpPr>
        <p:grpSpPr>
          <a:xfrm>
            <a:off x="5216299" y="2951221"/>
            <a:ext cx="2595600" cy="1163578"/>
            <a:chOff x="6955065" y="3934961"/>
            <a:chExt cx="3460800" cy="1551438"/>
          </a:xfrm>
        </p:grpSpPr>
        <p:sp>
          <p:nvSpPr>
            <p:cNvPr id="4398" name="Google Shape;4398;p66"/>
            <p:cNvSpPr txBox="1"/>
            <p:nvPr/>
          </p:nvSpPr>
          <p:spPr>
            <a:xfrm>
              <a:off x="6955065" y="3934961"/>
              <a:ext cx="34608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500"/>
                <a:buFont typeface="Arial"/>
                <a:buNone/>
              </a:pPr>
              <a:r>
                <a:rPr b="0" i="0" lang="en-US" sz="1500" u="none" cap="none" strike="noStrike">
                  <a:solidFill>
                    <a:srgbClr val="CC0000"/>
                  </a:solidFill>
                  <a:latin typeface="Arial"/>
                  <a:ea typeface="Arial"/>
                  <a:cs typeface="Arial"/>
                  <a:sym typeface="Arial"/>
                </a:rPr>
                <a:t>3-πακέτα με διοχέτ</a:t>
              </a:r>
              <a:r>
                <a:rPr lang="en-US" sz="1500">
                  <a:solidFill>
                    <a:srgbClr val="CC0000"/>
                  </a:solidFill>
                </a:rPr>
                <a:t>ευση αυξάνουν βαθμό χρήσης κατά 3 παραγοντικό!</a:t>
              </a:r>
              <a:endParaRPr sz="1100"/>
            </a:p>
          </p:txBody>
        </p:sp>
        <p:cxnSp>
          <p:nvCxnSpPr>
            <p:cNvPr id="4399" name="Google Shape;4399;p66"/>
            <p:cNvCxnSpPr/>
            <p:nvPr/>
          </p:nvCxnSpPr>
          <p:spPr>
            <a:xfrm>
              <a:off x="8456840" y="5009699"/>
              <a:ext cx="1500" cy="476700"/>
            </a:xfrm>
            <a:prstGeom prst="straightConnector1">
              <a:avLst/>
            </a:prstGeom>
            <a:noFill/>
            <a:ln cap="flat" cmpd="sng" w="9525">
              <a:solidFill>
                <a:srgbClr val="CC0000"/>
              </a:solidFill>
              <a:prstDash val="solid"/>
              <a:round/>
              <a:headEnd len="med" w="med" type="none"/>
              <a:tailEnd len="med" w="med" type="triangle"/>
            </a:ln>
          </p:spPr>
        </p:cxnSp>
      </p:grpSp>
      <p:graphicFrame>
        <p:nvGraphicFramePr>
          <p:cNvPr id="4400" name="Google Shape;4400;p66"/>
          <p:cNvGraphicFramePr/>
          <p:nvPr/>
        </p:nvGraphicFramePr>
        <p:xfrm>
          <a:off x="2244499" y="3957299"/>
          <a:ext cx="5061349" cy="700087"/>
        </p:xfrm>
        <a:graphic>
          <a:graphicData uri="http://schemas.openxmlformats.org/presentationml/2006/ole">
            <mc:AlternateContent>
              <mc:Choice Requires="v">
                <p:oleObj r:id="rId4" imgH="700087" imgW="5061349" progId="Word.Picture.8" spid="_x0000_s1">
                  <p:embed/>
                </p:oleObj>
              </mc:Choice>
              <mc:Fallback>
                <p:oleObj r:id="rId5" imgH="700087" imgW="5061349" progId="Word.Picture.8">
                  <p:embed/>
                  <p:pic>
                    <p:nvPicPr>
                      <p:cNvPr id="4400" name="Google Shape;4400;p66"/>
                      <p:cNvPicPr preferRelativeResize="0"/>
                      <p:nvPr/>
                    </p:nvPicPr>
                    <p:blipFill rotWithShape="1">
                      <a:blip r:embed="rId6">
                        <a:alphaModFix/>
                      </a:blip>
                      <a:srcRect b="0" l="0" r="0" t="0"/>
                      <a:stretch/>
                    </p:blipFill>
                    <p:spPr>
                      <a:xfrm>
                        <a:off x="2244499" y="3957299"/>
                        <a:ext cx="5061349" cy="700087"/>
                      </a:xfrm>
                      <a:prstGeom prst="rect">
                        <a:avLst/>
                      </a:prstGeom>
                      <a:noFill/>
                      <a:ln>
                        <a:noFill/>
                      </a:ln>
                    </p:spPr>
                  </p:pic>
                </p:oleObj>
              </mc:Fallback>
            </mc:AlternateContent>
          </a:graphicData>
        </a:graphic>
      </p:graphicFrame>
      <p:sp>
        <p:nvSpPr>
          <p:cNvPr id="4401" name="Google Shape;4401;p6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1"/>
                                        </p:tgtEl>
                                        <p:attrNameLst>
                                          <p:attrName>style.visibility</p:attrName>
                                        </p:attrNameLst>
                                      </p:cBhvr>
                                      <p:to>
                                        <p:strVal val="visible"/>
                                      </p:to>
                                    </p:set>
                                    <p:animEffect filter="fade" transition="in">
                                      <p:cBhvr>
                                        <p:cTn dur="2000"/>
                                        <p:tgtEl>
                                          <p:spTgt spid="4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7"/>
                                        </p:tgtEl>
                                        <p:attrNameLst>
                                          <p:attrName>style.visibility</p:attrName>
                                        </p:attrNameLst>
                                      </p:cBhvr>
                                      <p:to>
                                        <p:strVal val="visible"/>
                                      </p:to>
                                    </p:set>
                                    <p:animEffect filter="fade" transition="in">
                                      <p:cBhvr>
                                        <p:cTn dur="500"/>
                                        <p:tgtEl>
                                          <p:spTgt spid="4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6" name="Shape 4406"/>
        <p:cNvGrpSpPr/>
        <p:nvPr/>
      </p:nvGrpSpPr>
      <p:grpSpPr>
        <a:xfrm>
          <a:off x="0" y="0"/>
          <a:ext cx="0" cy="0"/>
          <a:chOff x="0" y="0"/>
          <a:chExt cx="0" cy="0"/>
        </a:xfrm>
      </p:grpSpPr>
      <p:sp>
        <p:nvSpPr>
          <p:cNvPr id="4407" name="Google Shape;4407;p67"/>
          <p:cNvSpPr/>
          <p:nvPr/>
        </p:nvSpPr>
        <p:spPr>
          <a:xfrm>
            <a:off x="1485770" y="2323975"/>
            <a:ext cx="1860300" cy="505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08" name="Google Shape;4408;p67"/>
          <p:cNvSpPr txBox="1"/>
          <p:nvPr>
            <p:ph type="title"/>
          </p:nvPr>
        </p:nvSpPr>
        <p:spPr>
          <a:xfrm>
            <a:off x="10242" y="140669"/>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Go-Back-N: αποστολέας</a:t>
            </a:r>
            <a:endParaRPr sz="3300"/>
          </a:p>
        </p:txBody>
      </p:sp>
      <p:sp>
        <p:nvSpPr>
          <p:cNvPr id="4409" name="Google Shape;4409;p67"/>
          <p:cNvSpPr txBox="1"/>
          <p:nvPr/>
        </p:nvSpPr>
        <p:spPr>
          <a:xfrm>
            <a:off x="75024" y="895104"/>
            <a:ext cx="8308500" cy="1047000"/>
          </a:xfrm>
          <a:prstGeom prst="rect">
            <a:avLst/>
          </a:prstGeom>
          <a:noFill/>
          <a:ln>
            <a:noFill/>
          </a:ln>
        </p:spPr>
        <p:txBody>
          <a:bodyPr anchorCtr="0" anchor="t" bIns="34275" lIns="68575" spcFirstLastPara="1" rIns="68575" wrap="square" tIns="34275">
            <a:noAutofit/>
          </a:bodyPr>
          <a:lstStyle/>
          <a:p>
            <a:pPr indent="-152400" lvl="0" marL="266700" marR="0" rtl="0" algn="l">
              <a:lnSpc>
                <a:spcPct val="90000"/>
              </a:lnSpc>
              <a:spcBef>
                <a:spcPts val="0"/>
              </a:spcBef>
              <a:spcAft>
                <a:spcPts val="0"/>
              </a:spcAft>
              <a:buClr>
                <a:srgbClr val="0000A3"/>
              </a:buClr>
              <a:buSzPts val="1800"/>
              <a:buFont typeface="Noto Sans Symbols"/>
              <a:buChar char="▪"/>
            </a:pPr>
            <a:r>
              <a:rPr lang="en-US" sz="1800">
                <a:latin typeface="Calibri"/>
                <a:ea typeface="Calibri"/>
                <a:cs typeface="Calibri"/>
                <a:sym typeface="Calibri"/>
              </a:rPr>
              <a:t>αποστολέας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επιτρέπει να μεταδίδει πολλαπλά πακέτα χωρίς να περιμένει για επιβεβαίωση</a:t>
            </a:r>
            <a:r>
              <a:rPr b="0" i="0" lang="en-US" sz="1800" u="none" cap="none" strike="noStrike">
                <a:solidFill>
                  <a:srgbClr val="000000"/>
                </a:solidFill>
                <a:latin typeface="Calibri"/>
                <a:ea typeface="Calibri"/>
                <a:cs typeface="Calibri"/>
                <a:sym typeface="Calibri"/>
              </a:rPr>
              <a:t> </a:t>
            </a:r>
            <a:endParaRPr sz="1800"/>
          </a:p>
          <a:p>
            <a:pPr indent="-254000" lvl="1" marL="609600" marR="0" rtl="0" algn="l">
              <a:lnSpc>
                <a:spcPct val="90000"/>
              </a:lnSpc>
              <a:spcBef>
                <a:spcPts val="800"/>
              </a:spcBef>
              <a:spcAft>
                <a:spcPts val="0"/>
              </a:spcAft>
              <a:buClr>
                <a:srgbClr val="0000A3"/>
              </a:buClr>
              <a:buSzPts val="1800"/>
              <a:buFont typeface="Arial"/>
              <a:buChar char="•"/>
            </a:pPr>
            <a:r>
              <a:rPr b="0" i="0" lang="en-US" sz="1800" u="none" cap="none" strike="noStrike">
                <a:solidFill>
                  <a:srgbClr val="000000"/>
                </a:solidFill>
                <a:latin typeface="Calibri"/>
                <a:ea typeface="Calibri"/>
                <a:cs typeface="Calibri"/>
                <a:sym typeface="Calibri"/>
              </a:rPr>
              <a:t>k-bit αριθμ</a:t>
            </a:r>
            <a:r>
              <a:rPr lang="en-US" sz="1800">
                <a:latin typeface="Calibri"/>
                <a:ea typeface="Calibri"/>
                <a:cs typeface="Calibri"/>
                <a:sym typeface="Calibri"/>
              </a:rPr>
              <a:t>ός ακολουθίας πακέτου στο</a:t>
            </a:r>
            <a:r>
              <a:rPr b="0" i="0" lang="en-US" sz="1800" u="none" cap="none" strike="noStrike">
                <a:solidFill>
                  <a:srgbClr val="000000"/>
                </a:solidFill>
                <a:latin typeface="Calibri"/>
                <a:ea typeface="Calibri"/>
                <a:cs typeface="Calibri"/>
                <a:sym typeface="Calibri"/>
              </a:rPr>
              <a:t> header</a:t>
            </a:r>
            <a:endParaRPr sz="1800"/>
          </a:p>
          <a:p>
            <a:pPr indent="-50800" lvl="1" marL="520700" marR="0" rtl="0" algn="l">
              <a:lnSpc>
                <a:spcPct val="90000"/>
              </a:lnSpc>
              <a:spcBef>
                <a:spcPts val="800"/>
              </a:spcBef>
              <a:spcAft>
                <a:spcPts val="0"/>
              </a:spcAft>
              <a:buClr>
                <a:srgbClr val="0000A3"/>
              </a:buClr>
              <a:buSzPts val="1800"/>
              <a:buFont typeface="Noto Sans Symbols"/>
              <a:buNone/>
            </a:pPr>
            <a:r>
              <a:t/>
            </a:r>
            <a:endParaRPr b="0" i="0" sz="1800" u="none" cap="none" strike="noStrike">
              <a:solidFill>
                <a:srgbClr val="000000"/>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i="0" sz="1800" u="none" cap="none" strike="noStrike">
              <a:solidFill>
                <a:srgbClr val="000000"/>
              </a:solidFill>
              <a:latin typeface="Calibri"/>
              <a:ea typeface="Calibri"/>
              <a:cs typeface="Calibri"/>
              <a:sym typeface="Calibri"/>
            </a:endParaRPr>
          </a:p>
          <a:p>
            <a:pPr indent="-38100" lvl="0" marL="266700" marR="0" rtl="0" algn="l">
              <a:lnSpc>
                <a:spcPct val="90000"/>
              </a:lnSpc>
              <a:spcBef>
                <a:spcPts val="800"/>
              </a:spcBef>
              <a:spcAft>
                <a:spcPts val="0"/>
              </a:spcAft>
              <a:buClr>
                <a:srgbClr val="0000A3"/>
              </a:buClr>
              <a:buSzPts val="2100"/>
              <a:buFont typeface="Noto Sans Symbols"/>
              <a:buNone/>
            </a:pPr>
            <a:r>
              <a:t/>
            </a:r>
            <a:endParaRPr b="0" i="0" sz="1800" u="none" cap="none" strike="noStrike">
              <a:solidFill>
                <a:srgbClr val="000000"/>
              </a:solidFill>
              <a:latin typeface="Calibri"/>
              <a:ea typeface="Calibri"/>
              <a:cs typeface="Calibri"/>
              <a:sym typeface="Calibri"/>
            </a:endParaRPr>
          </a:p>
        </p:txBody>
      </p:sp>
      <p:pic>
        <p:nvPicPr>
          <p:cNvPr descr="gbn_seqnum" id="4410" name="Google Shape;4410;p67"/>
          <p:cNvPicPr preferRelativeResize="0"/>
          <p:nvPr/>
        </p:nvPicPr>
        <p:blipFill rotWithShape="1">
          <a:blip r:embed="rId3">
            <a:alphaModFix amt="83000"/>
          </a:blip>
          <a:srcRect b="0" l="0" r="0" t="0"/>
          <a:stretch/>
        </p:blipFill>
        <p:spPr>
          <a:xfrm>
            <a:off x="719038" y="1855693"/>
            <a:ext cx="6875605" cy="1384015"/>
          </a:xfrm>
          <a:prstGeom prst="rect">
            <a:avLst/>
          </a:prstGeom>
          <a:noFill/>
          <a:ln>
            <a:noFill/>
          </a:ln>
        </p:spPr>
      </p:pic>
      <p:sp>
        <p:nvSpPr>
          <p:cNvPr id="4411" name="Google Shape;4411;p67"/>
          <p:cNvSpPr/>
          <p:nvPr/>
        </p:nvSpPr>
        <p:spPr>
          <a:xfrm>
            <a:off x="194345" y="3267217"/>
            <a:ext cx="8482200" cy="1488900"/>
          </a:xfrm>
          <a:prstGeom prst="rect">
            <a:avLst/>
          </a:prstGeom>
          <a:noFill/>
          <a:ln>
            <a:noFill/>
          </a:ln>
        </p:spPr>
        <p:txBody>
          <a:bodyPr anchorCtr="0" anchor="t" bIns="34275" lIns="68575" spcFirstLastPara="1" rIns="68575" wrap="square" tIns="34275">
            <a:noAutofit/>
          </a:bodyPr>
          <a:lstStyle/>
          <a:p>
            <a:pPr indent="-241300" lvl="0" marL="266700" marR="0" rtl="0" algn="l">
              <a:lnSpc>
                <a:spcPct val="85000"/>
              </a:lnSpc>
              <a:spcBef>
                <a:spcPts val="0"/>
              </a:spcBef>
              <a:spcAft>
                <a:spcPts val="0"/>
              </a:spcAft>
              <a:buClr>
                <a:srgbClr val="000099"/>
              </a:buClr>
              <a:buSzPts val="1800"/>
              <a:buFont typeface="Noto Sans Symbols"/>
              <a:buChar char="▪"/>
            </a:pPr>
            <a:r>
              <a:rPr lang="en-US" sz="1800">
                <a:solidFill>
                  <a:srgbClr val="C00000"/>
                </a:solidFill>
                <a:latin typeface="Calibri"/>
                <a:ea typeface="Calibri"/>
                <a:cs typeface="Calibri"/>
                <a:sym typeface="Calibri"/>
              </a:rPr>
              <a:t>συσσωρευτική επιβεβαίωση (</a:t>
            </a:r>
            <a:r>
              <a:rPr lang="en-US" sz="1800">
                <a:solidFill>
                  <a:srgbClr val="C00000"/>
                </a:solidFill>
                <a:latin typeface="Calibri"/>
                <a:ea typeface="Calibri"/>
                <a:cs typeface="Calibri"/>
                <a:sym typeface="Calibri"/>
              </a:rPr>
              <a:t>cumulative </a:t>
            </a:r>
            <a:r>
              <a:rPr b="0" lang="en-US" sz="1800" u="none" cap="none" strike="noStrike">
                <a:solidFill>
                  <a:srgbClr val="C00000"/>
                </a:solidFill>
                <a:latin typeface="Calibri"/>
                <a:ea typeface="Calibri"/>
                <a:cs typeface="Calibri"/>
                <a:sym typeface="Calibri"/>
              </a:rPr>
              <a:t>ACK): </a:t>
            </a:r>
            <a:r>
              <a:rPr b="0" lang="en-US" sz="1800" u="none" cap="none" strike="noStrike">
                <a:solidFill>
                  <a:srgbClr val="000000"/>
                </a:solidFill>
                <a:latin typeface="Calibri"/>
                <a:ea typeface="Calibri"/>
                <a:cs typeface="Calibri"/>
                <a:sym typeface="Calibri"/>
              </a:rPr>
              <a:t>ACK(n): </a:t>
            </a:r>
            <a:r>
              <a:rPr lang="en-US" sz="1800">
                <a:latin typeface="Calibri"/>
                <a:ea typeface="Calibri"/>
                <a:cs typeface="Calibri"/>
                <a:sym typeface="Calibri"/>
              </a:rPr>
              <a:t>επιβεβαιώνει όλα τα πακέτα, συμπεριλαμβανομένου του αριθμού ακολουθίας </a:t>
            </a:r>
            <a:r>
              <a:rPr b="0" lang="en-US" sz="1800" u="none" cap="none" strike="noStrike">
                <a:solidFill>
                  <a:srgbClr val="000000"/>
                </a:solidFill>
                <a:latin typeface="Calibri"/>
                <a:ea typeface="Calibri"/>
                <a:cs typeface="Calibri"/>
                <a:sym typeface="Calibri"/>
              </a:rPr>
              <a:t>n </a:t>
            </a:r>
            <a:endParaRPr sz="1800"/>
          </a:p>
          <a:p>
            <a:pPr indent="-330200" lvl="1" marL="647700" marR="0" rtl="0" algn="l">
              <a:lnSpc>
                <a:spcPct val="85000"/>
              </a:lnSpc>
              <a:spcBef>
                <a:spcPts val="400"/>
              </a:spcBef>
              <a:spcAft>
                <a:spcPts val="0"/>
              </a:spcAft>
              <a:buClr>
                <a:srgbClr val="000099"/>
              </a:buClr>
              <a:buSzPts val="1800"/>
              <a:buFont typeface="Arial"/>
              <a:buChar char="•"/>
            </a:pPr>
            <a:r>
              <a:rPr lang="en-US" sz="1800">
                <a:latin typeface="Calibri"/>
                <a:ea typeface="Calibri"/>
                <a:cs typeface="Calibri"/>
                <a:sym typeface="Calibri"/>
              </a:rPr>
              <a:t>στο ληφθέν</a:t>
            </a:r>
            <a:r>
              <a:rPr b="0" lang="en-US" sz="1800" u="none" cap="none" strike="noStrike">
                <a:solidFill>
                  <a:srgbClr val="000000"/>
                </a:solidFill>
                <a:latin typeface="Calibri"/>
                <a:ea typeface="Calibri"/>
                <a:cs typeface="Calibri"/>
                <a:sym typeface="Calibri"/>
              </a:rPr>
              <a:t> ACK(n): </a:t>
            </a:r>
            <a:r>
              <a:rPr lang="en-US" sz="1800">
                <a:latin typeface="Calibri"/>
                <a:ea typeface="Calibri"/>
                <a:cs typeface="Calibri"/>
                <a:sym typeface="Calibri"/>
              </a:rPr>
              <a:t>ολισθαίνει το παράθυρο εμπρός για να ξεκινήσει στο</a:t>
            </a:r>
            <a:r>
              <a:rPr b="0" lang="en-US" sz="1800" u="none" cap="none" strike="noStrike">
                <a:solidFill>
                  <a:srgbClr val="000000"/>
                </a:solidFill>
                <a:latin typeface="Calibri"/>
                <a:ea typeface="Calibri"/>
                <a:cs typeface="Calibri"/>
                <a:sym typeface="Calibri"/>
              </a:rPr>
              <a:t> n+1</a:t>
            </a:r>
            <a:endParaRPr sz="1800"/>
          </a:p>
          <a:p>
            <a:pPr indent="-241300" lvl="0" marL="2667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χρονομετρητής για το τελευταίο σε διέλευση πακέτο</a:t>
            </a:r>
            <a:endParaRPr sz="1800"/>
          </a:p>
          <a:p>
            <a:pPr indent="-241300" lvl="0" marL="2667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λήξη χρόνου (</a:t>
            </a:r>
            <a:r>
              <a:rPr b="0" lang="en-US" sz="1800" u="none" cap="none" strike="noStrike">
                <a:solidFill>
                  <a:srgbClr val="000000"/>
                </a:solidFill>
                <a:latin typeface="Calibri"/>
                <a:ea typeface="Calibri"/>
                <a:cs typeface="Calibri"/>
                <a:sym typeface="Calibri"/>
              </a:rPr>
              <a:t>timeout)(n): </a:t>
            </a:r>
            <a:r>
              <a:rPr lang="en-US" sz="1800">
                <a:latin typeface="Calibri"/>
                <a:ea typeface="Calibri"/>
                <a:cs typeface="Calibri"/>
                <a:sym typeface="Calibri"/>
              </a:rPr>
              <a:t>αναμετάδοση πακέτου</a:t>
            </a:r>
            <a:r>
              <a:rPr b="0" lang="en-US" sz="1800" u="none" cap="none" strike="noStrike">
                <a:solidFill>
                  <a:srgbClr val="000000"/>
                </a:solidFill>
                <a:latin typeface="Calibri"/>
                <a:ea typeface="Calibri"/>
                <a:cs typeface="Calibri"/>
                <a:sym typeface="Calibri"/>
              </a:rPr>
              <a:t> n και ό</a:t>
            </a:r>
            <a:r>
              <a:rPr lang="en-US" sz="1800">
                <a:latin typeface="Calibri"/>
                <a:ea typeface="Calibri"/>
                <a:cs typeface="Calibri"/>
                <a:sym typeface="Calibri"/>
              </a:rPr>
              <a:t>λων των υψηλότερων αριθμών ακολουθίας πακέτων του παραθύρου</a:t>
            </a:r>
            <a:endParaRPr b="0" sz="1800" u="none" cap="none" strike="noStrike">
              <a:solidFill>
                <a:srgbClr val="000000"/>
              </a:solidFill>
              <a:latin typeface="Calibri"/>
              <a:ea typeface="Calibri"/>
              <a:cs typeface="Calibri"/>
              <a:sym typeface="Calibri"/>
            </a:endParaRPr>
          </a:p>
          <a:p>
            <a:pPr indent="-127000" lvl="0" marL="215900" marR="0" rtl="0" algn="l">
              <a:lnSpc>
                <a:spcPct val="85000"/>
              </a:lnSpc>
              <a:spcBef>
                <a:spcPts val="400"/>
              </a:spcBef>
              <a:spcAft>
                <a:spcPts val="0"/>
              </a:spcAft>
              <a:buClr>
                <a:srgbClr val="000099"/>
              </a:buClr>
              <a:buSzPts val="1400"/>
              <a:buFont typeface="Noto Sans Symbols"/>
              <a:buNone/>
            </a:pPr>
            <a:r>
              <a:t/>
            </a:r>
            <a:endParaRPr b="0" sz="1800" u="none" cap="none" strike="noStrike">
              <a:solidFill>
                <a:srgbClr val="000000"/>
              </a:solidFill>
              <a:latin typeface="Gill Sans"/>
              <a:ea typeface="Gill Sans"/>
              <a:cs typeface="Gill Sans"/>
              <a:sym typeface="Gill Sans"/>
            </a:endParaRPr>
          </a:p>
        </p:txBody>
      </p:sp>
      <p:sp>
        <p:nvSpPr>
          <p:cNvPr id="4412" name="Google Shape;4412;p6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0"/>
                                        </p:tgtEl>
                                        <p:attrNameLst>
                                          <p:attrName>style.visibility</p:attrName>
                                        </p:attrNameLst>
                                      </p:cBhvr>
                                      <p:to>
                                        <p:strVal val="visible"/>
                                      </p:to>
                                    </p:set>
                                    <p:animEffect filter="fade" transition="in">
                                      <p:cBhvr>
                                        <p:cTn dur="500"/>
                                        <p:tgtEl>
                                          <p:spTgt spid="4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7"/>
                                        </p:tgtEl>
                                        <p:attrNameLst>
                                          <p:attrName>style.visibility</p:attrName>
                                        </p:attrNameLst>
                                      </p:cBhvr>
                                      <p:to>
                                        <p:strVal val="visible"/>
                                      </p:to>
                                    </p:set>
                                    <p:animEffect filter="fade" transition="in">
                                      <p:cBhvr>
                                        <p:cTn dur="500"/>
                                        <p:tgtEl>
                                          <p:spTgt spid="4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1"/>
                                        </p:tgtEl>
                                        <p:attrNameLst>
                                          <p:attrName>style.visibility</p:attrName>
                                        </p:attrNameLst>
                                      </p:cBhvr>
                                      <p:to>
                                        <p:strVal val="visible"/>
                                      </p:to>
                                    </p:set>
                                    <p:animEffect filter="fade" transition="in">
                                      <p:cBhvr>
                                        <p:cTn dur="500"/>
                                        <p:tgtEl>
                                          <p:spTgt spid="4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7" name="Shape 4417"/>
        <p:cNvGrpSpPr/>
        <p:nvPr/>
      </p:nvGrpSpPr>
      <p:grpSpPr>
        <a:xfrm>
          <a:off x="0" y="0"/>
          <a:ext cx="0" cy="0"/>
          <a:chOff x="0" y="0"/>
          <a:chExt cx="0" cy="0"/>
        </a:xfrm>
      </p:grpSpPr>
      <p:sp>
        <p:nvSpPr>
          <p:cNvPr id="4418" name="Google Shape;4418;p68"/>
          <p:cNvSpPr txBox="1"/>
          <p:nvPr>
            <p:ph type="title"/>
          </p:nvPr>
        </p:nvSpPr>
        <p:spPr>
          <a:xfrm>
            <a:off x="7092" y="-54381"/>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Go-Back-N: παραλήπτης</a:t>
            </a:r>
            <a:endParaRPr sz="3300"/>
          </a:p>
        </p:txBody>
      </p:sp>
      <p:sp>
        <p:nvSpPr>
          <p:cNvPr id="4419" name="Google Shape;4419;p68"/>
          <p:cNvSpPr txBox="1"/>
          <p:nvPr/>
        </p:nvSpPr>
        <p:spPr>
          <a:xfrm>
            <a:off x="7100" y="481275"/>
            <a:ext cx="7738500" cy="2475300"/>
          </a:xfrm>
          <a:prstGeom prst="rect">
            <a:avLst/>
          </a:prstGeom>
          <a:noFill/>
          <a:ln>
            <a:noFill/>
          </a:ln>
        </p:spPr>
        <p:txBody>
          <a:bodyPr anchorCtr="0" anchor="t" bIns="34275" lIns="68575" spcFirstLastPara="1" rIns="68575" wrap="square" tIns="34275">
            <a:noAutofit/>
          </a:bodyPr>
          <a:lstStyle/>
          <a:p>
            <a:pPr indent="-203200" lvl="0" marL="215900" marR="0" rtl="0" algn="l">
              <a:lnSpc>
                <a:spcPct val="90000"/>
              </a:lnSpc>
              <a:spcBef>
                <a:spcPts val="0"/>
              </a:spcBef>
              <a:spcAft>
                <a:spcPts val="0"/>
              </a:spcAft>
              <a:buClr>
                <a:srgbClr val="0000A3"/>
              </a:buClr>
              <a:buSzPts val="2000"/>
              <a:buFont typeface="Noto Sans Symbols"/>
              <a:buChar char="▪"/>
            </a:pPr>
            <a:r>
              <a:rPr b="0" i="0" lang="en-US" sz="2000" u="none" cap="none" strike="noStrike">
                <a:solidFill>
                  <a:srgbClr val="000000"/>
                </a:solidFill>
                <a:latin typeface="Calibri"/>
                <a:ea typeface="Calibri"/>
                <a:cs typeface="Calibri"/>
                <a:sym typeface="Calibri"/>
              </a:rPr>
              <a:t>ACK-only: </a:t>
            </a:r>
            <a:r>
              <a:rPr lang="en-US" sz="2000">
                <a:latin typeface="Calibri"/>
                <a:ea typeface="Calibri"/>
                <a:cs typeface="Calibri"/>
                <a:sym typeface="Calibri"/>
              </a:rPr>
              <a:t>πάντα στέλνει</a:t>
            </a:r>
            <a:r>
              <a:rPr b="0" i="0" lang="en-US" sz="2000" u="none" cap="none" strike="noStrike">
                <a:solidFill>
                  <a:srgbClr val="000000"/>
                </a:solidFill>
                <a:latin typeface="Calibri"/>
                <a:ea typeface="Calibri"/>
                <a:cs typeface="Calibri"/>
                <a:sym typeface="Calibri"/>
              </a:rPr>
              <a:t> ACK για σ</a:t>
            </a:r>
            <a:r>
              <a:rPr lang="en-US" sz="2000">
                <a:latin typeface="Calibri"/>
                <a:ea typeface="Calibri"/>
                <a:cs typeface="Calibri"/>
                <a:sym typeface="Calibri"/>
              </a:rPr>
              <a:t>ωστά ληφθέντα πακέτα μέχρι τώρα</a:t>
            </a:r>
            <a:r>
              <a:rPr b="0" i="0" lang="en-US" sz="2000" u="none" cap="none" strike="noStrike">
                <a:solidFill>
                  <a:srgbClr val="000000"/>
                </a:solidFill>
                <a:latin typeface="Calibri"/>
                <a:ea typeface="Calibri"/>
                <a:cs typeface="Calibri"/>
                <a:sym typeface="Calibri"/>
              </a:rPr>
              <a:t>, με τ</a:t>
            </a:r>
            <a:r>
              <a:rPr lang="en-US" sz="2000">
                <a:latin typeface="Calibri"/>
                <a:ea typeface="Calibri"/>
                <a:cs typeface="Calibri"/>
                <a:sym typeface="Calibri"/>
              </a:rPr>
              <a:t>ο</a:t>
            </a:r>
            <a:r>
              <a:rPr b="0" i="0" lang="en-US" sz="2000" u="none" cap="none" strike="noStrike">
                <a:solidFill>
                  <a:srgbClr val="000000"/>
                </a:solidFill>
                <a:latin typeface="Calibri"/>
                <a:ea typeface="Calibri"/>
                <a:cs typeface="Calibri"/>
                <a:sym typeface="Calibri"/>
              </a:rPr>
              <a:t> υψηλότερ</a:t>
            </a:r>
            <a:r>
              <a:rPr lang="en-US" sz="2000">
                <a:latin typeface="Calibri"/>
                <a:ea typeface="Calibri"/>
                <a:cs typeface="Calibri"/>
                <a:sym typeface="Calibri"/>
              </a:rPr>
              <a:t>ο</a:t>
            </a:r>
            <a:r>
              <a:rPr b="0" i="0" lang="en-US" sz="2000" u="none" cap="none" strike="noStrike">
                <a:solidFill>
                  <a:srgbClr val="000000"/>
                </a:solidFill>
                <a:latin typeface="Calibri"/>
                <a:ea typeface="Calibri"/>
                <a:cs typeface="Calibri"/>
                <a:sym typeface="Calibri"/>
              </a:rPr>
              <a:t> </a:t>
            </a:r>
            <a:r>
              <a:rPr i="1" lang="en-US" sz="2000">
                <a:solidFill>
                  <a:srgbClr val="CC0000"/>
                </a:solidFill>
                <a:latin typeface="Calibri"/>
                <a:ea typeface="Calibri"/>
                <a:cs typeface="Calibri"/>
                <a:sym typeface="Calibri"/>
              </a:rPr>
              <a:t>σε-σειρά</a:t>
            </a:r>
            <a:r>
              <a:rPr b="0" i="0" lang="en-US" sz="2000" u="none" cap="none" strike="noStrike">
                <a:solidFill>
                  <a:srgbClr val="000000"/>
                </a:solidFill>
                <a:latin typeface="Calibri"/>
                <a:ea typeface="Calibri"/>
                <a:cs typeface="Calibri"/>
                <a:sym typeface="Calibri"/>
              </a:rPr>
              <a:t> αριθμό ακολουθίας</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μπορεί να δημιουργήσει διπλότυπα</a:t>
            </a:r>
            <a:r>
              <a:rPr b="0" i="0" lang="en-US" sz="2000" u="none" cap="none" strike="noStrike">
                <a:solidFill>
                  <a:srgbClr val="000000"/>
                </a:solidFill>
                <a:latin typeface="Calibri"/>
                <a:ea typeface="Calibri"/>
                <a:cs typeface="Calibri"/>
                <a:sym typeface="Calibri"/>
              </a:rPr>
              <a:t> ACKs</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χρειάζεται μόνο να θυμάται το</a:t>
            </a:r>
            <a:r>
              <a:rPr b="0" i="0" lang="en-US" sz="2000" u="none" cap="none" strike="noStrike">
                <a:solidFill>
                  <a:srgbClr val="000000"/>
                </a:solidFill>
                <a:latin typeface="Calibri"/>
                <a:ea typeface="Calibri"/>
                <a:cs typeface="Calibri"/>
                <a:sym typeface="Calibri"/>
              </a:rPr>
              <a:t> </a:t>
            </a:r>
            <a:r>
              <a:rPr b="0" i="0" lang="en-US" sz="2000" u="none" cap="none" strike="noStrike">
                <a:solidFill>
                  <a:srgbClr val="0013A3"/>
                </a:solidFill>
                <a:latin typeface="Courier New"/>
                <a:ea typeface="Courier New"/>
                <a:cs typeface="Courier New"/>
                <a:sym typeface="Courier New"/>
              </a:rPr>
              <a:t>rcv_base</a:t>
            </a:r>
            <a:endParaRPr b="0" i="0" sz="2000" u="none" cap="none" strike="noStrike">
              <a:solidFill>
                <a:srgbClr val="0013A3"/>
              </a:solidFill>
              <a:latin typeface="Courier New"/>
              <a:ea typeface="Courier New"/>
              <a:cs typeface="Courier New"/>
              <a:sym typeface="Courier New"/>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latin typeface="Calibri"/>
                <a:ea typeface="Calibri"/>
                <a:cs typeface="Calibri"/>
                <a:sym typeface="Calibri"/>
              </a:rPr>
              <a:t>σε περίπτωση εκτός-σειράς πακέτων</a:t>
            </a:r>
            <a:r>
              <a:rPr b="0" i="0" lang="en-US" sz="2000" u="none" cap="none" strike="noStrike">
                <a:solidFill>
                  <a:srgbClr val="000000"/>
                </a:solidFill>
                <a:latin typeface="Calibri"/>
                <a:ea typeface="Calibri"/>
                <a:cs typeface="Calibri"/>
                <a:sym typeface="Calibri"/>
              </a:rPr>
              <a:t>: </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μπορεί να απορρίψει (όχι ενταμιεύσει) ή να ενταμιεύσει</a:t>
            </a:r>
            <a:r>
              <a:rPr b="0" i="0" lang="en-US" sz="2000" u="none" cap="none" strike="noStrike">
                <a:solidFill>
                  <a:srgbClr val="000000"/>
                </a:solidFill>
                <a:latin typeface="Calibri"/>
                <a:ea typeface="Calibri"/>
                <a:cs typeface="Calibri"/>
                <a:sym typeface="Calibri"/>
              </a:rPr>
              <a:t>: μια απ</a:t>
            </a:r>
            <a:r>
              <a:rPr lang="en-US" sz="2000">
                <a:latin typeface="Calibri"/>
                <a:ea typeface="Calibri"/>
                <a:cs typeface="Calibri"/>
                <a:sym typeface="Calibri"/>
              </a:rPr>
              <a:t>όφαση υλοποίησης</a:t>
            </a:r>
            <a:endParaRPr b="0" i="1" sz="2000" u="none" cap="none" strike="noStrike">
              <a:solidFill>
                <a:srgbClr val="CC0000"/>
              </a:solidFill>
              <a:latin typeface="Calibri"/>
              <a:ea typeface="Calibri"/>
              <a:cs typeface="Calibri"/>
              <a:sym typeface="Calibri"/>
            </a:endParaRPr>
          </a:p>
          <a:p>
            <a:pPr indent="-190500" lvl="1" marL="520700" marR="0" rtl="0" algn="l">
              <a:lnSpc>
                <a:spcPct val="90000"/>
              </a:lnSpc>
              <a:spcBef>
                <a:spcPts val="4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re-ACK </a:t>
            </a:r>
            <a:r>
              <a:rPr lang="en-US" sz="2000">
                <a:latin typeface="Calibri"/>
                <a:ea typeface="Calibri"/>
                <a:cs typeface="Calibri"/>
                <a:sym typeface="Calibri"/>
              </a:rPr>
              <a:t>πακέτο με υψηλότερο σε-σειρά αριθμό ακολουθίας</a:t>
            </a:r>
            <a:endParaRPr sz="2000"/>
          </a:p>
        </p:txBody>
      </p:sp>
      <p:grpSp>
        <p:nvGrpSpPr>
          <p:cNvPr id="4420" name="Google Shape;4420;p68"/>
          <p:cNvGrpSpPr/>
          <p:nvPr/>
        </p:nvGrpSpPr>
        <p:grpSpPr>
          <a:xfrm>
            <a:off x="398319" y="2999200"/>
            <a:ext cx="7561106" cy="1870516"/>
            <a:chOff x="1015525" y="4051600"/>
            <a:chExt cx="10081475" cy="2494022"/>
          </a:xfrm>
        </p:grpSpPr>
        <p:sp>
          <p:nvSpPr>
            <p:cNvPr id="4421" name="Google Shape;4421;p68"/>
            <p:cNvSpPr/>
            <p:nvPr/>
          </p:nvSpPr>
          <p:spPr>
            <a:xfrm>
              <a:off x="2412281" y="4877998"/>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22" name="Google Shape;4422;p68"/>
            <p:cNvSpPr/>
            <p:nvPr/>
          </p:nvSpPr>
          <p:spPr>
            <a:xfrm>
              <a:off x="2603500" y="4878537"/>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23" name="Google Shape;4423;p68"/>
            <p:cNvSpPr/>
            <p:nvPr/>
          </p:nvSpPr>
          <p:spPr>
            <a:xfrm>
              <a:off x="2777467" y="4879975"/>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24" name="Google Shape;4424;p68"/>
            <p:cNvSpPr/>
            <p:nvPr/>
          </p:nvSpPr>
          <p:spPr>
            <a:xfrm>
              <a:off x="2951434" y="4878238"/>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25" name="Google Shape;4425;p68"/>
            <p:cNvSpPr/>
            <p:nvPr/>
          </p:nvSpPr>
          <p:spPr>
            <a:xfrm>
              <a:off x="3125401" y="4879676"/>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26" name="Google Shape;4426;p68"/>
            <p:cNvSpPr/>
            <p:nvPr/>
          </p:nvSpPr>
          <p:spPr>
            <a:xfrm>
              <a:off x="3312307" y="4876800"/>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27" name="Google Shape;4427;p68"/>
            <p:cNvSpPr/>
            <p:nvPr/>
          </p:nvSpPr>
          <p:spPr>
            <a:xfrm>
              <a:off x="4042679" y="4877097"/>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28" name="Google Shape;4428;p68"/>
            <p:cNvSpPr/>
            <p:nvPr/>
          </p:nvSpPr>
          <p:spPr>
            <a:xfrm>
              <a:off x="4216646" y="4877396"/>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29" name="Google Shape;4429;p68"/>
            <p:cNvSpPr/>
            <p:nvPr/>
          </p:nvSpPr>
          <p:spPr>
            <a:xfrm>
              <a:off x="4394926" y="4877695"/>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30" name="Google Shape;4430;p68"/>
            <p:cNvSpPr/>
            <p:nvPr/>
          </p:nvSpPr>
          <p:spPr>
            <a:xfrm>
              <a:off x="4573204" y="4877096"/>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31" name="Google Shape;4431;p68"/>
            <p:cNvSpPr/>
            <p:nvPr/>
          </p:nvSpPr>
          <p:spPr>
            <a:xfrm>
              <a:off x="4738544" y="4882607"/>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32" name="Google Shape;4432;p68"/>
            <p:cNvSpPr txBox="1"/>
            <p:nvPr/>
          </p:nvSpPr>
          <p:spPr>
            <a:xfrm>
              <a:off x="3200400" y="5878722"/>
              <a:ext cx="12876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13A3"/>
                </a:buClr>
                <a:buSzPts val="1400"/>
                <a:buFont typeface="Courier New"/>
                <a:buNone/>
              </a:pPr>
              <a:r>
                <a:rPr b="0" i="0" lang="en-US" sz="1400" u="none" cap="none" strike="noStrike">
                  <a:solidFill>
                    <a:srgbClr val="0013A3"/>
                  </a:solidFill>
                  <a:latin typeface="Courier New"/>
                  <a:ea typeface="Courier New"/>
                  <a:cs typeface="Courier New"/>
                  <a:sym typeface="Courier New"/>
                </a:rPr>
                <a:t>rcv_base</a:t>
              </a:r>
              <a:endParaRPr b="0" i="0" sz="1400" u="none" cap="none" strike="noStrike">
                <a:solidFill>
                  <a:srgbClr val="0013A3"/>
                </a:solidFill>
                <a:latin typeface="Calibri"/>
                <a:ea typeface="Calibri"/>
                <a:cs typeface="Calibri"/>
                <a:sym typeface="Calibri"/>
              </a:endParaRPr>
            </a:p>
          </p:txBody>
        </p:sp>
        <p:cxnSp>
          <p:nvCxnSpPr>
            <p:cNvPr id="4433" name="Google Shape;4433;p68"/>
            <p:cNvCxnSpPr/>
            <p:nvPr/>
          </p:nvCxnSpPr>
          <p:spPr>
            <a:xfrm rot="10800000">
              <a:off x="3340100" y="5523122"/>
              <a:ext cx="0" cy="469900"/>
            </a:xfrm>
            <a:prstGeom prst="straightConnector1">
              <a:avLst/>
            </a:prstGeom>
            <a:noFill/>
            <a:ln cap="flat" cmpd="sng" w="22225">
              <a:solidFill>
                <a:schemeClr val="accent1"/>
              </a:solidFill>
              <a:prstDash val="solid"/>
              <a:miter lim="800000"/>
              <a:headEnd len="sm" w="sm" type="none"/>
              <a:tailEnd len="med" w="med" type="triangle"/>
            </a:ln>
          </p:spPr>
        </p:cxnSp>
        <p:grpSp>
          <p:nvGrpSpPr>
            <p:cNvPr id="4434" name="Google Shape;4434;p68"/>
            <p:cNvGrpSpPr/>
            <p:nvPr/>
          </p:nvGrpSpPr>
          <p:grpSpPr>
            <a:xfrm>
              <a:off x="7035081" y="4522877"/>
              <a:ext cx="4061919" cy="1981135"/>
              <a:chOff x="7797081" y="4179977"/>
              <a:chExt cx="4061919" cy="1981135"/>
            </a:xfrm>
          </p:grpSpPr>
          <p:sp>
            <p:nvSpPr>
              <p:cNvPr id="4435" name="Google Shape;4435;p68"/>
              <p:cNvSpPr/>
              <p:nvPr/>
            </p:nvSpPr>
            <p:spPr>
              <a:xfrm>
                <a:off x="7797081" y="4179977"/>
                <a:ext cx="81951" cy="595223"/>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6" name="Google Shape;4436;p68"/>
              <p:cNvSpPr/>
              <p:nvPr/>
            </p:nvSpPr>
            <p:spPr>
              <a:xfrm>
                <a:off x="7797081" y="5565889"/>
                <a:ext cx="81951" cy="595223"/>
              </a:xfrm>
              <a:prstGeom prst="rect">
                <a:avLst/>
              </a:prstGeom>
              <a:solidFill>
                <a:srgbClr val="BFBFBF"/>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37" name="Google Shape;4437;p68"/>
              <p:cNvSpPr txBox="1"/>
              <p:nvPr/>
            </p:nvSpPr>
            <p:spPr>
              <a:xfrm>
                <a:off x="8089900" y="4279900"/>
                <a:ext cx="20946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lang="en-US" sz="1400">
                    <a:latin typeface="Calibri"/>
                    <a:ea typeface="Calibri"/>
                    <a:cs typeface="Calibri"/>
                    <a:sym typeface="Calibri"/>
                  </a:rPr>
                  <a:t>ληφθέν και επιβεβαιωμένο</a:t>
                </a:r>
                <a:endParaRPr b="0" i="0" sz="1400" u="none" cap="none" strike="noStrike">
                  <a:solidFill>
                    <a:srgbClr val="000000"/>
                  </a:solidFill>
                  <a:latin typeface="Calibri"/>
                  <a:ea typeface="Calibri"/>
                  <a:cs typeface="Calibri"/>
                  <a:sym typeface="Calibri"/>
                </a:endParaRPr>
              </a:p>
            </p:txBody>
          </p:sp>
          <p:sp>
            <p:nvSpPr>
              <p:cNvPr id="4438" name="Google Shape;4438;p68"/>
              <p:cNvSpPr txBox="1"/>
              <p:nvPr/>
            </p:nvSpPr>
            <p:spPr>
              <a:xfrm>
                <a:off x="8115300" y="4965700"/>
                <a:ext cx="3743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lang="en-US" sz="1400">
                    <a:latin typeface="Calibri"/>
                    <a:ea typeface="Calibri"/>
                    <a:cs typeface="Calibri"/>
                    <a:sym typeface="Calibri"/>
                  </a:rPr>
                  <a:t>εκτός-σειράς</a:t>
                </a:r>
                <a:r>
                  <a:rPr b="0" i="0" lang="en-US" sz="1400" u="none" cap="none" strike="noStrike">
                    <a:solidFill>
                      <a:srgbClr val="000000"/>
                    </a:solidFill>
                    <a:latin typeface="Calibri"/>
                    <a:ea typeface="Calibri"/>
                    <a:cs typeface="Calibri"/>
                    <a:sym typeface="Calibri"/>
                  </a:rPr>
                  <a:t>: λη</a:t>
                </a:r>
                <a:r>
                  <a:rPr lang="en-US" sz="1400">
                    <a:latin typeface="Calibri"/>
                    <a:ea typeface="Calibri"/>
                    <a:cs typeface="Calibri"/>
                    <a:sym typeface="Calibri"/>
                  </a:rPr>
                  <a:t>φθέν αλλά όχι επιβεβαιωμένο</a:t>
                </a:r>
                <a:endParaRPr b="0" i="0" sz="1400" u="none" cap="none" strike="noStrike">
                  <a:solidFill>
                    <a:srgbClr val="000000"/>
                  </a:solidFill>
                  <a:latin typeface="Calibri"/>
                  <a:ea typeface="Calibri"/>
                  <a:cs typeface="Calibri"/>
                  <a:sym typeface="Calibri"/>
                </a:endParaRPr>
              </a:p>
            </p:txBody>
          </p:sp>
          <p:sp>
            <p:nvSpPr>
              <p:cNvPr id="4439" name="Google Shape;4439;p68"/>
              <p:cNvSpPr txBox="1"/>
              <p:nvPr/>
            </p:nvSpPr>
            <p:spPr>
              <a:xfrm>
                <a:off x="8089900" y="5664200"/>
                <a:ext cx="13833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lang="en-US" sz="1400">
                    <a:latin typeface="Calibri"/>
                    <a:ea typeface="Calibri"/>
                    <a:cs typeface="Calibri"/>
                    <a:sym typeface="Calibri"/>
                  </a:rPr>
                  <a:t>Μη ληφθέν</a:t>
                </a:r>
                <a:endParaRPr sz="1100"/>
              </a:p>
            </p:txBody>
          </p:sp>
        </p:grpSp>
        <p:sp>
          <p:nvSpPr>
            <p:cNvPr id="4440" name="Google Shape;4440;p68"/>
            <p:cNvSpPr txBox="1"/>
            <p:nvPr/>
          </p:nvSpPr>
          <p:spPr>
            <a:xfrm>
              <a:off x="1015525" y="4051600"/>
              <a:ext cx="54198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lang="en-US" sz="1800">
                  <a:latin typeface="Calibri"/>
                  <a:ea typeface="Calibri"/>
                  <a:cs typeface="Calibri"/>
                  <a:sym typeface="Calibri"/>
                </a:rPr>
                <a:t>Οπτική του παραλήπτη του χώρου αριθμών ακολουθίας</a:t>
              </a:r>
              <a:r>
                <a:rPr b="0" i="0" lang="en-US" sz="1800" u="none" cap="none" strike="noStrike">
                  <a:solidFill>
                    <a:srgbClr val="000000"/>
                  </a:solidFill>
                  <a:latin typeface="Calibri"/>
                  <a:ea typeface="Calibri"/>
                  <a:cs typeface="Calibri"/>
                  <a:sym typeface="Calibri"/>
                </a:rPr>
                <a:t>:</a:t>
              </a:r>
              <a:endParaRPr sz="1100"/>
            </a:p>
          </p:txBody>
        </p:sp>
        <p:sp>
          <p:nvSpPr>
            <p:cNvPr id="4441" name="Google Shape;4441;p68"/>
            <p:cNvSpPr/>
            <p:nvPr/>
          </p:nvSpPr>
          <p:spPr>
            <a:xfrm>
              <a:off x="7043594" y="5225507"/>
              <a:ext cx="81951" cy="595223"/>
            </a:xfrm>
            <a:prstGeom prst="rect">
              <a:avLst/>
            </a:prstGeom>
            <a:solidFill>
              <a:srgbClr val="DF167A"/>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42" name="Google Shape;4442;p68"/>
            <p:cNvSpPr/>
            <p:nvPr/>
          </p:nvSpPr>
          <p:spPr>
            <a:xfrm>
              <a:off x="3855894" y="4876800"/>
              <a:ext cx="81951" cy="595223"/>
            </a:xfrm>
            <a:prstGeom prst="rect">
              <a:avLst/>
            </a:prstGeom>
            <a:solidFill>
              <a:srgbClr val="DF167A"/>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43" name="Google Shape;4443;p68"/>
            <p:cNvSpPr/>
            <p:nvPr/>
          </p:nvSpPr>
          <p:spPr>
            <a:xfrm>
              <a:off x="3500294" y="4876800"/>
              <a:ext cx="81951" cy="595223"/>
            </a:xfrm>
            <a:prstGeom prst="rect">
              <a:avLst/>
            </a:prstGeom>
            <a:solidFill>
              <a:srgbClr val="DF167A"/>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44" name="Google Shape;4444;p68"/>
            <p:cNvSpPr/>
            <p:nvPr/>
          </p:nvSpPr>
          <p:spPr>
            <a:xfrm>
              <a:off x="3684444" y="4876800"/>
              <a:ext cx="81951" cy="595223"/>
            </a:xfrm>
            <a:prstGeom prst="rect">
              <a:avLst/>
            </a:prstGeom>
            <a:solidFill>
              <a:srgbClr val="DF167A"/>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4445" name="Google Shape;4445;p68"/>
            <p:cNvSpPr txBox="1"/>
            <p:nvPr/>
          </p:nvSpPr>
          <p:spPr>
            <a:xfrm>
              <a:off x="1892300" y="5105400"/>
              <a:ext cx="43313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4446" name="Google Shape;4446;p68"/>
            <p:cNvSpPr txBox="1"/>
            <p:nvPr/>
          </p:nvSpPr>
          <p:spPr>
            <a:xfrm>
              <a:off x="4876800" y="5105400"/>
              <a:ext cx="433132" cy="52322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grpSp>
      <p:sp>
        <p:nvSpPr>
          <p:cNvPr id="4447" name="Google Shape;4447;p6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0"/>
                                        </p:tgtEl>
                                        <p:attrNameLst>
                                          <p:attrName>style.visibility</p:attrName>
                                        </p:attrNameLst>
                                      </p:cBhvr>
                                      <p:to>
                                        <p:strVal val="visible"/>
                                      </p:to>
                                    </p:set>
                                    <p:animEffect filter="fade" transition="in">
                                      <p:cBhvr>
                                        <p:cTn dur="500"/>
                                        <p:tgtEl>
                                          <p:spTgt spid="4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2" name="Shape 4452"/>
        <p:cNvGrpSpPr/>
        <p:nvPr/>
      </p:nvGrpSpPr>
      <p:grpSpPr>
        <a:xfrm>
          <a:off x="0" y="0"/>
          <a:ext cx="0" cy="0"/>
          <a:chOff x="0" y="0"/>
          <a:chExt cx="0" cy="0"/>
        </a:xfrm>
      </p:grpSpPr>
      <p:sp>
        <p:nvSpPr>
          <p:cNvPr id="4453" name="Google Shape;4453;p69"/>
          <p:cNvSpPr txBox="1"/>
          <p:nvPr>
            <p:ph type="title"/>
          </p:nvPr>
        </p:nvSpPr>
        <p:spPr>
          <a:xfrm>
            <a:off x="-10583" y="1407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Go-Back-N σε δράση</a:t>
            </a:r>
            <a:endParaRPr sz="3300"/>
          </a:p>
        </p:txBody>
      </p:sp>
      <p:sp>
        <p:nvSpPr>
          <p:cNvPr id="4454" name="Google Shape;4454;p69"/>
          <p:cNvSpPr txBox="1"/>
          <p:nvPr/>
        </p:nvSpPr>
        <p:spPr>
          <a:xfrm>
            <a:off x="3577828" y="1148953"/>
            <a:ext cx="934500" cy="2008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pkt2</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pkt3</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(wait)</a:t>
            </a:r>
            <a:endParaRPr sz="1100"/>
          </a:p>
        </p:txBody>
      </p:sp>
      <p:sp>
        <p:nvSpPr>
          <p:cNvPr id="4455" name="Google Shape;4455;p69"/>
          <p:cNvSpPr txBox="1"/>
          <p:nvPr/>
        </p:nvSpPr>
        <p:spPr>
          <a:xfrm>
            <a:off x="3818323" y="870350"/>
            <a:ext cx="810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4456" name="Google Shape;4456;p69"/>
          <p:cNvSpPr txBox="1"/>
          <p:nvPr/>
        </p:nvSpPr>
        <p:spPr>
          <a:xfrm>
            <a:off x="6091238" y="884634"/>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cxnSp>
        <p:nvCxnSpPr>
          <p:cNvPr id="4457" name="Google Shape;4457;p69"/>
          <p:cNvCxnSpPr/>
          <p:nvPr/>
        </p:nvCxnSpPr>
        <p:spPr>
          <a:xfrm>
            <a:off x="6147196" y="1333500"/>
            <a:ext cx="8400" cy="3404100"/>
          </a:xfrm>
          <a:prstGeom prst="straightConnector1">
            <a:avLst/>
          </a:prstGeom>
          <a:noFill/>
          <a:ln cap="flat" cmpd="sng" w="9525">
            <a:solidFill>
              <a:srgbClr val="000000"/>
            </a:solidFill>
            <a:prstDash val="solid"/>
            <a:round/>
            <a:headEnd len="med" w="med" type="none"/>
            <a:tailEnd len="med" w="med" type="none"/>
          </a:ln>
        </p:spPr>
      </p:cxnSp>
      <p:sp>
        <p:nvSpPr>
          <p:cNvPr id="4458" name="Google Shape;4458;p69"/>
          <p:cNvSpPr txBox="1"/>
          <p:nvPr/>
        </p:nvSpPr>
        <p:spPr>
          <a:xfrm>
            <a:off x="6104334" y="1479946"/>
            <a:ext cx="1926300" cy="1577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pkt0, send ack0</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pkt1, send ack1</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pkt3, discard,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(re)send ack1</a:t>
            </a:r>
            <a:endParaRPr sz="1100"/>
          </a:p>
        </p:txBody>
      </p:sp>
      <p:sp>
        <p:nvSpPr>
          <p:cNvPr id="4459" name="Google Shape;4459;p69"/>
          <p:cNvSpPr txBox="1"/>
          <p:nvPr/>
        </p:nvSpPr>
        <p:spPr>
          <a:xfrm>
            <a:off x="3581400" y="3534965"/>
            <a:ext cx="934500" cy="16209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pkt2</a:t>
            </a:r>
            <a:endParaRPr sz="1100"/>
          </a:p>
          <a:p>
            <a:pPr indent="0" lvl="0" marL="0" marR="0" rtl="0" algn="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pkt3</a:t>
            </a:r>
            <a:endParaRPr sz="1100"/>
          </a:p>
          <a:p>
            <a:pPr indent="0" lvl="0" marL="0" marR="0" rtl="0" algn="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pkt4</a:t>
            </a:r>
            <a:endParaRPr sz="1100"/>
          </a:p>
          <a:p>
            <a:pPr indent="0" lvl="0" marL="0" marR="0" rtl="0" algn="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pkt5</a:t>
            </a:r>
            <a:endParaRPr sz="1100"/>
          </a:p>
        </p:txBody>
      </p:sp>
      <p:cxnSp>
        <p:nvCxnSpPr>
          <p:cNvPr id="4460" name="Google Shape;4460;p69"/>
          <p:cNvCxnSpPr/>
          <p:nvPr/>
        </p:nvCxnSpPr>
        <p:spPr>
          <a:xfrm flipH="1">
            <a:off x="4550671" y="1687115"/>
            <a:ext cx="1510800" cy="800100"/>
          </a:xfrm>
          <a:prstGeom prst="straightConnector1">
            <a:avLst/>
          </a:prstGeom>
          <a:noFill/>
          <a:ln cap="flat" cmpd="sng" w="28575">
            <a:solidFill>
              <a:srgbClr val="008000"/>
            </a:solidFill>
            <a:prstDash val="solid"/>
            <a:round/>
            <a:headEnd len="med" w="med" type="none"/>
            <a:tailEnd len="med" w="med" type="triangle"/>
          </a:ln>
        </p:spPr>
      </p:cxnSp>
      <p:grpSp>
        <p:nvGrpSpPr>
          <p:cNvPr id="4461" name="Google Shape;4461;p69"/>
          <p:cNvGrpSpPr/>
          <p:nvPr/>
        </p:nvGrpSpPr>
        <p:grpSpPr>
          <a:xfrm>
            <a:off x="4544615" y="1294209"/>
            <a:ext cx="1591866" cy="969169"/>
            <a:chOff x="6059487" y="1725612"/>
            <a:chExt cx="2122488" cy="1292225"/>
          </a:xfrm>
        </p:grpSpPr>
        <p:cxnSp>
          <p:nvCxnSpPr>
            <p:cNvPr id="4462" name="Google Shape;4462;p69"/>
            <p:cNvCxnSpPr/>
            <p:nvPr/>
          </p:nvCxnSpPr>
          <p:spPr>
            <a:xfrm>
              <a:off x="6061075" y="1725612"/>
              <a:ext cx="2101850" cy="468313"/>
            </a:xfrm>
            <a:prstGeom prst="straightConnector1">
              <a:avLst/>
            </a:prstGeom>
            <a:noFill/>
            <a:ln cap="flat" cmpd="sng" w="28575">
              <a:solidFill>
                <a:srgbClr val="000099"/>
              </a:solidFill>
              <a:prstDash val="solid"/>
              <a:round/>
              <a:headEnd len="med" w="med" type="none"/>
              <a:tailEnd len="med" w="med" type="triangle"/>
            </a:ln>
          </p:spPr>
        </p:cxnSp>
        <p:cxnSp>
          <p:nvCxnSpPr>
            <p:cNvPr id="4463" name="Google Shape;4463;p69"/>
            <p:cNvCxnSpPr/>
            <p:nvPr/>
          </p:nvCxnSpPr>
          <p:spPr>
            <a:xfrm>
              <a:off x="6059487" y="2000250"/>
              <a:ext cx="2100263" cy="468312"/>
            </a:xfrm>
            <a:prstGeom prst="straightConnector1">
              <a:avLst/>
            </a:prstGeom>
            <a:noFill/>
            <a:ln cap="flat" cmpd="sng" w="28575">
              <a:solidFill>
                <a:srgbClr val="000099"/>
              </a:solidFill>
              <a:prstDash val="solid"/>
              <a:round/>
              <a:headEnd len="med" w="med" type="none"/>
              <a:tailEnd len="med" w="med" type="triangle"/>
            </a:ln>
          </p:spPr>
        </p:cxnSp>
        <p:cxnSp>
          <p:nvCxnSpPr>
            <p:cNvPr id="4464" name="Google Shape;4464;p69"/>
            <p:cNvCxnSpPr/>
            <p:nvPr/>
          </p:nvCxnSpPr>
          <p:spPr>
            <a:xfrm>
              <a:off x="6075362" y="2263775"/>
              <a:ext cx="876300" cy="200025"/>
            </a:xfrm>
            <a:prstGeom prst="straightConnector1">
              <a:avLst/>
            </a:prstGeom>
            <a:noFill/>
            <a:ln cap="flat" cmpd="sng" w="28575">
              <a:solidFill>
                <a:srgbClr val="000099"/>
              </a:solidFill>
              <a:prstDash val="solid"/>
              <a:round/>
              <a:headEnd len="med" w="med" type="none"/>
              <a:tailEnd len="med" w="med" type="triangle"/>
            </a:ln>
          </p:spPr>
        </p:cxnSp>
        <p:cxnSp>
          <p:nvCxnSpPr>
            <p:cNvPr id="4465" name="Google Shape;4465;p69"/>
            <p:cNvCxnSpPr/>
            <p:nvPr/>
          </p:nvCxnSpPr>
          <p:spPr>
            <a:xfrm>
              <a:off x="6081712" y="2549525"/>
              <a:ext cx="2100263" cy="468312"/>
            </a:xfrm>
            <a:prstGeom prst="straightConnector1">
              <a:avLst/>
            </a:prstGeom>
            <a:noFill/>
            <a:ln cap="flat" cmpd="sng" w="28575">
              <a:solidFill>
                <a:srgbClr val="000099"/>
              </a:solidFill>
              <a:prstDash val="solid"/>
              <a:round/>
              <a:headEnd len="med" w="med" type="none"/>
              <a:tailEnd len="med" w="med" type="triangle"/>
            </a:ln>
          </p:spPr>
        </p:cxnSp>
        <p:sp>
          <p:nvSpPr>
            <p:cNvPr id="4466" name="Google Shape;4466;p69"/>
            <p:cNvSpPr txBox="1"/>
            <p:nvPr/>
          </p:nvSpPr>
          <p:spPr>
            <a:xfrm>
              <a:off x="6837362" y="2298700"/>
              <a:ext cx="3414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Tahoma"/>
                <a:buNone/>
              </a:pPr>
              <a:r>
                <a:rPr b="1" i="0" lang="en-US" sz="1400" u="none" cap="none" strike="noStrike">
                  <a:solidFill>
                    <a:srgbClr val="FF0000"/>
                  </a:solidFill>
                  <a:latin typeface="Tahoma"/>
                  <a:ea typeface="Tahoma"/>
                  <a:cs typeface="Tahoma"/>
                  <a:sym typeface="Tahoma"/>
                </a:rPr>
                <a:t>X</a:t>
              </a:r>
              <a:endParaRPr sz="1100"/>
            </a:p>
          </p:txBody>
        </p:sp>
        <p:sp>
          <p:nvSpPr>
            <p:cNvPr id="4467" name="Google Shape;4467;p69"/>
            <p:cNvSpPr txBox="1"/>
            <p:nvPr/>
          </p:nvSpPr>
          <p:spPr>
            <a:xfrm>
              <a:off x="6996112" y="2319337"/>
              <a:ext cx="5223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200"/>
                <a:buFont typeface="Tahoma"/>
                <a:buNone/>
              </a:pPr>
              <a:r>
                <a:rPr b="0" i="1" lang="en-US" sz="1200" u="none" cap="none" strike="noStrike">
                  <a:solidFill>
                    <a:srgbClr val="FF0000"/>
                  </a:solidFill>
                  <a:latin typeface="Tahoma"/>
                  <a:ea typeface="Tahoma"/>
                  <a:cs typeface="Tahoma"/>
                  <a:sym typeface="Tahoma"/>
                </a:rPr>
                <a:t>loss</a:t>
              </a:r>
              <a:endParaRPr sz="1100"/>
            </a:p>
          </p:txBody>
        </p:sp>
      </p:grpSp>
      <p:cxnSp>
        <p:nvCxnSpPr>
          <p:cNvPr id="4468" name="Google Shape;4468;p69"/>
          <p:cNvCxnSpPr/>
          <p:nvPr/>
        </p:nvCxnSpPr>
        <p:spPr>
          <a:xfrm flipH="1">
            <a:off x="4548290" y="1901428"/>
            <a:ext cx="1510800" cy="825000"/>
          </a:xfrm>
          <a:prstGeom prst="straightConnector1">
            <a:avLst/>
          </a:prstGeom>
          <a:noFill/>
          <a:ln cap="flat" cmpd="sng" w="28575">
            <a:solidFill>
              <a:srgbClr val="008000"/>
            </a:solidFill>
            <a:prstDash val="solid"/>
            <a:round/>
            <a:headEnd len="med" w="med" type="none"/>
            <a:tailEnd len="med" w="med" type="triangle"/>
          </a:ln>
        </p:spPr>
      </p:cxnSp>
      <p:cxnSp>
        <p:nvCxnSpPr>
          <p:cNvPr id="4469" name="Google Shape;4469;p69"/>
          <p:cNvCxnSpPr/>
          <p:nvPr/>
        </p:nvCxnSpPr>
        <p:spPr>
          <a:xfrm>
            <a:off x="4550569" y="2528888"/>
            <a:ext cx="1575300" cy="351300"/>
          </a:xfrm>
          <a:prstGeom prst="straightConnector1">
            <a:avLst/>
          </a:prstGeom>
          <a:noFill/>
          <a:ln cap="flat" cmpd="sng" w="28575">
            <a:solidFill>
              <a:srgbClr val="000099"/>
            </a:solidFill>
            <a:prstDash val="solid"/>
            <a:round/>
            <a:headEnd len="med" w="med" type="none"/>
            <a:tailEnd len="med" w="med" type="triangle"/>
          </a:ln>
        </p:spPr>
      </p:cxnSp>
      <p:cxnSp>
        <p:nvCxnSpPr>
          <p:cNvPr id="4470" name="Google Shape;4470;p69"/>
          <p:cNvCxnSpPr/>
          <p:nvPr/>
        </p:nvCxnSpPr>
        <p:spPr>
          <a:xfrm>
            <a:off x="4574381" y="2768203"/>
            <a:ext cx="1576500" cy="351300"/>
          </a:xfrm>
          <a:prstGeom prst="straightConnector1">
            <a:avLst/>
          </a:prstGeom>
          <a:noFill/>
          <a:ln cap="flat" cmpd="sng" w="28575">
            <a:solidFill>
              <a:srgbClr val="000099"/>
            </a:solidFill>
            <a:prstDash val="solid"/>
            <a:round/>
            <a:headEnd len="med" w="med" type="none"/>
            <a:tailEnd len="med" w="med" type="triangle"/>
          </a:ln>
        </p:spPr>
      </p:cxnSp>
      <p:cxnSp>
        <p:nvCxnSpPr>
          <p:cNvPr id="4471" name="Google Shape;4471;p69"/>
          <p:cNvCxnSpPr/>
          <p:nvPr/>
        </p:nvCxnSpPr>
        <p:spPr>
          <a:xfrm flipH="1">
            <a:off x="4572103" y="2299096"/>
            <a:ext cx="1510800" cy="825000"/>
          </a:xfrm>
          <a:prstGeom prst="straightConnector1">
            <a:avLst/>
          </a:prstGeom>
          <a:noFill/>
          <a:ln cap="flat" cmpd="sng" w="28575">
            <a:solidFill>
              <a:srgbClr val="008000"/>
            </a:solidFill>
            <a:prstDash val="solid"/>
            <a:round/>
            <a:headEnd len="med" w="med" type="none"/>
            <a:tailEnd len="med" w="med" type="triangle"/>
          </a:ln>
        </p:spPr>
      </p:cxnSp>
      <p:grpSp>
        <p:nvGrpSpPr>
          <p:cNvPr id="4472" name="Google Shape;4472;p69"/>
          <p:cNvGrpSpPr/>
          <p:nvPr/>
        </p:nvGrpSpPr>
        <p:grpSpPr>
          <a:xfrm>
            <a:off x="3061097" y="1690688"/>
            <a:ext cx="1483519" cy="2075943"/>
            <a:chOff x="4081462" y="2254250"/>
            <a:chExt cx="1978025" cy="2767925"/>
          </a:xfrm>
        </p:grpSpPr>
        <p:pic>
          <p:nvPicPr>
            <p:cNvPr descr="alarm_clock_ringing" id="4473" name="Google Shape;4473;p69"/>
            <p:cNvPicPr preferRelativeResize="0"/>
            <p:nvPr/>
          </p:nvPicPr>
          <p:blipFill rotWithShape="1">
            <a:blip r:embed="rId3">
              <a:alphaModFix/>
            </a:blip>
            <a:srcRect b="0" l="0" r="0" t="0"/>
            <a:stretch/>
          </p:blipFill>
          <p:spPr>
            <a:xfrm>
              <a:off x="4081462" y="4283075"/>
              <a:ext cx="436563" cy="481012"/>
            </a:xfrm>
            <a:prstGeom prst="rect">
              <a:avLst/>
            </a:prstGeom>
            <a:noFill/>
            <a:ln>
              <a:noFill/>
            </a:ln>
          </p:spPr>
        </p:pic>
        <p:sp>
          <p:nvSpPr>
            <p:cNvPr id="4474" name="Google Shape;4474;p69"/>
            <p:cNvSpPr txBox="1"/>
            <p:nvPr/>
          </p:nvSpPr>
          <p:spPr>
            <a:xfrm>
              <a:off x="4449762" y="4498975"/>
              <a:ext cx="1538400" cy="523200"/>
            </a:xfrm>
            <a:prstGeom prst="rect">
              <a:avLst/>
            </a:prstGeom>
            <a:noFill/>
            <a:ln>
              <a:noFill/>
            </a:ln>
          </p:spPr>
          <p:txBody>
            <a:bodyPr anchorCtr="0" anchor="t" bIns="34275" lIns="68575" spcFirstLastPara="1" rIns="68575" wrap="square" tIns="34275">
              <a:spAutoFit/>
            </a:bodyPr>
            <a:lstStyle/>
            <a:p>
              <a:pPr indent="0" lvl="0" marL="0" marR="0" rtl="0" algn="r">
                <a:lnSpc>
                  <a:spcPct val="75000"/>
                </a:lnSpc>
                <a:spcBef>
                  <a:spcPts val="0"/>
                </a:spcBef>
                <a:spcAft>
                  <a:spcPts val="0"/>
                </a:spcAft>
                <a:buClr>
                  <a:srgbClr val="FF0000"/>
                </a:buClr>
                <a:buSzPts val="1400"/>
                <a:buFont typeface="Tahoma"/>
                <a:buNone/>
              </a:pPr>
              <a:r>
                <a:rPr b="0" i="1" lang="en-US" sz="1400" u="none" cap="none" strike="noStrike">
                  <a:solidFill>
                    <a:srgbClr val="FF0000"/>
                  </a:solidFill>
                  <a:latin typeface="Tahoma"/>
                  <a:ea typeface="Tahoma"/>
                  <a:cs typeface="Tahoma"/>
                  <a:sym typeface="Tahoma"/>
                </a:rPr>
                <a:t>pkt 2 timeout</a:t>
              </a:r>
              <a:endParaRPr sz="1100"/>
            </a:p>
          </p:txBody>
        </p:sp>
        <p:grpSp>
          <p:nvGrpSpPr>
            <p:cNvPr id="4475" name="Google Shape;4475;p69"/>
            <p:cNvGrpSpPr/>
            <p:nvPr/>
          </p:nvGrpSpPr>
          <p:grpSpPr>
            <a:xfrm>
              <a:off x="5956300" y="2254250"/>
              <a:ext cx="103187" cy="2462212"/>
              <a:chOff x="3651" y="1878"/>
              <a:chExt cx="78" cy="963"/>
            </a:xfrm>
          </p:grpSpPr>
          <p:cxnSp>
            <p:nvCxnSpPr>
              <p:cNvPr id="4476" name="Google Shape;4476;p69"/>
              <p:cNvCxnSpPr/>
              <p:nvPr/>
            </p:nvCxnSpPr>
            <p:spPr>
              <a:xfrm>
                <a:off x="3729" y="1879"/>
                <a:ext cx="0" cy="962"/>
              </a:xfrm>
              <a:prstGeom prst="straightConnector1">
                <a:avLst/>
              </a:prstGeom>
              <a:noFill/>
              <a:ln cap="flat" cmpd="sng" w="28575">
                <a:solidFill>
                  <a:srgbClr val="000000"/>
                </a:solidFill>
                <a:prstDash val="solid"/>
                <a:round/>
                <a:headEnd len="med" w="med" type="none"/>
                <a:tailEnd len="med" w="med" type="none"/>
              </a:ln>
            </p:spPr>
          </p:cxnSp>
          <p:cxnSp>
            <p:nvCxnSpPr>
              <p:cNvPr id="4477" name="Google Shape;4477;p69"/>
              <p:cNvCxnSpPr/>
              <p:nvPr/>
            </p:nvCxnSpPr>
            <p:spPr>
              <a:xfrm rot="10800000">
                <a:off x="3651" y="1878"/>
                <a:ext cx="76" cy="0"/>
              </a:xfrm>
              <a:prstGeom prst="straightConnector1">
                <a:avLst/>
              </a:prstGeom>
              <a:noFill/>
              <a:ln cap="flat" cmpd="sng" w="28575">
                <a:solidFill>
                  <a:srgbClr val="000000"/>
                </a:solidFill>
                <a:prstDash val="solid"/>
                <a:round/>
                <a:headEnd len="med" w="med" type="none"/>
                <a:tailEnd len="med" w="med" type="none"/>
              </a:ln>
            </p:spPr>
          </p:cxnSp>
          <p:cxnSp>
            <p:nvCxnSpPr>
              <p:cNvPr id="4478" name="Google Shape;4478;p69"/>
              <p:cNvCxnSpPr/>
              <p:nvPr/>
            </p:nvCxnSpPr>
            <p:spPr>
              <a:xfrm rot="10800000">
                <a:off x="3651" y="2841"/>
                <a:ext cx="76" cy="0"/>
              </a:xfrm>
              <a:prstGeom prst="straightConnector1">
                <a:avLst/>
              </a:prstGeom>
              <a:noFill/>
              <a:ln cap="flat" cmpd="sng" w="28575">
                <a:solidFill>
                  <a:srgbClr val="000000"/>
                </a:solidFill>
                <a:prstDash val="solid"/>
                <a:round/>
                <a:headEnd len="med" w="med" type="none"/>
                <a:tailEnd len="med" w="med" type="none"/>
              </a:ln>
            </p:spPr>
          </p:cxnSp>
        </p:grpSp>
      </p:grpSp>
      <p:grpSp>
        <p:nvGrpSpPr>
          <p:cNvPr id="4479" name="Google Shape;4479;p69"/>
          <p:cNvGrpSpPr/>
          <p:nvPr/>
        </p:nvGrpSpPr>
        <p:grpSpPr>
          <a:xfrm>
            <a:off x="4545806" y="3663553"/>
            <a:ext cx="1585913" cy="884635"/>
            <a:chOff x="6061075" y="4884737"/>
            <a:chExt cx="2114550" cy="1179513"/>
          </a:xfrm>
        </p:grpSpPr>
        <p:cxnSp>
          <p:nvCxnSpPr>
            <p:cNvPr id="4480" name="Google Shape;4480;p69"/>
            <p:cNvCxnSpPr/>
            <p:nvPr/>
          </p:nvCxnSpPr>
          <p:spPr>
            <a:xfrm>
              <a:off x="6075362" y="4884737"/>
              <a:ext cx="2100263" cy="468313"/>
            </a:xfrm>
            <a:prstGeom prst="straightConnector1">
              <a:avLst/>
            </a:prstGeom>
            <a:noFill/>
            <a:ln cap="flat" cmpd="sng" w="28575">
              <a:solidFill>
                <a:srgbClr val="000099"/>
              </a:solidFill>
              <a:prstDash val="solid"/>
              <a:round/>
              <a:headEnd len="med" w="med" type="none"/>
              <a:tailEnd len="med" w="med" type="triangle"/>
            </a:ln>
          </p:spPr>
        </p:cxnSp>
        <p:cxnSp>
          <p:nvCxnSpPr>
            <p:cNvPr id="4481" name="Google Shape;4481;p69"/>
            <p:cNvCxnSpPr/>
            <p:nvPr/>
          </p:nvCxnSpPr>
          <p:spPr>
            <a:xfrm>
              <a:off x="6067425" y="5129212"/>
              <a:ext cx="2101850" cy="468313"/>
            </a:xfrm>
            <a:prstGeom prst="straightConnector1">
              <a:avLst/>
            </a:prstGeom>
            <a:noFill/>
            <a:ln cap="flat" cmpd="sng" w="28575">
              <a:solidFill>
                <a:srgbClr val="000099"/>
              </a:solidFill>
              <a:prstDash val="solid"/>
              <a:round/>
              <a:headEnd len="med" w="med" type="none"/>
              <a:tailEnd len="med" w="med" type="triangle"/>
            </a:ln>
          </p:spPr>
        </p:cxnSp>
        <p:cxnSp>
          <p:nvCxnSpPr>
            <p:cNvPr id="4482" name="Google Shape;4482;p69"/>
            <p:cNvCxnSpPr/>
            <p:nvPr/>
          </p:nvCxnSpPr>
          <p:spPr>
            <a:xfrm>
              <a:off x="6061075" y="5362575"/>
              <a:ext cx="2101850" cy="468312"/>
            </a:xfrm>
            <a:prstGeom prst="straightConnector1">
              <a:avLst/>
            </a:prstGeom>
            <a:noFill/>
            <a:ln cap="flat" cmpd="sng" w="28575">
              <a:solidFill>
                <a:srgbClr val="000099"/>
              </a:solidFill>
              <a:prstDash val="solid"/>
              <a:round/>
              <a:headEnd len="med" w="med" type="none"/>
              <a:tailEnd len="med" w="med" type="triangle"/>
            </a:ln>
          </p:spPr>
        </p:cxnSp>
        <p:cxnSp>
          <p:nvCxnSpPr>
            <p:cNvPr id="4483" name="Google Shape;4483;p69"/>
            <p:cNvCxnSpPr/>
            <p:nvPr/>
          </p:nvCxnSpPr>
          <p:spPr>
            <a:xfrm>
              <a:off x="6064250" y="5595937"/>
              <a:ext cx="2100262" cy="468313"/>
            </a:xfrm>
            <a:prstGeom prst="straightConnector1">
              <a:avLst/>
            </a:prstGeom>
            <a:noFill/>
            <a:ln cap="flat" cmpd="sng" w="28575">
              <a:solidFill>
                <a:srgbClr val="000099"/>
              </a:solidFill>
              <a:prstDash val="solid"/>
              <a:round/>
              <a:headEnd len="med" w="med" type="none"/>
              <a:tailEnd len="med" w="med" type="triangle"/>
            </a:ln>
          </p:spPr>
        </p:cxnSp>
      </p:grpSp>
      <p:sp>
        <p:nvSpPr>
          <p:cNvPr id="4484" name="Google Shape;4484;p69"/>
          <p:cNvSpPr txBox="1"/>
          <p:nvPr/>
        </p:nvSpPr>
        <p:spPr>
          <a:xfrm>
            <a:off x="6101953" y="2622947"/>
            <a:ext cx="18096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pkt4, discard,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(re)send ack1</a:t>
            </a:r>
            <a:endParaRPr sz="1100"/>
          </a:p>
        </p:txBody>
      </p:sp>
      <p:sp>
        <p:nvSpPr>
          <p:cNvPr id="4485" name="Google Shape;4485;p69"/>
          <p:cNvSpPr txBox="1"/>
          <p:nvPr/>
        </p:nvSpPr>
        <p:spPr>
          <a:xfrm>
            <a:off x="6116240" y="3013472"/>
            <a:ext cx="18096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pkt5, discard,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(re)send ack1</a:t>
            </a:r>
            <a:endParaRPr sz="1100"/>
          </a:p>
        </p:txBody>
      </p:sp>
      <p:sp>
        <p:nvSpPr>
          <p:cNvPr id="4486" name="Google Shape;4486;p69"/>
          <p:cNvSpPr txBox="1"/>
          <p:nvPr/>
        </p:nvSpPr>
        <p:spPr>
          <a:xfrm>
            <a:off x="6124575" y="3879056"/>
            <a:ext cx="2224200" cy="1620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pkt2, deliver, send ack2</a:t>
            </a:r>
            <a:endParaRPr sz="1100"/>
          </a:p>
          <a:p>
            <a:pPr indent="0" lvl="0" marL="0" marR="0" rtl="0" algn="l">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pkt3, deliver, send ack3</a:t>
            </a:r>
            <a:endParaRPr sz="1100"/>
          </a:p>
          <a:p>
            <a:pPr indent="0" lvl="0" marL="0" marR="0" rtl="0" algn="l">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pkt4, deliver, send ack4</a:t>
            </a:r>
            <a:endParaRPr sz="1100"/>
          </a:p>
          <a:p>
            <a:pPr indent="0" lvl="0" marL="0" marR="0" rtl="0" algn="l">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pkt5, deliver, send ack5</a:t>
            </a:r>
            <a:endParaRPr sz="1100"/>
          </a:p>
        </p:txBody>
      </p:sp>
      <p:sp>
        <p:nvSpPr>
          <p:cNvPr id="4487" name="Google Shape;4487;p69"/>
          <p:cNvSpPr txBox="1"/>
          <p:nvPr/>
        </p:nvSpPr>
        <p:spPr>
          <a:xfrm>
            <a:off x="3163490" y="3000375"/>
            <a:ext cx="13584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ignore duplicate ACK</a:t>
            </a:r>
            <a:endParaRPr sz="1100"/>
          </a:p>
        </p:txBody>
      </p:sp>
      <p:sp>
        <p:nvSpPr>
          <p:cNvPr id="4488" name="Google Shape;4488;p69"/>
          <p:cNvSpPr txBox="1"/>
          <p:nvPr/>
        </p:nvSpPr>
        <p:spPr>
          <a:xfrm>
            <a:off x="1708546" y="917972"/>
            <a:ext cx="16098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Tahoma"/>
              <a:buNone/>
            </a:pPr>
            <a:r>
              <a:rPr b="0" i="1" lang="en-US" sz="1200" u="sng" cap="none" strike="noStrike">
                <a:solidFill>
                  <a:srgbClr val="000099"/>
                </a:solidFill>
                <a:latin typeface="Tahoma"/>
                <a:ea typeface="Tahoma"/>
                <a:cs typeface="Tahoma"/>
                <a:sym typeface="Tahoma"/>
              </a:rPr>
              <a:t>sender window (N=4)</a:t>
            </a:r>
            <a:endParaRPr sz="1100"/>
          </a:p>
        </p:txBody>
      </p:sp>
      <p:grpSp>
        <p:nvGrpSpPr>
          <p:cNvPr id="4489" name="Google Shape;4489;p69"/>
          <p:cNvGrpSpPr/>
          <p:nvPr/>
        </p:nvGrpSpPr>
        <p:grpSpPr>
          <a:xfrm>
            <a:off x="1738312" y="1329928"/>
            <a:ext cx="1077516" cy="991791"/>
            <a:chOff x="2317750" y="1570037"/>
            <a:chExt cx="1436687" cy="1322388"/>
          </a:xfrm>
        </p:grpSpPr>
        <p:grpSp>
          <p:nvGrpSpPr>
            <p:cNvPr id="4490" name="Google Shape;4490;p69"/>
            <p:cNvGrpSpPr/>
            <p:nvPr/>
          </p:nvGrpSpPr>
          <p:grpSpPr>
            <a:xfrm>
              <a:off x="2320925" y="1570037"/>
              <a:ext cx="1428750" cy="476250"/>
              <a:chOff x="115" y="914"/>
              <a:chExt cx="900" cy="300"/>
            </a:xfrm>
          </p:grpSpPr>
          <p:sp>
            <p:nvSpPr>
              <p:cNvPr id="4491" name="Google Shape;4491;p69"/>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492" name="Google Shape;4492;p69"/>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493" name="Google Shape;4493;p69"/>
            <p:cNvGrpSpPr/>
            <p:nvPr/>
          </p:nvGrpSpPr>
          <p:grpSpPr>
            <a:xfrm>
              <a:off x="2317750" y="1855787"/>
              <a:ext cx="1428750" cy="476250"/>
              <a:chOff x="115" y="914"/>
              <a:chExt cx="900" cy="300"/>
            </a:xfrm>
          </p:grpSpPr>
          <p:sp>
            <p:nvSpPr>
              <p:cNvPr id="4494" name="Google Shape;4494;p69"/>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495" name="Google Shape;4495;p69"/>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496" name="Google Shape;4496;p69"/>
            <p:cNvGrpSpPr/>
            <p:nvPr/>
          </p:nvGrpSpPr>
          <p:grpSpPr>
            <a:xfrm>
              <a:off x="2325687" y="2141537"/>
              <a:ext cx="1428750" cy="476250"/>
              <a:chOff x="115" y="914"/>
              <a:chExt cx="900" cy="300"/>
            </a:xfrm>
          </p:grpSpPr>
          <p:sp>
            <p:nvSpPr>
              <p:cNvPr id="4497" name="Google Shape;4497;p69"/>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498" name="Google Shape;4498;p69"/>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499" name="Google Shape;4499;p69"/>
            <p:cNvGrpSpPr/>
            <p:nvPr/>
          </p:nvGrpSpPr>
          <p:grpSpPr>
            <a:xfrm>
              <a:off x="2322512" y="2416175"/>
              <a:ext cx="1428750" cy="476250"/>
              <a:chOff x="115" y="914"/>
              <a:chExt cx="900" cy="300"/>
            </a:xfrm>
          </p:grpSpPr>
          <p:sp>
            <p:nvSpPr>
              <p:cNvPr id="4500" name="Google Shape;4500;p69"/>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01" name="Google Shape;4501;p69"/>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grpSp>
        <p:nvGrpSpPr>
          <p:cNvPr id="4502" name="Google Shape;4502;p69"/>
          <p:cNvGrpSpPr/>
          <p:nvPr/>
        </p:nvGrpSpPr>
        <p:grpSpPr>
          <a:xfrm>
            <a:off x="1739503" y="2351484"/>
            <a:ext cx="2812289" cy="500175"/>
            <a:chOff x="2319337" y="3135312"/>
            <a:chExt cx="3749718" cy="666900"/>
          </a:xfrm>
        </p:grpSpPr>
        <p:sp>
          <p:nvSpPr>
            <p:cNvPr id="4503" name="Google Shape;4503;p69"/>
            <p:cNvSpPr/>
            <p:nvPr/>
          </p:nvSpPr>
          <p:spPr>
            <a:xfrm>
              <a:off x="2533650" y="3221037"/>
              <a:ext cx="628650" cy="2286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504" name="Google Shape;4504;p69"/>
            <p:cNvGrpSpPr/>
            <p:nvPr/>
          </p:nvGrpSpPr>
          <p:grpSpPr>
            <a:xfrm>
              <a:off x="2319337" y="3135312"/>
              <a:ext cx="3749718" cy="666900"/>
              <a:chOff x="2319337" y="3135312"/>
              <a:chExt cx="3749718" cy="666900"/>
            </a:xfrm>
          </p:grpSpPr>
          <p:sp>
            <p:nvSpPr>
              <p:cNvPr id="4505" name="Google Shape;4505;p69"/>
              <p:cNvSpPr txBox="1"/>
              <p:nvPr/>
            </p:nvSpPr>
            <p:spPr>
              <a:xfrm>
                <a:off x="3894955" y="3135312"/>
                <a:ext cx="2174100" cy="6669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 send pkt4</a:t>
                </a:r>
                <a:endParaRPr sz="1100"/>
              </a:p>
            </p:txBody>
          </p:sp>
          <p:sp>
            <p:nvSpPr>
              <p:cNvPr id="4506" name="Google Shape;4506;p69"/>
              <p:cNvSpPr txBox="1"/>
              <p:nvPr/>
            </p:nvSpPr>
            <p:spPr>
              <a:xfrm>
                <a:off x="2319337" y="3186112"/>
                <a:ext cx="15129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a:t>
                </a:r>
                <a:r>
                  <a:rPr b="0" i="0" lang="en-US" sz="1100" u="none" cap="none" strike="noStrike">
                    <a:solidFill>
                      <a:srgbClr val="FFFFFF"/>
                    </a:solidFill>
                    <a:latin typeface="Arial"/>
                    <a:ea typeface="Arial"/>
                    <a:cs typeface="Arial"/>
                    <a:sym typeface="Arial"/>
                  </a:rPr>
                  <a:t>1 2 3 4</a:t>
                </a:r>
                <a:r>
                  <a:rPr b="0" i="0" lang="en-US" sz="1100" u="none" cap="none" strike="noStrike">
                    <a:solidFill>
                      <a:srgbClr val="000000"/>
                    </a:solidFill>
                    <a:latin typeface="Arial"/>
                    <a:ea typeface="Arial"/>
                    <a:cs typeface="Arial"/>
                    <a:sym typeface="Arial"/>
                  </a:rPr>
                  <a:t> 5 6 7 8 </a:t>
                </a:r>
                <a:endParaRPr sz="1100"/>
              </a:p>
            </p:txBody>
          </p:sp>
        </p:grpSp>
      </p:grpSp>
      <p:grpSp>
        <p:nvGrpSpPr>
          <p:cNvPr id="4507" name="Google Shape;4507;p69"/>
          <p:cNvGrpSpPr/>
          <p:nvPr/>
        </p:nvGrpSpPr>
        <p:grpSpPr>
          <a:xfrm>
            <a:off x="1728787" y="3565922"/>
            <a:ext cx="1077516" cy="916781"/>
            <a:chOff x="2305050" y="4754562"/>
            <a:chExt cx="1436687" cy="1222375"/>
          </a:xfrm>
        </p:grpSpPr>
        <p:grpSp>
          <p:nvGrpSpPr>
            <p:cNvPr id="4508" name="Google Shape;4508;p69"/>
            <p:cNvGrpSpPr/>
            <p:nvPr/>
          </p:nvGrpSpPr>
          <p:grpSpPr>
            <a:xfrm>
              <a:off x="2305050" y="4754562"/>
              <a:ext cx="1428750" cy="476250"/>
              <a:chOff x="112" y="2105"/>
              <a:chExt cx="900" cy="300"/>
            </a:xfrm>
          </p:grpSpPr>
          <p:sp>
            <p:nvSpPr>
              <p:cNvPr id="4509" name="Google Shape;4509;p69"/>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10" name="Google Shape;4510;p69"/>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511" name="Google Shape;4511;p69"/>
            <p:cNvGrpSpPr/>
            <p:nvPr/>
          </p:nvGrpSpPr>
          <p:grpSpPr>
            <a:xfrm>
              <a:off x="2312987" y="4995862"/>
              <a:ext cx="1428750" cy="476250"/>
              <a:chOff x="112" y="2105"/>
              <a:chExt cx="900" cy="300"/>
            </a:xfrm>
          </p:grpSpPr>
          <p:sp>
            <p:nvSpPr>
              <p:cNvPr id="4512" name="Google Shape;4512;p69"/>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13" name="Google Shape;4513;p69"/>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514" name="Google Shape;4514;p69"/>
            <p:cNvGrpSpPr/>
            <p:nvPr/>
          </p:nvGrpSpPr>
          <p:grpSpPr>
            <a:xfrm>
              <a:off x="2309812" y="5259387"/>
              <a:ext cx="1428750" cy="476250"/>
              <a:chOff x="112" y="2105"/>
              <a:chExt cx="900" cy="300"/>
            </a:xfrm>
          </p:grpSpPr>
          <p:sp>
            <p:nvSpPr>
              <p:cNvPr id="4515" name="Google Shape;4515;p69"/>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16" name="Google Shape;4516;p69"/>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517" name="Google Shape;4517;p69"/>
            <p:cNvGrpSpPr/>
            <p:nvPr/>
          </p:nvGrpSpPr>
          <p:grpSpPr>
            <a:xfrm>
              <a:off x="2306637" y="5500687"/>
              <a:ext cx="1428750" cy="476250"/>
              <a:chOff x="112" y="2105"/>
              <a:chExt cx="900" cy="300"/>
            </a:xfrm>
          </p:grpSpPr>
          <p:sp>
            <p:nvSpPr>
              <p:cNvPr id="4518" name="Google Shape;4518;p69"/>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19" name="Google Shape;4519;p69"/>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grpSp>
        <p:nvGrpSpPr>
          <p:cNvPr id="4520" name="Google Shape;4520;p69"/>
          <p:cNvGrpSpPr/>
          <p:nvPr/>
        </p:nvGrpSpPr>
        <p:grpSpPr>
          <a:xfrm>
            <a:off x="5347096" y="2907506"/>
            <a:ext cx="779860" cy="654844"/>
            <a:chOff x="7129462" y="3876675"/>
            <a:chExt cx="1039813" cy="873125"/>
          </a:xfrm>
        </p:grpSpPr>
        <p:cxnSp>
          <p:nvCxnSpPr>
            <p:cNvPr id="4521" name="Google Shape;4521;p69"/>
            <p:cNvCxnSpPr/>
            <p:nvPr/>
          </p:nvCxnSpPr>
          <p:spPr>
            <a:xfrm flipH="1">
              <a:off x="7129462" y="3876675"/>
              <a:ext cx="1033463" cy="563562"/>
            </a:xfrm>
            <a:prstGeom prst="straightConnector1">
              <a:avLst/>
            </a:prstGeom>
            <a:noFill/>
            <a:ln cap="flat" cmpd="sng" w="28575">
              <a:solidFill>
                <a:srgbClr val="008000"/>
              </a:solidFill>
              <a:prstDash val="solid"/>
              <a:round/>
              <a:headEnd len="med" w="med" type="none"/>
              <a:tailEnd len="med" w="med" type="triangle"/>
            </a:ln>
          </p:spPr>
        </p:cxnSp>
        <p:cxnSp>
          <p:nvCxnSpPr>
            <p:cNvPr id="4522" name="Google Shape;4522;p69"/>
            <p:cNvCxnSpPr/>
            <p:nvPr/>
          </p:nvCxnSpPr>
          <p:spPr>
            <a:xfrm flipH="1">
              <a:off x="7135812" y="4186237"/>
              <a:ext cx="1033463" cy="563563"/>
            </a:xfrm>
            <a:prstGeom prst="straightConnector1">
              <a:avLst/>
            </a:prstGeom>
            <a:noFill/>
            <a:ln cap="flat" cmpd="sng" w="28575">
              <a:solidFill>
                <a:srgbClr val="008000"/>
              </a:solidFill>
              <a:prstDash val="solid"/>
              <a:round/>
              <a:headEnd len="med" w="med" type="none"/>
              <a:tailEnd len="med" w="med" type="triangle"/>
            </a:ln>
          </p:spPr>
        </p:cxnSp>
      </p:grpSp>
      <p:grpSp>
        <p:nvGrpSpPr>
          <p:cNvPr id="4523" name="Google Shape;4523;p69"/>
          <p:cNvGrpSpPr/>
          <p:nvPr/>
        </p:nvGrpSpPr>
        <p:grpSpPr>
          <a:xfrm>
            <a:off x="5331619" y="4032647"/>
            <a:ext cx="810815" cy="977504"/>
            <a:chOff x="7083425" y="5376862"/>
            <a:chExt cx="1081087" cy="1303338"/>
          </a:xfrm>
        </p:grpSpPr>
        <p:cxnSp>
          <p:nvCxnSpPr>
            <p:cNvPr id="4524" name="Google Shape;4524;p69"/>
            <p:cNvCxnSpPr/>
            <p:nvPr/>
          </p:nvCxnSpPr>
          <p:spPr>
            <a:xfrm flipH="1">
              <a:off x="7131050" y="5376862"/>
              <a:ext cx="1033462" cy="563563"/>
            </a:xfrm>
            <a:prstGeom prst="straightConnector1">
              <a:avLst/>
            </a:prstGeom>
            <a:noFill/>
            <a:ln cap="flat" cmpd="sng" w="28575">
              <a:solidFill>
                <a:srgbClr val="008000"/>
              </a:solidFill>
              <a:prstDash val="solid"/>
              <a:round/>
              <a:headEnd len="med" w="med" type="none"/>
              <a:tailEnd len="med" w="med" type="triangle"/>
            </a:ln>
          </p:spPr>
        </p:cxnSp>
        <p:cxnSp>
          <p:nvCxnSpPr>
            <p:cNvPr id="4525" name="Google Shape;4525;p69"/>
            <p:cNvCxnSpPr/>
            <p:nvPr/>
          </p:nvCxnSpPr>
          <p:spPr>
            <a:xfrm flipH="1">
              <a:off x="7115175" y="5630862"/>
              <a:ext cx="1033462" cy="563563"/>
            </a:xfrm>
            <a:prstGeom prst="straightConnector1">
              <a:avLst/>
            </a:prstGeom>
            <a:noFill/>
            <a:ln cap="flat" cmpd="sng" w="28575">
              <a:solidFill>
                <a:srgbClr val="008000"/>
              </a:solidFill>
              <a:prstDash val="solid"/>
              <a:round/>
              <a:headEnd len="med" w="med" type="none"/>
              <a:tailEnd len="med" w="med" type="triangle"/>
            </a:ln>
          </p:spPr>
        </p:cxnSp>
        <p:cxnSp>
          <p:nvCxnSpPr>
            <p:cNvPr id="4526" name="Google Shape;4526;p69"/>
            <p:cNvCxnSpPr/>
            <p:nvPr/>
          </p:nvCxnSpPr>
          <p:spPr>
            <a:xfrm flipH="1">
              <a:off x="7099300" y="5873750"/>
              <a:ext cx="1033462" cy="563562"/>
            </a:xfrm>
            <a:prstGeom prst="straightConnector1">
              <a:avLst/>
            </a:prstGeom>
            <a:noFill/>
            <a:ln cap="flat" cmpd="sng" w="28575">
              <a:solidFill>
                <a:srgbClr val="008000"/>
              </a:solidFill>
              <a:prstDash val="solid"/>
              <a:round/>
              <a:headEnd len="med" w="med" type="none"/>
              <a:tailEnd len="med" w="med" type="triangle"/>
            </a:ln>
          </p:spPr>
        </p:cxnSp>
        <p:cxnSp>
          <p:nvCxnSpPr>
            <p:cNvPr id="4527" name="Google Shape;4527;p69"/>
            <p:cNvCxnSpPr/>
            <p:nvPr/>
          </p:nvCxnSpPr>
          <p:spPr>
            <a:xfrm flipH="1">
              <a:off x="7083425" y="6116637"/>
              <a:ext cx="1033462" cy="563563"/>
            </a:xfrm>
            <a:prstGeom prst="straightConnector1">
              <a:avLst/>
            </a:prstGeom>
            <a:noFill/>
            <a:ln cap="flat" cmpd="sng" w="28575">
              <a:solidFill>
                <a:srgbClr val="008000"/>
              </a:solidFill>
              <a:prstDash val="solid"/>
              <a:round/>
              <a:headEnd len="med" w="med" type="none"/>
              <a:tailEnd len="med" w="med" type="triangle"/>
            </a:ln>
          </p:spPr>
        </p:cxnSp>
      </p:grpSp>
      <p:grpSp>
        <p:nvGrpSpPr>
          <p:cNvPr id="4528" name="Google Shape;4528;p69"/>
          <p:cNvGrpSpPr/>
          <p:nvPr/>
        </p:nvGrpSpPr>
        <p:grpSpPr>
          <a:xfrm>
            <a:off x="1737121" y="2589610"/>
            <a:ext cx="2814704" cy="500175"/>
            <a:chOff x="2316162" y="3452813"/>
            <a:chExt cx="3752938" cy="666900"/>
          </a:xfrm>
        </p:grpSpPr>
        <p:grpSp>
          <p:nvGrpSpPr>
            <p:cNvPr id="4529" name="Google Shape;4529;p69"/>
            <p:cNvGrpSpPr/>
            <p:nvPr/>
          </p:nvGrpSpPr>
          <p:grpSpPr>
            <a:xfrm>
              <a:off x="2316162" y="3460750"/>
              <a:ext cx="1428750" cy="476250"/>
              <a:chOff x="112" y="2105"/>
              <a:chExt cx="900" cy="300"/>
            </a:xfrm>
          </p:grpSpPr>
          <p:sp>
            <p:nvSpPr>
              <p:cNvPr id="4530" name="Google Shape;4530;p69"/>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531" name="Google Shape;4531;p69"/>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sp>
          <p:nvSpPr>
            <p:cNvPr id="4532" name="Google Shape;4532;p69"/>
            <p:cNvSpPr txBox="1"/>
            <p:nvPr/>
          </p:nvSpPr>
          <p:spPr>
            <a:xfrm>
              <a:off x="3860800" y="3452813"/>
              <a:ext cx="2208300" cy="6669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 send pkt5</a:t>
              </a:r>
              <a:endParaRPr sz="1100"/>
            </a:p>
          </p:txBody>
        </p:sp>
      </p:grpSp>
      <p:cxnSp>
        <p:nvCxnSpPr>
          <p:cNvPr id="4533" name="Google Shape;4533;p69"/>
          <p:cNvCxnSpPr/>
          <p:nvPr/>
        </p:nvCxnSpPr>
        <p:spPr>
          <a:xfrm>
            <a:off x="4527947" y="1209675"/>
            <a:ext cx="8400" cy="3404100"/>
          </a:xfrm>
          <a:prstGeom prst="straightConnector1">
            <a:avLst/>
          </a:prstGeom>
          <a:noFill/>
          <a:ln cap="flat" cmpd="sng" w="9525">
            <a:solidFill>
              <a:srgbClr val="000000"/>
            </a:solidFill>
            <a:prstDash val="solid"/>
            <a:round/>
            <a:headEnd len="med" w="med" type="none"/>
            <a:tailEnd len="med" w="med" type="none"/>
          </a:ln>
        </p:spPr>
      </p:cxnSp>
      <p:sp>
        <p:nvSpPr>
          <p:cNvPr id="4534" name="Google Shape;4534;p6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9"/>
                                        </p:tgtEl>
                                        <p:attrNameLst>
                                          <p:attrName>style.visibility</p:attrName>
                                        </p:attrNameLst>
                                      </p:cBhvr>
                                      <p:to>
                                        <p:strVal val="visible"/>
                                      </p:to>
                                    </p:set>
                                    <p:animEffect filter="fade" transition="in">
                                      <p:cBhvr>
                                        <p:cTn dur="500"/>
                                        <p:tgtEl>
                                          <p:spTgt spid="44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54"/>
                                        </p:tgtEl>
                                        <p:attrNameLst>
                                          <p:attrName>style.visibility</p:attrName>
                                        </p:attrNameLst>
                                      </p:cBhvr>
                                      <p:to>
                                        <p:strVal val="visible"/>
                                      </p:to>
                                    </p:set>
                                    <p:animEffect filter="fade" transition="in">
                                      <p:cBhvr>
                                        <p:cTn dur="500"/>
                                        <p:tgtEl>
                                          <p:spTgt spid="44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61"/>
                                        </p:tgtEl>
                                        <p:attrNameLst>
                                          <p:attrName>style.visibility</p:attrName>
                                        </p:attrNameLst>
                                      </p:cBhvr>
                                      <p:to>
                                        <p:strVal val="visible"/>
                                      </p:to>
                                    </p:set>
                                    <p:animEffect filter="fade" transition="in">
                                      <p:cBhvr>
                                        <p:cTn dur="500"/>
                                        <p:tgtEl>
                                          <p:spTgt spid="446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58"/>
                                        </p:tgtEl>
                                        <p:attrNameLst>
                                          <p:attrName>style.visibility</p:attrName>
                                        </p:attrNameLst>
                                      </p:cBhvr>
                                      <p:to>
                                        <p:strVal val="visible"/>
                                      </p:to>
                                    </p:set>
                                    <p:animEffect filter="fade" transition="in">
                                      <p:cBhvr>
                                        <p:cTn dur="500"/>
                                        <p:tgtEl>
                                          <p:spTgt spid="4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0"/>
                                        </p:tgtEl>
                                        <p:attrNameLst>
                                          <p:attrName>style.visibility</p:attrName>
                                        </p:attrNameLst>
                                      </p:cBhvr>
                                      <p:to>
                                        <p:strVal val="visible"/>
                                      </p:to>
                                    </p:set>
                                    <p:animEffect filter="fade" transition="in">
                                      <p:cBhvr>
                                        <p:cTn dur="500"/>
                                        <p:tgtEl>
                                          <p:spTgt spid="4460"/>
                                        </p:tgtEl>
                                      </p:cBhvr>
                                    </p:animEffect>
                                  </p:childTnLst>
                                </p:cTn>
                              </p:par>
                              <p:par>
                                <p:cTn fill="hold" nodeType="withEffect" presetClass="entr" presetID="10" presetSubtype="0">
                                  <p:stCondLst>
                                    <p:cond delay="0"/>
                                  </p:stCondLst>
                                  <p:childTnLst>
                                    <p:set>
                                      <p:cBhvr>
                                        <p:cTn dur="1" fill="hold">
                                          <p:stCondLst>
                                            <p:cond delay="0"/>
                                          </p:stCondLst>
                                        </p:cTn>
                                        <p:tgtEl>
                                          <p:spTgt spid="4468"/>
                                        </p:tgtEl>
                                        <p:attrNameLst>
                                          <p:attrName>style.visibility</p:attrName>
                                        </p:attrNameLst>
                                      </p:cBhvr>
                                      <p:to>
                                        <p:strVal val="visible"/>
                                      </p:to>
                                    </p:set>
                                    <p:animEffect filter="fade" transition="in">
                                      <p:cBhvr>
                                        <p:cTn dur="500"/>
                                        <p:tgtEl>
                                          <p:spTgt spid="4468"/>
                                        </p:tgtEl>
                                      </p:cBhvr>
                                    </p:animEffect>
                                  </p:childTnLst>
                                </p:cTn>
                              </p:par>
                              <p:par>
                                <p:cTn fill="hold" nodeType="withEffect" presetClass="entr" presetID="10" presetSubtype="0">
                                  <p:stCondLst>
                                    <p:cond delay="0"/>
                                  </p:stCondLst>
                                  <p:childTnLst>
                                    <p:set>
                                      <p:cBhvr>
                                        <p:cTn dur="1" fill="hold">
                                          <p:stCondLst>
                                            <p:cond delay="0"/>
                                          </p:stCondLst>
                                        </p:cTn>
                                        <p:tgtEl>
                                          <p:spTgt spid="4471"/>
                                        </p:tgtEl>
                                        <p:attrNameLst>
                                          <p:attrName>style.visibility</p:attrName>
                                        </p:attrNameLst>
                                      </p:cBhvr>
                                      <p:to>
                                        <p:strVal val="visible"/>
                                      </p:to>
                                    </p:set>
                                    <p:animEffect filter="fade" transition="in">
                                      <p:cBhvr>
                                        <p:cTn dur="500"/>
                                        <p:tgtEl>
                                          <p:spTgt spid="4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2"/>
                                        </p:tgtEl>
                                        <p:attrNameLst>
                                          <p:attrName>style.visibility</p:attrName>
                                        </p:attrNameLst>
                                      </p:cBhvr>
                                      <p:to>
                                        <p:strVal val="visible"/>
                                      </p:to>
                                    </p:set>
                                    <p:animEffect filter="fade" transition="in">
                                      <p:cBhvr>
                                        <p:cTn dur="500"/>
                                        <p:tgtEl>
                                          <p:spTgt spid="45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69"/>
                                        </p:tgtEl>
                                        <p:attrNameLst>
                                          <p:attrName>style.visibility</p:attrName>
                                        </p:attrNameLst>
                                      </p:cBhvr>
                                      <p:to>
                                        <p:strVal val="visible"/>
                                      </p:to>
                                    </p:set>
                                    <p:animEffect filter="fade" transition="in">
                                      <p:cBhvr>
                                        <p:cTn dur="500"/>
                                        <p:tgtEl>
                                          <p:spTgt spid="44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84"/>
                                        </p:tgtEl>
                                        <p:attrNameLst>
                                          <p:attrName>style.visibility</p:attrName>
                                        </p:attrNameLst>
                                      </p:cBhvr>
                                      <p:to>
                                        <p:strVal val="visible"/>
                                      </p:to>
                                    </p:set>
                                    <p:animEffect filter="fade" transition="in">
                                      <p:cBhvr>
                                        <p:cTn dur="500"/>
                                        <p:tgtEl>
                                          <p:spTgt spid="4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8"/>
                                        </p:tgtEl>
                                        <p:attrNameLst>
                                          <p:attrName>style.visibility</p:attrName>
                                        </p:attrNameLst>
                                      </p:cBhvr>
                                      <p:to>
                                        <p:strVal val="visible"/>
                                      </p:to>
                                    </p:set>
                                    <p:animEffect filter="fade" transition="in">
                                      <p:cBhvr>
                                        <p:cTn dur="500"/>
                                        <p:tgtEl>
                                          <p:spTgt spid="45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70"/>
                                        </p:tgtEl>
                                        <p:attrNameLst>
                                          <p:attrName>style.visibility</p:attrName>
                                        </p:attrNameLst>
                                      </p:cBhvr>
                                      <p:to>
                                        <p:strVal val="visible"/>
                                      </p:to>
                                    </p:set>
                                    <p:animEffect filter="fade" transition="in">
                                      <p:cBhvr>
                                        <p:cTn dur="500"/>
                                        <p:tgtEl>
                                          <p:spTgt spid="44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85"/>
                                        </p:tgtEl>
                                        <p:attrNameLst>
                                          <p:attrName>style.visibility</p:attrName>
                                        </p:attrNameLst>
                                      </p:cBhvr>
                                      <p:to>
                                        <p:strVal val="visible"/>
                                      </p:to>
                                    </p:set>
                                    <p:animEffect filter="fade" transition="in">
                                      <p:cBhvr>
                                        <p:cTn dur="500"/>
                                        <p:tgtEl>
                                          <p:spTgt spid="4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7"/>
                                        </p:tgtEl>
                                        <p:attrNameLst>
                                          <p:attrName>style.visibility</p:attrName>
                                        </p:attrNameLst>
                                      </p:cBhvr>
                                      <p:to>
                                        <p:strVal val="visible"/>
                                      </p:to>
                                    </p:set>
                                    <p:animEffect filter="fade" transition="in">
                                      <p:cBhvr>
                                        <p:cTn dur="500"/>
                                        <p:tgtEl>
                                          <p:spTgt spid="4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0"/>
                                        </p:tgtEl>
                                        <p:attrNameLst>
                                          <p:attrName>style.visibility</p:attrName>
                                        </p:attrNameLst>
                                      </p:cBhvr>
                                      <p:to>
                                        <p:strVal val="visible"/>
                                      </p:to>
                                    </p:set>
                                    <p:animEffect filter="fade" transition="in">
                                      <p:cBhvr>
                                        <p:cTn dur="500"/>
                                        <p:tgtEl>
                                          <p:spTgt spid="4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2"/>
                                        </p:tgtEl>
                                        <p:attrNameLst>
                                          <p:attrName>style.visibility</p:attrName>
                                        </p:attrNameLst>
                                      </p:cBhvr>
                                      <p:to>
                                        <p:strVal val="visible"/>
                                      </p:to>
                                    </p:set>
                                    <p:animEffect filter="fade" transition="in">
                                      <p:cBhvr>
                                        <p:cTn dur="500"/>
                                        <p:tgtEl>
                                          <p:spTgt spid="4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7"/>
                                        </p:tgtEl>
                                        <p:attrNameLst>
                                          <p:attrName>style.visibility</p:attrName>
                                        </p:attrNameLst>
                                      </p:cBhvr>
                                      <p:to>
                                        <p:strVal val="visible"/>
                                      </p:to>
                                    </p:set>
                                    <p:animEffect filter="fade" transition="in">
                                      <p:cBhvr>
                                        <p:cTn dur="500"/>
                                        <p:tgtEl>
                                          <p:spTgt spid="45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59"/>
                                        </p:tgtEl>
                                        <p:attrNameLst>
                                          <p:attrName>style.visibility</p:attrName>
                                        </p:attrNameLst>
                                      </p:cBhvr>
                                      <p:to>
                                        <p:strVal val="visible"/>
                                      </p:to>
                                    </p:set>
                                    <p:animEffect filter="fade" transition="in">
                                      <p:cBhvr>
                                        <p:cTn dur="500"/>
                                        <p:tgtEl>
                                          <p:spTgt spid="44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79"/>
                                        </p:tgtEl>
                                        <p:attrNameLst>
                                          <p:attrName>style.visibility</p:attrName>
                                        </p:attrNameLst>
                                      </p:cBhvr>
                                      <p:to>
                                        <p:strVal val="visible"/>
                                      </p:to>
                                    </p:set>
                                    <p:animEffect filter="fade" transition="in">
                                      <p:cBhvr>
                                        <p:cTn dur="500"/>
                                        <p:tgtEl>
                                          <p:spTgt spid="44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86"/>
                                        </p:tgtEl>
                                        <p:attrNameLst>
                                          <p:attrName>style.visibility</p:attrName>
                                        </p:attrNameLst>
                                      </p:cBhvr>
                                      <p:to>
                                        <p:strVal val="visible"/>
                                      </p:to>
                                    </p:set>
                                    <p:animEffect filter="fade" transition="in">
                                      <p:cBhvr>
                                        <p:cTn dur="500"/>
                                        <p:tgtEl>
                                          <p:spTgt spid="44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23"/>
                                        </p:tgtEl>
                                        <p:attrNameLst>
                                          <p:attrName>style.visibility</p:attrName>
                                        </p:attrNameLst>
                                      </p:cBhvr>
                                      <p:to>
                                        <p:strVal val="visible"/>
                                      </p:to>
                                    </p:set>
                                    <p:animEffect filter="fade" transition="in">
                                      <p:cBhvr>
                                        <p:cTn dur="500"/>
                                        <p:tgtEl>
                                          <p:spTgt spid="4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grpSp>
        <p:nvGrpSpPr>
          <p:cNvPr id="596" name="Google Shape;596;p7"/>
          <p:cNvGrpSpPr/>
          <p:nvPr/>
        </p:nvGrpSpPr>
        <p:grpSpPr>
          <a:xfrm>
            <a:off x="1934108" y="3724250"/>
            <a:ext cx="5150044" cy="771548"/>
            <a:chOff x="2578811" y="4965666"/>
            <a:chExt cx="6866725" cy="1028731"/>
          </a:xfrm>
        </p:grpSpPr>
        <p:cxnSp>
          <p:nvCxnSpPr>
            <p:cNvPr id="597" name="Google Shape;597;p7"/>
            <p:cNvCxnSpPr/>
            <p:nvPr/>
          </p:nvCxnSpPr>
          <p:spPr>
            <a:xfrm>
              <a:off x="2578811" y="5062556"/>
              <a:ext cx="1582832" cy="302617"/>
            </a:xfrm>
            <a:prstGeom prst="straightConnector1">
              <a:avLst/>
            </a:prstGeom>
            <a:noFill/>
            <a:ln cap="flat" cmpd="sng" w="19050">
              <a:solidFill>
                <a:schemeClr val="dk1"/>
              </a:solidFill>
              <a:prstDash val="solid"/>
              <a:miter lim="800000"/>
              <a:headEnd len="sm" w="sm" type="none"/>
              <a:tailEnd len="sm" w="sm" type="none"/>
            </a:ln>
          </p:spPr>
        </p:cxnSp>
        <p:grpSp>
          <p:nvGrpSpPr>
            <p:cNvPr id="598" name="Google Shape;598;p7"/>
            <p:cNvGrpSpPr/>
            <p:nvPr/>
          </p:nvGrpSpPr>
          <p:grpSpPr>
            <a:xfrm>
              <a:off x="4062521" y="4965666"/>
              <a:ext cx="5383015" cy="1028731"/>
              <a:chOff x="4062521" y="4965666"/>
              <a:chExt cx="5383015" cy="1028731"/>
            </a:xfrm>
          </p:grpSpPr>
          <p:cxnSp>
            <p:nvCxnSpPr>
              <p:cNvPr id="599" name="Google Shape;599;p7"/>
              <p:cNvCxnSpPr/>
              <p:nvPr/>
            </p:nvCxnSpPr>
            <p:spPr>
              <a:xfrm flipH="1">
                <a:off x="7972023" y="4973372"/>
                <a:ext cx="1473513" cy="474391"/>
              </a:xfrm>
              <a:prstGeom prst="straightConnector1">
                <a:avLst/>
              </a:prstGeom>
              <a:noFill/>
              <a:ln cap="flat" cmpd="sng" w="19050">
                <a:solidFill>
                  <a:schemeClr val="dk1"/>
                </a:solidFill>
                <a:prstDash val="solid"/>
                <a:miter lim="800000"/>
                <a:headEnd len="sm" w="sm" type="none"/>
                <a:tailEnd len="sm" w="sm" type="none"/>
              </a:ln>
            </p:spPr>
          </p:cxnSp>
          <p:sp>
            <p:nvSpPr>
              <p:cNvPr id="600" name="Google Shape;600;p7"/>
              <p:cNvSpPr/>
              <p:nvPr/>
            </p:nvSpPr>
            <p:spPr>
              <a:xfrm>
                <a:off x="4062521" y="4965666"/>
                <a:ext cx="4036903" cy="102873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             </a:t>
                </a:r>
                <a:endParaRPr sz="1100"/>
              </a:p>
            </p:txBody>
          </p:sp>
        </p:grpSp>
      </p:grpSp>
      <p:sp>
        <p:nvSpPr>
          <p:cNvPr id="601" name="Google Shape;601;p7"/>
          <p:cNvSpPr/>
          <p:nvPr/>
        </p:nvSpPr>
        <p:spPr>
          <a:xfrm>
            <a:off x="7721259" y="1625604"/>
            <a:ext cx="667827" cy="2184418"/>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02" name="Google Shape;602;p7"/>
          <p:cNvSpPr/>
          <p:nvPr/>
        </p:nvSpPr>
        <p:spPr>
          <a:xfrm>
            <a:off x="640762" y="1692491"/>
            <a:ext cx="634983" cy="219165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603" name="Google Shape;603;p7"/>
          <p:cNvGrpSpPr/>
          <p:nvPr/>
        </p:nvGrpSpPr>
        <p:grpSpPr>
          <a:xfrm>
            <a:off x="8216766" y="3185069"/>
            <a:ext cx="412374" cy="802661"/>
            <a:chOff x="4140" y="429"/>
            <a:chExt cx="1425" cy="2396"/>
          </a:xfrm>
        </p:grpSpPr>
        <p:sp>
          <p:nvSpPr>
            <p:cNvPr id="604" name="Google Shape;604;p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05" name="Google Shape;605;p7"/>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06" name="Google Shape;606;p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07" name="Google Shape;607;p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08" name="Google Shape;608;p7"/>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609" name="Google Shape;609;p7"/>
            <p:cNvGrpSpPr/>
            <p:nvPr/>
          </p:nvGrpSpPr>
          <p:grpSpPr>
            <a:xfrm>
              <a:off x="4751" y="667"/>
              <a:ext cx="580" cy="146"/>
              <a:chOff x="617" y="2567"/>
              <a:chExt cx="724" cy="140"/>
            </a:xfrm>
          </p:grpSpPr>
          <p:sp>
            <p:nvSpPr>
              <p:cNvPr id="610" name="Google Shape;610;p7"/>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11" name="Google Shape;611;p7"/>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612" name="Google Shape;612;p7"/>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613" name="Google Shape;613;p7"/>
            <p:cNvGrpSpPr/>
            <p:nvPr/>
          </p:nvGrpSpPr>
          <p:grpSpPr>
            <a:xfrm>
              <a:off x="4745" y="996"/>
              <a:ext cx="580" cy="156"/>
              <a:chOff x="612" y="2570"/>
              <a:chExt cx="724" cy="162"/>
            </a:xfrm>
          </p:grpSpPr>
          <p:sp>
            <p:nvSpPr>
              <p:cNvPr id="614" name="Google Shape;614;p7"/>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15" name="Google Shape;615;p7"/>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616" name="Google Shape;616;p7"/>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17" name="Google Shape;617;p7"/>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618" name="Google Shape;618;p7"/>
            <p:cNvGrpSpPr/>
            <p:nvPr/>
          </p:nvGrpSpPr>
          <p:grpSpPr>
            <a:xfrm>
              <a:off x="4733" y="1627"/>
              <a:ext cx="586" cy="151"/>
              <a:chOff x="611" y="2568"/>
              <a:chExt cx="730" cy="139"/>
            </a:xfrm>
          </p:grpSpPr>
          <p:sp>
            <p:nvSpPr>
              <p:cNvPr id="619" name="Google Shape;619;p7"/>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0" name="Google Shape;620;p7"/>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621" name="Google Shape;621;p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622" name="Google Shape;622;p7"/>
            <p:cNvGrpSpPr/>
            <p:nvPr/>
          </p:nvGrpSpPr>
          <p:grpSpPr>
            <a:xfrm>
              <a:off x="4739" y="1325"/>
              <a:ext cx="580" cy="140"/>
              <a:chOff x="614" y="2566"/>
              <a:chExt cx="723" cy="140"/>
            </a:xfrm>
          </p:grpSpPr>
          <p:sp>
            <p:nvSpPr>
              <p:cNvPr id="623" name="Google Shape;623;p7"/>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4" name="Google Shape;624;p7"/>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625" name="Google Shape;625;p7"/>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6" name="Google Shape;626;p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7" name="Google Shape;627;p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8" name="Google Shape;628;p7"/>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29" name="Google Shape;629;p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30" name="Google Shape;630;p7"/>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31" name="Google Shape;631;p7"/>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32" name="Google Shape;632;p7"/>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33" name="Google Shape;633;p7"/>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634" name="Google Shape;634;p7"/>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635" name="Google Shape;635;p7"/>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636" name="Google Shape;636;p7"/>
          <p:cNvGrpSpPr/>
          <p:nvPr/>
        </p:nvGrpSpPr>
        <p:grpSpPr>
          <a:xfrm>
            <a:off x="6383114" y="1558716"/>
            <a:ext cx="1459856" cy="2184419"/>
            <a:chOff x="8091785" y="2078288"/>
            <a:chExt cx="2364905" cy="2912558"/>
          </a:xfrm>
        </p:grpSpPr>
        <p:sp>
          <p:nvSpPr>
            <p:cNvPr id="637" name="Google Shape;637;p7"/>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638" name="Google Shape;638;p7"/>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639" name="Google Shape;639;p7"/>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cxnSp>
          <p:nvCxnSpPr>
            <p:cNvPr id="640" name="Google Shape;640;p7"/>
            <p:cNvCxnSpPr/>
            <p:nvPr/>
          </p:nvCxnSpPr>
          <p:spPr>
            <a:xfrm>
              <a:off x="8108201" y="3602458"/>
              <a:ext cx="2233387" cy="0"/>
            </a:xfrm>
            <a:prstGeom prst="straightConnector1">
              <a:avLst/>
            </a:prstGeom>
            <a:noFill/>
            <a:ln cap="flat" cmpd="sng" w="28575">
              <a:solidFill>
                <a:srgbClr val="000000"/>
              </a:solidFill>
              <a:prstDash val="solid"/>
              <a:round/>
              <a:headEnd len="med" w="med" type="none"/>
              <a:tailEnd len="med" w="med" type="none"/>
            </a:ln>
          </p:spPr>
        </p:cxnSp>
        <p:sp>
          <p:nvSpPr>
            <p:cNvPr id="641" name="Google Shape;641;p7"/>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642" name="Google Shape;642;p7"/>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643" name="Google Shape;643;p7"/>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644" name="Google Shape;644;p7"/>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645" name="Google Shape;645;p7"/>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646" name="Google Shape;646;p7"/>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647" name="Google Shape;647;p7"/>
          <p:cNvGrpSpPr/>
          <p:nvPr/>
        </p:nvGrpSpPr>
        <p:grpSpPr>
          <a:xfrm>
            <a:off x="1266295" y="1625604"/>
            <a:ext cx="1598912" cy="2184419"/>
            <a:chOff x="8091785" y="2078288"/>
            <a:chExt cx="2364905" cy="2912558"/>
          </a:xfrm>
        </p:grpSpPr>
        <p:sp>
          <p:nvSpPr>
            <p:cNvPr id="648" name="Google Shape;648;p7"/>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649" name="Google Shape;649;p7"/>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650" name="Google Shape;650;p7"/>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cxnSp>
          <p:nvCxnSpPr>
            <p:cNvPr id="651" name="Google Shape;651;p7"/>
            <p:cNvCxnSpPr/>
            <p:nvPr/>
          </p:nvCxnSpPr>
          <p:spPr>
            <a:xfrm>
              <a:off x="8121121" y="3602458"/>
              <a:ext cx="2233388" cy="0"/>
            </a:xfrm>
            <a:prstGeom prst="straightConnector1">
              <a:avLst/>
            </a:prstGeom>
            <a:noFill/>
            <a:ln cap="flat" cmpd="sng" w="28575">
              <a:solidFill>
                <a:srgbClr val="000000"/>
              </a:solidFill>
              <a:prstDash val="solid"/>
              <a:round/>
              <a:headEnd len="med" w="med" type="none"/>
              <a:tailEnd len="med" w="med" type="none"/>
            </a:ln>
          </p:spPr>
        </p:cxnSp>
        <p:sp>
          <p:nvSpPr>
            <p:cNvPr id="652" name="Google Shape;652;p7"/>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653" name="Google Shape;653;p7"/>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654" name="Google Shape;654;p7"/>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655" name="Google Shape;655;p7"/>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656" name="Google Shape;656;p7"/>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657" name="Google Shape;657;p7"/>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sp>
        <p:nvSpPr>
          <p:cNvPr id="658" name="Google Shape;658;p7"/>
          <p:cNvSpPr txBox="1"/>
          <p:nvPr/>
        </p:nvSpPr>
        <p:spPr>
          <a:xfrm>
            <a:off x="6549396" y="2245371"/>
            <a:ext cx="105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grpSp>
        <p:nvGrpSpPr>
          <p:cNvPr id="659" name="Google Shape;659;p7"/>
          <p:cNvGrpSpPr/>
          <p:nvPr/>
        </p:nvGrpSpPr>
        <p:grpSpPr>
          <a:xfrm>
            <a:off x="375474" y="3707632"/>
            <a:ext cx="769877" cy="447848"/>
            <a:chOff x="7493876" y="2774731"/>
            <a:chExt cx="1481958" cy="894622"/>
          </a:xfrm>
        </p:grpSpPr>
        <p:sp>
          <p:nvSpPr>
            <p:cNvPr id="660" name="Google Shape;660;p7"/>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661" name="Google Shape;661;p7"/>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662" name="Google Shape;662;p7"/>
            <p:cNvGrpSpPr/>
            <p:nvPr/>
          </p:nvGrpSpPr>
          <p:grpSpPr>
            <a:xfrm>
              <a:off x="7713663" y="2848339"/>
              <a:ext cx="1042107" cy="425543"/>
              <a:chOff x="7786941" y="2884917"/>
              <a:chExt cx="897649" cy="353919"/>
            </a:xfrm>
          </p:grpSpPr>
          <p:sp>
            <p:nvSpPr>
              <p:cNvPr id="663" name="Google Shape;663;p7"/>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4" name="Google Shape;664;p7"/>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5" name="Google Shape;665;p7"/>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6" name="Google Shape;666;p7"/>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667" name="Google Shape;667;p7"/>
          <p:cNvSpPr txBox="1"/>
          <p:nvPr>
            <p:ph type="title"/>
          </p:nvPr>
        </p:nvSpPr>
        <p:spPr>
          <a:xfrm>
            <a:off x="-8" y="186944"/>
            <a:ext cx="83256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Calibri"/>
              <a:buNone/>
            </a:pPr>
            <a:r>
              <a:rPr lang="en-US" sz="3600"/>
              <a:t>Ενέργειες Επιπέδου Μεταφοράς</a:t>
            </a:r>
            <a:endParaRPr sz="3600"/>
          </a:p>
        </p:txBody>
      </p:sp>
      <p:grpSp>
        <p:nvGrpSpPr>
          <p:cNvPr id="668" name="Google Shape;668;p7"/>
          <p:cNvGrpSpPr/>
          <p:nvPr/>
        </p:nvGrpSpPr>
        <p:grpSpPr>
          <a:xfrm>
            <a:off x="1846655" y="2067017"/>
            <a:ext cx="309563" cy="119063"/>
            <a:chOff x="1287" y="2524"/>
            <a:chExt cx="260" cy="100"/>
          </a:xfrm>
        </p:grpSpPr>
        <p:sp>
          <p:nvSpPr>
            <p:cNvPr id="669" name="Google Shape;669;p7"/>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0" name="Google Shape;670;p7"/>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1" name="Google Shape;671;p7"/>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2" name="Google Shape;672;p7"/>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673" name="Google Shape;673;p7"/>
          <p:cNvGrpSpPr/>
          <p:nvPr/>
        </p:nvGrpSpPr>
        <p:grpSpPr>
          <a:xfrm>
            <a:off x="7260858" y="2005207"/>
            <a:ext cx="309563" cy="119063"/>
            <a:chOff x="1287" y="2524"/>
            <a:chExt cx="260" cy="100"/>
          </a:xfrm>
        </p:grpSpPr>
        <p:sp>
          <p:nvSpPr>
            <p:cNvPr id="674" name="Google Shape;674;p7"/>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5" name="Google Shape;675;p7"/>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6" name="Google Shape;676;p7"/>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677" name="Google Shape;677;p7"/>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678" name="Google Shape;678;p7"/>
          <p:cNvSpPr txBox="1"/>
          <p:nvPr/>
        </p:nvSpPr>
        <p:spPr>
          <a:xfrm>
            <a:off x="3159358" y="1373026"/>
            <a:ext cx="292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1" lang="en-US" sz="1800" u="sng">
                <a:latin typeface="Calibri"/>
                <a:ea typeface="Calibri"/>
                <a:cs typeface="Calibri"/>
                <a:sym typeface="Calibri"/>
              </a:rPr>
              <a:t>Αποστολέας</a:t>
            </a:r>
            <a:r>
              <a:rPr b="1" i="0" lang="en-US" sz="1800" u="sng" cap="none" strike="noStrike">
                <a:solidFill>
                  <a:srgbClr val="000000"/>
                </a:solidFill>
                <a:latin typeface="Calibri"/>
                <a:ea typeface="Calibri"/>
                <a:cs typeface="Calibri"/>
                <a:sym typeface="Calibri"/>
              </a:rPr>
              <a:t>:</a:t>
            </a:r>
            <a:endParaRPr b="1" sz="1800" u="sng"/>
          </a:p>
          <a:p>
            <a:pPr indent="-76200" lvl="0" marL="215900" marR="0" rtl="0" algn="l">
              <a:lnSpc>
                <a:spcPct val="100000"/>
              </a:lnSpc>
              <a:spcBef>
                <a:spcPts val="0"/>
              </a:spcBef>
              <a:spcAft>
                <a:spcPts val="0"/>
              </a:spcAft>
              <a:buClr>
                <a:srgbClr val="0200A3"/>
              </a:buClr>
              <a:buSzPts val="1500"/>
              <a:buFont typeface="Noto Sans Symbols"/>
              <a:buNone/>
            </a:pPr>
            <a:r>
              <a:t/>
            </a:r>
            <a:endParaRPr b="1" i="0" sz="1800" u="sng" cap="none" strike="noStrike">
              <a:solidFill>
                <a:srgbClr val="000000"/>
              </a:solidFill>
              <a:latin typeface="Calibri"/>
              <a:ea typeface="Calibri"/>
              <a:cs typeface="Calibri"/>
              <a:sym typeface="Calibri"/>
            </a:endParaRPr>
          </a:p>
        </p:txBody>
      </p:sp>
      <p:sp>
        <p:nvSpPr>
          <p:cNvPr id="679" name="Google Shape;679;p7"/>
          <p:cNvSpPr/>
          <p:nvPr/>
        </p:nvSpPr>
        <p:spPr>
          <a:xfrm>
            <a:off x="6053360" y="1558715"/>
            <a:ext cx="1811700" cy="25272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680" name="Google Shape;680;p7"/>
          <p:cNvGrpSpPr/>
          <p:nvPr/>
        </p:nvGrpSpPr>
        <p:grpSpPr>
          <a:xfrm>
            <a:off x="6847623" y="1727330"/>
            <a:ext cx="944325" cy="284625"/>
            <a:chOff x="8934916" y="2775692"/>
            <a:chExt cx="1259100" cy="379500"/>
          </a:xfrm>
        </p:grpSpPr>
        <p:sp>
          <p:nvSpPr>
            <p:cNvPr id="681" name="Google Shape;681;p7"/>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82" name="Google Shape;682;p7"/>
            <p:cNvSpPr txBox="1"/>
            <p:nvPr/>
          </p:nvSpPr>
          <p:spPr>
            <a:xfrm>
              <a:off x="8934916" y="2775692"/>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 msg</a:t>
              </a:r>
              <a:endParaRPr sz="1100"/>
            </a:p>
          </p:txBody>
        </p:sp>
      </p:grpSp>
      <p:sp>
        <p:nvSpPr>
          <p:cNvPr id="683" name="Google Shape;683;p7"/>
          <p:cNvSpPr txBox="1"/>
          <p:nvPr/>
        </p:nvSpPr>
        <p:spPr>
          <a:xfrm>
            <a:off x="3293658" y="1743824"/>
            <a:ext cx="2869200" cy="7758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μεταβιβάζει ένα μήνυμα επιπέδου εφαρμογής</a:t>
            </a:r>
            <a:endParaRPr sz="1100"/>
          </a:p>
        </p:txBody>
      </p:sp>
      <p:sp>
        <p:nvSpPr>
          <p:cNvPr id="684" name="Google Shape;684;p7"/>
          <p:cNvSpPr txBox="1"/>
          <p:nvPr/>
        </p:nvSpPr>
        <p:spPr>
          <a:xfrm>
            <a:off x="3291139" y="2243187"/>
            <a:ext cx="2869200" cy="7758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καθορίζει τις τιμές των πεδίων του header του τμήματος</a:t>
            </a:r>
            <a:endParaRPr sz="1100"/>
          </a:p>
        </p:txBody>
      </p:sp>
      <p:sp>
        <p:nvSpPr>
          <p:cNvPr id="685" name="Google Shape;685;p7"/>
          <p:cNvSpPr txBox="1"/>
          <p:nvPr/>
        </p:nvSpPr>
        <p:spPr>
          <a:xfrm>
            <a:off x="3311657" y="2930635"/>
            <a:ext cx="2869200" cy="6234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δημιουργεί τμήμα</a:t>
            </a:r>
            <a:r>
              <a:rPr b="0" i="0" lang="en-US" sz="1800" u="none" cap="none" strike="noStrike">
                <a:solidFill>
                  <a:srgbClr val="000000"/>
                </a:solidFill>
                <a:latin typeface="Calibri"/>
                <a:ea typeface="Calibri"/>
                <a:cs typeface="Calibri"/>
                <a:sym typeface="Calibri"/>
              </a:rPr>
              <a:t> (segment)</a:t>
            </a:r>
            <a:endParaRPr sz="1100"/>
          </a:p>
        </p:txBody>
      </p:sp>
      <p:sp>
        <p:nvSpPr>
          <p:cNvPr id="686" name="Google Shape;686;p7"/>
          <p:cNvSpPr txBox="1"/>
          <p:nvPr/>
        </p:nvSpPr>
        <p:spPr>
          <a:xfrm>
            <a:off x="3311658" y="3405403"/>
            <a:ext cx="2869200" cy="6234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παραδίδει το τμήμα στην </a:t>
            </a:r>
            <a:r>
              <a:rPr b="0" i="0" lang="en-US" sz="1800" u="none" cap="none" strike="noStrike">
                <a:solidFill>
                  <a:srgbClr val="000000"/>
                </a:solidFill>
                <a:latin typeface="Calibri"/>
                <a:ea typeface="Calibri"/>
                <a:cs typeface="Calibri"/>
                <a:sym typeface="Calibri"/>
              </a:rPr>
              <a:t>IP</a:t>
            </a:r>
            <a:endParaRPr sz="1100"/>
          </a:p>
        </p:txBody>
      </p:sp>
      <p:sp>
        <p:nvSpPr>
          <p:cNvPr id="687" name="Google Shape;687;p7"/>
          <p:cNvSpPr txBox="1"/>
          <p:nvPr/>
        </p:nvSpPr>
        <p:spPr>
          <a:xfrm>
            <a:off x="1458269" y="2314935"/>
            <a:ext cx="1151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sp>
        <p:nvSpPr>
          <p:cNvPr id="688" name="Google Shape;688;p7"/>
          <p:cNvSpPr/>
          <p:nvPr/>
        </p:nvSpPr>
        <p:spPr>
          <a:xfrm>
            <a:off x="203086" y="1233144"/>
            <a:ext cx="2786700" cy="30390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689" name="Google Shape;689;p7"/>
          <p:cNvGrpSpPr/>
          <p:nvPr/>
        </p:nvGrpSpPr>
        <p:grpSpPr>
          <a:xfrm>
            <a:off x="6355167" y="2244379"/>
            <a:ext cx="944305" cy="253916"/>
            <a:chOff x="8964789" y="2639236"/>
            <a:chExt cx="1259074" cy="338554"/>
          </a:xfrm>
        </p:grpSpPr>
        <p:sp>
          <p:nvSpPr>
            <p:cNvPr id="690" name="Google Shape;690;p7"/>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1" name="Google Shape;691;p7"/>
            <p:cNvSpPr txBox="1"/>
            <p:nvPr/>
          </p:nvSpPr>
          <p:spPr>
            <a:xfrm>
              <a:off x="8964789" y="2639236"/>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T</a:t>
              </a:r>
              <a:r>
                <a:rPr b="0" baseline="-25000" i="0" lang="en-US" sz="1200" u="none" cap="none" strike="noStrike">
                  <a:solidFill>
                    <a:srgbClr val="000000"/>
                  </a:solidFill>
                  <a:latin typeface="Calibri"/>
                  <a:ea typeface="Calibri"/>
                  <a:cs typeface="Calibri"/>
                  <a:sym typeface="Calibri"/>
                </a:rPr>
                <a:t>h</a:t>
              </a:r>
              <a:endParaRPr sz="1100"/>
            </a:p>
          </p:txBody>
        </p:sp>
      </p:grpSp>
      <p:grpSp>
        <p:nvGrpSpPr>
          <p:cNvPr id="692" name="Google Shape;692;p7"/>
          <p:cNvGrpSpPr/>
          <p:nvPr/>
        </p:nvGrpSpPr>
        <p:grpSpPr>
          <a:xfrm>
            <a:off x="6412118" y="2249285"/>
            <a:ext cx="1363536" cy="284625"/>
            <a:chOff x="7863122" y="5632673"/>
            <a:chExt cx="1818048" cy="379500"/>
          </a:xfrm>
        </p:grpSpPr>
        <p:grpSp>
          <p:nvGrpSpPr>
            <p:cNvPr id="693" name="Google Shape;693;p7"/>
            <p:cNvGrpSpPr/>
            <p:nvPr/>
          </p:nvGrpSpPr>
          <p:grpSpPr>
            <a:xfrm>
              <a:off x="7863122" y="5638955"/>
              <a:ext cx="1259074" cy="338554"/>
              <a:chOff x="8964789" y="2648929"/>
              <a:chExt cx="1259074" cy="338554"/>
            </a:xfrm>
          </p:grpSpPr>
          <p:sp>
            <p:nvSpPr>
              <p:cNvPr id="694" name="Google Shape;694;p7"/>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5" name="Google Shape;695;p7"/>
              <p:cNvSpPr txBox="1"/>
              <p:nvPr/>
            </p:nvSpPr>
            <p:spPr>
              <a:xfrm>
                <a:off x="8964789" y="2648929"/>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T</a:t>
                </a:r>
                <a:r>
                  <a:rPr b="0" baseline="-25000" i="0" lang="en-US" sz="1200" u="none" cap="none" strike="noStrike">
                    <a:solidFill>
                      <a:srgbClr val="000000"/>
                    </a:solidFill>
                    <a:latin typeface="Calibri"/>
                    <a:ea typeface="Calibri"/>
                    <a:cs typeface="Calibri"/>
                    <a:sym typeface="Calibri"/>
                  </a:rPr>
                  <a:t>h</a:t>
                </a:r>
                <a:endParaRPr sz="1100"/>
              </a:p>
            </p:txBody>
          </p:sp>
        </p:grpSp>
        <p:grpSp>
          <p:nvGrpSpPr>
            <p:cNvPr id="696" name="Google Shape;696;p7"/>
            <p:cNvGrpSpPr/>
            <p:nvPr/>
          </p:nvGrpSpPr>
          <p:grpSpPr>
            <a:xfrm>
              <a:off x="8422070" y="5632673"/>
              <a:ext cx="1259100" cy="379500"/>
              <a:chOff x="8934916" y="2778923"/>
              <a:chExt cx="1259100" cy="379500"/>
            </a:xfrm>
          </p:grpSpPr>
          <p:sp>
            <p:nvSpPr>
              <p:cNvPr id="697" name="Google Shape;697;p7"/>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8" name="Google Shape;698;p7"/>
              <p:cNvSpPr txBox="1"/>
              <p:nvPr/>
            </p:nvSpPr>
            <p:spPr>
              <a:xfrm>
                <a:off x="8934916" y="2778923"/>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 msg</a:t>
                </a:r>
                <a:endParaRPr sz="1100"/>
              </a:p>
            </p:txBody>
          </p:sp>
        </p:grpSp>
      </p:grpSp>
      <p:sp>
        <p:nvSpPr>
          <p:cNvPr id="699" name="Google Shape;699;p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9"/>
                                        </p:tgtEl>
                                      </p:cBhvr>
                                    </p:animEffect>
                                    <p:set>
                                      <p:cBhvr>
                                        <p:cTn dur="1" fill="hold">
                                          <p:stCondLst>
                                            <p:cond delay="500"/>
                                          </p:stCondLst>
                                        </p:cTn>
                                        <p:tgtEl>
                                          <p:spTgt spid="6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80"/>
                                        </p:tgtEl>
                                      </p:cBhvr>
                                    </p:animEffect>
                                    <p:set>
                                      <p:cBhvr>
                                        <p:cTn dur="1" fill="hold">
                                          <p:stCondLst>
                                            <p:cond delay="500"/>
                                          </p:stCondLst>
                                        </p:cTn>
                                        <p:tgtEl>
                                          <p:spTgt spid="68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9" name="Shape 4539"/>
        <p:cNvGrpSpPr/>
        <p:nvPr/>
      </p:nvGrpSpPr>
      <p:grpSpPr>
        <a:xfrm>
          <a:off x="0" y="0"/>
          <a:ext cx="0" cy="0"/>
          <a:chOff x="0" y="0"/>
          <a:chExt cx="0" cy="0"/>
        </a:xfrm>
      </p:grpSpPr>
      <p:sp>
        <p:nvSpPr>
          <p:cNvPr id="4540" name="Google Shape;4540;p70"/>
          <p:cNvSpPr txBox="1"/>
          <p:nvPr>
            <p:ph type="title"/>
          </p:nvPr>
        </p:nvSpPr>
        <p:spPr>
          <a:xfrm>
            <a:off x="-23708" y="1407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Επιλεκτική επανάληψη</a:t>
            </a:r>
            <a:endParaRPr sz="3300"/>
          </a:p>
        </p:txBody>
      </p:sp>
      <p:sp>
        <p:nvSpPr>
          <p:cNvPr id="4541" name="Google Shape;4541;p70"/>
          <p:cNvSpPr txBox="1"/>
          <p:nvPr/>
        </p:nvSpPr>
        <p:spPr>
          <a:xfrm>
            <a:off x="-72694" y="1040863"/>
            <a:ext cx="8325600" cy="3486000"/>
          </a:xfrm>
          <a:prstGeom prst="rect">
            <a:avLst/>
          </a:prstGeom>
          <a:noFill/>
          <a:ln>
            <a:noFill/>
          </a:ln>
        </p:spPr>
        <p:txBody>
          <a:bodyPr anchorCtr="0" anchor="t" bIns="34275" lIns="68575" spcFirstLastPara="1" rIns="68575" wrap="square" tIns="34275">
            <a:noAutofit/>
          </a:bodyPr>
          <a:lstStyle/>
          <a:p>
            <a:pPr indent="-152400" lvl="0" marL="266700" marR="0" rtl="0" algn="l">
              <a:lnSpc>
                <a:spcPct val="90000"/>
              </a:lnSpc>
              <a:spcBef>
                <a:spcPts val="0"/>
              </a:spcBef>
              <a:spcAft>
                <a:spcPts val="0"/>
              </a:spcAft>
              <a:buClr>
                <a:srgbClr val="0000A3"/>
              </a:buClr>
              <a:buSzPts val="2200"/>
              <a:buFont typeface="Noto Sans Symbols"/>
              <a:buChar char="▪"/>
            </a:pPr>
            <a:r>
              <a:rPr lang="en-US" sz="2200">
                <a:latin typeface="Calibri"/>
                <a:ea typeface="Calibri"/>
                <a:cs typeface="Calibri"/>
                <a:sym typeface="Calibri"/>
              </a:rPr>
              <a:t>ο παραλήπτης επιβεβαιώνει</a:t>
            </a:r>
            <a:r>
              <a:rPr b="0" lang="en-US" sz="2200" u="none" cap="none" strike="noStrike">
                <a:solidFill>
                  <a:srgbClr val="000000"/>
                </a:solidFill>
                <a:latin typeface="Calibri"/>
                <a:ea typeface="Calibri"/>
                <a:cs typeface="Calibri"/>
                <a:sym typeface="Calibri"/>
              </a:rPr>
              <a:t> </a:t>
            </a:r>
            <a:r>
              <a:rPr lang="en-US" sz="2200">
                <a:solidFill>
                  <a:srgbClr val="C00000"/>
                </a:solidFill>
                <a:latin typeface="Calibri"/>
                <a:ea typeface="Calibri"/>
                <a:cs typeface="Calibri"/>
                <a:sym typeface="Calibri"/>
              </a:rPr>
              <a:t>ατομικά</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τα σωστά ληφθέντα πακέτα</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ενταμιεύει πακέτα, όταν χρειάζεται, για τελική παράδοση στο ανώτερο επίπεδο</a:t>
            </a:r>
            <a:endParaRPr sz="2200"/>
          </a:p>
          <a:p>
            <a:pPr indent="-152400" lvl="0" marL="266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ο αποστολέας λήγει τον χρόνο/αναμεταδίδει ξεχωριστά για μη επιβεβαιωμένα (</a:t>
            </a:r>
            <a:r>
              <a:rPr b="0" lang="en-US" sz="2200" u="none" cap="none" strike="noStrike">
                <a:solidFill>
                  <a:srgbClr val="000000"/>
                </a:solidFill>
                <a:latin typeface="Calibri"/>
                <a:ea typeface="Calibri"/>
                <a:cs typeface="Calibri"/>
                <a:sym typeface="Calibri"/>
              </a:rPr>
              <a:t>unACKed) πα</a:t>
            </a:r>
            <a:r>
              <a:rPr lang="en-US" sz="2200">
                <a:latin typeface="Calibri"/>
                <a:ea typeface="Calibri"/>
                <a:cs typeface="Calibri"/>
                <a:sym typeface="Calibri"/>
              </a:rPr>
              <a:t>κέτα</a:t>
            </a:r>
            <a:endParaRPr sz="2200"/>
          </a:p>
          <a:p>
            <a:pPr indent="-177800" lvl="1" marL="558800" marR="0" rtl="0" algn="l">
              <a:lnSpc>
                <a:spcPct val="90000"/>
              </a:lnSpc>
              <a:spcBef>
                <a:spcPts val="800"/>
              </a:spcBef>
              <a:spcAft>
                <a:spcPts val="0"/>
              </a:spcAft>
              <a:buClr>
                <a:srgbClr val="0000A3"/>
              </a:buClr>
              <a:buSzPts val="2200"/>
              <a:buFont typeface="Arial"/>
              <a:buChar char="•"/>
            </a:pPr>
            <a:r>
              <a:rPr lang="en-US" sz="2200">
                <a:latin typeface="Calibri"/>
                <a:ea typeface="Calibri"/>
                <a:cs typeface="Calibri"/>
                <a:sym typeface="Calibri"/>
              </a:rPr>
              <a:t>ο αποστολέας διατηρεί τον χρονομετρητή για κάθε </a:t>
            </a:r>
            <a:r>
              <a:rPr b="0" lang="en-US" sz="2200" u="none" cap="none" strike="noStrike">
                <a:solidFill>
                  <a:srgbClr val="000000"/>
                </a:solidFill>
                <a:latin typeface="Calibri"/>
                <a:ea typeface="Calibri"/>
                <a:cs typeface="Calibri"/>
                <a:sym typeface="Calibri"/>
              </a:rPr>
              <a:t>unACKed </a:t>
            </a:r>
            <a:r>
              <a:rPr lang="en-US" sz="2200">
                <a:latin typeface="Calibri"/>
                <a:ea typeface="Calibri"/>
                <a:cs typeface="Calibri"/>
                <a:sym typeface="Calibri"/>
              </a:rPr>
              <a:t>πακέτο</a:t>
            </a:r>
            <a:endParaRPr sz="2200"/>
          </a:p>
          <a:p>
            <a:pPr indent="-152400" lvl="0" marL="266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παράθυρο αποστολέα</a:t>
            </a:r>
            <a:endParaRPr sz="2200"/>
          </a:p>
          <a:p>
            <a:pPr indent="-177800" lvl="1" marL="520700" marR="0" rtl="0" algn="l">
              <a:lnSpc>
                <a:spcPct val="90000"/>
              </a:lnSpc>
              <a:spcBef>
                <a:spcPts val="400"/>
              </a:spcBef>
              <a:spcAft>
                <a:spcPts val="0"/>
              </a:spcAft>
              <a:buClr>
                <a:srgbClr val="0000A8"/>
              </a:buClr>
              <a:buSzPts val="2200"/>
              <a:buFont typeface="Arial"/>
              <a:buChar char="•"/>
            </a:pPr>
            <a:r>
              <a:rPr b="0" lang="en-US" sz="2200" u="none" cap="none" strike="noStrike">
                <a:solidFill>
                  <a:srgbClr val="000000"/>
                </a:solidFill>
                <a:latin typeface="Calibri"/>
                <a:ea typeface="Calibri"/>
                <a:cs typeface="Calibri"/>
                <a:sym typeface="Calibri"/>
              </a:rPr>
              <a:t>N </a:t>
            </a:r>
            <a:r>
              <a:rPr lang="en-US" sz="2200">
                <a:latin typeface="Calibri"/>
                <a:ea typeface="Calibri"/>
                <a:cs typeface="Calibri"/>
                <a:sym typeface="Calibri"/>
              </a:rPr>
              <a:t>συνεχείς αριθμοί ακολουθίας</a:t>
            </a:r>
            <a:endParaRPr sz="2200">
              <a:latin typeface="Calibri"/>
              <a:ea typeface="Calibri"/>
              <a:cs typeface="Calibri"/>
              <a:sym typeface="Calibri"/>
            </a:endParaRPr>
          </a:p>
          <a:p>
            <a:pPr indent="-177800" lvl="1" marL="520700" marR="0" rtl="0" algn="l">
              <a:lnSpc>
                <a:spcPct val="90000"/>
              </a:lnSpc>
              <a:spcBef>
                <a:spcPts val="400"/>
              </a:spcBef>
              <a:spcAft>
                <a:spcPts val="0"/>
              </a:spcAft>
              <a:buClr>
                <a:srgbClr val="0000A8"/>
              </a:buClr>
              <a:buSzPts val="2200"/>
              <a:buFont typeface="Arial"/>
              <a:buChar char="•"/>
            </a:pPr>
            <a:r>
              <a:rPr lang="en-US" sz="2200">
                <a:latin typeface="Calibri"/>
                <a:ea typeface="Calibri"/>
                <a:cs typeface="Calibri"/>
                <a:sym typeface="Calibri"/>
              </a:rPr>
              <a:t>περιορίζει τους αριθμούς ακολουθίας σταλμένων, μη επιβεβαιωμένων πακέτων</a:t>
            </a:r>
            <a:endParaRPr sz="2200"/>
          </a:p>
        </p:txBody>
      </p:sp>
      <p:sp>
        <p:nvSpPr>
          <p:cNvPr id="4542" name="Google Shape;4542;p7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0" st="0"/>
                                            </p:txEl>
                                          </p:spTgt>
                                        </p:tgtEl>
                                        <p:attrNameLst>
                                          <p:attrName>style.visibility</p:attrName>
                                        </p:attrNameLst>
                                      </p:cBhvr>
                                      <p:to>
                                        <p:strVal val="visible"/>
                                      </p:to>
                                    </p:set>
                                    <p:animEffect filter="fade" transition="in">
                                      <p:cBhvr>
                                        <p:cTn dur="500"/>
                                        <p:tgtEl>
                                          <p:spTgt spid="45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1" st="1"/>
                                            </p:txEl>
                                          </p:spTgt>
                                        </p:tgtEl>
                                        <p:attrNameLst>
                                          <p:attrName>style.visibility</p:attrName>
                                        </p:attrNameLst>
                                      </p:cBhvr>
                                      <p:to>
                                        <p:strVal val="visible"/>
                                      </p:to>
                                    </p:set>
                                    <p:animEffect filter="fade" transition="in">
                                      <p:cBhvr>
                                        <p:cTn dur="500"/>
                                        <p:tgtEl>
                                          <p:spTgt spid="45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2" st="2"/>
                                            </p:txEl>
                                          </p:spTgt>
                                        </p:tgtEl>
                                        <p:attrNameLst>
                                          <p:attrName>style.visibility</p:attrName>
                                        </p:attrNameLst>
                                      </p:cBhvr>
                                      <p:to>
                                        <p:strVal val="visible"/>
                                      </p:to>
                                    </p:set>
                                    <p:animEffect filter="fade" transition="in">
                                      <p:cBhvr>
                                        <p:cTn dur="500"/>
                                        <p:tgtEl>
                                          <p:spTgt spid="45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3" st="3"/>
                                            </p:txEl>
                                          </p:spTgt>
                                        </p:tgtEl>
                                        <p:attrNameLst>
                                          <p:attrName>style.visibility</p:attrName>
                                        </p:attrNameLst>
                                      </p:cBhvr>
                                      <p:to>
                                        <p:strVal val="visible"/>
                                      </p:to>
                                    </p:set>
                                    <p:animEffect filter="fade" transition="in">
                                      <p:cBhvr>
                                        <p:cTn dur="500"/>
                                        <p:tgtEl>
                                          <p:spTgt spid="45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4" st="4"/>
                                            </p:txEl>
                                          </p:spTgt>
                                        </p:tgtEl>
                                        <p:attrNameLst>
                                          <p:attrName>style.visibility</p:attrName>
                                        </p:attrNameLst>
                                      </p:cBhvr>
                                      <p:to>
                                        <p:strVal val="visible"/>
                                      </p:to>
                                    </p:set>
                                    <p:animEffect filter="fade" transition="in">
                                      <p:cBhvr>
                                        <p:cTn dur="500"/>
                                        <p:tgtEl>
                                          <p:spTgt spid="45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5" st="5"/>
                                            </p:txEl>
                                          </p:spTgt>
                                        </p:tgtEl>
                                        <p:attrNameLst>
                                          <p:attrName>style.visibility</p:attrName>
                                        </p:attrNameLst>
                                      </p:cBhvr>
                                      <p:to>
                                        <p:strVal val="visible"/>
                                      </p:to>
                                    </p:set>
                                    <p:animEffect filter="fade" transition="in">
                                      <p:cBhvr>
                                        <p:cTn dur="500"/>
                                        <p:tgtEl>
                                          <p:spTgt spid="45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1">
                                            <p:txEl>
                                              <p:pRg end="6" st="6"/>
                                            </p:txEl>
                                          </p:spTgt>
                                        </p:tgtEl>
                                        <p:attrNameLst>
                                          <p:attrName>style.visibility</p:attrName>
                                        </p:attrNameLst>
                                      </p:cBhvr>
                                      <p:to>
                                        <p:strVal val="visible"/>
                                      </p:to>
                                    </p:set>
                                    <p:animEffect filter="fade" transition="in">
                                      <p:cBhvr>
                                        <p:cTn dur="500"/>
                                        <p:tgtEl>
                                          <p:spTgt spid="454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7" name="Shape 4547"/>
        <p:cNvGrpSpPr/>
        <p:nvPr/>
      </p:nvGrpSpPr>
      <p:grpSpPr>
        <a:xfrm>
          <a:off x="0" y="0"/>
          <a:ext cx="0" cy="0"/>
          <a:chOff x="0" y="0"/>
          <a:chExt cx="0" cy="0"/>
        </a:xfrm>
      </p:grpSpPr>
      <p:sp>
        <p:nvSpPr>
          <p:cNvPr id="4548" name="Google Shape;4548;p71"/>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040"/>
              <a:t>Επιλεκτική επανάληψη: παράθυρα αποστολέα , παραλήπτη</a:t>
            </a:r>
            <a:endParaRPr sz="2770"/>
          </a:p>
        </p:txBody>
      </p:sp>
      <p:pic>
        <p:nvPicPr>
          <p:cNvPr descr="sr_seqnum" id="4549" name="Google Shape;4549;p71"/>
          <p:cNvPicPr preferRelativeResize="0"/>
          <p:nvPr/>
        </p:nvPicPr>
        <p:blipFill rotWithShape="1">
          <a:blip r:embed="rId3">
            <a:alphaModFix/>
          </a:blip>
          <a:srcRect b="0" l="0" r="0" t="0"/>
          <a:stretch/>
        </p:blipFill>
        <p:spPr>
          <a:xfrm>
            <a:off x="1483519" y="1144951"/>
            <a:ext cx="6176962" cy="3687366"/>
          </a:xfrm>
          <a:prstGeom prst="rect">
            <a:avLst/>
          </a:prstGeom>
          <a:noFill/>
          <a:ln>
            <a:noFill/>
          </a:ln>
        </p:spPr>
      </p:pic>
      <p:sp>
        <p:nvSpPr>
          <p:cNvPr id="4550" name="Google Shape;4550;p71"/>
          <p:cNvSpPr/>
          <p:nvPr/>
        </p:nvSpPr>
        <p:spPr>
          <a:xfrm>
            <a:off x="1612944" y="3503709"/>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1" name="Google Shape;4551;p71"/>
          <p:cNvSpPr/>
          <p:nvPr/>
        </p:nvSpPr>
        <p:spPr>
          <a:xfrm>
            <a:off x="1724855" y="3500921"/>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2" name="Google Shape;4552;p71"/>
          <p:cNvSpPr/>
          <p:nvPr/>
        </p:nvSpPr>
        <p:spPr>
          <a:xfrm>
            <a:off x="1839155" y="3500523"/>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3" name="Google Shape;4553;p71"/>
          <p:cNvSpPr/>
          <p:nvPr/>
        </p:nvSpPr>
        <p:spPr>
          <a:xfrm>
            <a:off x="1953455" y="3500125"/>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4" name="Google Shape;4554;p71"/>
          <p:cNvSpPr/>
          <p:nvPr/>
        </p:nvSpPr>
        <p:spPr>
          <a:xfrm>
            <a:off x="2070144" y="3497337"/>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5" name="Google Shape;4555;p71"/>
          <p:cNvSpPr/>
          <p:nvPr/>
        </p:nvSpPr>
        <p:spPr>
          <a:xfrm>
            <a:off x="2186833" y="3499328"/>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6" name="Google Shape;4556;p71"/>
          <p:cNvSpPr/>
          <p:nvPr/>
        </p:nvSpPr>
        <p:spPr>
          <a:xfrm>
            <a:off x="2298744" y="3496540"/>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7" name="Google Shape;4557;p71"/>
          <p:cNvSpPr/>
          <p:nvPr/>
        </p:nvSpPr>
        <p:spPr>
          <a:xfrm>
            <a:off x="2415433" y="3496142"/>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8" name="Google Shape;4558;p71"/>
          <p:cNvSpPr/>
          <p:nvPr/>
        </p:nvSpPr>
        <p:spPr>
          <a:xfrm>
            <a:off x="2527344" y="3498134"/>
            <a:ext cx="54900" cy="384000"/>
          </a:xfrm>
          <a:prstGeom prst="rect">
            <a:avLst/>
          </a:prstGeom>
          <a:solidFill>
            <a:srgbClr val="548135"/>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59" name="Google Shape;4559;p71"/>
          <p:cNvSpPr/>
          <p:nvPr/>
        </p:nvSpPr>
        <p:spPr>
          <a:xfrm>
            <a:off x="685800" y="2923223"/>
            <a:ext cx="8126700" cy="2108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60" name="Google Shape;4560;p7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59"/>
                                        </p:tgtEl>
                                      </p:cBhvr>
                                    </p:animEffect>
                                    <p:set>
                                      <p:cBhvr>
                                        <p:cTn dur="1" fill="hold">
                                          <p:stCondLst>
                                            <p:cond delay="500"/>
                                          </p:stCondLst>
                                        </p:cTn>
                                        <p:tgtEl>
                                          <p:spTgt spid="45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5" name="Shape 4565"/>
        <p:cNvGrpSpPr/>
        <p:nvPr/>
      </p:nvGrpSpPr>
      <p:grpSpPr>
        <a:xfrm>
          <a:off x="0" y="0"/>
          <a:ext cx="0" cy="0"/>
          <a:chOff x="0" y="0"/>
          <a:chExt cx="0" cy="0"/>
        </a:xfrm>
      </p:grpSpPr>
      <p:sp>
        <p:nvSpPr>
          <p:cNvPr id="4566" name="Google Shape;4566;p72"/>
          <p:cNvSpPr txBox="1"/>
          <p:nvPr>
            <p:ph type="title"/>
          </p:nvPr>
        </p:nvSpPr>
        <p:spPr>
          <a:xfrm>
            <a:off x="-10583" y="140794"/>
            <a:ext cx="83256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200"/>
              <a:buFont typeface="Calibri"/>
              <a:buNone/>
            </a:pPr>
            <a:r>
              <a:rPr lang="en-US" sz="3000"/>
              <a:t>Επιλεκτική επανάληψη: αποστολέας, παραλήπτης</a:t>
            </a:r>
            <a:endParaRPr sz="2700"/>
          </a:p>
          <a:p>
            <a:pPr indent="0" lvl="0" marL="0" rtl="0" algn="l">
              <a:lnSpc>
                <a:spcPct val="90000"/>
              </a:lnSpc>
              <a:spcBef>
                <a:spcPts val="0"/>
              </a:spcBef>
              <a:spcAft>
                <a:spcPts val="0"/>
              </a:spcAft>
              <a:buClr>
                <a:srgbClr val="0000A3"/>
              </a:buClr>
              <a:buSzPts val="3200"/>
              <a:buFont typeface="Calibri"/>
              <a:buNone/>
            </a:pPr>
            <a:r>
              <a:t/>
            </a:r>
            <a:endParaRPr sz="3000"/>
          </a:p>
        </p:txBody>
      </p:sp>
      <p:sp>
        <p:nvSpPr>
          <p:cNvPr id="4567" name="Google Shape;4567;p72"/>
          <p:cNvSpPr txBox="1"/>
          <p:nvPr/>
        </p:nvSpPr>
        <p:spPr>
          <a:xfrm>
            <a:off x="295200" y="1054900"/>
            <a:ext cx="4133100" cy="40383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CC0000"/>
                </a:solidFill>
                <a:latin typeface="Calibri"/>
                <a:ea typeface="Calibri"/>
                <a:cs typeface="Calibri"/>
                <a:sym typeface="Calibri"/>
              </a:rPr>
              <a:t>δεδομένα ληφθέντα από πάνω</a:t>
            </a:r>
            <a:r>
              <a:rPr b="0" i="0" lang="en-US" sz="1800" u="none" cap="none" strike="noStrike">
                <a:solidFill>
                  <a:srgbClr val="CC0000"/>
                </a:solidFill>
                <a:latin typeface="Calibri"/>
                <a:ea typeface="Calibri"/>
                <a:cs typeface="Calibri"/>
                <a:sym typeface="Calibri"/>
              </a:rPr>
              <a:t>:</a:t>
            </a:r>
            <a:endParaRPr sz="1800"/>
          </a:p>
          <a:p>
            <a:pPr indent="-177800" lvl="0" marL="393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αν ο επόμενος αριθμός ακολουθίας στο παράθυρο είναι διαθέσιμος, στείλε το πακέτο</a:t>
            </a:r>
            <a:endParaRPr sz="1800"/>
          </a:p>
          <a:p>
            <a:pPr indent="-165100" lvl="0" marL="266700" marR="0" rtl="0" algn="l">
              <a:lnSpc>
                <a:spcPct val="90000"/>
              </a:lnSpc>
              <a:spcBef>
                <a:spcPts val="800"/>
              </a:spcBef>
              <a:spcAft>
                <a:spcPts val="0"/>
              </a:spcAft>
              <a:buClr>
                <a:srgbClr val="0000A3"/>
              </a:buClr>
              <a:buSzPts val="2100"/>
              <a:buFont typeface="Noto Sans Symbols"/>
              <a:buNone/>
            </a:pPr>
            <a:r>
              <a:rPr lang="en-US" sz="1800">
                <a:solidFill>
                  <a:srgbClr val="CC0000"/>
                </a:solidFill>
                <a:latin typeface="Calibri"/>
                <a:ea typeface="Calibri"/>
                <a:cs typeface="Calibri"/>
                <a:sym typeface="Calibri"/>
              </a:rPr>
              <a:t>λήξη χρόνου</a:t>
            </a:r>
            <a:r>
              <a:rPr b="0" i="0" lang="en-US" sz="1800" u="none" cap="none" strike="noStrike">
                <a:solidFill>
                  <a:srgbClr val="CC0000"/>
                </a:solidFill>
                <a:latin typeface="Calibri"/>
                <a:ea typeface="Calibri"/>
                <a:cs typeface="Calibri"/>
                <a:sym typeface="Calibri"/>
              </a:rPr>
              <a:t>(</a:t>
            </a:r>
            <a:r>
              <a:rPr b="0" i="1" lang="en-US" sz="1800" u="none" cap="none" strike="noStrike">
                <a:solidFill>
                  <a:srgbClr val="CC0000"/>
                </a:solidFill>
                <a:latin typeface="Calibri"/>
                <a:ea typeface="Calibri"/>
                <a:cs typeface="Calibri"/>
                <a:sym typeface="Calibri"/>
              </a:rPr>
              <a:t>n</a:t>
            </a:r>
            <a:r>
              <a:rPr b="0" i="0" lang="en-US" sz="1800" u="none" cap="none" strike="noStrike">
                <a:solidFill>
                  <a:srgbClr val="CC0000"/>
                </a:solidFill>
                <a:latin typeface="Calibri"/>
                <a:ea typeface="Calibri"/>
                <a:cs typeface="Calibri"/>
                <a:sym typeface="Calibri"/>
              </a:rPr>
              <a:t>):</a:t>
            </a:r>
            <a:endParaRPr sz="1800"/>
          </a:p>
          <a:p>
            <a:pPr indent="-177800" lvl="0" marL="3556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επαναποστολή πακέτου</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Calibri"/>
                <a:ea typeface="Calibri"/>
                <a:cs typeface="Calibri"/>
                <a:sym typeface="Calibri"/>
              </a:rPr>
              <a:t>n</a:t>
            </a:r>
            <a:r>
              <a:rPr b="0" i="0" lang="en-US" sz="1800" u="none" cap="none" strike="noStrike">
                <a:solidFill>
                  <a:srgbClr val="000000"/>
                </a:solidFill>
                <a:latin typeface="Calibri"/>
                <a:ea typeface="Calibri"/>
                <a:cs typeface="Calibri"/>
                <a:sym typeface="Calibri"/>
              </a:rPr>
              <a:t>, επανεκκίνηση χρονομετρητ</a:t>
            </a:r>
            <a:r>
              <a:rPr lang="en-US" sz="1800">
                <a:latin typeface="Calibri"/>
                <a:ea typeface="Calibri"/>
                <a:cs typeface="Calibri"/>
                <a:sym typeface="Calibri"/>
              </a:rPr>
              <a:t>ή</a:t>
            </a:r>
            <a:endParaRPr sz="1800"/>
          </a:p>
          <a:p>
            <a:pPr indent="-165100" lvl="0" marL="266700" marR="0" rtl="0" algn="l">
              <a:lnSpc>
                <a:spcPct val="90000"/>
              </a:lnSpc>
              <a:spcBef>
                <a:spcPts val="800"/>
              </a:spcBef>
              <a:spcAft>
                <a:spcPts val="0"/>
              </a:spcAft>
              <a:buClr>
                <a:srgbClr val="0000A3"/>
              </a:buClr>
              <a:buSzPts val="1800"/>
              <a:buFont typeface="Noto Sans Symbols"/>
              <a:buNone/>
            </a:pPr>
            <a:r>
              <a:rPr lang="en-US" sz="1800">
                <a:solidFill>
                  <a:srgbClr val="CC0000"/>
                </a:solidFill>
                <a:latin typeface="Calibri"/>
                <a:ea typeface="Calibri"/>
                <a:cs typeface="Calibri"/>
                <a:sym typeface="Calibri"/>
              </a:rPr>
              <a:t>Λήψη </a:t>
            </a:r>
            <a:r>
              <a:rPr b="0" i="0" lang="en-US" sz="1800" u="none" cap="none" strike="noStrike">
                <a:solidFill>
                  <a:srgbClr val="CC0000"/>
                </a:solidFill>
                <a:latin typeface="Calibri"/>
                <a:ea typeface="Calibri"/>
                <a:cs typeface="Calibri"/>
                <a:sym typeface="Calibri"/>
              </a:rPr>
              <a:t>ACK(</a:t>
            </a:r>
            <a:r>
              <a:rPr b="0" i="1" lang="en-US" sz="1800" u="none" cap="none" strike="noStrike">
                <a:solidFill>
                  <a:srgbClr val="CC0000"/>
                </a:solidFill>
                <a:latin typeface="Calibri"/>
                <a:ea typeface="Calibri"/>
                <a:cs typeface="Calibri"/>
                <a:sym typeface="Calibri"/>
              </a:rPr>
              <a:t>n</a:t>
            </a:r>
            <a:r>
              <a:rPr b="0" i="0" lang="en-US" sz="1800" u="none" cap="none" strike="noStrike">
                <a:solidFill>
                  <a:srgbClr val="CC0000"/>
                </a:solidFill>
                <a:latin typeface="Calibri"/>
                <a:ea typeface="Calibri"/>
                <a:cs typeface="Calibri"/>
                <a:sym typeface="Calibri"/>
              </a:rPr>
              <a:t>)</a:t>
            </a:r>
            <a:r>
              <a:rPr b="0" i="0" lang="en-US" sz="1800" u="none" cap="none" strike="noStrike">
                <a:solidFill>
                  <a:srgbClr val="FF0000"/>
                </a:solidFill>
                <a:latin typeface="Calibri"/>
                <a:ea typeface="Calibri"/>
                <a:cs typeface="Calibri"/>
                <a:sym typeface="Calibri"/>
              </a:rPr>
              <a:t> </a:t>
            </a:r>
            <a:r>
              <a:rPr lang="en-US" sz="1800">
                <a:latin typeface="Calibri"/>
                <a:ea typeface="Calibri"/>
                <a:cs typeface="Calibri"/>
                <a:sym typeface="Calibri"/>
              </a:rPr>
              <a:t>στο</a:t>
            </a:r>
            <a:r>
              <a:rPr b="0" i="0" lang="en-US" sz="1800" u="none" cap="none" strike="noStrike">
                <a:solidFill>
                  <a:srgbClr val="000000"/>
                </a:solidFill>
                <a:latin typeface="Calibri"/>
                <a:ea typeface="Calibri"/>
                <a:cs typeface="Calibri"/>
                <a:sym typeface="Calibri"/>
              </a:rPr>
              <a:t> [sendbase,sendbase+N]:</a:t>
            </a:r>
            <a:endParaRPr b="0" i="0" sz="1800" u="none" cap="none" strike="noStrike">
              <a:solidFill>
                <a:srgbClr val="000000"/>
              </a:solidFill>
              <a:latin typeface="Calibri"/>
              <a:ea typeface="Calibri"/>
              <a:cs typeface="Calibri"/>
              <a:sym typeface="Calibri"/>
            </a:endParaRPr>
          </a:p>
          <a:p>
            <a:pPr indent="-177800" lvl="0" marL="393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σημείωση πακέτου</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Calibri"/>
                <a:ea typeface="Calibri"/>
                <a:cs typeface="Calibri"/>
                <a:sym typeface="Calibri"/>
              </a:rPr>
              <a:t>n</a:t>
            </a:r>
            <a:r>
              <a:rPr b="0" i="0" lang="en-US" sz="1800" u="none" cap="none" strike="noStrike">
                <a:solidFill>
                  <a:srgbClr val="000000"/>
                </a:solidFill>
                <a:latin typeface="Calibri"/>
                <a:ea typeface="Calibri"/>
                <a:cs typeface="Calibri"/>
                <a:sym typeface="Calibri"/>
              </a:rPr>
              <a:t> ως ληφθέν</a:t>
            </a:r>
            <a:endParaRPr sz="1800"/>
          </a:p>
          <a:p>
            <a:pPr indent="-177800" lvl="0" marL="393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αν αριθμός ακολουθίας = sendbase, η βάση του παραθύρου μετακινείται εμπρός στο </a:t>
            </a:r>
            <a:r>
              <a:rPr b="0" i="0" lang="en-US" sz="1800" u="none" cap="none" strike="noStrike">
                <a:solidFill>
                  <a:srgbClr val="000000"/>
                </a:solidFill>
                <a:latin typeface="Calibri"/>
                <a:ea typeface="Calibri"/>
                <a:cs typeface="Calibri"/>
                <a:sym typeface="Calibri"/>
              </a:rPr>
              <a:t>unACKed πακέτο</a:t>
            </a:r>
            <a:r>
              <a:rPr lang="en-US" sz="1800">
                <a:latin typeface="Calibri"/>
                <a:ea typeface="Calibri"/>
                <a:cs typeface="Calibri"/>
                <a:sym typeface="Calibri"/>
              </a:rPr>
              <a:t> με τον μικρότερο αριθμό ακολουθίας</a:t>
            </a:r>
            <a:endParaRPr b="0" i="0" sz="1800" u="none" cap="none" strike="noStrike">
              <a:solidFill>
                <a:srgbClr val="000000"/>
              </a:solidFill>
              <a:latin typeface="Calibri"/>
              <a:ea typeface="Calibri"/>
              <a:cs typeface="Calibri"/>
              <a:sym typeface="Calibri"/>
            </a:endParaRPr>
          </a:p>
        </p:txBody>
      </p:sp>
      <p:sp>
        <p:nvSpPr>
          <p:cNvPr id="4568" name="Google Shape;4568;p72"/>
          <p:cNvSpPr/>
          <p:nvPr/>
        </p:nvSpPr>
        <p:spPr>
          <a:xfrm>
            <a:off x="278825" y="888200"/>
            <a:ext cx="4069800" cy="4237500"/>
          </a:xfrm>
          <a:prstGeom prst="rect">
            <a:avLst/>
          </a:prstGeom>
          <a:noFill/>
          <a:ln cap="flat" cmpd="sng" w="28575">
            <a:solidFill>
              <a:srgbClr val="0000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grpSp>
        <p:nvGrpSpPr>
          <p:cNvPr id="4569" name="Google Shape;4569;p72"/>
          <p:cNvGrpSpPr/>
          <p:nvPr/>
        </p:nvGrpSpPr>
        <p:grpSpPr>
          <a:xfrm>
            <a:off x="870500" y="671600"/>
            <a:ext cx="1644100" cy="383300"/>
            <a:chOff x="1146" y="3714"/>
            <a:chExt cx="1242" cy="450"/>
          </a:xfrm>
        </p:grpSpPr>
        <p:sp>
          <p:nvSpPr>
            <p:cNvPr id="4570" name="Google Shape;4570;p72"/>
            <p:cNvSpPr/>
            <p:nvPr/>
          </p:nvSpPr>
          <p:spPr>
            <a:xfrm>
              <a:off x="1146" y="3984"/>
              <a:ext cx="612" cy="18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571" name="Google Shape;4571;p72"/>
            <p:cNvSpPr txBox="1"/>
            <p:nvPr/>
          </p:nvSpPr>
          <p:spPr>
            <a:xfrm>
              <a:off x="1188" y="3714"/>
              <a:ext cx="1200" cy="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2400"/>
                <a:buFont typeface="Calibri"/>
                <a:buNone/>
              </a:pPr>
              <a:r>
                <a:rPr b="1" lang="en-US" sz="1800" u="sng">
                  <a:solidFill>
                    <a:srgbClr val="000099"/>
                  </a:solidFill>
                  <a:latin typeface="Calibri"/>
                  <a:ea typeface="Calibri"/>
                  <a:cs typeface="Calibri"/>
                  <a:sym typeface="Calibri"/>
                </a:rPr>
                <a:t>αποστολέας</a:t>
              </a:r>
              <a:endParaRPr b="1" i="0" sz="1800" u="sng" cap="none" strike="noStrike">
                <a:solidFill>
                  <a:srgbClr val="000099"/>
                </a:solidFill>
                <a:latin typeface="Calibri"/>
                <a:ea typeface="Calibri"/>
                <a:cs typeface="Calibri"/>
                <a:sym typeface="Calibri"/>
              </a:endParaRPr>
            </a:p>
          </p:txBody>
        </p:sp>
      </p:grpSp>
      <p:grpSp>
        <p:nvGrpSpPr>
          <p:cNvPr id="4572" name="Google Shape;4572;p72"/>
          <p:cNvGrpSpPr/>
          <p:nvPr/>
        </p:nvGrpSpPr>
        <p:grpSpPr>
          <a:xfrm>
            <a:off x="4835813" y="888220"/>
            <a:ext cx="3952091" cy="4038392"/>
            <a:chOff x="6447767" y="1184265"/>
            <a:chExt cx="5269454" cy="5430135"/>
          </a:xfrm>
        </p:grpSpPr>
        <p:sp>
          <p:nvSpPr>
            <p:cNvPr id="4573" name="Google Shape;4573;p72"/>
            <p:cNvSpPr/>
            <p:nvPr/>
          </p:nvSpPr>
          <p:spPr>
            <a:xfrm>
              <a:off x="6855858" y="1756933"/>
              <a:ext cx="4861363" cy="46482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lang="en-US" sz="1800">
                  <a:solidFill>
                    <a:srgbClr val="CC0000"/>
                  </a:solidFill>
                  <a:latin typeface="Calibri"/>
                  <a:ea typeface="Calibri"/>
                  <a:cs typeface="Calibri"/>
                  <a:sym typeface="Calibri"/>
                </a:rPr>
                <a:t>πακέτο</a:t>
              </a:r>
              <a:r>
                <a:rPr b="0" i="0" lang="en-US" sz="1800" u="none" cap="none" strike="noStrike">
                  <a:solidFill>
                    <a:srgbClr val="CC0000"/>
                  </a:solidFill>
                  <a:latin typeface="Calibri"/>
                  <a:ea typeface="Calibri"/>
                  <a:cs typeface="Calibri"/>
                  <a:sym typeface="Calibri"/>
                </a:rPr>
                <a:t> </a:t>
              </a:r>
              <a:r>
                <a:rPr b="0" i="1" lang="en-US" sz="1800" u="none" cap="none" strike="noStrike">
                  <a:solidFill>
                    <a:srgbClr val="CC0000"/>
                  </a:solidFill>
                  <a:latin typeface="Calibri"/>
                  <a:ea typeface="Calibri"/>
                  <a:cs typeface="Calibri"/>
                  <a:sym typeface="Calibri"/>
                </a:rPr>
                <a:t>n</a:t>
              </a:r>
              <a:r>
                <a:rPr b="0" i="0" lang="en-US" sz="1800" u="none" cap="none" strike="noStrike">
                  <a:solidFill>
                    <a:srgbClr val="CC0000"/>
                  </a:solidFill>
                  <a:latin typeface="Calibri"/>
                  <a:ea typeface="Calibri"/>
                  <a:cs typeface="Calibri"/>
                  <a:sym typeface="Calibri"/>
                </a:rPr>
                <a:t> </a:t>
              </a:r>
              <a:r>
                <a:rPr lang="en-US" sz="1800">
                  <a:solidFill>
                    <a:srgbClr val="CC0000"/>
                  </a:solidFill>
                  <a:latin typeface="Calibri"/>
                  <a:ea typeface="Calibri"/>
                  <a:cs typeface="Calibri"/>
                  <a:sym typeface="Calibri"/>
                </a:rPr>
                <a:t>στο</a:t>
              </a:r>
              <a:r>
                <a:rPr b="0" i="0" lang="en-US" sz="1800" u="none" cap="none" strike="noStrike">
                  <a:solidFill>
                    <a:srgbClr val="CC0000"/>
                  </a:solidFill>
                  <a:latin typeface="Calibri"/>
                  <a:ea typeface="Calibri"/>
                  <a:cs typeface="Calibri"/>
                  <a:sym typeface="Calibri"/>
                </a:rPr>
                <a:t> [rcvbase, rcvbase+N-1]</a:t>
              </a:r>
              <a:endParaRPr b="0" i="0" sz="1800" u="none" cap="none" strike="noStrike">
                <a:solidFill>
                  <a:srgbClr val="CC0000"/>
                </a:solidFill>
                <a:latin typeface="Calibri"/>
                <a:ea typeface="Calibri"/>
                <a:cs typeface="Calibri"/>
                <a:sym typeface="Calibri"/>
              </a:endParaRPr>
            </a:p>
            <a:p>
              <a:pPr indent="-203200" lvl="0" marL="304800" marR="0" rtl="0" algn="l">
                <a:lnSpc>
                  <a:spcPct val="90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στείλε</a:t>
              </a:r>
              <a:r>
                <a:rPr b="0" i="0" lang="en-US" sz="1800" u="none" cap="none" strike="noStrike">
                  <a:solidFill>
                    <a:srgbClr val="000000"/>
                  </a:solidFill>
                  <a:latin typeface="Calibri"/>
                  <a:ea typeface="Calibri"/>
                  <a:cs typeface="Calibri"/>
                  <a:sym typeface="Calibri"/>
                </a:rPr>
                <a:t> ACK(</a:t>
              </a:r>
              <a:r>
                <a:rPr b="0" i="1" lang="en-US" sz="1800" u="none" cap="none" strike="noStrike">
                  <a:solidFill>
                    <a:srgbClr val="000000"/>
                  </a:solidFill>
                  <a:latin typeface="Calibri"/>
                  <a:ea typeface="Calibri"/>
                  <a:cs typeface="Calibri"/>
                  <a:sym typeface="Calibri"/>
                </a:rPr>
                <a:t>n</a:t>
              </a:r>
              <a:r>
                <a:rPr b="0" i="0" lang="en-US" sz="1800" u="none" cap="none" strike="noStrike">
                  <a:solidFill>
                    <a:srgbClr val="000000"/>
                  </a:solidFill>
                  <a:latin typeface="Calibri"/>
                  <a:ea typeface="Calibri"/>
                  <a:cs typeface="Calibri"/>
                  <a:sym typeface="Calibri"/>
                </a:rPr>
                <a:t>)</a:t>
              </a:r>
              <a:endParaRPr sz="1800"/>
            </a:p>
            <a:p>
              <a:pPr indent="-203200" lvl="0" marL="304800" marR="0" rtl="0" algn="l">
                <a:lnSpc>
                  <a:spcPct val="90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εκτός-σειράς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ενταμίευση</a:t>
              </a:r>
              <a:endParaRPr sz="1800"/>
            </a:p>
            <a:p>
              <a:pPr indent="-203200" lvl="0" marL="304800" marR="0" rtl="0" algn="l">
                <a:lnSpc>
                  <a:spcPct val="90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σε-σειρά</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παράδοση</a:t>
              </a:r>
              <a:r>
                <a:rPr b="0" i="0" lang="en-US" sz="1800" u="none" cap="none" strike="noStrike">
                  <a:solidFill>
                    <a:srgbClr val="000000"/>
                  </a:solidFill>
                  <a:latin typeface="Calibri"/>
                  <a:ea typeface="Calibri"/>
                  <a:cs typeface="Calibri"/>
                  <a:sym typeface="Calibri"/>
                </a:rPr>
                <a:t> (επίσης παράδοση ενταμιευμένου, σε-σειρά πακέτων), μεταφορά παραθύρου προς τα εμπρός</a:t>
              </a:r>
              <a:r>
                <a:rPr lang="en-US" sz="1800">
                  <a:latin typeface="Calibri"/>
                  <a:ea typeface="Calibri"/>
                  <a:cs typeface="Calibri"/>
                  <a:sym typeface="Calibri"/>
                </a:rPr>
                <a:t> στο επόμενο ακόμη-μη-ληφθέν πακέτο</a:t>
              </a:r>
              <a:endParaRPr sz="1800"/>
            </a:p>
            <a:p>
              <a:pPr indent="-254000" lvl="0" marL="254000" marR="0" rtl="0" algn="l">
                <a:lnSpc>
                  <a:spcPct val="85000"/>
                </a:lnSpc>
                <a:spcBef>
                  <a:spcPts val="400"/>
                </a:spcBef>
                <a:spcAft>
                  <a:spcPts val="0"/>
                </a:spcAft>
                <a:buClr>
                  <a:srgbClr val="000099"/>
                </a:buClr>
                <a:buSzPts val="1400"/>
                <a:buFont typeface="Noto Sans Symbols"/>
                <a:buNone/>
              </a:pPr>
              <a:r>
                <a:rPr lang="en-US" sz="1800">
                  <a:solidFill>
                    <a:srgbClr val="CC0000"/>
                  </a:solidFill>
                  <a:latin typeface="Calibri"/>
                  <a:ea typeface="Calibri"/>
                  <a:cs typeface="Calibri"/>
                  <a:sym typeface="Calibri"/>
                </a:rPr>
                <a:t>πακέτο</a:t>
              </a:r>
              <a:r>
                <a:rPr b="0" i="1" lang="en-US" sz="1800" u="none" cap="none" strike="noStrike">
                  <a:solidFill>
                    <a:srgbClr val="CC0000"/>
                  </a:solidFill>
                  <a:latin typeface="Calibri"/>
                  <a:ea typeface="Calibri"/>
                  <a:cs typeface="Calibri"/>
                  <a:sym typeface="Calibri"/>
                </a:rPr>
                <a:t> n </a:t>
              </a:r>
              <a:r>
                <a:rPr lang="en-US" sz="1800">
                  <a:solidFill>
                    <a:srgbClr val="CC0000"/>
                  </a:solidFill>
                  <a:latin typeface="Calibri"/>
                  <a:ea typeface="Calibri"/>
                  <a:cs typeface="Calibri"/>
                  <a:sym typeface="Calibri"/>
                </a:rPr>
                <a:t>στο</a:t>
              </a:r>
              <a:r>
                <a:rPr b="0" i="0" lang="en-US" sz="1800" u="none" cap="none" strike="noStrike">
                  <a:solidFill>
                    <a:srgbClr val="CC0000"/>
                  </a:solidFill>
                  <a:latin typeface="Calibri"/>
                  <a:ea typeface="Calibri"/>
                  <a:cs typeface="Calibri"/>
                  <a:sym typeface="Calibri"/>
                </a:rPr>
                <a:t> [rcvbase-N,rcvbase-1]</a:t>
              </a:r>
              <a:endParaRPr b="0" i="0" sz="1800" u="none" cap="none" strike="noStrike">
                <a:solidFill>
                  <a:srgbClr val="CC0000"/>
                </a:solidFill>
                <a:latin typeface="Calibri"/>
                <a:ea typeface="Calibri"/>
                <a:cs typeface="Calibri"/>
                <a:sym typeface="Calibri"/>
              </a:endParaRPr>
            </a:p>
            <a:p>
              <a:pPr indent="-203200" lvl="0" marL="304800" marR="0" rtl="0" algn="l">
                <a:lnSpc>
                  <a:spcPct val="85000"/>
                </a:lnSpc>
                <a:spcBef>
                  <a:spcPts val="400"/>
                </a:spcBef>
                <a:spcAft>
                  <a:spcPts val="0"/>
                </a:spcAft>
                <a:buClr>
                  <a:srgbClr val="000099"/>
                </a:buClr>
                <a:buSzPts val="1800"/>
                <a:buFont typeface="Noto Sans Symbols"/>
                <a:buChar char="▪"/>
              </a:pPr>
              <a:r>
                <a:rPr b="0" i="0" lang="en-US" sz="1800" u="none" cap="none" strike="noStrike">
                  <a:solidFill>
                    <a:srgbClr val="000000"/>
                  </a:solidFill>
                  <a:latin typeface="Calibri"/>
                  <a:ea typeface="Calibri"/>
                  <a:cs typeface="Calibri"/>
                  <a:sym typeface="Calibri"/>
                </a:rPr>
                <a:t>ACK(</a:t>
              </a:r>
              <a:r>
                <a:rPr b="0" i="1" lang="en-US" sz="1800" u="none" cap="none" strike="noStrike">
                  <a:solidFill>
                    <a:srgbClr val="000000"/>
                  </a:solidFill>
                  <a:latin typeface="Calibri"/>
                  <a:ea typeface="Calibri"/>
                  <a:cs typeface="Calibri"/>
                  <a:sym typeface="Calibri"/>
                </a:rPr>
                <a:t>n</a:t>
              </a:r>
              <a:r>
                <a:rPr b="0" i="0" lang="en-US" sz="1800" u="none" cap="none" strike="noStrike">
                  <a:solidFill>
                    <a:srgbClr val="000000"/>
                  </a:solidFill>
                  <a:latin typeface="Calibri"/>
                  <a:ea typeface="Calibri"/>
                  <a:cs typeface="Calibri"/>
                  <a:sym typeface="Calibri"/>
                </a:rPr>
                <a:t>)</a:t>
              </a:r>
              <a:endParaRPr sz="1800"/>
            </a:p>
            <a:p>
              <a:pPr indent="-254000" lvl="0" marL="254000" marR="0" rtl="0" algn="l">
                <a:lnSpc>
                  <a:spcPct val="85000"/>
                </a:lnSpc>
                <a:spcBef>
                  <a:spcPts val="400"/>
                </a:spcBef>
                <a:spcAft>
                  <a:spcPts val="0"/>
                </a:spcAft>
                <a:buClr>
                  <a:srgbClr val="000099"/>
                </a:buClr>
                <a:buSzPts val="1400"/>
                <a:buFont typeface="Noto Sans Symbols"/>
                <a:buNone/>
              </a:pPr>
              <a:r>
                <a:rPr lang="en-US" sz="1800">
                  <a:solidFill>
                    <a:srgbClr val="CC0000"/>
                  </a:solidFill>
                  <a:latin typeface="Calibri"/>
                  <a:ea typeface="Calibri"/>
                  <a:cs typeface="Calibri"/>
                  <a:sym typeface="Calibri"/>
                </a:rPr>
                <a:t>αλλιώς</a:t>
              </a:r>
              <a:r>
                <a:rPr b="0" i="0" lang="en-US" sz="1800" u="none" cap="none" strike="noStrike">
                  <a:solidFill>
                    <a:srgbClr val="CC0000"/>
                  </a:solidFill>
                  <a:latin typeface="Calibri"/>
                  <a:ea typeface="Calibri"/>
                  <a:cs typeface="Calibri"/>
                  <a:sym typeface="Calibri"/>
                </a:rPr>
                <a:t>:</a:t>
              </a:r>
              <a:r>
                <a:rPr b="0" i="0" lang="en-US" sz="1800" u="none" cap="none" strike="noStrike">
                  <a:solidFill>
                    <a:srgbClr val="FF0000"/>
                  </a:solidFill>
                  <a:latin typeface="Calibri"/>
                  <a:ea typeface="Calibri"/>
                  <a:cs typeface="Calibri"/>
                  <a:sym typeface="Calibri"/>
                </a:rPr>
                <a:t> </a:t>
              </a:r>
              <a:endParaRPr sz="1800"/>
            </a:p>
            <a:p>
              <a:pPr indent="-203200" lvl="0" marL="3048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αγνόηση</a:t>
              </a: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165100" lvl="0" marL="254000" marR="0" rtl="0" algn="l">
                <a:lnSpc>
                  <a:spcPct val="85000"/>
                </a:lnSpc>
                <a:spcBef>
                  <a:spcPts val="400"/>
                </a:spcBef>
                <a:spcAft>
                  <a:spcPts val="0"/>
                </a:spcAft>
                <a:buClr>
                  <a:srgbClr val="000099"/>
                </a:buClr>
                <a:buSzPts val="1400"/>
                <a:buFont typeface="Noto Sans Symbols"/>
                <a:buNone/>
              </a:pPr>
              <a:r>
                <a:t/>
              </a:r>
              <a:endParaRPr b="0" i="0" sz="1800" u="none" cap="none" strike="noStrike">
                <a:solidFill>
                  <a:srgbClr val="000000"/>
                </a:solidFill>
                <a:latin typeface="Calibri"/>
                <a:ea typeface="Calibri"/>
                <a:cs typeface="Calibri"/>
                <a:sym typeface="Calibri"/>
              </a:endParaRPr>
            </a:p>
          </p:txBody>
        </p:sp>
        <p:sp>
          <p:nvSpPr>
            <p:cNvPr id="4574" name="Google Shape;4574;p72"/>
            <p:cNvSpPr/>
            <p:nvPr/>
          </p:nvSpPr>
          <p:spPr>
            <a:xfrm>
              <a:off x="6447767" y="1393500"/>
              <a:ext cx="5129100" cy="5220900"/>
            </a:xfrm>
            <a:prstGeom prst="rect">
              <a:avLst/>
            </a:prstGeom>
            <a:noFill/>
            <a:ln cap="flat" cmpd="sng" w="28575">
              <a:solidFill>
                <a:srgbClr val="0000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4575" name="Google Shape;4575;p72"/>
            <p:cNvGrpSpPr/>
            <p:nvPr/>
          </p:nvGrpSpPr>
          <p:grpSpPr>
            <a:xfrm>
              <a:off x="6676349" y="1184265"/>
              <a:ext cx="2381255" cy="644213"/>
              <a:chOff x="3360" y="158"/>
              <a:chExt cx="1500" cy="406"/>
            </a:xfrm>
          </p:grpSpPr>
          <p:sp>
            <p:nvSpPr>
              <p:cNvPr id="4576" name="Google Shape;4576;p72"/>
              <p:cNvSpPr/>
              <p:nvPr/>
            </p:nvSpPr>
            <p:spPr>
              <a:xfrm>
                <a:off x="3360" y="264"/>
                <a:ext cx="1500" cy="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577" name="Google Shape;4577;p72"/>
              <p:cNvSpPr txBox="1"/>
              <p:nvPr/>
            </p:nvSpPr>
            <p:spPr>
              <a:xfrm>
                <a:off x="3360" y="158"/>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2400"/>
                  <a:buFont typeface="Calibri"/>
                  <a:buNone/>
                </a:pPr>
                <a:r>
                  <a:rPr b="1" lang="en-US" sz="1800" u="sng">
                    <a:solidFill>
                      <a:srgbClr val="000099"/>
                    </a:solidFill>
                    <a:latin typeface="Calibri"/>
                    <a:ea typeface="Calibri"/>
                    <a:cs typeface="Calibri"/>
                    <a:sym typeface="Calibri"/>
                  </a:rPr>
                  <a:t>παραλήπτης</a:t>
                </a:r>
                <a:endParaRPr b="1" i="0" sz="1800" u="sng" cap="none" strike="noStrike">
                  <a:solidFill>
                    <a:srgbClr val="000099"/>
                  </a:solidFill>
                  <a:latin typeface="Calibri"/>
                  <a:ea typeface="Calibri"/>
                  <a:cs typeface="Calibri"/>
                  <a:sym typeface="Calibri"/>
                </a:endParaRPr>
              </a:p>
            </p:txBody>
          </p:sp>
        </p:grpSp>
      </p:grpSp>
      <p:sp>
        <p:nvSpPr>
          <p:cNvPr id="4578" name="Google Shape;4578;p7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2"/>
                                        </p:tgtEl>
                                        <p:attrNameLst>
                                          <p:attrName>style.visibility</p:attrName>
                                        </p:attrNameLst>
                                      </p:cBhvr>
                                      <p:to>
                                        <p:strVal val="visible"/>
                                      </p:to>
                                    </p:set>
                                    <p:animEffect filter="fade" transition="in">
                                      <p:cBhvr>
                                        <p:cTn dur="500"/>
                                        <p:tgtEl>
                                          <p:spTgt spid="4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3" name="Shape 4583"/>
        <p:cNvGrpSpPr/>
        <p:nvPr/>
      </p:nvGrpSpPr>
      <p:grpSpPr>
        <a:xfrm>
          <a:off x="0" y="0"/>
          <a:ext cx="0" cy="0"/>
          <a:chOff x="0" y="0"/>
          <a:chExt cx="0" cy="0"/>
        </a:xfrm>
      </p:grpSpPr>
      <p:sp>
        <p:nvSpPr>
          <p:cNvPr id="4584" name="Google Shape;4584;p73"/>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Επιλεκτική επανάληψη σε δράση</a:t>
            </a:r>
            <a:endParaRPr sz="3744"/>
          </a:p>
        </p:txBody>
      </p:sp>
      <p:sp>
        <p:nvSpPr>
          <p:cNvPr id="4585" name="Google Shape;4585;p73"/>
          <p:cNvSpPr txBox="1"/>
          <p:nvPr/>
        </p:nvSpPr>
        <p:spPr>
          <a:xfrm>
            <a:off x="3577828" y="1148953"/>
            <a:ext cx="934500" cy="2008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pkt0</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pkt1</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pkt2</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pkt3</a:t>
            </a:r>
            <a:endParaRPr sz="1100"/>
          </a:p>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(wait)</a:t>
            </a:r>
            <a:endParaRPr sz="1100"/>
          </a:p>
        </p:txBody>
      </p:sp>
      <p:sp>
        <p:nvSpPr>
          <p:cNvPr id="4586" name="Google Shape;4586;p73"/>
          <p:cNvSpPr txBox="1"/>
          <p:nvPr/>
        </p:nvSpPr>
        <p:spPr>
          <a:xfrm>
            <a:off x="3818322" y="870350"/>
            <a:ext cx="934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Tahoma"/>
              <a:buNone/>
            </a:pPr>
            <a:r>
              <a:rPr b="0" i="1" lang="en-US" sz="1500" u="sng" cap="none" strike="noStrike">
                <a:solidFill>
                  <a:srgbClr val="000099"/>
                </a:solidFill>
                <a:latin typeface="Tahoma"/>
                <a:ea typeface="Tahoma"/>
                <a:cs typeface="Tahoma"/>
                <a:sym typeface="Tahoma"/>
              </a:rPr>
              <a:t>sender</a:t>
            </a:r>
            <a:endParaRPr sz="1100"/>
          </a:p>
        </p:txBody>
      </p:sp>
      <p:sp>
        <p:nvSpPr>
          <p:cNvPr id="4587" name="Google Shape;4587;p73"/>
          <p:cNvSpPr txBox="1"/>
          <p:nvPr/>
        </p:nvSpPr>
        <p:spPr>
          <a:xfrm>
            <a:off x="6091238" y="884634"/>
            <a:ext cx="803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8000"/>
              </a:buClr>
              <a:buSzPts val="1500"/>
              <a:buFont typeface="Tahoma"/>
              <a:buNone/>
            </a:pPr>
            <a:r>
              <a:rPr b="0" i="1" lang="en-US" sz="1500" u="sng" cap="none" strike="noStrike">
                <a:solidFill>
                  <a:srgbClr val="008000"/>
                </a:solidFill>
                <a:latin typeface="Tahoma"/>
                <a:ea typeface="Tahoma"/>
                <a:cs typeface="Tahoma"/>
                <a:sym typeface="Tahoma"/>
              </a:rPr>
              <a:t>receiver</a:t>
            </a:r>
            <a:endParaRPr sz="1100"/>
          </a:p>
        </p:txBody>
      </p:sp>
      <p:cxnSp>
        <p:nvCxnSpPr>
          <p:cNvPr id="4588" name="Google Shape;4588;p73"/>
          <p:cNvCxnSpPr/>
          <p:nvPr/>
        </p:nvCxnSpPr>
        <p:spPr>
          <a:xfrm>
            <a:off x="6147196" y="1333500"/>
            <a:ext cx="8400" cy="3404100"/>
          </a:xfrm>
          <a:prstGeom prst="straightConnector1">
            <a:avLst/>
          </a:prstGeom>
          <a:noFill/>
          <a:ln cap="flat" cmpd="sng" w="9525">
            <a:solidFill>
              <a:srgbClr val="000000"/>
            </a:solidFill>
            <a:prstDash val="solid"/>
            <a:round/>
            <a:headEnd len="med" w="med" type="none"/>
            <a:tailEnd len="med" w="med" type="none"/>
          </a:ln>
        </p:spPr>
      </p:cxnSp>
      <p:sp>
        <p:nvSpPr>
          <p:cNvPr id="4589" name="Google Shape;4589;p73"/>
          <p:cNvSpPr txBox="1"/>
          <p:nvPr/>
        </p:nvSpPr>
        <p:spPr>
          <a:xfrm>
            <a:off x="3373660" y="3534965"/>
            <a:ext cx="1142400" cy="4293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send  pkt2</a:t>
            </a:r>
            <a:endParaRPr sz="1100"/>
          </a:p>
          <a:p>
            <a:pPr indent="0" lvl="0" marL="0" marR="0" rtl="0" algn="r">
              <a:lnSpc>
                <a:spcPct val="90000"/>
              </a:lnSpc>
              <a:spcBef>
                <a:spcPts val="0"/>
              </a:spcBef>
              <a:spcAft>
                <a:spcPts val="0"/>
              </a:spcAft>
              <a:buClr>
                <a:srgbClr val="C00000"/>
              </a:buClr>
              <a:buSzPts val="1200"/>
              <a:buFont typeface="Tahoma"/>
              <a:buNone/>
            </a:pPr>
            <a:r>
              <a:rPr b="0" i="0" lang="en-US" sz="1200" u="none" cap="none" strike="noStrike">
                <a:solidFill>
                  <a:srgbClr val="C00000"/>
                </a:solidFill>
                <a:latin typeface="Tahoma"/>
                <a:ea typeface="Tahoma"/>
                <a:cs typeface="Tahoma"/>
                <a:sym typeface="Tahoma"/>
              </a:rPr>
              <a:t>(but not 3,4,5)</a:t>
            </a:r>
            <a:endParaRPr sz="1100"/>
          </a:p>
        </p:txBody>
      </p:sp>
      <p:cxnSp>
        <p:nvCxnSpPr>
          <p:cNvPr id="4590" name="Google Shape;4590;p73"/>
          <p:cNvCxnSpPr/>
          <p:nvPr/>
        </p:nvCxnSpPr>
        <p:spPr>
          <a:xfrm flipH="1">
            <a:off x="4550671" y="1687115"/>
            <a:ext cx="1510800" cy="800100"/>
          </a:xfrm>
          <a:prstGeom prst="straightConnector1">
            <a:avLst/>
          </a:prstGeom>
          <a:noFill/>
          <a:ln cap="flat" cmpd="sng" w="28575">
            <a:solidFill>
              <a:srgbClr val="008000"/>
            </a:solidFill>
            <a:prstDash val="solid"/>
            <a:round/>
            <a:headEnd len="med" w="med" type="none"/>
            <a:tailEnd len="med" w="med" type="triangle"/>
          </a:ln>
        </p:spPr>
      </p:cxnSp>
      <p:grpSp>
        <p:nvGrpSpPr>
          <p:cNvPr id="4591" name="Google Shape;4591;p73"/>
          <p:cNvGrpSpPr/>
          <p:nvPr/>
        </p:nvGrpSpPr>
        <p:grpSpPr>
          <a:xfrm>
            <a:off x="4544615" y="1294209"/>
            <a:ext cx="1591866" cy="969169"/>
            <a:chOff x="6059487" y="1725612"/>
            <a:chExt cx="2122488" cy="1292225"/>
          </a:xfrm>
        </p:grpSpPr>
        <p:cxnSp>
          <p:nvCxnSpPr>
            <p:cNvPr id="4592" name="Google Shape;4592;p73"/>
            <p:cNvCxnSpPr/>
            <p:nvPr/>
          </p:nvCxnSpPr>
          <p:spPr>
            <a:xfrm>
              <a:off x="6061075" y="1725612"/>
              <a:ext cx="2101850" cy="468313"/>
            </a:xfrm>
            <a:prstGeom prst="straightConnector1">
              <a:avLst/>
            </a:prstGeom>
            <a:noFill/>
            <a:ln cap="flat" cmpd="sng" w="28575">
              <a:solidFill>
                <a:srgbClr val="000099"/>
              </a:solidFill>
              <a:prstDash val="solid"/>
              <a:round/>
              <a:headEnd len="med" w="med" type="none"/>
              <a:tailEnd len="med" w="med" type="triangle"/>
            </a:ln>
          </p:spPr>
        </p:cxnSp>
        <p:cxnSp>
          <p:nvCxnSpPr>
            <p:cNvPr id="4593" name="Google Shape;4593;p73"/>
            <p:cNvCxnSpPr/>
            <p:nvPr/>
          </p:nvCxnSpPr>
          <p:spPr>
            <a:xfrm>
              <a:off x="6059487" y="2000250"/>
              <a:ext cx="2100263" cy="468312"/>
            </a:xfrm>
            <a:prstGeom prst="straightConnector1">
              <a:avLst/>
            </a:prstGeom>
            <a:noFill/>
            <a:ln cap="flat" cmpd="sng" w="28575">
              <a:solidFill>
                <a:srgbClr val="000099"/>
              </a:solidFill>
              <a:prstDash val="solid"/>
              <a:round/>
              <a:headEnd len="med" w="med" type="none"/>
              <a:tailEnd len="med" w="med" type="triangle"/>
            </a:ln>
          </p:spPr>
        </p:cxnSp>
        <p:cxnSp>
          <p:nvCxnSpPr>
            <p:cNvPr id="4594" name="Google Shape;4594;p73"/>
            <p:cNvCxnSpPr/>
            <p:nvPr/>
          </p:nvCxnSpPr>
          <p:spPr>
            <a:xfrm>
              <a:off x="6075362" y="2263775"/>
              <a:ext cx="876300" cy="200025"/>
            </a:xfrm>
            <a:prstGeom prst="straightConnector1">
              <a:avLst/>
            </a:prstGeom>
            <a:noFill/>
            <a:ln cap="flat" cmpd="sng" w="28575">
              <a:solidFill>
                <a:srgbClr val="000099"/>
              </a:solidFill>
              <a:prstDash val="solid"/>
              <a:round/>
              <a:headEnd len="med" w="med" type="none"/>
              <a:tailEnd len="med" w="med" type="triangle"/>
            </a:ln>
          </p:spPr>
        </p:cxnSp>
        <p:cxnSp>
          <p:nvCxnSpPr>
            <p:cNvPr id="4595" name="Google Shape;4595;p73"/>
            <p:cNvCxnSpPr/>
            <p:nvPr/>
          </p:nvCxnSpPr>
          <p:spPr>
            <a:xfrm>
              <a:off x="6081712" y="2549525"/>
              <a:ext cx="2100263" cy="468312"/>
            </a:xfrm>
            <a:prstGeom prst="straightConnector1">
              <a:avLst/>
            </a:prstGeom>
            <a:noFill/>
            <a:ln cap="flat" cmpd="sng" w="28575">
              <a:solidFill>
                <a:srgbClr val="000099"/>
              </a:solidFill>
              <a:prstDash val="solid"/>
              <a:round/>
              <a:headEnd len="med" w="med" type="none"/>
              <a:tailEnd len="med" w="med" type="triangle"/>
            </a:ln>
          </p:spPr>
        </p:cxnSp>
        <p:sp>
          <p:nvSpPr>
            <p:cNvPr id="4596" name="Google Shape;4596;p73"/>
            <p:cNvSpPr txBox="1"/>
            <p:nvPr/>
          </p:nvSpPr>
          <p:spPr>
            <a:xfrm>
              <a:off x="6837362" y="2298700"/>
              <a:ext cx="3414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Tahoma"/>
                <a:buNone/>
              </a:pPr>
              <a:r>
                <a:rPr b="1" i="0" lang="en-US" sz="1400" u="none" cap="none" strike="noStrike">
                  <a:solidFill>
                    <a:srgbClr val="FF0000"/>
                  </a:solidFill>
                  <a:latin typeface="Tahoma"/>
                  <a:ea typeface="Tahoma"/>
                  <a:cs typeface="Tahoma"/>
                  <a:sym typeface="Tahoma"/>
                </a:rPr>
                <a:t>X</a:t>
              </a:r>
              <a:endParaRPr sz="1100"/>
            </a:p>
          </p:txBody>
        </p:sp>
        <p:sp>
          <p:nvSpPr>
            <p:cNvPr id="4597" name="Google Shape;4597;p73"/>
            <p:cNvSpPr txBox="1"/>
            <p:nvPr/>
          </p:nvSpPr>
          <p:spPr>
            <a:xfrm>
              <a:off x="6996112" y="2319337"/>
              <a:ext cx="5223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200"/>
                <a:buFont typeface="Tahoma"/>
                <a:buNone/>
              </a:pPr>
              <a:r>
                <a:rPr b="0" i="1" lang="en-US" sz="1200" u="none" cap="none" strike="noStrike">
                  <a:solidFill>
                    <a:srgbClr val="FF0000"/>
                  </a:solidFill>
                  <a:latin typeface="Tahoma"/>
                  <a:ea typeface="Tahoma"/>
                  <a:cs typeface="Tahoma"/>
                  <a:sym typeface="Tahoma"/>
                </a:rPr>
                <a:t>loss</a:t>
              </a:r>
              <a:endParaRPr sz="1100"/>
            </a:p>
          </p:txBody>
        </p:sp>
      </p:grpSp>
      <p:cxnSp>
        <p:nvCxnSpPr>
          <p:cNvPr id="4598" name="Google Shape;4598;p73"/>
          <p:cNvCxnSpPr/>
          <p:nvPr/>
        </p:nvCxnSpPr>
        <p:spPr>
          <a:xfrm flipH="1">
            <a:off x="4548290" y="1901428"/>
            <a:ext cx="1510800" cy="825000"/>
          </a:xfrm>
          <a:prstGeom prst="straightConnector1">
            <a:avLst/>
          </a:prstGeom>
          <a:noFill/>
          <a:ln cap="flat" cmpd="sng" w="28575">
            <a:solidFill>
              <a:srgbClr val="008000"/>
            </a:solidFill>
            <a:prstDash val="solid"/>
            <a:round/>
            <a:headEnd len="med" w="med" type="none"/>
            <a:tailEnd len="med" w="med" type="triangle"/>
          </a:ln>
        </p:spPr>
      </p:cxnSp>
      <p:cxnSp>
        <p:nvCxnSpPr>
          <p:cNvPr id="4599" name="Google Shape;4599;p73"/>
          <p:cNvCxnSpPr/>
          <p:nvPr/>
        </p:nvCxnSpPr>
        <p:spPr>
          <a:xfrm>
            <a:off x="4550569" y="2528888"/>
            <a:ext cx="1575300" cy="351300"/>
          </a:xfrm>
          <a:prstGeom prst="straightConnector1">
            <a:avLst/>
          </a:prstGeom>
          <a:noFill/>
          <a:ln cap="flat" cmpd="sng" w="28575">
            <a:solidFill>
              <a:srgbClr val="000099"/>
            </a:solidFill>
            <a:prstDash val="solid"/>
            <a:round/>
            <a:headEnd len="med" w="med" type="none"/>
            <a:tailEnd len="med" w="med" type="triangle"/>
          </a:ln>
        </p:spPr>
      </p:cxnSp>
      <p:cxnSp>
        <p:nvCxnSpPr>
          <p:cNvPr id="4600" name="Google Shape;4600;p73"/>
          <p:cNvCxnSpPr/>
          <p:nvPr/>
        </p:nvCxnSpPr>
        <p:spPr>
          <a:xfrm>
            <a:off x="4574381" y="2768203"/>
            <a:ext cx="1576500" cy="351300"/>
          </a:xfrm>
          <a:prstGeom prst="straightConnector1">
            <a:avLst/>
          </a:prstGeom>
          <a:noFill/>
          <a:ln cap="flat" cmpd="sng" w="28575">
            <a:solidFill>
              <a:srgbClr val="000099"/>
            </a:solidFill>
            <a:prstDash val="solid"/>
            <a:round/>
            <a:headEnd len="med" w="med" type="none"/>
            <a:tailEnd len="med" w="med" type="triangle"/>
          </a:ln>
        </p:spPr>
      </p:cxnSp>
      <p:cxnSp>
        <p:nvCxnSpPr>
          <p:cNvPr id="4601" name="Google Shape;4601;p73"/>
          <p:cNvCxnSpPr/>
          <p:nvPr/>
        </p:nvCxnSpPr>
        <p:spPr>
          <a:xfrm flipH="1">
            <a:off x="4572103" y="2299096"/>
            <a:ext cx="1510800" cy="825000"/>
          </a:xfrm>
          <a:prstGeom prst="straightConnector1">
            <a:avLst/>
          </a:prstGeom>
          <a:noFill/>
          <a:ln cap="flat" cmpd="sng" w="28575">
            <a:solidFill>
              <a:srgbClr val="008000"/>
            </a:solidFill>
            <a:prstDash val="solid"/>
            <a:round/>
            <a:headEnd len="med" w="med" type="none"/>
            <a:tailEnd len="med" w="med" type="triangle"/>
          </a:ln>
        </p:spPr>
      </p:cxnSp>
      <p:grpSp>
        <p:nvGrpSpPr>
          <p:cNvPr id="4602" name="Google Shape;4602;p73"/>
          <p:cNvGrpSpPr/>
          <p:nvPr/>
        </p:nvGrpSpPr>
        <p:grpSpPr>
          <a:xfrm>
            <a:off x="3061097" y="1690688"/>
            <a:ext cx="1483519" cy="2075943"/>
            <a:chOff x="4081462" y="2254250"/>
            <a:chExt cx="1978025" cy="2767925"/>
          </a:xfrm>
        </p:grpSpPr>
        <p:pic>
          <p:nvPicPr>
            <p:cNvPr descr="alarm_clock_ringing" id="4603" name="Google Shape;4603;p73"/>
            <p:cNvPicPr preferRelativeResize="0"/>
            <p:nvPr/>
          </p:nvPicPr>
          <p:blipFill rotWithShape="1">
            <a:blip r:embed="rId3">
              <a:alphaModFix/>
            </a:blip>
            <a:srcRect b="0" l="0" r="0" t="0"/>
            <a:stretch/>
          </p:blipFill>
          <p:spPr>
            <a:xfrm>
              <a:off x="4081462" y="4283075"/>
              <a:ext cx="436563" cy="481012"/>
            </a:xfrm>
            <a:prstGeom prst="rect">
              <a:avLst/>
            </a:prstGeom>
            <a:noFill/>
            <a:ln>
              <a:noFill/>
            </a:ln>
          </p:spPr>
        </p:pic>
        <p:sp>
          <p:nvSpPr>
            <p:cNvPr id="4604" name="Google Shape;4604;p73"/>
            <p:cNvSpPr txBox="1"/>
            <p:nvPr/>
          </p:nvSpPr>
          <p:spPr>
            <a:xfrm>
              <a:off x="4449762" y="4498975"/>
              <a:ext cx="1538400" cy="523200"/>
            </a:xfrm>
            <a:prstGeom prst="rect">
              <a:avLst/>
            </a:prstGeom>
            <a:noFill/>
            <a:ln>
              <a:noFill/>
            </a:ln>
          </p:spPr>
          <p:txBody>
            <a:bodyPr anchorCtr="0" anchor="t" bIns="34275" lIns="68575" spcFirstLastPara="1" rIns="68575" wrap="square" tIns="34275">
              <a:spAutoFit/>
            </a:bodyPr>
            <a:lstStyle/>
            <a:p>
              <a:pPr indent="0" lvl="0" marL="0" marR="0" rtl="0" algn="r">
                <a:lnSpc>
                  <a:spcPct val="75000"/>
                </a:lnSpc>
                <a:spcBef>
                  <a:spcPts val="0"/>
                </a:spcBef>
                <a:spcAft>
                  <a:spcPts val="0"/>
                </a:spcAft>
                <a:buClr>
                  <a:srgbClr val="FF0000"/>
                </a:buClr>
                <a:buSzPts val="1400"/>
                <a:buFont typeface="Tahoma"/>
                <a:buNone/>
              </a:pPr>
              <a:r>
                <a:rPr b="0" i="1" lang="en-US" sz="1400" u="none" cap="none" strike="noStrike">
                  <a:solidFill>
                    <a:srgbClr val="FF0000"/>
                  </a:solidFill>
                  <a:latin typeface="Tahoma"/>
                  <a:ea typeface="Tahoma"/>
                  <a:cs typeface="Tahoma"/>
                  <a:sym typeface="Tahoma"/>
                </a:rPr>
                <a:t>pkt 2 timeout</a:t>
              </a:r>
              <a:endParaRPr sz="1100"/>
            </a:p>
          </p:txBody>
        </p:sp>
        <p:grpSp>
          <p:nvGrpSpPr>
            <p:cNvPr id="4605" name="Google Shape;4605;p73"/>
            <p:cNvGrpSpPr/>
            <p:nvPr/>
          </p:nvGrpSpPr>
          <p:grpSpPr>
            <a:xfrm>
              <a:off x="5956300" y="2254250"/>
              <a:ext cx="103187" cy="2462212"/>
              <a:chOff x="3651" y="1878"/>
              <a:chExt cx="78" cy="963"/>
            </a:xfrm>
          </p:grpSpPr>
          <p:cxnSp>
            <p:nvCxnSpPr>
              <p:cNvPr id="4606" name="Google Shape;4606;p73"/>
              <p:cNvCxnSpPr/>
              <p:nvPr/>
            </p:nvCxnSpPr>
            <p:spPr>
              <a:xfrm>
                <a:off x="3729" y="1879"/>
                <a:ext cx="0" cy="962"/>
              </a:xfrm>
              <a:prstGeom prst="straightConnector1">
                <a:avLst/>
              </a:prstGeom>
              <a:noFill/>
              <a:ln cap="flat" cmpd="sng" w="28575">
                <a:solidFill>
                  <a:srgbClr val="000000"/>
                </a:solidFill>
                <a:prstDash val="solid"/>
                <a:round/>
                <a:headEnd len="med" w="med" type="none"/>
                <a:tailEnd len="med" w="med" type="none"/>
              </a:ln>
            </p:spPr>
          </p:cxnSp>
          <p:cxnSp>
            <p:nvCxnSpPr>
              <p:cNvPr id="4607" name="Google Shape;4607;p73"/>
              <p:cNvCxnSpPr/>
              <p:nvPr/>
            </p:nvCxnSpPr>
            <p:spPr>
              <a:xfrm rot="10800000">
                <a:off x="3651" y="1878"/>
                <a:ext cx="76" cy="0"/>
              </a:xfrm>
              <a:prstGeom prst="straightConnector1">
                <a:avLst/>
              </a:prstGeom>
              <a:noFill/>
              <a:ln cap="flat" cmpd="sng" w="28575">
                <a:solidFill>
                  <a:srgbClr val="000000"/>
                </a:solidFill>
                <a:prstDash val="solid"/>
                <a:round/>
                <a:headEnd len="med" w="med" type="none"/>
                <a:tailEnd len="med" w="med" type="none"/>
              </a:ln>
            </p:spPr>
          </p:cxnSp>
          <p:cxnSp>
            <p:nvCxnSpPr>
              <p:cNvPr id="4608" name="Google Shape;4608;p73"/>
              <p:cNvCxnSpPr/>
              <p:nvPr/>
            </p:nvCxnSpPr>
            <p:spPr>
              <a:xfrm rot="10800000">
                <a:off x="3651" y="2841"/>
                <a:ext cx="76" cy="0"/>
              </a:xfrm>
              <a:prstGeom prst="straightConnector1">
                <a:avLst/>
              </a:prstGeom>
              <a:noFill/>
              <a:ln cap="flat" cmpd="sng" w="28575">
                <a:solidFill>
                  <a:srgbClr val="000000"/>
                </a:solidFill>
                <a:prstDash val="solid"/>
                <a:round/>
                <a:headEnd len="med" w="med" type="none"/>
                <a:tailEnd len="med" w="med" type="none"/>
              </a:ln>
            </p:spPr>
          </p:cxnSp>
        </p:grpSp>
      </p:grpSp>
      <p:cxnSp>
        <p:nvCxnSpPr>
          <p:cNvPr id="4609" name="Google Shape;4609;p73"/>
          <p:cNvCxnSpPr/>
          <p:nvPr/>
        </p:nvCxnSpPr>
        <p:spPr>
          <a:xfrm>
            <a:off x="4556522" y="3663553"/>
            <a:ext cx="1575300" cy="351300"/>
          </a:xfrm>
          <a:prstGeom prst="straightConnector1">
            <a:avLst/>
          </a:prstGeom>
          <a:noFill/>
          <a:ln cap="flat" cmpd="sng" w="28575">
            <a:solidFill>
              <a:srgbClr val="000099"/>
            </a:solidFill>
            <a:prstDash val="solid"/>
            <a:round/>
            <a:headEnd len="med" w="med" type="none"/>
            <a:tailEnd len="med" w="med" type="triangle"/>
          </a:ln>
        </p:spPr>
      </p:cxnSp>
      <p:sp>
        <p:nvSpPr>
          <p:cNvPr id="4610" name="Google Shape;4610;p73"/>
          <p:cNvSpPr txBox="1"/>
          <p:nvPr/>
        </p:nvSpPr>
        <p:spPr>
          <a:xfrm>
            <a:off x="1708546" y="917972"/>
            <a:ext cx="16098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200"/>
              <a:buFont typeface="Tahoma"/>
              <a:buNone/>
            </a:pPr>
            <a:r>
              <a:rPr b="0" i="1" lang="en-US" sz="1200" u="sng" cap="none" strike="noStrike">
                <a:solidFill>
                  <a:srgbClr val="000099"/>
                </a:solidFill>
                <a:latin typeface="Tahoma"/>
                <a:ea typeface="Tahoma"/>
                <a:cs typeface="Tahoma"/>
                <a:sym typeface="Tahoma"/>
              </a:rPr>
              <a:t>sender window (N=4)</a:t>
            </a:r>
            <a:endParaRPr sz="1100"/>
          </a:p>
        </p:txBody>
      </p:sp>
      <p:grpSp>
        <p:nvGrpSpPr>
          <p:cNvPr id="4611" name="Google Shape;4611;p73"/>
          <p:cNvGrpSpPr/>
          <p:nvPr/>
        </p:nvGrpSpPr>
        <p:grpSpPr>
          <a:xfrm>
            <a:off x="1738312" y="1329928"/>
            <a:ext cx="1077516" cy="991791"/>
            <a:chOff x="2317750" y="1570037"/>
            <a:chExt cx="1436687" cy="1322388"/>
          </a:xfrm>
        </p:grpSpPr>
        <p:grpSp>
          <p:nvGrpSpPr>
            <p:cNvPr id="4612" name="Google Shape;4612;p73"/>
            <p:cNvGrpSpPr/>
            <p:nvPr/>
          </p:nvGrpSpPr>
          <p:grpSpPr>
            <a:xfrm>
              <a:off x="2320925" y="1570037"/>
              <a:ext cx="1428750" cy="476250"/>
              <a:chOff x="115" y="914"/>
              <a:chExt cx="900" cy="300"/>
            </a:xfrm>
          </p:grpSpPr>
          <p:sp>
            <p:nvSpPr>
              <p:cNvPr id="4613" name="Google Shape;4613;p73"/>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14" name="Google Shape;4614;p73"/>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615" name="Google Shape;4615;p73"/>
            <p:cNvGrpSpPr/>
            <p:nvPr/>
          </p:nvGrpSpPr>
          <p:grpSpPr>
            <a:xfrm>
              <a:off x="2317750" y="1855787"/>
              <a:ext cx="1428750" cy="476250"/>
              <a:chOff x="115" y="914"/>
              <a:chExt cx="900" cy="300"/>
            </a:xfrm>
          </p:grpSpPr>
          <p:sp>
            <p:nvSpPr>
              <p:cNvPr id="4616" name="Google Shape;4616;p73"/>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17" name="Google Shape;4617;p73"/>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618" name="Google Shape;4618;p73"/>
            <p:cNvGrpSpPr/>
            <p:nvPr/>
          </p:nvGrpSpPr>
          <p:grpSpPr>
            <a:xfrm>
              <a:off x="2325687" y="2141537"/>
              <a:ext cx="1428750" cy="476250"/>
              <a:chOff x="115" y="914"/>
              <a:chExt cx="900" cy="300"/>
            </a:xfrm>
          </p:grpSpPr>
          <p:sp>
            <p:nvSpPr>
              <p:cNvPr id="4619" name="Google Shape;4619;p73"/>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20" name="Google Shape;4620;p73"/>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nvGrpSpPr>
            <p:cNvPr id="4621" name="Google Shape;4621;p73"/>
            <p:cNvGrpSpPr/>
            <p:nvPr/>
          </p:nvGrpSpPr>
          <p:grpSpPr>
            <a:xfrm>
              <a:off x="2322512" y="2416175"/>
              <a:ext cx="1428750" cy="476250"/>
              <a:chOff x="115" y="914"/>
              <a:chExt cx="900" cy="300"/>
            </a:xfrm>
          </p:grpSpPr>
          <p:sp>
            <p:nvSpPr>
              <p:cNvPr id="4622" name="Google Shape;4622;p73"/>
              <p:cNvSpPr/>
              <p:nvPr/>
            </p:nvSpPr>
            <p:spPr>
              <a:xfrm>
                <a:off x="152" y="936"/>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23" name="Google Shape;4623;p73"/>
              <p:cNvSpPr txBox="1"/>
              <p:nvPr/>
            </p:nvSpPr>
            <p:spPr>
              <a:xfrm>
                <a:off x="115" y="914"/>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0 1 2 3 </a:t>
                </a:r>
                <a:r>
                  <a:rPr b="0" i="0" lang="en-US" sz="1100" u="none" cap="none" strike="noStrike">
                    <a:solidFill>
                      <a:srgbClr val="000000"/>
                    </a:solidFill>
                    <a:latin typeface="Arial"/>
                    <a:ea typeface="Arial"/>
                    <a:cs typeface="Arial"/>
                    <a:sym typeface="Arial"/>
                  </a:rPr>
                  <a:t>4 5 6 7 8 </a:t>
                </a:r>
                <a:endParaRPr sz="1100"/>
              </a:p>
            </p:txBody>
          </p:sp>
        </p:grpSp>
      </p:grpSp>
      <p:grpSp>
        <p:nvGrpSpPr>
          <p:cNvPr id="4624" name="Google Shape;4624;p73"/>
          <p:cNvGrpSpPr/>
          <p:nvPr/>
        </p:nvGrpSpPr>
        <p:grpSpPr>
          <a:xfrm>
            <a:off x="1739503" y="2351484"/>
            <a:ext cx="2812289" cy="500175"/>
            <a:chOff x="2319337" y="3135312"/>
            <a:chExt cx="3749718" cy="666900"/>
          </a:xfrm>
        </p:grpSpPr>
        <p:sp>
          <p:nvSpPr>
            <p:cNvPr id="4625" name="Google Shape;4625;p73"/>
            <p:cNvSpPr/>
            <p:nvPr/>
          </p:nvSpPr>
          <p:spPr>
            <a:xfrm>
              <a:off x="2533650" y="3221037"/>
              <a:ext cx="628650" cy="2286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626" name="Google Shape;4626;p73"/>
            <p:cNvGrpSpPr/>
            <p:nvPr/>
          </p:nvGrpSpPr>
          <p:grpSpPr>
            <a:xfrm>
              <a:off x="2319337" y="3135312"/>
              <a:ext cx="3749718" cy="666900"/>
              <a:chOff x="2319337" y="3135312"/>
              <a:chExt cx="3749718" cy="666900"/>
            </a:xfrm>
          </p:grpSpPr>
          <p:sp>
            <p:nvSpPr>
              <p:cNvPr id="4627" name="Google Shape;4627;p73"/>
              <p:cNvSpPr txBox="1"/>
              <p:nvPr/>
            </p:nvSpPr>
            <p:spPr>
              <a:xfrm>
                <a:off x="3894955" y="3135312"/>
                <a:ext cx="2174100" cy="6669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ack0, send pkt4</a:t>
                </a:r>
                <a:endParaRPr sz="1100"/>
              </a:p>
            </p:txBody>
          </p:sp>
          <p:sp>
            <p:nvSpPr>
              <p:cNvPr id="4628" name="Google Shape;4628;p73"/>
              <p:cNvSpPr txBox="1"/>
              <p:nvPr/>
            </p:nvSpPr>
            <p:spPr>
              <a:xfrm>
                <a:off x="2319337" y="3186112"/>
                <a:ext cx="15129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a:t>
                </a:r>
                <a:r>
                  <a:rPr b="0" i="0" lang="en-US" sz="1100" u="none" cap="none" strike="noStrike">
                    <a:solidFill>
                      <a:srgbClr val="FFFFFF"/>
                    </a:solidFill>
                    <a:latin typeface="Arial"/>
                    <a:ea typeface="Arial"/>
                    <a:cs typeface="Arial"/>
                    <a:sym typeface="Arial"/>
                  </a:rPr>
                  <a:t>1 2 3 4</a:t>
                </a:r>
                <a:r>
                  <a:rPr b="0" i="0" lang="en-US" sz="1100" u="none" cap="none" strike="noStrike">
                    <a:solidFill>
                      <a:srgbClr val="000000"/>
                    </a:solidFill>
                    <a:latin typeface="Arial"/>
                    <a:ea typeface="Arial"/>
                    <a:cs typeface="Arial"/>
                    <a:sym typeface="Arial"/>
                  </a:rPr>
                  <a:t> 5 6 7 8 </a:t>
                </a:r>
                <a:endParaRPr sz="1100"/>
              </a:p>
            </p:txBody>
          </p:sp>
        </p:grpSp>
      </p:grpSp>
      <p:grpSp>
        <p:nvGrpSpPr>
          <p:cNvPr id="4629" name="Google Shape;4629;p73"/>
          <p:cNvGrpSpPr/>
          <p:nvPr/>
        </p:nvGrpSpPr>
        <p:grpSpPr>
          <a:xfrm>
            <a:off x="1728787" y="3565922"/>
            <a:ext cx="1077516" cy="916781"/>
            <a:chOff x="2305050" y="4754562"/>
            <a:chExt cx="1436687" cy="1222375"/>
          </a:xfrm>
        </p:grpSpPr>
        <p:grpSp>
          <p:nvGrpSpPr>
            <p:cNvPr id="4630" name="Google Shape;4630;p73"/>
            <p:cNvGrpSpPr/>
            <p:nvPr/>
          </p:nvGrpSpPr>
          <p:grpSpPr>
            <a:xfrm>
              <a:off x="2305050" y="4754562"/>
              <a:ext cx="1428750" cy="476250"/>
              <a:chOff x="112" y="2105"/>
              <a:chExt cx="900" cy="300"/>
            </a:xfrm>
          </p:grpSpPr>
          <p:sp>
            <p:nvSpPr>
              <p:cNvPr id="4631" name="Google Shape;4631;p73"/>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32" name="Google Shape;4632;p73"/>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633" name="Google Shape;4633;p73"/>
            <p:cNvGrpSpPr/>
            <p:nvPr/>
          </p:nvGrpSpPr>
          <p:grpSpPr>
            <a:xfrm>
              <a:off x="2312987" y="4995862"/>
              <a:ext cx="1428750" cy="476250"/>
              <a:chOff x="112" y="2105"/>
              <a:chExt cx="900" cy="300"/>
            </a:xfrm>
          </p:grpSpPr>
          <p:sp>
            <p:nvSpPr>
              <p:cNvPr id="4634" name="Google Shape;4634;p73"/>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35" name="Google Shape;4635;p73"/>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636" name="Google Shape;4636;p73"/>
            <p:cNvGrpSpPr/>
            <p:nvPr/>
          </p:nvGrpSpPr>
          <p:grpSpPr>
            <a:xfrm>
              <a:off x="2309812" y="5259387"/>
              <a:ext cx="1428750" cy="476250"/>
              <a:chOff x="112" y="2105"/>
              <a:chExt cx="900" cy="300"/>
            </a:xfrm>
          </p:grpSpPr>
          <p:sp>
            <p:nvSpPr>
              <p:cNvPr id="4637" name="Google Shape;4637;p73"/>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38" name="Google Shape;4638;p73"/>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nvGrpSpPr>
            <p:cNvPr id="4639" name="Google Shape;4639;p73"/>
            <p:cNvGrpSpPr/>
            <p:nvPr/>
          </p:nvGrpSpPr>
          <p:grpSpPr>
            <a:xfrm>
              <a:off x="2306637" y="5500687"/>
              <a:ext cx="1428750" cy="476250"/>
              <a:chOff x="112" y="2105"/>
              <a:chExt cx="900" cy="300"/>
            </a:xfrm>
          </p:grpSpPr>
          <p:sp>
            <p:nvSpPr>
              <p:cNvPr id="4640" name="Google Shape;4640;p73"/>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41" name="Google Shape;4641;p73"/>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grpSp>
      <p:grpSp>
        <p:nvGrpSpPr>
          <p:cNvPr id="4642" name="Google Shape;4642;p73"/>
          <p:cNvGrpSpPr/>
          <p:nvPr/>
        </p:nvGrpSpPr>
        <p:grpSpPr>
          <a:xfrm>
            <a:off x="5347096" y="2907506"/>
            <a:ext cx="779860" cy="654844"/>
            <a:chOff x="7129462" y="3876675"/>
            <a:chExt cx="1039813" cy="873125"/>
          </a:xfrm>
        </p:grpSpPr>
        <p:cxnSp>
          <p:nvCxnSpPr>
            <p:cNvPr id="4643" name="Google Shape;4643;p73"/>
            <p:cNvCxnSpPr/>
            <p:nvPr/>
          </p:nvCxnSpPr>
          <p:spPr>
            <a:xfrm flipH="1">
              <a:off x="7129462" y="3876675"/>
              <a:ext cx="1033463" cy="563562"/>
            </a:xfrm>
            <a:prstGeom prst="straightConnector1">
              <a:avLst/>
            </a:prstGeom>
            <a:noFill/>
            <a:ln cap="flat" cmpd="sng" w="28575">
              <a:solidFill>
                <a:srgbClr val="008000"/>
              </a:solidFill>
              <a:prstDash val="solid"/>
              <a:round/>
              <a:headEnd len="med" w="med" type="none"/>
              <a:tailEnd len="med" w="med" type="triangle"/>
            </a:ln>
          </p:spPr>
        </p:cxnSp>
        <p:cxnSp>
          <p:nvCxnSpPr>
            <p:cNvPr id="4644" name="Google Shape;4644;p73"/>
            <p:cNvCxnSpPr/>
            <p:nvPr/>
          </p:nvCxnSpPr>
          <p:spPr>
            <a:xfrm flipH="1">
              <a:off x="7135812" y="4186237"/>
              <a:ext cx="1033463" cy="563563"/>
            </a:xfrm>
            <a:prstGeom prst="straightConnector1">
              <a:avLst/>
            </a:prstGeom>
            <a:noFill/>
            <a:ln cap="flat" cmpd="sng" w="28575">
              <a:solidFill>
                <a:srgbClr val="008000"/>
              </a:solidFill>
              <a:prstDash val="solid"/>
              <a:round/>
              <a:headEnd len="med" w="med" type="none"/>
              <a:tailEnd len="med" w="med" type="triangle"/>
            </a:ln>
          </p:spPr>
        </p:cxnSp>
      </p:grpSp>
      <p:cxnSp>
        <p:nvCxnSpPr>
          <p:cNvPr id="4645" name="Google Shape;4645;p73"/>
          <p:cNvCxnSpPr/>
          <p:nvPr/>
        </p:nvCxnSpPr>
        <p:spPr>
          <a:xfrm flipH="1">
            <a:off x="5367234" y="4032647"/>
            <a:ext cx="775200" cy="422700"/>
          </a:xfrm>
          <a:prstGeom prst="straightConnector1">
            <a:avLst/>
          </a:prstGeom>
          <a:noFill/>
          <a:ln cap="flat" cmpd="sng" w="28575">
            <a:solidFill>
              <a:srgbClr val="008000"/>
            </a:solidFill>
            <a:prstDash val="solid"/>
            <a:round/>
            <a:headEnd len="med" w="med" type="none"/>
            <a:tailEnd len="med" w="med" type="triangle"/>
          </a:ln>
        </p:spPr>
      </p:cxnSp>
      <p:grpSp>
        <p:nvGrpSpPr>
          <p:cNvPr id="4646" name="Google Shape;4646;p73"/>
          <p:cNvGrpSpPr/>
          <p:nvPr/>
        </p:nvGrpSpPr>
        <p:grpSpPr>
          <a:xfrm>
            <a:off x="1737121" y="2589610"/>
            <a:ext cx="2814704" cy="500175"/>
            <a:chOff x="2316162" y="3452813"/>
            <a:chExt cx="3752938" cy="666900"/>
          </a:xfrm>
        </p:grpSpPr>
        <p:grpSp>
          <p:nvGrpSpPr>
            <p:cNvPr id="4647" name="Google Shape;4647;p73"/>
            <p:cNvGrpSpPr/>
            <p:nvPr/>
          </p:nvGrpSpPr>
          <p:grpSpPr>
            <a:xfrm>
              <a:off x="2316162" y="3460750"/>
              <a:ext cx="1428750" cy="476250"/>
              <a:chOff x="112" y="2105"/>
              <a:chExt cx="900" cy="300"/>
            </a:xfrm>
          </p:grpSpPr>
          <p:sp>
            <p:nvSpPr>
              <p:cNvPr id="4648" name="Google Shape;4648;p73"/>
              <p:cNvSpPr/>
              <p:nvPr/>
            </p:nvSpPr>
            <p:spPr>
              <a:xfrm>
                <a:off x="338" y="2127"/>
                <a:ext cx="396" cy="14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649" name="Google Shape;4649;p73"/>
              <p:cNvSpPr txBox="1"/>
              <p:nvPr/>
            </p:nvSpPr>
            <p:spPr>
              <a:xfrm>
                <a:off x="112" y="210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0 1</a:t>
                </a:r>
                <a:r>
                  <a:rPr b="0" i="0" lang="en-US" sz="1100" u="none" cap="none" strike="noStrike">
                    <a:solidFill>
                      <a:srgbClr val="FFFFFF"/>
                    </a:solidFill>
                    <a:latin typeface="Arial"/>
                    <a:ea typeface="Arial"/>
                    <a:cs typeface="Arial"/>
                    <a:sym typeface="Arial"/>
                  </a:rPr>
                  <a:t> 2 3 4 5</a:t>
                </a:r>
                <a:r>
                  <a:rPr b="0" i="0" lang="en-US" sz="1100" u="none" cap="none" strike="noStrike">
                    <a:solidFill>
                      <a:srgbClr val="000000"/>
                    </a:solidFill>
                    <a:latin typeface="Arial"/>
                    <a:ea typeface="Arial"/>
                    <a:cs typeface="Arial"/>
                    <a:sym typeface="Arial"/>
                  </a:rPr>
                  <a:t> 6 7 8 </a:t>
                </a:r>
                <a:endParaRPr sz="1100"/>
              </a:p>
            </p:txBody>
          </p:sp>
        </p:grpSp>
        <p:sp>
          <p:nvSpPr>
            <p:cNvPr id="4650" name="Google Shape;4650;p73"/>
            <p:cNvSpPr txBox="1"/>
            <p:nvPr/>
          </p:nvSpPr>
          <p:spPr>
            <a:xfrm>
              <a:off x="3860800" y="3452813"/>
              <a:ext cx="2208300" cy="6669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ack1, send pkt5</a:t>
              </a:r>
              <a:endParaRPr sz="1100"/>
            </a:p>
          </p:txBody>
        </p:sp>
      </p:grpSp>
      <p:cxnSp>
        <p:nvCxnSpPr>
          <p:cNvPr id="4651" name="Google Shape;4651;p73"/>
          <p:cNvCxnSpPr/>
          <p:nvPr/>
        </p:nvCxnSpPr>
        <p:spPr>
          <a:xfrm>
            <a:off x="4527947" y="1209675"/>
            <a:ext cx="6000" cy="3219600"/>
          </a:xfrm>
          <a:prstGeom prst="straightConnector1">
            <a:avLst/>
          </a:prstGeom>
          <a:noFill/>
          <a:ln cap="flat" cmpd="sng" w="9525">
            <a:solidFill>
              <a:srgbClr val="000000"/>
            </a:solidFill>
            <a:prstDash val="solid"/>
            <a:round/>
            <a:headEnd len="med" w="med" type="none"/>
            <a:tailEnd len="med" w="med" type="none"/>
          </a:ln>
        </p:spPr>
      </p:cxnSp>
      <p:sp>
        <p:nvSpPr>
          <p:cNvPr id="4652" name="Google Shape;4652;p73"/>
          <p:cNvSpPr txBox="1"/>
          <p:nvPr/>
        </p:nvSpPr>
        <p:spPr>
          <a:xfrm>
            <a:off x="6091748" y="1502569"/>
            <a:ext cx="1926300" cy="1577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pkt0, send ack0</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pkt1, send ack1</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pkt3, </a:t>
            </a:r>
            <a:r>
              <a:rPr b="0" i="0" lang="en-US" sz="1400" u="none" cap="none" strike="noStrike">
                <a:solidFill>
                  <a:srgbClr val="C00000"/>
                </a:solidFill>
                <a:latin typeface="Tahoma"/>
                <a:ea typeface="Tahoma"/>
                <a:cs typeface="Tahoma"/>
                <a:sym typeface="Tahoma"/>
              </a:rPr>
              <a:t>buffer</a:t>
            </a:r>
            <a:r>
              <a:rPr b="0" i="0" lang="en-US" sz="1400" u="none" cap="none" strike="noStrike">
                <a:solidFill>
                  <a:srgbClr val="000000"/>
                </a:solidFill>
                <a:latin typeface="Tahoma"/>
                <a:ea typeface="Tahoma"/>
                <a:cs typeface="Tahoma"/>
                <a:sym typeface="Tahoma"/>
              </a:rPr>
              <a:t>, </a:t>
            </a:r>
            <a:endParaRPr sz="1100"/>
          </a:p>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           </a:t>
            </a:r>
            <a:r>
              <a:rPr b="0" i="0" lang="en-US" sz="1400" u="none" cap="none" strike="noStrike">
                <a:solidFill>
                  <a:srgbClr val="C00000"/>
                </a:solidFill>
                <a:latin typeface="Tahoma"/>
                <a:ea typeface="Tahoma"/>
                <a:cs typeface="Tahoma"/>
                <a:sym typeface="Tahoma"/>
              </a:rPr>
              <a:t>send ack3</a:t>
            </a:r>
            <a:endParaRPr sz="1100"/>
          </a:p>
        </p:txBody>
      </p:sp>
      <p:sp>
        <p:nvSpPr>
          <p:cNvPr id="4653" name="Google Shape;4653;p73"/>
          <p:cNvSpPr txBox="1"/>
          <p:nvPr/>
        </p:nvSpPr>
        <p:spPr>
          <a:xfrm>
            <a:off x="3292588" y="2975372"/>
            <a:ext cx="12741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00000"/>
              </a:buClr>
              <a:buSzPts val="1100"/>
              <a:buFont typeface="Tahoma"/>
              <a:buNone/>
            </a:pPr>
            <a:r>
              <a:rPr b="0" i="0" lang="en-US" sz="1100" u="none" cap="none" strike="noStrike">
                <a:solidFill>
                  <a:srgbClr val="C00000"/>
                </a:solidFill>
                <a:latin typeface="Tahoma"/>
                <a:ea typeface="Tahoma"/>
                <a:cs typeface="Tahoma"/>
                <a:sym typeface="Tahoma"/>
              </a:rPr>
              <a:t>record ack3 arrived</a:t>
            </a:r>
            <a:endParaRPr sz="1100"/>
          </a:p>
        </p:txBody>
      </p:sp>
      <p:sp>
        <p:nvSpPr>
          <p:cNvPr id="4654" name="Google Shape;4654;p73"/>
          <p:cNvSpPr txBox="1"/>
          <p:nvPr/>
        </p:nvSpPr>
        <p:spPr>
          <a:xfrm>
            <a:off x="6127467" y="2702719"/>
            <a:ext cx="1725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pkt4, </a:t>
            </a:r>
            <a:r>
              <a:rPr b="0" i="0" lang="en-US" sz="1400" u="none" cap="none" strike="noStrike">
                <a:solidFill>
                  <a:srgbClr val="C00000"/>
                </a:solidFill>
                <a:latin typeface="Tahoma"/>
                <a:ea typeface="Tahoma"/>
                <a:cs typeface="Tahoma"/>
                <a:sym typeface="Tahoma"/>
              </a:rPr>
              <a:t>buffer, </a:t>
            </a:r>
            <a:endParaRPr sz="1100"/>
          </a:p>
          <a:p>
            <a:pPr indent="0" lvl="0" marL="0" marR="0" rtl="0" algn="l">
              <a:lnSpc>
                <a:spcPct val="100000"/>
              </a:lnSpc>
              <a:spcBef>
                <a:spcPts val="0"/>
              </a:spcBef>
              <a:spcAft>
                <a:spcPts val="0"/>
              </a:spcAft>
              <a:buClr>
                <a:srgbClr val="C00000"/>
              </a:buClr>
              <a:buSzPts val="1400"/>
              <a:buFont typeface="Tahoma"/>
              <a:buNone/>
            </a:pPr>
            <a:r>
              <a:rPr b="0" i="0" lang="en-US" sz="1400" u="none" cap="none" strike="noStrike">
                <a:solidFill>
                  <a:srgbClr val="C00000"/>
                </a:solidFill>
                <a:latin typeface="Tahoma"/>
                <a:ea typeface="Tahoma"/>
                <a:cs typeface="Tahoma"/>
                <a:sym typeface="Tahoma"/>
              </a:rPr>
              <a:t>           send ack4</a:t>
            </a:r>
            <a:endParaRPr sz="1100"/>
          </a:p>
        </p:txBody>
      </p:sp>
      <p:sp>
        <p:nvSpPr>
          <p:cNvPr id="4655" name="Google Shape;4655;p73"/>
          <p:cNvSpPr txBox="1"/>
          <p:nvPr/>
        </p:nvSpPr>
        <p:spPr>
          <a:xfrm>
            <a:off x="6141755" y="3093244"/>
            <a:ext cx="1725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receive pkt5, </a:t>
            </a:r>
            <a:r>
              <a:rPr b="0" i="0" lang="en-US" sz="1400" u="none" cap="none" strike="noStrike">
                <a:solidFill>
                  <a:srgbClr val="C00000"/>
                </a:solidFill>
                <a:latin typeface="Tahoma"/>
                <a:ea typeface="Tahoma"/>
                <a:cs typeface="Tahoma"/>
                <a:sym typeface="Tahoma"/>
              </a:rPr>
              <a:t>buffer, </a:t>
            </a:r>
            <a:endParaRPr sz="1100"/>
          </a:p>
          <a:p>
            <a:pPr indent="0" lvl="0" marL="0" marR="0" rtl="0" algn="l">
              <a:lnSpc>
                <a:spcPct val="100000"/>
              </a:lnSpc>
              <a:spcBef>
                <a:spcPts val="0"/>
              </a:spcBef>
              <a:spcAft>
                <a:spcPts val="0"/>
              </a:spcAft>
              <a:buClr>
                <a:srgbClr val="C00000"/>
              </a:buClr>
              <a:buSzPts val="1400"/>
              <a:buFont typeface="Tahoma"/>
              <a:buNone/>
            </a:pPr>
            <a:r>
              <a:rPr b="0" i="0" lang="en-US" sz="1400" u="none" cap="none" strike="noStrike">
                <a:solidFill>
                  <a:srgbClr val="C00000"/>
                </a:solidFill>
                <a:latin typeface="Tahoma"/>
                <a:ea typeface="Tahoma"/>
                <a:cs typeface="Tahoma"/>
                <a:sym typeface="Tahoma"/>
              </a:rPr>
              <a:t>           send ack5</a:t>
            </a:r>
            <a:endParaRPr sz="1100"/>
          </a:p>
        </p:txBody>
      </p:sp>
      <p:sp>
        <p:nvSpPr>
          <p:cNvPr id="4656" name="Google Shape;4656;p73"/>
          <p:cNvSpPr txBox="1"/>
          <p:nvPr/>
        </p:nvSpPr>
        <p:spPr>
          <a:xfrm>
            <a:off x="6121513" y="3892153"/>
            <a:ext cx="2220600" cy="6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rcv pkt2; </a:t>
            </a:r>
            <a:r>
              <a:rPr b="0" i="0" lang="en-US" sz="1400" u="none" cap="none" strike="noStrike">
                <a:solidFill>
                  <a:srgbClr val="C00000"/>
                </a:solidFill>
                <a:latin typeface="Tahoma"/>
                <a:ea typeface="Tahoma"/>
                <a:cs typeface="Tahoma"/>
                <a:sym typeface="Tahoma"/>
              </a:rPr>
              <a:t>deliver pkt2,</a:t>
            </a:r>
            <a:endParaRPr sz="1100"/>
          </a:p>
          <a:p>
            <a:pPr indent="0" lvl="0" marL="0" marR="0" rtl="0" algn="l">
              <a:lnSpc>
                <a:spcPct val="90000"/>
              </a:lnSpc>
              <a:spcBef>
                <a:spcPts val="0"/>
              </a:spcBef>
              <a:spcAft>
                <a:spcPts val="0"/>
              </a:spcAft>
              <a:buClr>
                <a:srgbClr val="C00000"/>
              </a:buClr>
              <a:buSzPts val="1400"/>
              <a:buFont typeface="Tahoma"/>
              <a:buNone/>
            </a:pPr>
            <a:r>
              <a:rPr b="0" i="0" lang="en-US" sz="1400" u="none" cap="none" strike="noStrike">
                <a:solidFill>
                  <a:srgbClr val="C00000"/>
                </a:solidFill>
                <a:latin typeface="Tahoma"/>
                <a:ea typeface="Tahoma"/>
                <a:cs typeface="Tahoma"/>
                <a:sym typeface="Tahoma"/>
              </a:rPr>
              <a:t>pkt3, pkt4, pkt5; send ack2</a:t>
            </a:r>
            <a:endParaRPr sz="1100"/>
          </a:p>
        </p:txBody>
      </p:sp>
      <p:sp>
        <p:nvSpPr>
          <p:cNvPr id="4657" name="Google Shape;4657;p73"/>
          <p:cNvSpPr txBox="1"/>
          <p:nvPr/>
        </p:nvSpPr>
        <p:spPr>
          <a:xfrm>
            <a:off x="3354501" y="4439840"/>
            <a:ext cx="26241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1" lang="en-US" sz="1200" u="none" cap="none" strike="noStrike">
                <a:solidFill>
                  <a:srgbClr val="000000"/>
                </a:solidFill>
                <a:latin typeface="Tahoma"/>
                <a:ea typeface="Tahoma"/>
                <a:cs typeface="Tahoma"/>
                <a:sym typeface="Tahoma"/>
              </a:rPr>
              <a:t>Q: what happens when ack2 arrives?</a:t>
            </a:r>
            <a:endParaRPr sz="1100"/>
          </a:p>
        </p:txBody>
      </p:sp>
      <p:sp>
        <p:nvSpPr>
          <p:cNvPr id="4658" name="Google Shape;4658;p7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1"/>
                                        </p:tgtEl>
                                        <p:attrNameLst>
                                          <p:attrName>style.visibility</p:attrName>
                                        </p:attrNameLst>
                                      </p:cBhvr>
                                      <p:to>
                                        <p:strVal val="visible"/>
                                      </p:to>
                                    </p:set>
                                    <p:animEffect filter="fade" transition="in">
                                      <p:cBhvr>
                                        <p:cTn dur="500"/>
                                        <p:tgtEl>
                                          <p:spTgt spid="46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85"/>
                                        </p:tgtEl>
                                        <p:attrNameLst>
                                          <p:attrName>style.visibility</p:attrName>
                                        </p:attrNameLst>
                                      </p:cBhvr>
                                      <p:to>
                                        <p:strVal val="visible"/>
                                      </p:to>
                                    </p:set>
                                    <p:animEffect filter="fade" transition="in">
                                      <p:cBhvr>
                                        <p:cTn dur="500"/>
                                        <p:tgtEl>
                                          <p:spTgt spid="45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91"/>
                                        </p:tgtEl>
                                        <p:attrNameLst>
                                          <p:attrName>style.visibility</p:attrName>
                                        </p:attrNameLst>
                                      </p:cBhvr>
                                      <p:to>
                                        <p:strVal val="visible"/>
                                      </p:to>
                                    </p:set>
                                    <p:animEffect filter="fade" transition="in">
                                      <p:cBhvr>
                                        <p:cTn dur="500"/>
                                        <p:tgtEl>
                                          <p:spTgt spid="459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52"/>
                                        </p:tgtEl>
                                        <p:attrNameLst>
                                          <p:attrName>style.visibility</p:attrName>
                                        </p:attrNameLst>
                                      </p:cBhvr>
                                      <p:to>
                                        <p:strVal val="visible"/>
                                      </p:to>
                                    </p:set>
                                    <p:animEffect filter="fade" transition="in">
                                      <p:cBhvr>
                                        <p:cTn dur="500"/>
                                        <p:tgtEl>
                                          <p:spTgt spid="4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0"/>
                                        </p:tgtEl>
                                        <p:attrNameLst>
                                          <p:attrName>style.visibility</p:attrName>
                                        </p:attrNameLst>
                                      </p:cBhvr>
                                      <p:to>
                                        <p:strVal val="visible"/>
                                      </p:to>
                                    </p:set>
                                    <p:animEffect filter="fade" transition="in">
                                      <p:cBhvr>
                                        <p:cTn dur="500"/>
                                        <p:tgtEl>
                                          <p:spTgt spid="4590"/>
                                        </p:tgtEl>
                                      </p:cBhvr>
                                    </p:animEffect>
                                  </p:childTnLst>
                                </p:cTn>
                              </p:par>
                              <p:par>
                                <p:cTn fill="hold" nodeType="withEffect" presetClass="entr" presetID="10" presetSubtype="0">
                                  <p:stCondLst>
                                    <p:cond delay="0"/>
                                  </p:stCondLst>
                                  <p:childTnLst>
                                    <p:set>
                                      <p:cBhvr>
                                        <p:cTn dur="1" fill="hold">
                                          <p:stCondLst>
                                            <p:cond delay="0"/>
                                          </p:stCondLst>
                                        </p:cTn>
                                        <p:tgtEl>
                                          <p:spTgt spid="4598"/>
                                        </p:tgtEl>
                                        <p:attrNameLst>
                                          <p:attrName>style.visibility</p:attrName>
                                        </p:attrNameLst>
                                      </p:cBhvr>
                                      <p:to>
                                        <p:strVal val="visible"/>
                                      </p:to>
                                    </p:set>
                                    <p:animEffect filter="fade" transition="in">
                                      <p:cBhvr>
                                        <p:cTn dur="500"/>
                                        <p:tgtEl>
                                          <p:spTgt spid="4598"/>
                                        </p:tgtEl>
                                      </p:cBhvr>
                                    </p:animEffect>
                                  </p:childTnLst>
                                </p:cTn>
                              </p:par>
                              <p:par>
                                <p:cTn fill="hold" nodeType="withEffect" presetClass="entr" presetID="10" presetSubtype="0">
                                  <p:stCondLst>
                                    <p:cond delay="0"/>
                                  </p:stCondLst>
                                  <p:childTnLst>
                                    <p:set>
                                      <p:cBhvr>
                                        <p:cTn dur="1" fill="hold">
                                          <p:stCondLst>
                                            <p:cond delay="0"/>
                                          </p:stCondLst>
                                        </p:cTn>
                                        <p:tgtEl>
                                          <p:spTgt spid="4601"/>
                                        </p:tgtEl>
                                        <p:attrNameLst>
                                          <p:attrName>style.visibility</p:attrName>
                                        </p:attrNameLst>
                                      </p:cBhvr>
                                      <p:to>
                                        <p:strVal val="visible"/>
                                      </p:to>
                                    </p:set>
                                    <p:animEffect filter="fade" transition="in">
                                      <p:cBhvr>
                                        <p:cTn dur="500"/>
                                        <p:tgtEl>
                                          <p:spTgt spid="4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4"/>
                                        </p:tgtEl>
                                        <p:attrNameLst>
                                          <p:attrName>style.visibility</p:attrName>
                                        </p:attrNameLst>
                                      </p:cBhvr>
                                      <p:to>
                                        <p:strVal val="visible"/>
                                      </p:to>
                                    </p:set>
                                    <p:animEffect filter="fade" transition="in">
                                      <p:cBhvr>
                                        <p:cTn dur="500"/>
                                        <p:tgtEl>
                                          <p:spTgt spid="46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99"/>
                                        </p:tgtEl>
                                        <p:attrNameLst>
                                          <p:attrName>style.visibility</p:attrName>
                                        </p:attrNameLst>
                                      </p:cBhvr>
                                      <p:to>
                                        <p:strVal val="visible"/>
                                      </p:to>
                                    </p:set>
                                    <p:animEffect filter="fade" transition="in">
                                      <p:cBhvr>
                                        <p:cTn dur="500"/>
                                        <p:tgtEl>
                                          <p:spTgt spid="45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54"/>
                                        </p:tgtEl>
                                        <p:attrNameLst>
                                          <p:attrName>style.visibility</p:attrName>
                                        </p:attrNameLst>
                                      </p:cBhvr>
                                      <p:to>
                                        <p:strVal val="visible"/>
                                      </p:to>
                                    </p:set>
                                    <p:animEffect filter="fade" transition="in">
                                      <p:cBhvr>
                                        <p:cTn dur="500"/>
                                        <p:tgtEl>
                                          <p:spTgt spid="46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6"/>
                                        </p:tgtEl>
                                        <p:attrNameLst>
                                          <p:attrName>style.visibility</p:attrName>
                                        </p:attrNameLst>
                                      </p:cBhvr>
                                      <p:to>
                                        <p:strVal val="visible"/>
                                      </p:to>
                                    </p:set>
                                    <p:animEffect filter="fade" transition="in">
                                      <p:cBhvr>
                                        <p:cTn dur="500"/>
                                        <p:tgtEl>
                                          <p:spTgt spid="46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00"/>
                                        </p:tgtEl>
                                        <p:attrNameLst>
                                          <p:attrName>style.visibility</p:attrName>
                                        </p:attrNameLst>
                                      </p:cBhvr>
                                      <p:to>
                                        <p:strVal val="visible"/>
                                      </p:to>
                                    </p:set>
                                    <p:animEffect filter="fade" transition="in">
                                      <p:cBhvr>
                                        <p:cTn dur="500"/>
                                        <p:tgtEl>
                                          <p:spTgt spid="46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55"/>
                                        </p:tgtEl>
                                        <p:attrNameLst>
                                          <p:attrName>style.visibility</p:attrName>
                                        </p:attrNameLst>
                                      </p:cBhvr>
                                      <p:to>
                                        <p:strVal val="visible"/>
                                      </p:to>
                                    </p:set>
                                    <p:animEffect filter="fade" transition="in">
                                      <p:cBhvr>
                                        <p:cTn dur="500"/>
                                        <p:tgtEl>
                                          <p:spTgt spid="4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2"/>
                                        </p:tgtEl>
                                        <p:attrNameLst>
                                          <p:attrName>style.visibility</p:attrName>
                                        </p:attrNameLst>
                                      </p:cBhvr>
                                      <p:to>
                                        <p:strVal val="visible"/>
                                      </p:to>
                                    </p:set>
                                    <p:animEffect filter="fade" transition="in">
                                      <p:cBhvr>
                                        <p:cTn dur="500"/>
                                        <p:tgtEl>
                                          <p:spTgt spid="46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53"/>
                                        </p:tgtEl>
                                        <p:attrNameLst>
                                          <p:attrName>style.visibility</p:attrName>
                                        </p:attrNameLst>
                                      </p:cBhvr>
                                      <p:to>
                                        <p:strVal val="visible"/>
                                      </p:to>
                                    </p:set>
                                    <p:animEffect filter="fade" transition="in">
                                      <p:cBhvr>
                                        <p:cTn dur="500"/>
                                        <p:tgtEl>
                                          <p:spTgt spid="4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2"/>
                                        </p:tgtEl>
                                        <p:attrNameLst>
                                          <p:attrName>style.visibility</p:attrName>
                                        </p:attrNameLst>
                                      </p:cBhvr>
                                      <p:to>
                                        <p:strVal val="visible"/>
                                      </p:to>
                                    </p:set>
                                    <p:animEffect filter="fade" transition="in">
                                      <p:cBhvr>
                                        <p:cTn dur="500"/>
                                        <p:tgtEl>
                                          <p:spTgt spid="4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9"/>
                                        </p:tgtEl>
                                        <p:attrNameLst>
                                          <p:attrName>style.visibility</p:attrName>
                                        </p:attrNameLst>
                                      </p:cBhvr>
                                      <p:to>
                                        <p:strVal val="visible"/>
                                      </p:to>
                                    </p:set>
                                    <p:animEffect filter="fade" transition="in">
                                      <p:cBhvr>
                                        <p:cTn dur="500"/>
                                        <p:tgtEl>
                                          <p:spTgt spid="46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89"/>
                                        </p:tgtEl>
                                        <p:attrNameLst>
                                          <p:attrName>style.visibility</p:attrName>
                                        </p:attrNameLst>
                                      </p:cBhvr>
                                      <p:to>
                                        <p:strVal val="visible"/>
                                      </p:to>
                                    </p:set>
                                    <p:animEffect filter="fade" transition="in">
                                      <p:cBhvr>
                                        <p:cTn dur="500"/>
                                        <p:tgtEl>
                                          <p:spTgt spid="45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09"/>
                                        </p:tgtEl>
                                        <p:attrNameLst>
                                          <p:attrName>style.visibility</p:attrName>
                                        </p:attrNameLst>
                                      </p:cBhvr>
                                      <p:to>
                                        <p:strVal val="visible"/>
                                      </p:to>
                                    </p:set>
                                    <p:animEffect filter="fade" transition="in">
                                      <p:cBhvr>
                                        <p:cTn dur="500"/>
                                        <p:tgtEl>
                                          <p:spTgt spid="46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56"/>
                                        </p:tgtEl>
                                        <p:attrNameLst>
                                          <p:attrName>style.visibility</p:attrName>
                                        </p:attrNameLst>
                                      </p:cBhvr>
                                      <p:to>
                                        <p:strVal val="visible"/>
                                      </p:to>
                                    </p:set>
                                    <p:animEffect filter="fade" transition="in">
                                      <p:cBhvr>
                                        <p:cTn dur="500"/>
                                        <p:tgtEl>
                                          <p:spTgt spid="46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645"/>
                                        </p:tgtEl>
                                        <p:attrNameLst>
                                          <p:attrName>style.visibility</p:attrName>
                                        </p:attrNameLst>
                                      </p:cBhvr>
                                      <p:to>
                                        <p:strVal val="visible"/>
                                      </p:to>
                                    </p:set>
                                    <p:animEffect filter="fade" transition="in">
                                      <p:cBhvr>
                                        <p:cTn dur="500"/>
                                        <p:tgtEl>
                                          <p:spTgt spid="4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7"/>
                                        </p:tgtEl>
                                        <p:attrNameLst>
                                          <p:attrName>style.visibility</p:attrName>
                                        </p:attrNameLst>
                                      </p:cBhvr>
                                      <p:to>
                                        <p:strVal val="visible"/>
                                      </p:to>
                                    </p:set>
                                    <p:animEffect filter="fade" transition="in">
                                      <p:cBhvr>
                                        <p:cTn dur="500"/>
                                        <p:tgtEl>
                                          <p:spTgt spid="4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3" name="Shape 4663"/>
        <p:cNvGrpSpPr/>
        <p:nvPr/>
      </p:nvGrpSpPr>
      <p:grpSpPr>
        <a:xfrm>
          <a:off x="0" y="0"/>
          <a:ext cx="0" cy="0"/>
          <a:chOff x="0" y="0"/>
          <a:chExt cx="0" cy="0"/>
        </a:xfrm>
      </p:grpSpPr>
      <p:sp>
        <p:nvSpPr>
          <p:cNvPr id="4664" name="Google Shape;4664;p74"/>
          <p:cNvSpPr txBox="1"/>
          <p:nvPr>
            <p:ph type="title"/>
          </p:nvPr>
        </p:nvSpPr>
        <p:spPr>
          <a:xfrm>
            <a:off x="-13609" y="229960"/>
            <a:ext cx="4666800" cy="998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600"/>
              <a:buFont typeface="Calibri"/>
              <a:buNone/>
            </a:pPr>
            <a:r>
              <a:rPr lang="en-US" sz="3600"/>
              <a:t>Επιλεκτική επανάληψη: δίλημμα!</a:t>
            </a:r>
            <a:endParaRPr sz="3600"/>
          </a:p>
        </p:txBody>
      </p:sp>
      <p:grpSp>
        <p:nvGrpSpPr>
          <p:cNvPr id="4665" name="Google Shape;4665;p74"/>
          <p:cNvGrpSpPr/>
          <p:nvPr/>
        </p:nvGrpSpPr>
        <p:grpSpPr>
          <a:xfrm>
            <a:off x="5198470" y="3045772"/>
            <a:ext cx="3193256" cy="1811232"/>
            <a:chOff x="6909757" y="4181931"/>
            <a:chExt cx="4257675" cy="2414976"/>
          </a:xfrm>
        </p:grpSpPr>
        <p:grpSp>
          <p:nvGrpSpPr>
            <p:cNvPr id="4666" name="Google Shape;4666;p74"/>
            <p:cNvGrpSpPr/>
            <p:nvPr/>
          </p:nvGrpSpPr>
          <p:grpSpPr>
            <a:xfrm>
              <a:off x="6909757" y="4258131"/>
              <a:ext cx="952500" cy="476251"/>
              <a:chOff x="1895" y="3931"/>
              <a:chExt cx="600" cy="300"/>
            </a:xfrm>
          </p:grpSpPr>
          <p:sp>
            <p:nvSpPr>
              <p:cNvPr id="4667" name="Google Shape;4667;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68" name="Google Shape;4668;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669" name="Google Shape;4669;p74"/>
            <p:cNvGrpSpPr/>
            <p:nvPr/>
          </p:nvGrpSpPr>
          <p:grpSpPr>
            <a:xfrm>
              <a:off x="6928807" y="4532769"/>
              <a:ext cx="952500" cy="476251"/>
              <a:chOff x="1895" y="3931"/>
              <a:chExt cx="600" cy="300"/>
            </a:xfrm>
          </p:grpSpPr>
          <p:sp>
            <p:nvSpPr>
              <p:cNvPr id="4670" name="Google Shape;4670;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71" name="Google Shape;4671;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672" name="Google Shape;4672;p74"/>
            <p:cNvGrpSpPr/>
            <p:nvPr/>
          </p:nvGrpSpPr>
          <p:grpSpPr>
            <a:xfrm>
              <a:off x="6936745" y="4796294"/>
              <a:ext cx="952500" cy="476251"/>
              <a:chOff x="1895" y="3931"/>
              <a:chExt cx="600" cy="300"/>
            </a:xfrm>
          </p:grpSpPr>
          <p:sp>
            <p:nvSpPr>
              <p:cNvPr id="4673" name="Google Shape;4673;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74" name="Google Shape;4674;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675" name="Google Shape;4675;p74"/>
            <p:cNvCxnSpPr/>
            <p:nvPr/>
          </p:nvCxnSpPr>
          <p:spPr>
            <a:xfrm>
              <a:off x="7927345" y="4396244"/>
              <a:ext cx="1827213" cy="238125"/>
            </a:xfrm>
            <a:prstGeom prst="straightConnector1">
              <a:avLst/>
            </a:prstGeom>
            <a:noFill/>
            <a:ln cap="flat" cmpd="sng" w="19050">
              <a:solidFill>
                <a:srgbClr val="000099"/>
              </a:solidFill>
              <a:prstDash val="solid"/>
              <a:round/>
              <a:headEnd len="med" w="med" type="none"/>
              <a:tailEnd len="med" w="med" type="triangle"/>
            </a:ln>
          </p:spPr>
        </p:cxnSp>
        <p:cxnSp>
          <p:nvCxnSpPr>
            <p:cNvPr id="4676" name="Google Shape;4676;p74"/>
            <p:cNvCxnSpPr/>
            <p:nvPr/>
          </p:nvCxnSpPr>
          <p:spPr>
            <a:xfrm>
              <a:off x="7957507" y="4681994"/>
              <a:ext cx="1808163" cy="228600"/>
            </a:xfrm>
            <a:prstGeom prst="straightConnector1">
              <a:avLst/>
            </a:prstGeom>
            <a:noFill/>
            <a:ln cap="flat" cmpd="sng" w="19050">
              <a:solidFill>
                <a:srgbClr val="000099"/>
              </a:solidFill>
              <a:prstDash val="solid"/>
              <a:round/>
              <a:headEnd len="med" w="med" type="none"/>
              <a:tailEnd len="med" w="med" type="triangle"/>
            </a:ln>
          </p:spPr>
        </p:cxnSp>
        <p:cxnSp>
          <p:nvCxnSpPr>
            <p:cNvPr id="4677" name="Google Shape;4677;p74"/>
            <p:cNvCxnSpPr/>
            <p:nvPr/>
          </p:nvCxnSpPr>
          <p:spPr>
            <a:xfrm>
              <a:off x="7987670" y="4967744"/>
              <a:ext cx="1784350" cy="209550"/>
            </a:xfrm>
            <a:prstGeom prst="straightConnector1">
              <a:avLst/>
            </a:prstGeom>
            <a:noFill/>
            <a:ln cap="flat" cmpd="sng" w="19050">
              <a:solidFill>
                <a:srgbClr val="000099"/>
              </a:solidFill>
              <a:prstDash val="solid"/>
              <a:round/>
              <a:headEnd len="med" w="med" type="none"/>
              <a:tailEnd len="med" w="med" type="triangle"/>
            </a:ln>
          </p:spPr>
        </p:cxnSp>
        <p:sp>
          <p:nvSpPr>
            <p:cNvPr id="4678" name="Google Shape;4678;p74"/>
            <p:cNvSpPr txBox="1"/>
            <p:nvPr/>
          </p:nvSpPr>
          <p:spPr>
            <a:xfrm>
              <a:off x="8040057" y="418193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679" name="Google Shape;4679;p74"/>
            <p:cNvSpPr txBox="1"/>
            <p:nvPr/>
          </p:nvSpPr>
          <p:spPr>
            <a:xfrm>
              <a:off x="8036882" y="446768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pkt1</a:t>
              </a:r>
              <a:endParaRPr sz="1100"/>
            </a:p>
          </p:txBody>
        </p:sp>
        <p:sp>
          <p:nvSpPr>
            <p:cNvPr id="4680" name="Google Shape;4680;p74"/>
            <p:cNvSpPr txBox="1"/>
            <p:nvPr/>
          </p:nvSpPr>
          <p:spPr>
            <a:xfrm>
              <a:off x="8033707" y="475343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pkt2</a:t>
              </a:r>
              <a:endParaRPr sz="1100"/>
            </a:p>
          </p:txBody>
        </p:sp>
        <p:grpSp>
          <p:nvGrpSpPr>
            <p:cNvPr id="4681" name="Google Shape;4681;p74"/>
            <p:cNvGrpSpPr/>
            <p:nvPr/>
          </p:nvGrpSpPr>
          <p:grpSpPr>
            <a:xfrm>
              <a:off x="6939920" y="5828170"/>
              <a:ext cx="952500" cy="476251"/>
              <a:chOff x="1895" y="3931"/>
              <a:chExt cx="600" cy="300"/>
            </a:xfrm>
          </p:grpSpPr>
          <p:sp>
            <p:nvSpPr>
              <p:cNvPr id="4682" name="Google Shape;4682;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83" name="Google Shape;4683;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684" name="Google Shape;4684;p74"/>
            <p:cNvCxnSpPr/>
            <p:nvPr/>
          </p:nvCxnSpPr>
          <p:spPr>
            <a:xfrm>
              <a:off x="7990845" y="5961520"/>
              <a:ext cx="1784350" cy="223838"/>
            </a:xfrm>
            <a:prstGeom prst="straightConnector1">
              <a:avLst/>
            </a:prstGeom>
            <a:noFill/>
            <a:ln cap="flat" cmpd="sng" w="19050">
              <a:solidFill>
                <a:srgbClr val="000099"/>
              </a:solidFill>
              <a:prstDash val="solid"/>
              <a:round/>
              <a:headEnd len="med" w="med" type="none"/>
              <a:tailEnd len="med" w="med" type="triangle"/>
            </a:ln>
          </p:spPr>
        </p:cxnSp>
        <p:sp>
          <p:nvSpPr>
            <p:cNvPr id="4685" name="Google Shape;4685;p74"/>
            <p:cNvSpPr txBox="1"/>
            <p:nvPr/>
          </p:nvSpPr>
          <p:spPr>
            <a:xfrm>
              <a:off x="8074982" y="5747207"/>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686" name="Google Shape;4686;p74"/>
            <p:cNvSpPr txBox="1"/>
            <p:nvPr/>
          </p:nvSpPr>
          <p:spPr>
            <a:xfrm>
              <a:off x="6924045" y="5429707"/>
              <a:ext cx="1382700" cy="702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timeout</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retransmit pkt0</a:t>
              </a:r>
              <a:endParaRPr sz="1100"/>
            </a:p>
          </p:txBody>
        </p:sp>
        <p:sp>
          <p:nvSpPr>
            <p:cNvPr id="4687" name="Google Shape;4687;p74"/>
            <p:cNvSpPr/>
            <p:nvPr/>
          </p:nvSpPr>
          <p:spPr>
            <a:xfrm>
              <a:off x="9959345" y="4559756"/>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88" name="Google Shape;4688;p74"/>
            <p:cNvSpPr txBox="1"/>
            <p:nvPr/>
          </p:nvSpPr>
          <p:spPr>
            <a:xfrm>
              <a:off x="9770432" y="4510544"/>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a:t>
              </a:r>
              <a:r>
                <a:rPr b="0" i="0" lang="en-US" sz="900" u="none" cap="none" strike="noStrike">
                  <a:solidFill>
                    <a:srgbClr val="FFFFFF"/>
                  </a:solidFill>
                  <a:latin typeface="Arial"/>
                  <a:ea typeface="Arial"/>
                  <a:cs typeface="Arial"/>
                  <a:sym typeface="Arial"/>
                </a:rPr>
                <a:t> 1 2 3</a:t>
              </a:r>
              <a:r>
                <a:rPr b="0" i="0" lang="en-US" sz="900" u="none" cap="none" strike="noStrike">
                  <a:solidFill>
                    <a:srgbClr val="000000"/>
                  </a:solidFill>
                  <a:latin typeface="Arial"/>
                  <a:ea typeface="Arial"/>
                  <a:cs typeface="Arial"/>
                  <a:sym typeface="Arial"/>
                </a:rPr>
                <a:t> 0 1 2</a:t>
              </a:r>
              <a:endParaRPr sz="1100"/>
            </a:p>
          </p:txBody>
        </p:sp>
        <p:sp>
          <p:nvSpPr>
            <p:cNvPr id="4689" name="Google Shape;4689;p74"/>
            <p:cNvSpPr/>
            <p:nvPr/>
          </p:nvSpPr>
          <p:spPr>
            <a:xfrm>
              <a:off x="10079995" y="4831219"/>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90" name="Google Shape;4690;p74"/>
            <p:cNvSpPr txBox="1"/>
            <p:nvPr/>
          </p:nvSpPr>
          <p:spPr>
            <a:xfrm>
              <a:off x="9767257" y="4785181"/>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2 3 0</a:t>
              </a:r>
              <a:r>
                <a:rPr b="0" i="0" lang="en-US" sz="900" u="none" cap="none" strike="noStrike">
                  <a:solidFill>
                    <a:srgbClr val="000000"/>
                  </a:solidFill>
                  <a:latin typeface="Arial"/>
                  <a:ea typeface="Arial"/>
                  <a:cs typeface="Arial"/>
                  <a:sym typeface="Arial"/>
                </a:rPr>
                <a:t> 1 2</a:t>
              </a:r>
              <a:endParaRPr sz="1100"/>
            </a:p>
          </p:txBody>
        </p:sp>
        <p:sp>
          <p:nvSpPr>
            <p:cNvPr id="4691" name="Google Shape;4691;p74"/>
            <p:cNvSpPr/>
            <p:nvPr/>
          </p:nvSpPr>
          <p:spPr>
            <a:xfrm>
              <a:off x="10210170" y="5094744"/>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692" name="Google Shape;4692;p74"/>
            <p:cNvSpPr txBox="1"/>
            <p:nvPr/>
          </p:nvSpPr>
          <p:spPr>
            <a:xfrm>
              <a:off x="9770432" y="5048707"/>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0 1 2 </a:t>
              </a:r>
              <a:r>
                <a:rPr b="0" i="0" lang="en-US" sz="900" u="none" cap="none" strike="noStrike">
                  <a:solidFill>
                    <a:srgbClr val="FFFFFF"/>
                  </a:solidFill>
                  <a:latin typeface="Arial"/>
                  <a:ea typeface="Arial"/>
                  <a:cs typeface="Arial"/>
                  <a:sym typeface="Arial"/>
                </a:rPr>
                <a:t>3 0 1</a:t>
              </a:r>
              <a:r>
                <a:rPr b="0" i="0" lang="en-US" sz="900" u="none" cap="none" strike="noStrike">
                  <a:solidFill>
                    <a:srgbClr val="000000"/>
                  </a:solidFill>
                  <a:latin typeface="Arial"/>
                  <a:ea typeface="Arial"/>
                  <a:cs typeface="Arial"/>
                  <a:sym typeface="Arial"/>
                </a:rPr>
                <a:t> 2</a:t>
              </a:r>
              <a:endParaRPr sz="1100"/>
            </a:p>
          </p:txBody>
        </p:sp>
        <p:cxnSp>
          <p:nvCxnSpPr>
            <p:cNvPr id="4693" name="Google Shape;4693;p74"/>
            <p:cNvCxnSpPr/>
            <p:nvPr/>
          </p:nvCxnSpPr>
          <p:spPr>
            <a:xfrm flipH="1">
              <a:off x="9122732" y="4642306"/>
              <a:ext cx="577850" cy="257175"/>
            </a:xfrm>
            <a:prstGeom prst="straightConnector1">
              <a:avLst/>
            </a:prstGeom>
            <a:noFill/>
            <a:ln cap="flat" cmpd="sng" w="19050">
              <a:solidFill>
                <a:srgbClr val="008000"/>
              </a:solidFill>
              <a:prstDash val="solid"/>
              <a:round/>
              <a:headEnd len="med" w="med" type="none"/>
              <a:tailEnd len="med" w="med" type="triangle"/>
            </a:ln>
          </p:spPr>
        </p:cxnSp>
        <p:cxnSp>
          <p:nvCxnSpPr>
            <p:cNvPr id="4694" name="Google Shape;4694;p74"/>
            <p:cNvCxnSpPr/>
            <p:nvPr/>
          </p:nvCxnSpPr>
          <p:spPr>
            <a:xfrm flipH="1">
              <a:off x="9122732" y="4905831"/>
              <a:ext cx="608013" cy="225425"/>
            </a:xfrm>
            <a:prstGeom prst="straightConnector1">
              <a:avLst/>
            </a:prstGeom>
            <a:noFill/>
            <a:ln cap="flat" cmpd="sng" w="19050">
              <a:solidFill>
                <a:srgbClr val="008000"/>
              </a:solidFill>
              <a:prstDash val="solid"/>
              <a:round/>
              <a:headEnd len="med" w="med" type="none"/>
              <a:tailEnd len="med" w="med" type="triangle"/>
            </a:ln>
          </p:spPr>
        </p:cxnSp>
        <p:cxnSp>
          <p:nvCxnSpPr>
            <p:cNvPr id="4695" name="Google Shape;4695;p74"/>
            <p:cNvCxnSpPr/>
            <p:nvPr/>
          </p:nvCxnSpPr>
          <p:spPr>
            <a:xfrm flipH="1">
              <a:off x="9129082" y="5169357"/>
              <a:ext cx="631825" cy="212725"/>
            </a:xfrm>
            <a:prstGeom prst="straightConnector1">
              <a:avLst/>
            </a:prstGeom>
            <a:noFill/>
            <a:ln cap="flat" cmpd="sng" w="19050">
              <a:solidFill>
                <a:srgbClr val="008000"/>
              </a:solidFill>
              <a:prstDash val="solid"/>
              <a:round/>
              <a:headEnd len="med" w="med" type="none"/>
              <a:tailEnd len="med" w="med" type="triangle"/>
            </a:ln>
          </p:spPr>
        </p:cxnSp>
        <p:sp>
          <p:nvSpPr>
            <p:cNvPr id="4696" name="Google Shape;4696;p74"/>
            <p:cNvSpPr txBox="1"/>
            <p:nvPr/>
          </p:nvSpPr>
          <p:spPr>
            <a:xfrm>
              <a:off x="8913182" y="4759781"/>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697" name="Google Shape;4697;p74"/>
            <p:cNvSpPr txBox="1"/>
            <p:nvPr/>
          </p:nvSpPr>
          <p:spPr>
            <a:xfrm>
              <a:off x="8921120" y="5002669"/>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698" name="Google Shape;4698;p74"/>
            <p:cNvSpPr txBox="1"/>
            <p:nvPr/>
          </p:nvSpPr>
          <p:spPr>
            <a:xfrm>
              <a:off x="8927470" y="5240794"/>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699" name="Google Shape;4699;p74"/>
            <p:cNvSpPr txBox="1"/>
            <p:nvPr/>
          </p:nvSpPr>
          <p:spPr>
            <a:xfrm>
              <a:off x="9719632" y="5950407"/>
              <a:ext cx="1447800" cy="646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CC0000"/>
                </a:buClr>
                <a:buSzPts val="900"/>
                <a:buFont typeface="Tahoma"/>
                <a:buNone/>
              </a:pPr>
              <a:r>
                <a:rPr i="1" lang="en-US" sz="900">
                  <a:solidFill>
                    <a:srgbClr val="CC0000"/>
                  </a:solidFill>
                  <a:latin typeface="Tahoma"/>
                  <a:ea typeface="Tahoma"/>
                  <a:cs typeface="Tahoma"/>
                  <a:sym typeface="Tahoma"/>
                </a:rPr>
                <a:t>θα δεχτεί πακέτο με αριθμό ακολουθίας 0</a:t>
              </a:r>
              <a:endParaRPr i="1" sz="900">
                <a:solidFill>
                  <a:srgbClr val="CC0000"/>
                </a:solidFill>
                <a:latin typeface="Tahoma"/>
                <a:ea typeface="Tahoma"/>
                <a:cs typeface="Tahoma"/>
                <a:sym typeface="Tahoma"/>
              </a:endParaRPr>
            </a:p>
          </p:txBody>
        </p:sp>
        <p:cxnSp>
          <p:nvCxnSpPr>
            <p:cNvPr id="4700" name="Google Shape;4700;p74"/>
            <p:cNvCxnSpPr/>
            <p:nvPr/>
          </p:nvCxnSpPr>
          <p:spPr>
            <a:xfrm rot="10800000">
              <a:off x="10424482" y="5345569"/>
              <a:ext cx="0" cy="635000"/>
            </a:xfrm>
            <a:prstGeom prst="straightConnector1">
              <a:avLst/>
            </a:prstGeom>
            <a:noFill/>
            <a:ln cap="flat" cmpd="sng" w="9525">
              <a:solidFill>
                <a:srgbClr val="CC0000"/>
              </a:solidFill>
              <a:prstDash val="solid"/>
              <a:round/>
              <a:headEnd len="med" w="med" type="none"/>
              <a:tailEnd len="med" w="med" type="triangle"/>
            </a:ln>
          </p:spPr>
        </p:cxnSp>
      </p:grpSp>
      <p:sp>
        <p:nvSpPr>
          <p:cNvPr id="4701" name="Google Shape;4701;p74"/>
          <p:cNvSpPr txBox="1"/>
          <p:nvPr/>
        </p:nvSpPr>
        <p:spPr>
          <a:xfrm>
            <a:off x="5177555" y="4583575"/>
            <a:ext cx="9156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Tahoma"/>
              <a:buNone/>
            </a:pPr>
            <a:r>
              <a:rPr b="0" i="0" lang="en-US" sz="1500" u="none" cap="none" strike="noStrike">
                <a:solidFill>
                  <a:srgbClr val="C00000"/>
                </a:solidFill>
                <a:latin typeface="Tahoma"/>
                <a:ea typeface="Tahoma"/>
                <a:cs typeface="Tahoma"/>
                <a:sym typeface="Tahoma"/>
              </a:rPr>
              <a:t>(b) oops!</a:t>
            </a:r>
            <a:endParaRPr sz="1100"/>
          </a:p>
        </p:txBody>
      </p:sp>
      <p:grpSp>
        <p:nvGrpSpPr>
          <p:cNvPr id="4702" name="Google Shape;4702;p74"/>
          <p:cNvGrpSpPr/>
          <p:nvPr/>
        </p:nvGrpSpPr>
        <p:grpSpPr>
          <a:xfrm>
            <a:off x="5089449" y="263469"/>
            <a:ext cx="3307556" cy="2125556"/>
            <a:chOff x="6785932" y="351292"/>
            <a:chExt cx="4410075" cy="2834075"/>
          </a:xfrm>
        </p:grpSpPr>
        <p:sp>
          <p:nvSpPr>
            <p:cNvPr id="4703" name="Google Shape;4703;p74"/>
            <p:cNvSpPr txBox="1"/>
            <p:nvPr/>
          </p:nvSpPr>
          <p:spPr>
            <a:xfrm>
              <a:off x="9546595" y="351292"/>
              <a:ext cx="1458900" cy="7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receiver window</a:t>
              </a:r>
              <a:endParaRPr sz="1100"/>
            </a:p>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(after receipt)</a:t>
              </a:r>
              <a:endParaRPr sz="1100"/>
            </a:p>
          </p:txBody>
        </p:sp>
        <p:sp>
          <p:nvSpPr>
            <p:cNvPr id="4704" name="Google Shape;4704;p74"/>
            <p:cNvSpPr txBox="1"/>
            <p:nvPr/>
          </p:nvSpPr>
          <p:spPr>
            <a:xfrm>
              <a:off x="6785932" y="354467"/>
              <a:ext cx="1365300" cy="7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sender window</a:t>
              </a:r>
              <a:endParaRPr sz="1100"/>
            </a:p>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(after receipt)</a:t>
              </a:r>
              <a:endParaRPr sz="1100"/>
            </a:p>
          </p:txBody>
        </p:sp>
        <p:cxnSp>
          <p:nvCxnSpPr>
            <p:cNvPr id="4705" name="Google Shape;4705;p74"/>
            <p:cNvCxnSpPr/>
            <p:nvPr/>
          </p:nvCxnSpPr>
          <p:spPr>
            <a:xfrm>
              <a:off x="6871657" y="845004"/>
              <a:ext cx="1109663" cy="0"/>
            </a:xfrm>
            <a:prstGeom prst="straightConnector1">
              <a:avLst/>
            </a:prstGeom>
            <a:noFill/>
            <a:ln cap="flat" cmpd="sng" w="19050">
              <a:solidFill>
                <a:srgbClr val="000099"/>
              </a:solidFill>
              <a:prstDash val="solid"/>
              <a:round/>
              <a:headEnd len="med" w="med" type="none"/>
              <a:tailEnd len="med" w="med" type="none"/>
            </a:ln>
          </p:spPr>
        </p:cxnSp>
        <p:cxnSp>
          <p:nvCxnSpPr>
            <p:cNvPr id="4706" name="Google Shape;4706;p74"/>
            <p:cNvCxnSpPr/>
            <p:nvPr/>
          </p:nvCxnSpPr>
          <p:spPr>
            <a:xfrm>
              <a:off x="9652957" y="845004"/>
              <a:ext cx="1109663" cy="0"/>
            </a:xfrm>
            <a:prstGeom prst="straightConnector1">
              <a:avLst/>
            </a:prstGeom>
            <a:noFill/>
            <a:ln cap="flat" cmpd="sng" w="19050">
              <a:solidFill>
                <a:srgbClr val="008000"/>
              </a:solidFill>
              <a:prstDash val="solid"/>
              <a:round/>
              <a:headEnd len="med" w="med" type="none"/>
              <a:tailEnd len="med" w="med" type="none"/>
            </a:ln>
          </p:spPr>
        </p:cxnSp>
        <p:grpSp>
          <p:nvGrpSpPr>
            <p:cNvPr id="4707" name="Google Shape;4707;p74"/>
            <p:cNvGrpSpPr/>
            <p:nvPr/>
          </p:nvGrpSpPr>
          <p:grpSpPr>
            <a:xfrm>
              <a:off x="6927220" y="1057729"/>
              <a:ext cx="952500" cy="476251"/>
              <a:chOff x="1895" y="3931"/>
              <a:chExt cx="600" cy="300"/>
            </a:xfrm>
          </p:grpSpPr>
          <p:sp>
            <p:nvSpPr>
              <p:cNvPr id="4708" name="Google Shape;4708;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09" name="Google Shape;4709;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710" name="Google Shape;4710;p74"/>
            <p:cNvGrpSpPr/>
            <p:nvPr/>
          </p:nvGrpSpPr>
          <p:grpSpPr>
            <a:xfrm>
              <a:off x="6946270" y="1332367"/>
              <a:ext cx="952500" cy="476251"/>
              <a:chOff x="1895" y="3931"/>
              <a:chExt cx="600" cy="300"/>
            </a:xfrm>
          </p:grpSpPr>
          <p:sp>
            <p:nvSpPr>
              <p:cNvPr id="4711" name="Google Shape;4711;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12" name="Google Shape;4712;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713" name="Google Shape;4713;p74"/>
            <p:cNvGrpSpPr/>
            <p:nvPr/>
          </p:nvGrpSpPr>
          <p:grpSpPr>
            <a:xfrm>
              <a:off x="6954207" y="1595892"/>
              <a:ext cx="952500" cy="476251"/>
              <a:chOff x="1895" y="3931"/>
              <a:chExt cx="600" cy="300"/>
            </a:xfrm>
          </p:grpSpPr>
          <p:sp>
            <p:nvSpPr>
              <p:cNvPr id="4714" name="Google Shape;4714;p74"/>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15" name="Google Shape;4715;p74"/>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716" name="Google Shape;4716;p74"/>
            <p:cNvCxnSpPr/>
            <p:nvPr/>
          </p:nvCxnSpPr>
          <p:spPr>
            <a:xfrm>
              <a:off x="7944807" y="1195842"/>
              <a:ext cx="1827212" cy="238125"/>
            </a:xfrm>
            <a:prstGeom prst="straightConnector1">
              <a:avLst/>
            </a:prstGeom>
            <a:noFill/>
            <a:ln cap="flat" cmpd="sng" w="19050">
              <a:solidFill>
                <a:srgbClr val="000099"/>
              </a:solidFill>
              <a:prstDash val="solid"/>
              <a:round/>
              <a:headEnd len="med" w="med" type="none"/>
              <a:tailEnd len="med" w="med" type="triangle"/>
            </a:ln>
          </p:spPr>
        </p:cxnSp>
        <p:cxnSp>
          <p:nvCxnSpPr>
            <p:cNvPr id="4717" name="Google Shape;4717;p74"/>
            <p:cNvCxnSpPr/>
            <p:nvPr/>
          </p:nvCxnSpPr>
          <p:spPr>
            <a:xfrm>
              <a:off x="7974970" y="1481592"/>
              <a:ext cx="1808162" cy="228600"/>
            </a:xfrm>
            <a:prstGeom prst="straightConnector1">
              <a:avLst/>
            </a:prstGeom>
            <a:noFill/>
            <a:ln cap="flat" cmpd="sng" w="19050">
              <a:solidFill>
                <a:srgbClr val="000099"/>
              </a:solidFill>
              <a:prstDash val="solid"/>
              <a:round/>
              <a:headEnd len="med" w="med" type="none"/>
              <a:tailEnd len="med" w="med" type="triangle"/>
            </a:ln>
          </p:spPr>
        </p:cxnSp>
        <p:cxnSp>
          <p:nvCxnSpPr>
            <p:cNvPr id="4718" name="Google Shape;4718;p74"/>
            <p:cNvCxnSpPr/>
            <p:nvPr/>
          </p:nvCxnSpPr>
          <p:spPr>
            <a:xfrm>
              <a:off x="8005132" y="1767342"/>
              <a:ext cx="1784350" cy="209550"/>
            </a:xfrm>
            <a:prstGeom prst="straightConnector1">
              <a:avLst/>
            </a:prstGeom>
            <a:noFill/>
            <a:ln cap="flat" cmpd="sng" w="19050">
              <a:solidFill>
                <a:srgbClr val="000099"/>
              </a:solidFill>
              <a:prstDash val="solid"/>
              <a:round/>
              <a:headEnd len="med" w="med" type="none"/>
              <a:tailEnd len="med" w="med" type="triangle"/>
            </a:ln>
          </p:spPr>
        </p:cxnSp>
        <p:sp>
          <p:nvSpPr>
            <p:cNvPr id="4719" name="Google Shape;4719;p74"/>
            <p:cNvSpPr txBox="1"/>
            <p:nvPr/>
          </p:nvSpPr>
          <p:spPr>
            <a:xfrm>
              <a:off x="7990845" y="98152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720" name="Google Shape;4720;p74"/>
            <p:cNvSpPr txBox="1"/>
            <p:nvPr/>
          </p:nvSpPr>
          <p:spPr>
            <a:xfrm>
              <a:off x="8054345" y="126727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pkt1</a:t>
              </a:r>
              <a:endParaRPr sz="1100"/>
            </a:p>
          </p:txBody>
        </p:sp>
        <p:sp>
          <p:nvSpPr>
            <p:cNvPr id="4721" name="Google Shape;4721;p74"/>
            <p:cNvSpPr txBox="1"/>
            <p:nvPr/>
          </p:nvSpPr>
          <p:spPr>
            <a:xfrm>
              <a:off x="8051170" y="155302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pkt2</a:t>
              </a:r>
              <a:endParaRPr sz="1100"/>
            </a:p>
          </p:txBody>
        </p:sp>
        <p:sp>
          <p:nvSpPr>
            <p:cNvPr id="4722" name="Google Shape;4722;p74"/>
            <p:cNvSpPr/>
            <p:nvPr/>
          </p:nvSpPr>
          <p:spPr>
            <a:xfrm>
              <a:off x="7270120" y="2369004"/>
              <a:ext cx="401637" cy="188913"/>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23" name="Google Shape;4723;p74"/>
            <p:cNvSpPr txBox="1"/>
            <p:nvPr/>
          </p:nvSpPr>
          <p:spPr>
            <a:xfrm>
              <a:off x="6957382" y="2322967"/>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a:t>
              </a:r>
              <a:r>
                <a:rPr b="0" i="0" lang="en-US" sz="900" u="none" cap="none" strike="noStrike">
                  <a:solidFill>
                    <a:srgbClr val="000000"/>
                  </a:solidFill>
                  <a:latin typeface="Arial"/>
                  <a:ea typeface="Arial"/>
                  <a:cs typeface="Arial"/>
                  <a:sym typeface="Arial"/>
                </a:rPr>
                <a:t> </a:t>
              </a:r>
              <a:r>
                <a:rPr b="0" i="0" lang="en-US" sz="900" u="none" cap="none" strike="noStrike">
                  <a:solidFill>
                    <a:srgbClr val="FFFFFF"/>
                  </a:solidFill>
                  <a:latin typeface="Arial"/>
                  <a:ea typeface="Arial"/>
                  <a:cs typeface="Arial"/>
                  <a:sym typeface="Arial"/>
                </a:rPr>
                <a:t>3 0</a:t>
              </a:r>
              <a:r>
                <a:rPr b="0" i="0" lang="en-US" sz="900" u="none" cap="none" strike="noStrike">
                  <a:solidFill>
                    <a:srgbClr val="000000"/>
                  </a:solidFill>
                  <a:latin typeface="Arial"/>
                  <a:ea typeface="Arial"/>
                  <a:cs typeface="Arial"/>
                  <a:sym typeface="Arial"/>
                </a:rPr>
                <a:t> 1 2</a:t>
              </a:r>
              <a:endParaRPr sz="1100"/>
            </a:p>
          </p:txBody>
        </p:sp>
        <p:cxnSp>
          <p:nvCxnSpPr>
            <p:cNvPr id="4724" name="Google Shape;4724;p74"/>
            <p:cNvCxnSpPr/>
            <p:nvPr/>
          </p:nvCxnSpPr>
          <p:spPr>
            <a:xfrm>
              <a:off x="7976557" y="2494417"/>
              <a:ext cx="1784350" cy="223838"/>
            </a:xfrm>
            <a:prstGeom prst="straightConnector1">
              <a:avLst/>
            </a:prstGeom>
            <a:noFill/>
            <a:ln cap="flat" cmpd="sng" w="19050">
              <a:solidFill>
                <a:srgbClr val="000099"/>
              </a:solidFill>
              <a:prstDash val="solid"/>
              <a:round/>
              <a:headEnd len="med" w="med" type="none"/>
              <a:tailEnd len="med" w="med" type="triangle"/>
            </a:ln>
          </p:spPr>
        </p:cxnSp>
        <p:sp>
          <p:nvSpPr>
            <p:cNvPr id="4725" name="Google Shape;4725;p74"/>
            <p:cNvSpPr txBox="1"/>
            <p:nvPr/>
          </p:nvSpPr>
          <p:spPr>
            <a:xfrm>
              <a:off x="8079745" y="2502354"/>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726" name="Google Shape;4726;p74"/>
            <p:cNvSpPr/>
            <p:nvPr/>
          </p:nvSpPr>
          <p:spPr>
            <a:xfrm>
              <a:off x="9976807" y="1359354"/>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27" name="Google Shape;4727;p74"/>
            <p:cNvSpPr txBox="1"/>
            <p:nvPr/>
          </p:nvSpPr>
          <p:spPr>
            <a:xfrm>
              <a:off x="9787895" y="1310142"/>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a:t>
              </a:r>
              <a:r>
                <a:rPr b="0" i="0" lang="en-US" sz="900" u="none" cap="none" strike="noStrike">
                  <a:solidFill>
                    <a:srgbClr val="FFFFFF"/>
                  </a:solidFill>
                  <a:latin typeface="Arial"/>
                  <a:ea typeface="Arial"/>
                  <a:cs typeface="Arial"/>
                  <a:sym typeface="Arial"/>
                </a:rPr>
                <a:t> 1 2 3</a:t>
              </a:r>
              <a:r>
                <a:rPr b="0" i="0" lang="en-US" sz="900" u="none" cap="none" strike="noStrike">
                  <a:solidFill>
                    <a:srgbClr val="000000"/>
                  </a:solidFill>
                  <a:latin typeface="Arial"/>
                  <a:ea typeface="Arial"/>
                  <a:cs typeface="Arial"/>
                  <a:sym typeface="Arial"/>
                </a:rPr>
                <a:t> 0 1 2</a:t>
              </a:r>
              <a:endParaRPr sz="1100"/>
            </a:p>
          </p:txBody>
        </p:sp>
        <p:sp>
          <p:nvSpPr>
            <p:cNvPr id="4728" name="Google Shape;4728;p74"/>
            <p:cNvSpPr/>
            <p:nvPr/>
          </p:nvSpPr>
          <p:spPr>
            <a:xfrm>
              <a:off x="10097457" y="1630817"/>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29" name="Google Shape;4729;p74"/>
            <p:cNvSpPr txBox="1"/>
            <p:nvPr/>
          </p:nvSpPr>
          <p:spPr>
            <a:xfrm>
              <a:off x="9784720" y="1584779"/>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2 3 0</a:t>
              </a:r>
              <a:r>
                <a:rPr b="0" i="0" lang="en-US" sz="900" u="none" cap="none" strike="noStrike">
                  <a:solidFill>
                    <a:srgbClr val="000000"/>
                  </a:solidFill>
                  <a:latin typeface="Arial"/>
                  <a:ea typeface="Arial"/>
                  <a:cs typeface="Arial"/>
                  <a:sym typeface="Arial"/>
                </a:rPr>
                <a:t> 1 2</a:t>
              </a:r>
              <a:endParaRPr sz="1100"/>
            </a:p>
          </p:txBody>
        </p:sp>
        <p:sp>
          <p:nvSpPr>
            <p:cNvPr id="4730" name="Google Shape;4730;p74"/>
            <p:cNvSpPr/>
            <p:nvPr/>
          </p:nvSpPr>
          <p:spPr>
            <a:xfrm>
              <a:off x="10227632" y="1894342"/>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31" name="Google Shape;4731;p74"/>
            <p:cNvSpPr txBox="1"/>
            <p:nvPr/>
          </p:nvSpPr>
          <p:spPr>
            <a:xfrm>
              <a:off x="9787895" y="1848304"/>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0 1 2 </a:t>
              </a:r>
              <a:r>
                <a:rPr b="0" i="0" lang="en-US" sz="900" u="none" cap="none" strike="noStrike">
                  <a:solidFill>
                    <a:srgbClr val="FFFFFF"/>
                  </a:solidFill>
                  <a:latin typeface="Arial"/>
                  <a:ea typeface="Arial"/>
                  <a:cs typeface="Arial"/>
                  <a:sym typeface="Arial"/>
                </a:rPr>
                <a:t>3 0 1</a:t>
              </a:r>
              <a:r>
                <a:rPr b="0" i="0" lang="en-US" sz="900" u="none" cap="none" strike="noStrike">
                  <a:solidFill>
                    <a:srgbClr val="000000"/>
                  </a:solidFill>
                  <a:latin typeface="Arial"/>
                  <a:ea typeface="Arial"/>
                  <a:cs typeface="Arial"/>
                  <a:sym typeface="Arial"/>
                </a:rPr>
                <a:t> 2</a:t>
              </a:r>
              <a:endParaRPr sz="1100"/>
            </a:p>
          </p:txBody>
        </p:sp>
        <p:cxnSp>
          <p:nvCxnSpPr>
            <p:cNvPr id="4732" name="Google Shape;4732;p74"/>
            <p:cNvCxnSpPr/>
            <p:nvPr/>
          </p:nvCxnSpPr>
          <p:spPr>
            <a:xfrm flipH="1">
              <a:off x="7933695" y="1441904"/>
              <a:ext cx="1784350" cy="735013"/>
            </a:xfrm>
            <a:prstGeom prst="straightConnector1">
              <a:avLst/>
            </a:prstGeom>
            <a:noFill/>
            <a:ln cap="flat" cmpd="sng" w="19050">
              <a:solidFill>
                <a:srgbClr val="008000"/>
              </a:solidFill>
              <a:prstDash val="solid"/>
              <a:round/>
              <a:headEnd len="med" w="med" type="none"/>
              <a:tailEnd len="med" w="med" type="triangle"/>
            </a:ln>
          </p:spPr>
        </p:cxnSp>
        <p:cxnSp>
          <p:nvCxnSpPr>
            <p:cNvPr id="4733" name="Google Shape;4733;p74"/>
            <p:cNvCxnSpPr/>
            <p:nvPr/>
          </p:nvCxnSpPr>
          <p:spPr>
            <a:xfrm flipH="1">
              <a:off x="7952745" y="1705429"/>
              <a:ext cx="1795462" cy="758825"/>
            </a:xfrm>
            <a:prstGeom prst="straightConnector1">
              <a:avLst/>
            </a:prstGeom>
            <a:noFill/>
            <a:ln cap="flat" cmpd="sng" w="19050">
              <a:solidFill>
                <a:srgbClr val="008000"/>
              </a:solidFill>
              <a:prstDash val="solid"/>
              <a:round/>
              <a:headEnd len="med" w="med" type="none"/>
              <a:tailEnd len="med" w="med" type="triangle"/>
            </a:ln>
          </p:spPr>
        </p:cxnSp>
        <p:sp>
          <p:nvSpPr>
            <p:cNvPr id="4734" name="Google Shape;4734;p74"/>
            <p:cNvSpPr txBox="1"/>
            <p:nvPr/>
          </p:nvSpPr>
          <p:spPr>
            <a:xfrm>
              <a:off x="8452807" y="2132467"/>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735" name="Google Shape;4735;p74"/>
            <p:cNvSpPr txBox="1"/>
            <p:nvPr/>
          </p:nvSpPr>
          <p:spPr>
            <a:xfrm>
              <a:off x="9748207" y="2538867"/>
              <a:ext cx="1447800" cy="646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900"/>
                <a:buFont typeface="Tahoma"/>
                <a:buNone/>
              </a:pPr>
              <a:r>
                <a:rPr i="1" lang="en-US" sz="900">
                  <a:solidFill>
                    <a:srgbClr val="CC0000"/>
                  </a:solidFill>
                  <a:latin typeface="Tahoma"/>
                  <a:ea typeface="Tahoma"/>
                  <a:cs typeface="Tahoma"/>
                  <a:sym typeface="Tahoma"/>
                </a:rPr>
                <a:t>θα δεχτεί πακέτο με αριθμό ακολουθίας </a:t>
              </a:r>
              <a:r>
                <a:rPr b="0" i="1" lang="en-US" sz="900" u="none" cap="none" strike="noStrike">
                  <a:solidFill>
                    <a:srgbClr val="CC0000"/>
                  </a:solidFill>
                  <a:latin typeface="Tahoma"/>
                  <a:ea typeface="Tahoma"/>
                  <a:cs typeface="Tahoma"/>
                  <a:sym typeface="Tahoma"/>
                </a:rPr>
                <a:t>0</a:t>
              </a:r>
              <a:endParaRPr sz="1100"/>
            </a:p>
          </p:txBody>
        </p:sp>
        <p:cxnSp>
          <p:nvCxnSpPr>
            <p:cNvPr id="4736" name="Google Shape;4736;p74"/>
            <p:cNvCxnSpPr/>
            <p:nvPr/>
          </p:nvCxnSpPr>
          <p:spPr>
            <a:xfrm rot="10800000">
              <a:off x="10441945" y="2145167"/>
              <a:ext cx="0" cy="446088"/>
            </a:xfrm>
            <a:prstGeom prst="straightConnector1">
              <a:avLst/>
            </a:prstGeom>
            <a:noFill/>
            <a:ln cap="flat" cmpd="sng" w="9525">
              <a:solidFill>
                <a:srgbClr val="CC0000"/>
              </a:solidFill>
              <a:prstDash val="solid"/>
              <a:round/>
              <a:headEnd len="med" w="med" type="none"/>
              <a:tailEnd len="med" w="med" type="triangle"/>
            </a:ln>
          </p:spPr>
        </p:cxnSp>
        <p:cxnSp>
          <p:nvCxnSpPr>
            <p:cNvPr id="4737" name="Google Shape;4737;p74"/>
            <p:cNvCxnSpPr/>
            <p:nvPr/>
          </p:nvCxnSpPr>
          <p:spPr>
            <a:xfrm>
              <a:off x="7968620" y="2203904"/>
              <a:ext cx="590550" cy="73025"/>
            </a:xfrm>
            <a:prstGeom prst="straightConnector1">
              <a:avLst/>
            </a:prstGeom>
            <a:noFill/>
            <a:ln cap="flat" cmpd="sng" w="19050">
              <a:solidFill>
                <a:srgbClr val="000099"/>
              </a:solidFill>
              <a:prstDash val="solid"/>
              <a:round/>
              <a:headEnd len="med" w="med" type="none"/>
              <a:tailEnd len="med" w="med" type="triangle"/>
            </a:ln>
          </p:spPr>
        </p:cxnSp>
        <p:grpSp>
          <p:nvGrpSpPr>
            <p:cNvPr id="4738" name="Google Shape;4738;p74"/>
            <p:cNvGrpSpPr/>
            <p:nvPr/>
          </p:nvGrpSpPr>
          <p:grpSpPr>
            <a:xfrm>
              <a:off x="6957382" y="2037217"/>
              <a:ext cx="952500" cy="476251"/>
              <a:chOff x="2667" y="3750"/>
              <a:chExt cx="600" cy="300"/>
            </a:xfrm>
          </p:grpSpPr>
          <p:sp>
            <p:nvSpPr>
              <p:cNvPr id="4739" name="Google Shape;4739;p74"/>
              <p:cNvSpPr/>
              <p:nvPr/>
            </p:nvSpPr>
            <p:spPr>
              <a:xfrm>
                <a:off x="2786" y="3779"/>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40" name="Google Shape;4740;p74"/>
              <p:cNvSpPr txBox="1"/>
              <p:nvPr/>
            </p:nvSpPr>
            <p:spPr>
              <a:xfrm>
                <a:off x="2667" y="3750"/>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a:t>
                </a:r>
                <a:r>
                  <a:rPr b="0" i="0" lang="en-US" sz="900" u="none" cap="none" strike="noStrike">
                    <a:solidFill>
                      <a:srgbClr val="FFFFFF"/>
                    </a:solidFill>
                    <a:latin typeface="Arial"/>
                    <a:ea typeface="Arial"/>
                    <a:cs typeface="Arial"/>
                    <a:sym typeface="Arial"/>
                  </a:rPr>
                  <a:t>1 2</a:t>
                </a:r>
                <a:r>
                  <a:rPr b="0" i="0" lang="en-US" sz="900" u="none" cap="none" strike="noStrike">
                    <a:solidFill>
                      <a:srgbClr val="000000"/>
                    </a:solidFill>
                    <a:latin typeface="Arial"/>
                    <a:ea typeface="Arial"/>
                    <a:cs typeface="Arial"/>
                    <a:sym typeface="Arial"/>
                  </a:rPr>
                  <a:t> </a:t>
                </a:r>
                <a:r>
                  <a:rPr b="0" i="0" lang="en-US" sz="900" u="none" cap="none" strike="noStrike">
                    <a:solidFill>
                      <a:srgbClr val="FFFFFF"/>
                    </a:solidFill>
                    <a:latin typeface="Arial"/>
                    <a:ea typeface="Arial"/>
                    <a:cs typeface="Arial"/>
                    <a:sym typeface="Arial"/>
                  </a:rPr>
                  <a:t>3 </a:t>
                </a:r>
                <a:r>
                  <a:rPr b="0" i="0" lang="en-US" sz="900" u="none" cap="none" strike="noStrike">
                    <a:solidFill>
                      <a:srgbClr val="000000"/>
                    </a:solidFill>
                    <a:latin typeface="Arial"/>
                    <a:ea typeface="Arial"/>
                    <a:cs typeface="Arial"/>
                    <a:sym typeface="Arial"/>
                  </a:rPr>
                  <a:t>0 1 2</a:t>
                </a:r>
                <a:endParaRPr sz="1100"/>
              </a:p>
            </p:txBody>
          </p:sp>
        </p:grpSp>
        <p:sp>
          <p:nvSpPr>
            <p:cNvPr id="4741" name="Google Shape;4741;p74"/>
            <p:cNvSpPr txBox="1"/>
            <p:nvPr/>
          </p:nvSpPr>
          <p:spPr>
            <a:xfrm>
              <a:off x="8082920" y="1988004"/>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pkt3</a:t>
              </a:r>
              <a:endParaRPr sz="1100"/>
            </a:p>
          </p:txBody>
        </p:sp>
      </p:grpSp>
      <p:sp>
        <p:nvSpPr>
          <p:cNvPr id="4742" name="Google Shape;4742;p74"/>
          <p:cNvSpPr txBox="1"/>
          <p:nvPr/>
        </p:nvSpPr>
        <p:spPr>
          <a:xfrm>
            <a:off x="5100165" y="2125606"/>
            <a:ext cx="14094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Tahoma"/>
              <a:buNone/>
            </a:pPr>
            <a:r>
              <a:rPr b="0" i="0" lang="en-US" sz="1500" u="none" cap="none" strike="noStrike">
                <a:solidFill>
                  <a:srgbClr val="C00000"/>
                </a:solidFill>
                <a:latin typeface="Tahoma"/>
                <a:ea typeface="Tahoma"/>
                <a:cs typeface="Tahoma"/>
                <a:sym typeface="Tahoma"/>
              </a:rPr>
              <a:t>(a) no problem</a:t>
            </a:r>
            <a:endParaRPr sz="1100"/>
          </a:p>
        </p:txBody>
      </p:sp>
      <p:sp>
        <p:nvSpPr>
          <p:cNvPr id="4743" name="Google Shape;4743;p74"/>
          <p:cNvSpPr txBox="1"/>
          <p:nvPr/>
        </p:nvSpPr>
        <p:spPr>
          <a:xfrm>
            <a:off x="-13609" y="1348468"/>
            <a:ext cx="4137900" cy="9948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100"/>
              <a:buFont typeface="Noto Sans Symbols"/>
              <a:buNone/>
            </a:pPr>
            <a:r>
              <a:rPr lang="en-US" sz="2200">
                <a:latin typeface="Calibri"/>
                <a:ea typeface="Calibri"/>
                <a:cs typeface="Calibri"/>
                <a:sym typeface="Calibri"/>
              </a:rPr>
              <a:t>παράδειγμα</a:t>
            </a:r>
            <a:r>
              <a:rPr b="0" i="0" lang="en-US" sz="2200" u="none" cap="none" strike="noStrike">
                <a:solidFill>
                  <a:srgbClr val="000000"/>
                </a:solidFill>
                <a:latin typeface="Calibri"/>
                <a:ea typeface="Calibri"/>
                <a:cs typeface="Calibri"/>
                <a:sym typeface="Calibri"/>
              </a:rPr>
              <a:t>: </a:t>
            </a:r>
            <a:endParaRPr sz="2200"/>
          </a:p>
          <a:p>
            <a:pPr indent="-190500" lvl="0" marL="266700" marR="0" rtl="0" algn="l">
              <a:lnSpc>
                <a:spcPct val="8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αριθμοί ακολουθίας</a:t>
            </a:r>
            <a:r>
              <a:rPr b="0" i="0" lang="en-US" sz="2200" u="none" cap="none" strike="noStrike">
                <a:solidFill>
                  <a:srgbClr val="000000"/>
                </a:solidFill>
                <a:latin typeface="Calibri"/>
                <a:ea typeface="Calibri"/>
                <a:cs typeface="Calibri"/>
                <a:sym typeface="Calibri"/>
              </a:rPr>
              <a:t>: 0, 1, 2, 3 (base 4 counting)</a:t>
            </a:r>
            <a:endParaRPr sz="2200"/>
          </a:p>
          <a:p>
            <a:pPr indent="-190500" lvl="0" marL="266700" marR="0" rtl="0" algn="l">
              <a:lnSpc>
                <a:spcPct val="8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μέγεθος παραθύρου</a:t>
            </a:r>
            <a:r>
              <a:rPr b="0" i="0" lang="en-US" sz="2200" u="none" cap="none" strike="noStrike">
                <a:solidFill>
                  <a:srgbClr val="000000"/>
                </a:solidFill>
                <a:latin typeface="Calibri"/>
                <a:ea typeface="Calibri"/>
                <a:cs typeface="Calibri"/>
                <a:sym typeface="Calibri"/>
              </a:rPr>
              <a:t>=3</a:t>
            </a:r>
            <a:endParaRPr b="0" i="0" sz="2200" u="none" cap="none" strike="noStrike">
              <a:solidFill>
                <a:srgbClr val="000000"/>
              </a:solidFill>
              <a:latin typeface="Calibri"/>
              <a:ea typeface="Calibri"/>
              <a:cs typeface="Calibri"/>
              <a:sym typeface="Calibri"/>
            </a:endParaRPr>
          </a:p>
        </p:txBody>
      </p:sp>
      <p:sp>
        <p:nvSpPr>
          <p:cNvPr id="4744" name="Google Shape;4744;p7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2"/>
                                        </p:tgtEl>
                                        <p:attrNameLst>
                                          <p:attrName>style.visibility</p:attrName>
                                        </p:attrNameLst>
                                      </p:cBhvr>
                                      <p:to>
                                        <p:strVal val="visible"/>
                                      </p:to>
                                    </p:set>
                                    <p:animEffect filter="fade" transition="in">
                                      <p:cBhvr>
                                        <p:cTn dur="500"/>
                                        <p:tgtEl>
                                          <p:spTgt spid="4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2"/>
                                        </p:tgtEl>
                                        <p:attrNameLst>
                                          <p:attrName>style.visibility</p:attrName>
                                        </p:attrNameLst>
                                      </p:cBhvr>
                                      <p:to>
                                        <p:strVal val="visible"/>
                                      </p:to>
                                    </p:set>
                                    <p:animEffect filter="fade" transition="in">
                                      <p:cBhvr>
                                        <p:cTn dur="500"/>
                                        <p:tgtEl>
                                          <p:spTgt spid="4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5"/>
                                        </p:tgtEl>
                                        <p:attrNameLst>
                                          <p:attrName>style.visibility</p:attrName>
                                        </p:attrNameLst>
                                      </p:cBhvr>
                                      <p:to>
                                        <p:strVal val="visible"/>
                                      </p:to>
                                    </p:set>
                                    <p:animEffect filter="fade" transition="in">
                                      <p:cBhvr>
                                        <p:cTn dur="500"/>
                                        <p:tgtEl>
                                          <p:spTgt spid="4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1"/>
                                        </p:tgtEl>
                                        <p:attrNameLst>
                                          <p:attrName>style.visibility</p:attrName>
                                        </p:attrNameLst>
                                      </p:cBhvr>
                                      <p:to>
                                        <p:strVal val="visible"/>
                                      </p:to>
                                    </p:set>
                                    <p:animEffect filter="fade" transition="in">
                                      <p:cBhvr>
                                        <p:cTn dur="500"/>
                                        <p:tgtEl>
                                          <p:spTgt spid="4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9" name="Shape 4749"/>
        <p:cNvGrpSpPr/>
        <p:nvPr/>
      </p:nvGrpSpPr>
      <p:grpSpPr>
        <a:xfrm>
          <a:off x="0" y="0"/>
          <a:ext cx="0" cy="0"/>
          <a:chOff x="0" y="0"/>
          <a:chExt cx="0" cy="0"/>
        </a:xfrm>
      </p:grpSpPr>
      <p:sp>
        <p:nvSpPr>
          <p:cNvPr id="4750" name="Google Shape;4750;p75"/>
          <p:cNvSpPr txBox="1"/>
          <p:nvPr>
            <p:ph type="title"/>
          </p:nvPr>
        </p:nvSpPr>
        <p:spPr>
          <a:xfrm>
            <a:off x="-13609" y="153760"/>
            <a:ext cx="4666800" cy="998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600"/>
              <a:buFont typeface="Calibri"/>
              <a:buNone/>
            </a:pPr>
            <a:r>
              <a:rPr lang="en-US" sz="3600"/>
              <a:t>Επιλεκτική επανάληψη: δίλημμα!</a:t>
            </a:r>
            <a:endParaRPr sz="3600"/>
          </a:p>
        </p:txBody>
      </p:sp>
      <p:sp>
        <p:nvSpPr>
          <p:cNvPr id="4751" name="Google Shape;4751;p75"/>
          <p:cNvSpPr/>
          <p:nvPr/>
        </p:nvSpPr>
        <p:spPr>
          <a:xfrm>
            <a:off x="143998" y="2809783"/>
            <a:ext cx="3778500" cy="17685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0000"/>
              </a:lnSpc>
              <a:spcBef>
                <a:spcPts val="0"/>
              </a:spcBef>
              <a:spcAft>
                <a:spcPts val="0"/>
              </a:spcAft>
              <a:buClr>
                <a:srgbClr val="000099"/>
              </a:buClr>
              <a:buSzPts val="1200"/>
              <a:buFont typeface="Noto Sans Symbols"/>
              <a:buNone/>
            </a:pPr>
            <a:r>
              <a:t/>
            </a:r>
            <a:endParaRPr b="0" i="0" sz="2000" u="none" cap="none" strike="noStrike">
              <a:solidFill>
                <a:srgbClr val="000000"/>
              </a:solidFill>
              <a:latin typeface="Calibri"/>
              <a:ea typeface="Calibri"/>
              <a:cs typeface="Calibri"/>
              <a:sym typeface="Calibri"/>
            </a:endParaRPr>
          </a:p>
          <a:p>
            <a:pPr indent="-254000" lvl="0" marL="254000" marR="0" rtl="0" algn="l">
              <a:lnSpc>
                <a:spcPct val="80000"/>
              </a:lnSpc>
              <a:spcBef>
                <a:spcPts val="400"/>
              </a:spcBef>
              <a:spcAft>
                <a:spcPts val="0"/>
              </a:spcAft>
              <a:buClr>
                <a:srgbClr val="000099"/>
              </a:buClr>
              <a:buSzPts val="1400"/>
              <a:buFont typeface="Calibri"/>
              <a:buNone/>
            </a:pPr>
            <a:r>
              <a:rPr lang="en-US" sz="2000">
                <a:solidFill>
                  <a:srgbClr val="CC0000"/>
                </a:solidFill>
                <a:latin typeface="Calibri"/>
                <a:ea typeface="Calibri"/>
                <a:cs typeface="Calibri"/>
                <a:sym typeface="Calibri"/>
              </a:rPr>
              <a:t>Ερώτηση</a:t>
            </a:r>
            <a:r>
              <a:rPr b="0" i="0" lang="en-US" sz="2000" u="none" cap="none" strike="noStrike">
                <a:solidFill>
                  <a:srgbClr val="CC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τι σχέση θα χρειαζόταν μεταξύ μεγ</a:t>
            </a:r>
            <a:r>
              <a:rPr lang="en-US" sz="2000">
                <a:latin typeface="Calibri"/>
                <a:ea typeface="Calibri"/>
                <a:cs typeface="Calibri"/>
                <a:sym typeface="Calibri"/>
              </a:rPr>
              <a:t>έθους αριθμού ακολουθίας και μεγέθους παραθύρου για να αποφευχθεί το πρόβλημα στο (β) σενάριο;</a:t>
            </a:r>
            <a:endParaRPr sz="2000"/>
          </a:p>
        </p:txBody>
      </p:sp>
      <p:grpSp>
        <p:nvGrpSpPr>
          <p:cNvPr id="4752" name="Google Shape;4752;p75"/>
          <p:cNvGrpSpPr/>
          <p:nvPr/>
        </p:nvGrpSpPr>
        <p:grpSpPr>
          <a:xfrm>
            <a:off x="5198470" y="3045772"/>
            <a:ext cx="3193256" cy="1811232"/>
            <a:chOff x="6909757" y="4181931"/>
            <a:chExt cx="4257675" cy="2414976"/>
          </a:xfrm>
        </p:grpSpPr>
        <p:grpSp>
          <p:nvGrpSpPr>
            <p:cNvPr id="4753" name="Google Shape;4753;p75"/>
            <p:cNvGrpSpPr/>
            <p:nvPr/>
          </p:nvGrpSpPr>
          <p:grpSpPr>
            <a:xfrm>
              <a:off x="6909757" y="4258131"/>
              <a:ext cx="952500" cy="476251"/>
              <a:chOff x="1895" y="3931"/>
              <a:chExt cx="600" cy="300"/>
            </a:xfrm>
          </p:grpSpPr>
          <p:sp>
            <p:nvSpPr>
              <p:cNvPr id="4754" name="Google Shape;4754;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55" name="Google Shape;4755;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756" name="Google Shape;4756;p75"/>
            <p:cNvGrpSpPr/>
            <p:nvPr/>
          </p:nvGrpSpPr>
          <p:grpSpPr>
            <a:xfrm>
              <a:off x="6928807" y="4532769"/>
              <a:ext cx="952500" cy="476251"/>
              <a:chOff x="1895" y="3931"/>
              <a:chExt cx="600" cy="300"/>
            </a:xfrm>
          </p:grpSpPr>
          <p:sp>
            <p:nvSpPr>
              <p:cNvPr id="4757" name="Google Shape;4757;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58" name="Google Shape;4758;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759" name="Google Shape;4759;p75"/>
            <p:cNvGrpSpPr/>
            <p:nvPr/>
          </p:nvGrpSpPr>
          <p:grpSpPr>
            <a:xfrm>
              <a:off x="6936745" y="4796294"/>
              <a:ext cx="952500" cy="476251"/>
              <a:chOff x="1895" y="3931"/>
              <a:chExt cx="600" cy="300"/>
            </a:xfrm>
          </p:grpSpPr>
          <p:sp>
            <p:nvSpPr>
              <p:cNvPr id="4760" name="Google Shape;4760;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61" name="Google Shape;4761;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762" name="Google Shape;4762;p75"/>
            <p:cNvCxnSpPr/>
            <p:nvPr/>
          </p:nvCxnSpPr>
          <p:spPr>
            <a:xfrm>
              <a:off x="7927345" y="4396244"/>
              <a:ext cx="1827213" cy="238125"/>
            </a:xfrm>
            <a:prstGeom prst="straightConnector1">
              <a:avLst/>
            </a:prstGeom>
            <a:noFill/>
            <a:ln cap="flat" cmpd="sng" w="19050">
              <a:solidFill>
                <a:srgbClr val="000099"/>
              </a:solidFill>
              <a:prstDash val="solid"/>
              <a:round/>
              <a:headEnd len="med" w="med" type="none"/>
              <a:tailEnd len="med" w="med" type="triangle"/>
            </a:ln>
          </p:spPr>
        </p:cxnSp>
        <p:cxnSp>
          <p:nvCxnSpPr>
            <p:cNvPr id="4763" name="Google Shape;4763;p75"/>
            <p:cNvCxnSpPr/>
            <p:nvPr/>
          </p:nvCxnSpPr>
          <p:spPr>
            <a:xfrm>
              <a:off x="7957507" y="4681994"/>
              <a:ext cx="1808163" cy="228600"/>
            </a:xfrm>
            <a:prstGeom prst="straightConnector1">
              <a:avLst/>
            </a:prstGeom>
            <a:noFill/>
            <a:ln cap="flat" cmpd="sng" w="19050">
              <a:solidFill>
                <a:srgbClr val="000099"/>
              </a:solidFill>
              <a:prstDash val="solid"/>
              <a:round/>
              <a:headEnd len="med" w="med" type="none"/>
              <a:tailEnd len="med" w="med" type="triangle"/>
            </a:ln>
          </p:spPr>
        </p:cxnSp>
        <p:cxnSp>
          <p:nvCxnSpPr>
            <p:cNvPr id="4764" name="Google Shape;4764;p75"/>
            <p:cNvCxnSpPr/>
            <p:nvPr/>
          </p:nvCxnSpPr>
          <p:spPr>
            <a:xfrm>
              <a:off x="7987670" y="4967744"/>
              <a:ext cx="1784350" cy="209550"/>
            </a:xfrm>
            <a:prstGeom prst="straightConnector1">
              <a:avLst/>
            </a:prstGeom>
            <a:noFill/>
            <a:ln cap="flat" cmpd="sng" w="19050">
              <a:solidFill>
                <a:srgbClr val="000099"/>
              </a:solidFill>
              <a:prstDash val="solid"/>
              <a:round/>
              <a:headEnd len="med" w="med" type="none"/>
              <a:tailEnd len="med" w="med" type="triangle"/>
            </a:ln>
          </p:spPr>
        </p:cxnSp>
        <p:sp>
          <p:nvSpPr>
            <p:cNvPr id="4765" name="Google Shape;4765;p75"/>
            <p:cNvSpPr txBox="1"/>
            <p:nvPr/>
          </p:nvSpPr>
          <p:spPr>
            <a:xfrm>
              <a:off x="8040057" y="418193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766" name="Google Shape;4766;p75"/>
            <p:cNvSpPr txBox="1"/>
            <p:nvPr/>
          </p:nvSpPr>
          <p:spPr>
            <a:xfrm>
              <a:off x="8036882" y="446768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pkt1</a:t>
              </a:r>
              <a:endParaRPr sz="1100"/>
            </a:p>
          </p:txBody>
        </p:sp>
        <p:sp>
          <p:nvSpPr>
            <p:cNvPr id="4767" name="Google Shape;4767;p75"/>
            <p:cNvSpPr txBox="1"/>
            <p:nvPr/>
          </p:nvSpPr>
          <p:spPr>
            <a:xfrm>
              <a:off x="8033707" y="4753431"/>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pkt2</a:t>
              </a:r>
              <a:endParaRPr sz="1100"/>
            </a:p>
          </p:txBody>
        </p:sp>
        <p:grpSp>
          <p:nvGrpSpPr>
            <p:cNvPr id="4768" name="Google Shape;4768;p75"/>
            <p:cNvGrpSpPr/>
            <p:nvPr/>
          </p:nvGrpSpPr>
          <p:grpSpPr>
            <a:xfrm>
              <a:off x="6939920" y="5828170"/>
              <a:ext cx="952500" cy="476251"/>
              <a:chOff x="1895" y="3931"/>
              <a:chExt cx="600" cy="300"/>
            </a:xfrm>
          </p:grpSpPr>
          <p:sp>
            <p:nvSpPr>
              <p:cNvPr id="4769" name="Google Shape;4769;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70" name="Google Shape;4770;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771" name="Google Shape;4771;p75"/>
            <p:cNvCxnSpPr/>
            <p:nvPr/>
          </p:nvCxnSpPr>
          <p:spPr>
            <a:xfrm>
              <a:off x="7990845" y="5961520"/>
              <a:ext cx="1784350" cy="223838"/>
            </a:xfrm>
            <a:prstGeom prst="straightConnector1">
              <a:avLst/>
            </a:prstGeom>
            <a:noFill/>
            <a:ln cap="flat" cmpd="sng" w="19050">
              <a:solidFill>
                <a:srgbClr val="000099"/>
              </a:solidFill>
              <a:prstDash val="solid"/>
              <a:round/>
              <a:headEnd len="med" w="med" type="none"/>
              <a:tailEnd len="med" w="med" type="triangle"/>
            </a:ln>
          </p:spPr>
        </p:cxnSp>
        <p:sp>
          <p:nvSpPr>
            <p:cNvPr id="4772" name="Google Shape;4772;p75"/>
            <p:cNvSpPr txBox="1"/>
            <p:nvPr/>
          </p:nvSpPr>
          <p:spPr>
            <a:xfrm>
              <a:off x="8074982" y="5747207"/>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773" name="Google Shape;4773;p75"/>
            <p:cNvSpPr txBox="1"/>
            <p:nvPr/>
          </p:nvSpPr>
          <p:spPr>
            <a:xfrm>
              <a:off x="6924045" y="5429707"/>
              <a:ext cx="1382700" cy="702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timeout</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retransmit pkt0</a:t>
              </a:r>
              <a:endParaRPr sz="1100"/>
            </a:p>
          </p:txBody>
        </p:sp>
        <p:sp>
          <p:nvSpPr>
            <p:cNvPr id="4774" name="Google Shape;4774;p75"/>
            <p:cNvSpPr/>
            <p:nvPr/>
          </p:nvSpPr>
          <p:spPr>
            <a:xfrm>
              <a:off x="9959345" y="4559756"/>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75" name="Google Shape;4775;p75"/>
            <p:cNvSpPr txBox="1"/>
            <p:nvPr/>
          </p:nvSpPr>
          <p:spPr>
            <a:xfrm>
              <a:off x="9770432" y="4510544"/>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a:t>
              </a:r>
              <a:r>
                <a:rPr b="0" i="0" lang="en-US" sz="900" u="none" cap="none" strike="noStrike">
                  <a:solidFill>
                    <a:srgbClr val="FFFFFF"/>
                  </a:solidFill>
                  <a:latin typeface="Arial"/>
                  <a:ea typeface="Arial"/>
                  <a:cs typeface="Arial"/>
                  <a:sym typeface="Arial"/>
                </a:rPr>
                <a:t> 1 2 3</a:t>
              </a:r>
              <a:r>
                <a:rPr b="0" i="0" lang="en-US" sz="900" u="none" cap="none" strike="noStrike">
                  <a:solidFill>
                    <a:srgbClr val="000000"/>
                  </a:solidFill>
                  <a:latin typeface="Arial"/>
                  <a:ea typeface="Arial"/>
                  <a:cs typeface="Arial"/>
                  <a:sym typeface="Arial"/>
                </a:rPr>
                <a:t> 0 1 2</a:t>
              </a:r>
              <a:endParaRPr sz="1100"/>
            </a:p>
          </p:txBody>
        </p:sp>
        <p:sp>
          <p:nvSpPr>
            <p:cNvPr id="4776" name="Google Shape;4776;p75"/>
            <p:cNvSpPr/>
            <p:nvPr/>
          </p:nvSpPr>
          <p:spPr>
            <a:xfrm>
              <a:off x="10079995" y="4831219"/>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77" name="Google Shape;4777;p75"/>
            <p:cNvSpPr txBox="1"/>
            <p:nvPr/>
          </p:nvSpPr>
          <p:spPr>
            <a:xfrm>
              <a:off x="9767257" y="4785181"/>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2 3 0</a:t>
              </a:r>
              <a:r>
                <a:rPr b="0" i="0" lang="en-US" sz="900" u="none" cap="none" strike="noStrike">
                  <a:solidFill>
                    <a:srgbClr val="000000"/>
                  </a:solidFill>
                  <a:latin typeface="Arial"/>
                  <a:ea typeface="Arial"/>
                  <a:cs typeface="Arial"/>
                  <a:sym typeface="Arial"/>
                </a:rPr>
                <a:t> 1 2</a:t>
              </a:r>
              <a:endParaRPr sz="1100"/>
            </a:p>
          </p:txBody>
        </p:sp>
        <p:sp>
          <p:nvSpPr>
            <p:cNvPr id="4778" name="Google Shape;4778;p75"/>
            <p:cNvSpPr/>
            <p:nvPr/>
          </p:nvSpPr>
          <p:spPr>
            <a:xfrm>
              <a:off x="10210170" y="5094744"/>
              <a:ext cx="401638"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79" name="Google Shape;4779;p75"/>
            <p:cNvSpPr txBox="1"/>
            <p:nvPr/>
          </p:nvSpPr>
          <p:spPr>
            <a:xfrm>
              <a:off x="9770432" y="5048707"/>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0 1 2 </a:t>
              </a:r>
              <a:r>
                <a:rPr b="0" i="0" lang="en-US" sz="900" u="none" cap="none" strike="noStrike">
                  <a:solidFill>
                    <a:srgbClr val="FFFFFF"/>
                  </a:solidFill>
                  <a:latin typeface="Arial"/>
                  <a:ea typeface="Arial"/>
                  <a:cs typeface="Arial"/>
                  <a:sym typeface="Arial"/>
                </a:rPr>
                <a:t>3 0 1</a:t>
              </a:r>
              <a:r>
                <a:rPr b="0" i="0" lang="en-US" sz="900" u="none" cap="none" strike="noStrike">
                  <a:solidFill>
                    <a:srgbClr val="000000"/>
                  </a:solidFill>
                  <a:latin typeface="Arial"/>
                  <a:ea typeface="Arial"/>
                  <a:cs typeface="Arial"/>
                  <a:sym typeface="Arial"/>
                </a:rPr>
                <a:t> 2</a:t>
              </a:r>
              <a:endParaRPr sz="1100"/>
            </a:p>
          </p:txBody>
        </p:sp>
        <p:cxnSp>
          <p:nvCxnSpPr>
            <p:cNvPr id="4780" name="Google Shape;4780;p75"/>
            <p:cNvCxnSpPr/>
            <p:nvPr/>
          </p:nvCxnSpPr>
          <p:spPr>
            <a:xfrm flipH="1">
              <a:off x="9122732" y="4642306"/>
              <a:ext cx="577850" cy="257175"/>
            </a:xfrm>
            <a:prstGeom prst="straightConnector1">
              <a:avLst/>
            </a:prstGeom>
            <a:noFill/>
            <a:ln cap="flat" cmpd="sng" w="19050">
              <a:solidFill>
                <a:srgbClr val="008000"/>
              </a:solidFill>
              <a:prstDash val="solid"/>
              <a:round/>
              <a:headEnd len="med" w="med" type="none"/>
              <a:tailEnd len="med" w="med" type="triangle"/>
            </a:ln>
          </p:spPr>
        </p:cxnSp>
        <p:cxnSp>
          <p:nvCxnSpPr>
            <p:cNvPr id="4781" name="Google Shape;4781;p75"/>
            <p:cNvCxnSpPr/>
            <p:nvPr/>
          </p:nvCxnSpPr>
          <p:spPr>
            <a:xfrm flipH="1">
              <a:off x="9122732" y="4905831"/>
              <a:ext cx="608013" cy="225425"/>
            </a:xfrm>
            <a:prstGeom prst="straightConnector1">
              <a:avLst/>
            </a:prstGeom>
            <a:noFill/>
            <a:ln cap="flat" cmpd="sng" w="19050">
              <a:solidFill>
                <a:srgbClr val="008000"/>
              </a:solidFill>
              <a:prstDash val="solid"/>
              <a:round/>
              <a:headEnd len="med" w="med" type="none"/>
              <a:tailEnd len="med" w="med" type="triangle"/>
            </a:ln>
          </p:spPr>
        </p:cxnSp>
        <p:cxnSp>
          <p:nvCxnSpPr>
            <p:cNvPr id="4782" name="Google Shape;4782;p75"/>
            <p:cNvCxnSpPr/>
            <p:nvPr/>
          </p:nvCxnSpPr>
          <p:spPr>
            <a:xfrm flipH="1">
              <a:off x="9129082" y="5169357"/>
              <a:ext cx="631825" cy="212725"/>
            </a:xfrm>
            <a:prstGeom prst="straightConnector1">
              <a:avLst/>
            </a:prstGeom>
            <a:noFill/>
            <a:ln cap="flat" cmpd="sng" w="19050">
              <a:solidFill>
                <a:srgbClr val="008000"/>
              </a:solidFill>
              <a:prstDash val="solid"/>
              <a:round/>
              <a:headEnd len="med" w="med" type="none"/>
              <a:tailEnd len="med" w="med" type="triangle"/>
            </a:ln>
          </p:spPr>
        </p:cxnSp>
        <p:sp>
          <p:nvSpPr>
            <p:cNvPr id="4783" name="Google Shape;4783;p75"/>
            <p:cNvSpPr txBox="1"/>
            <p:nvPr/>
          </p:nvSpPr>
          <p:spPr>
            <a:xfrm>
              <a:off x="8913182" y="4759781"/>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784" name="Google Shape;4784;p75"/>
            <p:cNvSpPr txBox="1"/>
            <p:nvPr/>
          </p:nvSpPr>
          <p:spPr>
            <a:xfrm>
              <a:off x="8921120" y="5002669"/>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785" name="Google Shape;4785;p75"/>
            <p:cNvSpPr txBox="1"/>
            <p:nvPr/>
          </p:nvSpPr>
          <p:spPr>
            <a:xfrm>
              <a:off x="8927470" y="5240794"/>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786" name="Google Shape;4786;p75"/>
            <p:cNvSpPr txBox="1"/>
            <p:nvPr/>
          </p:nvSpPr>
          <p:spPr>
            <a:xfrm>
              <a:off x="9719632" y="5950407"/>
              <a:ext cx="1447800" cy="646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900"/>
                <a:buFont typeface="Tahoma"/>
                <a:buNone/>
              </a:pPr>
              <a:r>
                <a:rPr i="1" lang="en-US" sz="900">
                  <a:solidFill>
                    <a:srgbClr val="CC0000"/>
                  </a:solidFill>
                  <a:latin typeface="Tahoma"/>
                  <a:ea typeface="Tahoma"/>
                  <a:cs typeface="Tahoma"/>
                  <a:sym typeface="Tahoma"/>
                </a:rPr>
                <a:t>θα αποδεχτεί πακέτο με αριθμό ακολουθίας</a:t>
              </a:r>
              <a:r>
                <a:rPr b="0" i="1" lang="en-US" sz="900" u="none" cap="none" strike="noStrike">
                  <a:solidFill>
                    <a:srgbClr val="CC0000"/>
                  </a:solidFill>
                  <a:latin typeface="Tahoma"/>
                  <a:ea typeface="Tahoma"/>
                  <a:cs typeface="Tahoma"/>
                  <a:sym typeface="Tahoma"/>
                </a:rPr>
                <a:t> 0</a:t>
              </a:r>
              <a:endParaRPr sz="1100"/>
            </a:p>
          </p:txBody>
        </p:sp>
        <p:cxnSp>
          <p:nvCxnSpPr>
            <p:cNvPr id="4787" name="Google Shape;4787;p75"/>
            <p:cNvCxnSpPr/>
            <p:nvPr/>
          </p:nvCxnSpPr>
          <p:spPr>
            <a:xfrm rot="10800000">
              <a:off x="10424482" y="5345569"/>
              <a:ext cx="0" cy="635000"/>
            </a:xfrm>
            <a:prstGeom prst="straightConnector1">
              <a:avLst/>
            </a:prstGeom>
            <a:noFill/>
            <a:ln cap="flat" cmpd="sng" w="9525">
              <a:solidFill>
                <a:srgbClr val="CC0000"/>
              </a:solidFill>
              <a:prstDash val="solid"/>
              <a:round/>
              <a:headEnd len="med" w="med" type="none"/>
              <a:tailEnd len="med" w="med" type="triangle"/>
            </a:ln>
          </p:spPr>
        </p:cxnSp>
      </p:grpSp>
      <p:sp>
        <p:nvSpPr>
          <p:cNvPr id="4788" name="Google Shape;4788;p75"/>
          <p:cNvSpPr txBox="1"/>
          <p:nvPr/>
        </p:nvSpPr>
        <p:spPr>
          <a:xfrm>
            <a:off x="5177555" y="4583575"/>
            <a:ext cx="9156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Tahoma"/>
              <a:buNone/>
            </a:pPr>
            <a:r>
              <a:rPr b="0" i="0" lang="en-US" sz="1500" u="none" cap="none" strike="noStrike">
                <a:solidFill>
                  <a:srgbClr val="C00000"/>
                </a:solidFill>
                <a:latin typeface="Tahoma"/>
                <a:ea typeface="Tahoma"/>
                <a:cs typeface="Tahoma"/>
                <a:sym typeface="Tahoma"/>
              </a:rPr>
              <a:t>(b) oops!</a:t>
            </a:r>
            <a:endParaRPr sz="1100"/>
          </a:p>
        </p:txBody>
      </p:sp>
      <p:grpSp>
        <p:nvGrpSpPr>
          <p:cNvPr id="4789" name="Google Shape;4789;p75"/>
          <p:cNvGrpSpPr/>
          <p:nvPr/>
        </p:nvGrpSpPr>
        <p:grpSpPr>
          <a:xfrm>
            <a:off x="5089451" y="263475"/>
            <a:ext cx="3650901" cy="2125550"/>
            <a:chOff x="6785935" y="351300"/>
            <a:chExt cx="4867867" cy="2834067"/>
          </a:xfrm>
        </p:grpSpPr>
        <p:sp>
          <p:nvSpPr>
            <p:cNvPr id="4790" name="Google Shape;4790;p75"/>
            <p:cNvSpPr txBox="1"/>
            <p:nvPr/>
          </p:nvSpPr>
          <p:spPr>
            <a:xfrm>
              <a:off x="9546602" y="351300"/>
              <a:ext cx="21072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lang="en-US" sz="1100">
                  <a:latin typeface="Tahoma"/>
                  <a:ea typeface="Tahoma"/>
                  <a:cs typeface="Tahoma"/>
                  <a:sym typeface="Tahoma"/>
                </a:rPr>
                <a:t>παράθυρο παραλήπτη (μετά την λήψη)</a:t>
              </a:r>
              <a:endParaRPr sz="1100"/>
            </a:p>
          </p:txBody>
        </p:sp>
        <p:sp>
          <p:nvSpPr>
            <p:cNvPr id="4791" name="Google Shape;4791;p75"/>
            <p:cNvSpPr txBox="1"/>
            <p:nvPr/>
          </p:nvSpPr>
          <p:spPr>
            <a:xfrm>
              <a:off x="6785935" y="354467"/>
              <a:ext cx="21072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lang="en-US" sz="1100">
                  <a:latin typeface="Tahoma"/>
                  <a:ea typeface="Tahoma"/>
                  <a:cs typeface="Tahoma"/>
                  <a:sym typeface="Tahoma"/>
                </a:rPr>
                <a:t>παράθυρο αποστολέα (μετά την λήψη)</a:t>
              </a:r>
              <a:endParaRPr sz="1100"/>
            </a:p>
          </p:txBody>
        </p:sp>
        <p:cxnSp>
          <p:nvCxnSpPr>
            <p:cNvPr id="4792" name="Google Shape;4792;p75"/>
            <p:cNvCxnSpPr/>
            <p:nvPr/>
          </p:nvCxnSpPr>
          <p:spPr>
            <a:xfrm>
              <a:off x="6871657" y="845004"/>
              <a:ext cx="1109663" cy="0"/>
            </a:xfrm>
            <a:prstGeom prst="straightConnector1">
              <a:avLst/>
            </a:prstGeom>
            <a:noFill/>
            <a:ln cap="flat" cmpd="sng" w="19050">
              <a:solidFill>
                <a:srgbClr val="000099"/>
              </a:solidFill>
              <a:prstDash val="solid"/>
              <a:round/>
              <a:headEnd len="med" w="med" type="none"/>
              <a:tailEnd len="med" w="med" type="none"/>
            </a:ln>
          </p:spPr>
        </p:cxnSp>
        <p:cxnSp>
          <p:nvCxnSpPr>
            <p:cNvPr id="4793" name="Google Shape;4793;p75"/>
            <p:cNvCxnSpPr/>
            <p:nvPr/>
          </p:nvCxnSpPr>
          <p:spPr>
            <a:xfrm>
              <a:off x="9652957" y="845004"/>
              <a:ext cx="1109663" cy="0"/>
            </a:xfrm>
            <a:prstGeom prst="straightConnector1">
              <a:avLst/>
            </a:prstGeom>
            <a:noFill/>
            <a:ln cap="flat" cmpd="sng" w="19050">
              <a:solidFill>
                <a:srgbClr val="008000"/>
              </a:solidFill>
              <a:prstDash val="solid"/>
              <a:round/>
              <a:headEnd len="med" w="med" type="none"/>
              <a:tailEnd len="med" w="med" type="none"/>
            </a:ln>
          </p:spPr>
        </p:cxnSp>
        <p:grpSp>
          <p:nvGrpSpPr>
            <p:cNvPr id="4794" name="Google Shape;4794;p75"/>
            <p:cNvGrpSpPr/>
            <p:nvPr/>
          </p:nvGrpSpPr>
          <p:grpSpPr>
            <a:xfrm>
              <a:off x="6927220" y="1057729"/>
              <a:ext cx="952500" cy="476251"/>
              <a:chOff x="1895" y="3931"/>
              <a:chExt cx="600" cy="300"/>
            </a:xfrm>
          </p:grpSpPr>
          <p:sp>
            <p:nvSpPr>
              <p:cNvPr id="4795" name="Google Shape;4795;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96" name="Google Shape;4796;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797" name="Google Shape;4797;p75"/>
            <p:cNvGrpSpPr/>
            <p:nvPr/>
          </p:nvGrpSpPr>
          <p:grpSpPr>
            <a:xfrm>
              <a:off x="6946270" y="1332367"/>
              <a:ext cx="952500" cy="476251"/>
              <a:chOff x="1895" y="3931"/>
              <a:chExt cx="600" cy="300"/>
            </a:xfrm>
          </p:grpSpPr>
          <p:sp>
            <p:nvSpPr>
              <p:cNvPr id="4798" name="Google Shape;4798;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799" name="Google Shape;4799;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grpSp>
          <p:nvGrpSpPr>
            <p:cNvPr id="4800" name="Google Shape;4800;p75"/>
            <p:cNvGrpSpPr/>
            <p:nvPr/>
          </p:nvGrpSpPr>
          <p:grpSpPr>
            <a:xfrm>
              <a:off x="6954207" y="1595892"/>
              <a:ext cx="952500" cy="476251"/>
              <a:chOff x="1895" y="3931"/>
              <a:chExt cx="600" cy="300"/>
            </a:xfrm>
          </p:grpSpPr>
          <p:sp>
            <p:nvSpPr>
              <p:cNvPr id="4801" name="Google Shape;4801;p75"/>
              <p:cNvSpPr/>
              <p:nvPr/>
            </p:nvSpPr>
            <p:spPr>
              <a:xfrm>
                <a:off x="1936" y="3962"/>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02" name="Google Shape;4802;p75"/>
              <p:cNvSpPr txBox="1"/>
              <p:nvPr/>
            </p:nvSpPr>
            <p:spPr>
              <a:xfrm>
                <a:off x="1895" y="3931"/>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0 1 2</a:t>
                </a:r>
                <a:r>
                  <a:rPr b="0" i="0" lang="en-US" sz="900" u="none" cap="none" strike="noStrike">
                    <a:solidFill>
                      <a:srgbClr val="000000"/>
                    </a:solidFill>
                    <a:latin typeface="Arial"/>
                    <a:ea typeface="Arial"/>
                    <a:cs typeface="Arial"/>
                    <a:sym typeface="Arial"/>
                  </a:rPr>
                  <a:t> 3 0 1 2</a:t>
                </a:r>
                <a:endParaRPr sz="1100"/>
              </a:p>
            </p:txBody>
          </p:sp>
        </p:grpSp>
        <p:cxnSp>
          <p:nvCxnSpPr>
            <p:cNvPr id="4803" name="Google Shape;4803;p75"/>
            <p:cNvCxnSpPr/>
            <p:nvPr/>
          </p:nvCxnSpPr>
          <p:spPr>
            <a:xfrm>
              <a:off x="7944807" y="1195842"/>
              <a:ext cx="1827212" cy="238125"/>
            </a:xfrm>
            <a:prstGeom prst="straightConnector1">
              <a:avLst/>
            </a:prstGeom>
            <a:noFill/>
            <a:ln cap="flat" cmpd="sng" w="19050">
              <a:solidFill>
                <a:srgbClr val="000099"/>
              </a:solidFill>
              <a:prstDash val="solid"/>
              <a:round/>
              <a:headEnd len="med" w="med" type="none"/>
              <a:tailEnd len="med" w="med" type="triangle"/>
            </a:ln>
          </p:spPr>
        </p:cxnSp>
        <p:cxnSp>
          <p:nvCxnSpPr>
            <p:cNvPr id="4804" name="Google Shape;4804;p75"/>
            <p:cNvCxnSpPr/>
            <p:nvPr/>
          </p:nvCxnSpPr>
          <p:spPr>
            <a:xfrm>
              <a:off x="7974970" y="1481592"/>
              <a:ext cx="1808162" cy="228600"/>
            </a:xfrm>
            <a:prstGeom prst="straightConnector1">
              <a:avLst/>
            </a:prstGeom>
            <a:noFill/>
            <a:ln cap="flat" cmpd="sng" w="19050">
              <a:solidFill>
                <a:srgbClr val="000099"/>
              </a:solidFill>
              <a:prstDash val="solid"/>
              <a:round/>
              <a:headEnd len="med" w="med" type="none"/>
              <a:tailEnd len="med" w="med" type="triangle"/>
            </a:ln>
          </p:spPr>
        </p:cxnSp>
        <p:cxnSp>
          <p:nvCxnSpPr>
            <p:cNvPr id="4805" name="Google Shape;4805;p75"/>
            <p:cNvCxnSpPr/>
            <p:nvPr/>
          </p:nvCxnSpPr>
          <p:spPr>
            <a:xfrm>
              <a:off x="8005132" y="1767342"/>
              <a:ext cx="1784350" cy="209550"/>
            </a:xfrm>
            <a:prstGeom prst="straightConnector1">
              <a:avLst/>
            </a:prstGeom>
            <a:noFill/>
            <a:ln cap="flat" cmpd="sng" w="19050">
              <a:solidFill>
                <a:srgbClr val="000099"/>
              </a:solidFill>
              <a:prstDash val="solid"/>
              <a:round/>
              <a:headEnd len="med" w="med" type="none"/>
              <a:tailEnd len="med" w="med" type="triangle"/>
            </a:ln>
          </p:spPr>
        </p:cxnSp>
        <p:sp>
          <p:nvSpPr>
            <p:cNvPr id="4806" name="Google Shape;4806;p75"/>
            <p:cNvSpPr txBox="1"/>
            <p:nvPr/>
          </p:nvSpPr>
          <p:spPr>
            <a:xfrm>
              <a:off x="7990845" y="98152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807" name="Google Shape;4807;p75"/>
            <p:cNvSpPr txBox="1"/>
            <p:nvPr/>
          </p:nvSpPr>
          <p:spPr>
            <a:xfrm>
              <a:off x="8054345" y="126727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pkt1</a:t>
              </a:r>
              <a:endParaRPr sz="1100"/>
            </a:p>
          </p:txBody>
        </p:sp>
        <p:sp>
          <p:nvSpPr>
            <p:cNvPr id="4808" name="Google Shape;4808;p75"/>
            <p:cNvSpPr txBox="1"/>
            <p:nvPr/>
          </p:nvSpPr>
          <p:spPr>
            <a:xfrm>
              <a:off x="8051170" y="1553029"/>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pkt2</a:t>
              </a:r>
              <a:endParaRPr sz="1100"/>
            </a:p>
          </p:txBody>
        </p:sp>
        <p:sp>
          <p:nvSpPr>
            <p:cNvPr id="4809" name="Google Shape;4809;p75"/>
            <p:cNvSpPr/>
            <p:nvPr/>
          </p:nvSpPr>
          <p:spPr>
            <a:xfrm>
              <a:off x="7270120" y="2369004"/>
              <a:ext cx="401637" cy="188913"/>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10" name="Google Shape;4810;p75"/>
            <p:cNvSpPr txBox="1"/>
            <p:nvPr/>
          </p:nvSpPr>
          <p:spPr>
            <a:xfrm>
              <a:off x="6957382" y="2322967"/>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a:t>
              </a:r>
              <a:r>
                <a:rPr b="0" i="0" lang="en-US" sz="900" u="none" cap="none" strike="noStrike">
                  <a:solidFill>
                    <a:srgbClr val="000000"/>
                  </a:solidFill>
                  <a:latin typeface="Arial"/>
                  <a:ea typeface="Arial"/>
                  <a:cs typeface="Arial"/>
                  <a:sym typeface="Arial"/>
                </a:rPr>
                <a:t> </a:t>
              </a:r>
              <a:r>
                <a:rPr b="0" i="0" lang="en-US" sz="900" u="none" cap="none" strike="noStrike">
                  <a:solidFill>
                    <a:srgbClr val="FFFFFF"/>
                  </a:solidFill>
                  <a:latin typeface="Arial"/>
                  <a:ea typeface="Arial"/>
                  <a:cs typeface="Arial"/>
                  <a:sym typeface="Arial"/>
                </a:rPr>
                <a:t>3 0</a:t>
              </a:r>
              <a:r>
                <a:rPr b="0" i="0" lang="en-US" sz="900" u="none" cap="none" strike="noStrike">
                  <a:solidFill>
                    <a:srgbClr val="000000"/>
                  </a:solidFill>
                  <a:latin typeface="Arial"/>
                  <a:ea typeface="Arial"/>
                  <a:cs typeface="Arial"/>
                  <a:sym typeface="Arial"/>
                </a:rPr>
                <a:t> 1 2</a:t>
              </a:r>
              <a:endParaRPr sz="1100"/>
            </a:p>
          </p:txBody>
        </p:sp>
        <p:cxnSp>
          <p:nvCxnSpPr>
            <p:cNvPr id="4811" name="Google Shape;4811;p75"/>
            <p:cNvCxnSpPr/>
            <p:nvPr/>
          </p:nvCxnSpPr>
          <p:spPr>
            <a:xfrm>
              <a:off x="7976557" y="2494417"/>
              <a:ext cx="1784350" cy="223838"/>
            </a:xfrm>
            <a:prstGeom prst="straightConnector1">
              <a:avLst/>
            </a:prstGeom>
            <a:noFill/>
            <a:ln cap="flat" cmpd="sng" w="19050">
              <a:solidFill>
                <a:srgbClr val="000099"/>
              </a:solidFill>
              <a:prstDash val="solid"/>
              <a:round/>
              <a:headEnd len="med" w="med" type="none"/>
              <a:tailEnd len="med" w="med" type="triangle"/>
            </a:ln>
          </p:spPr>
        </p:cxnSp>
        <p:sp>
          <p:nvSpPr>
            <p:cNvPr id="4812" name="Google Shape;4812;p75"/>
            <p:cNvSpPr txBox="1"/>
            <p:nvPr/>
          </p:nvSpPr>
          <p:spPr>
            <a:xfrm>
              <a:off x="8079745" y="2502354"/>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pkt0</a:t>
              </a:r>
              <a:endParaRPr sz="1100"/>
            </a:p>
          </p:txBody>
        </p:sp>
        <p:sp>
          <p:nvSpPr>
            <p:cNvPr id="4813" name="Google Shape;4813;p75"/>
            <p:cNvSpPr/>
            <p:nvPr/>
          </p:nvSpPr>
          <p:spPr>
            <a:xfrm>
              <a:off x="9976807" y="1359354"/>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14" name="Google Shape;4814;p75"/>
            <p:cNvSpPr txBox="1"/>
            <p:nvPr/>
          </p:nvSpPr>
          <p:spPr>
            <a:xfrm>
              <a:off x="9787895" y="1310142"/>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a:t>
              </a:r>
              <a:r>
                <a:rPr b="0" i="0" lang="en-US" sz="900" u="none" cap="none" strike="noStrike">
                  <a:solidFill>
                    <a:srgbClr val="FFFFFF"/>
                  </a:solidFill>
                  <a:latin typeface="Arial"/>
                  <a:ea typeface="Arial"/>
                  <a:cs typeface="Arial"/>
                  <a:sym typeface="Arial"/>
                </a:rPr>
                <a:t> 1 2 3</a:t>
              </a:r>
              <a:r>
                <a:rPr b="0" i="0" lang="en-US" sz="900" u="none" cap="none" strike="noStrike">
                  <a:solidFill>
                    <a:srgbClr val="000000"/>
                  </a:solidFill>
                  <a:latin typeface="Arial"/>
                  <a:ea typeface="Arial"/>
                  <a:cs typeface="Arial"/>
                  <a:sym typeface="Arial"/>
                </a:rPr>
                <a:t> 0 1 2</a:t>
              </a:r>
              <a:endParaRPr sz="1100"/>
            </a:p>
          </p:txBody>
        </p:sp>
        <p:sp>
          <p:nvSpPr>
            <p:cNvPr id="4815" name="Google Shape;4815;p75"/>
            <p:cNvSpPr/>
            <p:nvPr/>
          </p:nvSpPr>
          <p:spPr>
            <a:xfrm>
              <a:off x="10097457" y="1630817"/>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16" name="Google Shape;4816;p75"/>
            <p:cNvSpPr txBox="1"/>
            <p:nvPr/>
          </p:nvSpPr>
          <p:spPr>
            <a:xfrm>
              <a:off x="9784720" y="1584779"/>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a:t>
              </a:r>
              <a:r>
                <a:rPr b="0" i="0" lang="en-US" sz="900" u="none" cap="none" strike="noStrike">
                  <a:solidFill>
                    <a:srgbClr val="FFFFFF"/>
                  </a:solidFill>
                  <a:latin typeface="Arial"/>
                  <a:ea typeface="Arial"/>
                  <a:cs typeface="Arial"/>
                  <a:sym typeface="Arial"/>
                </a:rPr>
                <a:t> 2 3 0</a:t>
              </a:r>
              <a:r>
                <a:rPr b="0" i="0" lang="en-US" sz="900" u="none" cap="none" strike="noStrike">
                  <a:solidFill>
                    <a:srgbClr val="000000"/>
                  </a:solidFill>
                  <a:latin typeface="Arial"/>
                  <a:ea typeface="Arial"/>
                  <a:cs typeface="Arial"/>
                  <a:sym typeface="Arial"/>
                </a:rPr>
                <a:t> 1 2</a:t>
              </a:r>
              <a:endParaRPr sz="1100"/>
            </a:p>
          </p:txBody>
        </p:sp>
        <p:sp>
          <p:nvSpPr>
            <p:cNvPr id="4817" name="Google Shape;4817;p75"/>
            <p:cNvSpPr/>
            <p:nvPr/>
          </p:nvSpPr>
          <p:spPr>
            <a:xfrm>
              <a:off x="10227632" y="1894342"/>
              <a:ext cx="401637" cy="188913"/>
            </a:xfrm>
            <a:prstGeom prst="rect">
              <a:avLst/>
            </a:prstGeom>
            <a:solidFill>
              <a:srgbClr val="008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18" name="Google Shape;4818;p75"/>
            <p:cNvSpPr txBox="1"/>
            <p:nvPr/>
          </p:nvSpPr>
          <p:spPr>
            <a:xfrm>
              <a:off x="9787895" y="1848304"/>
              <a:ext cx="10302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0 1 2 </a:t>
              </a:r>
              <a:r>
                <a:rPr b="0" i="0" lang="en-US" sz="900" u="none" cap="none" strike="noStrike">
                  <a:solidFill>
                    <a:srgbClr val="FFFFFF"/>
                  </a:solidFill>
                  <a:latin typeface="Arial"/>
                  <a:ea typeface="Arial"/>
                  <a:cs typeface="Arial"/>
                  <a:sym typeface="Arial"/>
                </a:rPr>
                <a:t>3 0 1</a:t>
              </a:r>
              <a:r>
                <a:rPr b="0" i="0" lang="en-US" sz="900" u="none" cap="none" strike="noStrike">
                  <a:solidFill>
                    <a:srgbClr val="000000"/>
                  </a:solidFill>
                  <a:latin typeface="Arial"/>
                  <a:ea typeface="Arial"/>
                  <a:cs typeface="Arial"/>
                  <a:sym typeface="Arial"/>
                </a:rPr>
                <a:t> 2</a:t>
              </a:r>
              <a:endParaRPr sz="1100"/>
            </a:p>
          </p:txBody>
        </p:sp>
        <p:cxnSp>
          <p:nvCxnSpPr>
            <p:cNvPr id="4819" name="Google Shape;4819;p75"/>
            <p:cNvCxnSpPr/>
            <p:nvPr/>
          </p:nvCxnSpPr>
          <p:spPr>
            <a:xfrm flipH="1">
              <a:off x="7933695" y="1441904"/>
              <a:ext cx="1784350" cy="735013"/>
            </a:xfrm>
            <a:prstGeom prst="straightConnector1">
              <a:avLst/>
            </a:prstGeom>
            <a:noFill/>
            <a:ln cap="flat" cmpd="sng" w="19050">
              <a:solidFill>
                <a:srgbClr val="008000"/>
              </a:solidFill>
              <a:prstDash val="solid"/>
              <a:round/>
              <a:headEnd len="med" w="med" type="none"/>
              <a:tailEnd len="med" w="med" type="triangle"/>
            </a:ln>
          </p:spPr>
        </p:cxnSp>
        <p:cxnSp>
          <p:nvCxnSpPr>
            <p:cNvPr id="4820" name="Google Shape;4820;p75"/>
            <p:cNvCxnSpPr/>
            <p:nvPr/>
          </p:nvCxnSpPr>
          <p:spPr>
            <a:xfrm flipH="1">
              <a:off x="7952745" y="1705429"/>
              <a:ext cx="1795462" cy="758825"/>
            </a:xfrm>
            <a:prstGeom prst="straightConnector1">
              <a:avLst/>
            </a:prstGeom>
            <a:noFill/>
            <a:ln cap="flat" cmpd="sng" w="19050">
              <a:solidFill>
                <a:srgbClr val="008000"/>
              </a:solidFill>
              <a:prstDash val="solid"/>
              <a:round/>
              <a:headEnd len="med" w="med" type="none"/>
              <a:tailEnd len="med" w="med" type="triangle"/>
            </a:ln>
          </p:spPr>
        </p:cxnSp>
        <p:sp>
          <p:nvSpPr>
            <p:cNvPr id="4821" name="Google Shape;4821;p75"/>
            <p:cNvSpPr txBox="1"/>
            <p:nvPr/>
          </p:nvSpPr>
          <p:spPr>
            <a:xfrm>
              <a:off x="8452807" y="2132467"/>
              <a:ext cx="3240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0000"/>
                </a:buClr>
                <a:buSzPts val="1200"/>
                <a:buFont typeface="Tahoma"/>
                <a:buNone/>
              </a:pPr>
              <a:r>
                <a:rPr b="1" i="0" lang="en-US" sz="1200" u="none" cap="none" strike="noStrike">
                  <a:solidFill>
                    <a:srgbClr val="FF0000"/>
                  </a:solidFill>
                  <a:latin typeface="Tahoma"/>
                  <a:ea typeface="Tahoma"/>
                  <a:cs typeface="Tahoma"/>
                  <a:sym typeface="Tahoma"/>
                </a:rPr>
                <a:t>X</a:t>
              </a:r>
              <a:endParaRPr sz="1100"/>
            </a:p>
          </p:txBody>
        </p:sp>
        <p:sp>
          <p:nvSpPr>
            <p:cNvPr id="4822" name="Google Shape;4822;p75"/>
            <p:cNvSpPr txBox="1"/>
            <p:nvPr/>
          </p:nvSpPr>
          <p:spPr>
            <a:xfrm>
              <a:off x="9748207" y="2538867"/>
              <a:ext cx="1447800" cy="646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CC0000"/>
                </a:buClr>
                <a:buSzPts val="900"/>
                <a:buFont typeface="Tahoma"/>
                <a:buNone/>
              </a:pPr>
              <a:r>
                <a:rPr i="1" lang="en-US" sz="900">
                  <a:solidFill>
                    <a:srgbClr val="CC0000"/>
                  </a:solidFill>
                  <a:latin typeface="Tahoma"/>
                  <a:ea typeface="Tahoma"/>
                  <a:cs typeface="Tahoma"/>
                  <a:sym typeface="Tahoma"/>
                </a:rPr>
                <a:t>θα αποδεχτεί πακέτο με αριθμό ακολουθίας 0</a:t>
              </a:r>
              <a:endParaRPr i="1" sz="900">
                <a:solidFill>
                  <a:srgbClr val="CC0000"/>
                </a:solidFill>
                <a:latin typeface="Tahoma"/>
                <a:ea typeface="Tahoma"/>
                <a:cs typeface="Tahoma"/>
                <a:sym typeface="Tahoma"/>
              </a:endParaRPr>
            </a:p>
          </p:txBody>
        </p:sp>
        <p:cxnSp>
          <p:nvCxnSpPr>
            <p:cNvPr id="4823" name="Google Shape;4823;p75"/>
            <p:cNvCxnSpPr/>
            <p:nvPr/>
          </p:nvCxnSpPr>
          <p:spPr>
            <a:xfrm rot="10800000">
              <a:off x="10441945" y="2145167"/>
              <a:ext cx="0" cy="446088"/>
            </a:xfrm>
            <a:prstGeom prst="straightConnector1">
              <a:avLst/>
            </a:prstGeom>
            <a:noFill/>
            <a:ln cap="flat" cmpd="sng" w="9525">
              <a:solidFill>
                <a:srgbClr val="CC0000"/>
              </a:solidFill>
              <a:prstDash val="solid"/>
              <a:round/>
              <a:headEnd len="med" w="med" type="none"/>
              <a:tailEnd len="med" w="med" type="triangle"/>
            </a:ln>
          </p:spPr>
        </p:cxnSp>
        <p:cxnSp>
          <p:nvCxnSpPr>
            <p:cNvPr id="4824" name="Google Shape;4824;p75"/>
            <p:cNvCxnSpPr/>
            <p:nvPr/>
          </p:nvCxnSpPr>
          <p:spPr>
            <a:xfrm>
              <a:off x="7968620" y="2203904"/>
              <a:ext cx="590550" cy="73025"/>
            </a:xfrm>
            <a:prstGeom prst="straightConnector1">
              <a:avLst/>
            </a:prstGeom>
            <a:noFill/>
            <a:ln cap="flat" cmpd="sng" w="19050">
              <a:solidFill>
                <a:srgbClr val="000099"/>
              </a:solidFill>
              <a:prstDash val="solid"/>
              <a:round/>
              <a:headEnd len="med" w="med" type="none"/>
              <a:tailEnd len="med" w="med" type="triangle"/>
            </a:ln>
          </p:spPr>
        </p:cxnSp>
        <p:grpSp>
          <p:nvGrpSpPr>
            <p:cNvPr id="4825" name="Google Shape;4825;p75"/>
            <p:cNvGrpSpPr/>
            <p:nvPr/>
          </p:nvGrpSpPr>
          <p:grpSpPr>
            <a:xfrm>
              <a:off x="6957382" y="2037217"/>
              <a:ext cx="952500" cy="476251"/>
              <a:chOff x="2667" y="3750"/>
              <a:chExt cx="600" cy="300"/>
            </a:xfrm>
          </p:grpSpPr>
          <p:sp>
            <p:nvSpPr>
              <p:cNvPr id="4826" name="Google Shape;4826;p75"/>
              <p:cNvSpPr/>
              <p:nvPr/>
            </p:nvSpPr>
            <p:spPr>
              <a:xfrm>
                <a:off x="2786" y="3779"/>
                <a:ext cx="253" cy="119"/>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4827" name="Google Shape;4827;p75"/>
              <p:cNvSpPr txBox="1"/>
              <p:nvPr/>
            </p:nvSpPr>
            <p:spPr>
              <a:xfrm>
                <a:off x="2667" y="3750"/>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 </a:t>
                </a:r>
                <a:r>
                  <a:rPr b="0" i="0" lang="en-US" sz="900" u="none" cap="none" strike="noStrike">
                    <a:solidFill>
                      <a:srgbClr val="FFFFFF"/>
                    </a:solidFill>
                    <a:latin typeface="Arial"/>
                    <a:ea typeface="Arial"/>
                    <a:cs typeface="Arial"/>
                    <a:sym typeface="Arial"/>
                  </a:rPr>
                  <a:t>1 2</a:t>
                </a:r>
                <a:r>
                  <a:rPr b="0" i="0" lang="en-US" sz="900" u="none" cap="none" strike="noStrike">
                    <a:solidFill>
                      <a:srgbClr val="000000"/>
                    </a:solidFill>
                    <a:latin typeface="Arial"/>
                    <a:ea typeface="Arial"/>
                    <a:cs typeface="Arial"/>
                    <a:sym typeface="Arial"/>
                  </a:rPr>
                  <a:t> </a:t>
                </a:r>
                <a:r>
                  <a:rPr b="0" i="0" lang="en-US" sz="900" u="none" cap="none" strike="noStrike">
                    <a:solidFill>
                      <a:srgbClr val="FFFFFF"/>
                    </a:solidFill>
                    <a:latin typeface="Arial"/>
                    <a:ea typeface="Arial"/>
                    <a:cs typeface="Arial"/>
                    <a:sym typeface="Arial"/>
                  </a:rPr>
                  <a:t>3 </a:t>
                </a:r>
                <a:r>
                  <a:rPr b="0" i="0" lang="en-US" sz="900" u="none" cap="none" strike="noStrike">
                    <a:solidFill>
                      <a:srgbClr val="000000"/>
                    </a:solidFill>
                    <a:latin typeface="Arial"/>
                    <a:ea typeface="Arial"/>
                    <a:cs typeface="Arial"/>
                    <a:sym typeface="Arial"/>
                  </a:rPr>
                  <a:t>0 1 2</a:t>
                </a:r>
                <a:endParaRPr sz="1100"/>
              </a:p>
            </p:txBody>
          </p:sp>
        </p:grpSp>
        <p:sp>
          <p:nvSpPr>
            <p:cNvPr id="4828" name="Google Shape;4828;p75"/>
            <p:cNvSpPr txBox="1"/>
            <p:nvPr/>
          </p:nvSpPr>
          <p:spPr>
            <a:xfrm>
              <a:off x="8082920" y="1988004"/>
              <a:ext cx="5271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pkt3</a:t>
              </a:r>
              <a:endParaRPr sz="1100"/>
            </a:p>
          </p:txBody>
        </p:sp>
      </p:grpSp>
      <p:sp>
        <p:nvSpPr>
          <p:cNvPr id="4829" name="Google Shape;4829;p75"/>
          <p:cNvSpPr txBox="1"/>
          <p:nvPr/>
        </p:nvSpPr>
        <p:spPr>
          <a:xfrm>
            <a:off x="5100165" y="2125606"/>
            <a:ext cx="14094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Tahoma"/>
              <a:buNone/>
            </a:pPr>
            <a:r>
              <a:rPr b="0" i="0" lang="en-US" sz="1500" u="none" cap="none" strike="noStrike">
                <a:solidFill>
                  <a:srgbClr val="C00000"/>
                </a:solidFill>
                <a:latin typeface="Tahoma"/>
                <a:ea typeface="Tahoma"/>
                <a:cs typeface="Tahoma"/>
                <a:sym typeface="Tahoma"/>
              </a:rPr>
              <a:t>(a) no problem</a:t>
            </a:r>
            <a:endParaRPr sz="1100"/>
          </a:p>
        </p:txBody>
      </p:sp>
      <p:sp>
        <p:nvSpPr>
          <p:cNvPr id="4830" name="Google Shape;4830;p75"/>
          <p:cNvSpPr txBox="1"/>
          <p:nvPr/>
        </p:nvSpPr>
        <p:spPr>
          <a:xfrm>
            <a:off x="-13609" y="1272268"/>
            <a:ext cx="4137900" cy="994800"/>
          </a:xfrm>
          <a:prstGeom prst="rect">
            <a:avLst/>
          </a:prstGeom>
          <a:noFill/>
          <a:ln>
            <a:noFill/>
          </a:ln>
        </p:spPr>
        <p:txBody>
          <a:bodyPr anchorCtr="0" anchor="t" bIns="34275" lIns="68575" spcFirstLastPara="1" rIns="68575" wrap="square" tIns="34275">
            <a:noAutofit/>
          </a:bodyPr>
          <a:lstStyle/>
          <a:p>
            <a:pPr indent="0" lvl="0" marL="12700" rtl="0" algn="l">
              <a:lnSpc>
                <a:spcPct val="90000"/>
              </a:lnSpc>
              <a:spcBef>
                <a:spcPts val="0"/>
              </a:spcBef>
              <a:spcAft>
                <a:spcPts val="0"/>
              </a:spcAft>
              <a:buNone/>
            </a:pPr>
            <a:r>
              <a:rPr lang="en-US" sz="2000">
                <a:solidFill>
                  <a:schemeClr val="dk1"/>
                </a:solidFill>
                <a:latin typeface="Calibri"/>
                <a:ea typeface="Calibri"/>
                <a:cs typeface="Calibri"/>
                <a:sym typeface="Calibri"/>
              </a:rPr>
              <a:t>παράδειγμα: </a:t>
            </a:r>
            <a:endParaRPr sz="2000">
              <a:solidFill>
                <a:schemeClr val="dk1"/>
              </a:solidFill>
            </a:endParaRPr>
          </a:p>
          <a:p>
            <a:pPr indent="-177800" lvl="0" marL="266700" rtl="0" algn="l">
              <a:lnSpc>
                <a:spcPct val="80000"/>
              </a:lnSpc>
              <a:spcBef>
                <a:spcPts val="8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αριθμοί ακολουθίας: 0, 1, 2, 3 (base 4 counting)</a:t>
            </a:r>
            <a:endParaRPr sz="2000">
              <a:solidFill>
                <a:schemeClr val="dk1"/>
              </a:solidFill>
            </a:endParaRPr>
          </a:p>
          <a:p>
            <a:pPr indent="-177800" lvl="0" marL="266700" rtl="0" algn="l">
              <a:lnSpc>
                <a:spcPct val="80000"/>
              </a:lnSpc>
              <a:spcBef>
                <a:spcPts val="800"/>
              </a:spcBef>
              <a:spcAft>
                <a:spcPts val="0"/>
              </a:spcAft>
              <a:buClr>
                <a:srgbClr val="0000A3"/>
              </a:buClr>
              <a:buSzPts val="2000"/>
              <a:buFont typeface="Noto Sans Symbols"/>
              <a:buChar char="▪"/>
            </a:pPr>
            <a:r>
              <a:rPr lang="en-US" sz="2000">
                <a:solidFill>
                  <a:schemeClr val="dk1"/>
                </a:solidFill>
                <a:latin typeface="Calibri"/>
                <a:ea typeface="Calibri"/>
                <a:cs typeface="Calibri"/>
                <a:sym typeface="Calibri"/>
              </a:rPr>
              <a:t>μέγεθος παραθύρου=3</a:t>
            </a:r>
            <a:endParaRPr sz="2000">
              <a:latin typeface="Calibri"/>
              <a:ea typeface="Calibri"/>
              <a:cs typeface="Calibri"/>
              <a:sym typeface="Calibri"/>
            </a:endParaRPr>
          </a:p>
        </p:txBody>
      </p:sp>
      <p:grpSp>
        <p:nvGrpSpPr>
          <p:cNvPr id="4831" name="Google Shape;4831;p75"/>
          <p:cNvGrpSpPr/>
          <p:nvPr/>
        </p:nvGrpSpPr>
        <p:grpSpPr>
          <a:xfrm>
            <a:off x="4959671" y="736147"/>
            <a:ext cx="2077122" cy="4173141"/>
            <a:chOff x="6612895" y="981529"/>
            <a:chExt cx="2769497" cy="5564188"/>
          </a:xfrm>
        </p:grpSpPr>
        <p:sp>
          <p:nvSpPr>
            <p:cNvPr id="4832" name="Google Shape;4832;p75"/>
            <p:cNvSpPr/>
            <p:nvPr/>
          </p:nvSpPr>
          <p:spPr>
            <a:xfrm>
              <a:off x="6612895" y="981529"/>
              <a:ext cx="2463800" cy="5564188"/>
            </a:xfrm>
            <a:prstGeom prst="rect">
              <a:avLst/>
            </a:prstGeom>
            <a:solidFill>
              <a:schemeClr val="lt1">
                <a:alpha val="96862"/>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4833" name="Google Shape;4833;p75"/>
            <p:cNvGrpSpPr/>
            <p:nvPr/>
          </p:nvGrpSpPr>
          <p:grpSpPr>
            <a:xfrm>
              <a:off x="8864867" y="1005799"/>
              <a:ext cx="517525" cy="5278437"/>
              <a:chOff x="3821" y="550"/>
              <a:chExt cx="326" cy="3325"/>
            </a:xfrm>
          </p:grpSpPr>
          <p:pic>
            <p:nvPicPr>
              <p:cNvPr descr="curtain" id="4834" name="Google Shape;4834;p75"/>
              <p:cNvPicPr preferRelativeResize="0"/>
              <p:nvPr/>
            </p:nvPicPr>
            <p:blipFill rotWithShape="1">
              <a:blip r:embed="rId3">
                <a:alphaModFix/>
              </a:blip>
              <a:srcRect b="0" l="0" r="0" t="0"/>
              <a:stretch/>
            </p:blipFill>
            <p:spPr>
              <a:xfrm>
                <a:off x="3823" y="550"/>
                <a:ext cx="284" cy="1366"/>
              </a:xfrm>
              <a:prstGeom prst="rect">
                <a:avLst/>
              </a:prstGeom>
              <a:noFill/>
              <a:ln>
                <a:noFill/>
              </a:ln>
            </p:spPr>
          </p:pic>
          <p:pic>
            <p:nvPicPr>
              <p:cNvPr descr="curtain" id="4835" name="Google Shape;4835;p75"/>
              <p:cNvPicPr preferRelativeResize="0"/>
              <p:nvPr/>
            </p:nvPicPr>
            <p:blipFill rotWithShape="1">
              <a:blip r:embed="rId3">
                <a:alphaModFix/>
              </a:blip>
              <a:srcRect b="0" l="0" r="0" t="0"/>
              <a:stretch/>
            </p:blipFill>
            <p:spPr>
              <a:xfrm>
                <a:off x="3821" y="2564"/>
                <a:ext cx="326" cy="1311"/>
              </a:xfrm>
              <a:prstGeom prst="rect">
                <a:avLst/>
              </a:prstGeom>
              <a:noFill/>
              <a:ln>
                <a:noFill/>
              </a:ln>
            </p:spPr>
          </p:pic>
        </p:grpSp>
      </p:grpSp>
      <p:sp>
        <p:nvSpPr>
          <p:cNvPr id="4836" name="Google Shape;4836;p75"/>
          <p:cNvSpPr txBox="1"/>
          <p:nvPr/>
        </p:nvSpPr>
        <p:spPr>
          <a:xfrm>
            <a:off x="4956313" y="778095"/>
            <a:ext cx="1580400" cy="4225200"/>
          </a:xfrm>
          <a:prstGeom prst="rect">
            <a:avLst/>
          </a:prstGeom>
          <a:solidFill>
            <a:schemeClr val="lt1"/>
          </a:solidFill>
          <a:ln>
            <a:noFill/>
          </a:ln>
        </p:spPr>
        <p:txBody>
          <a:bodyPr anchorCtr="0" anchor="t" bIns="34275" lIns="68575" spcFirstLastPara="1" rIns="68575" wrap="square" tIns="34275">
            <a:spAutoFit/>
          </a:bodyPr>
          <a:lstStyle/>
          <a:p>
            <a:pPr indent="-152400" lvl="0" marL="127000" marR="0" rtl="0" algn="l">
              <a:lnSpc>
                <a:spcPct val="90000"/>
              </a:lnSpc>
              <a:spcBef>
                <a:spcPts val="0"/>
              </a:spcBef>
              <a:spcAft>
                <a:spcPts val="0"/>
              </a:spcAft>
              <a:buClr>
                <a:srgbClr val="0013A3"/>
              </a:buClr>
              <a:buSzPts val="2000"/>
              <a:buFont typeface="Noto Sans Symbols"/>
              <a:buChar char="▪"/>
            </a:pPr>
            <a:r>
              <a:rPr lang="en-US" sz="2000">
                <a:latin typeface="Calibri"/>
                <a:ea typeface="Calibri"/>
                <a:cs typeface="Calibri"/>
                <a:sym typeface="Calibri"/>
              </a:rPr>
              <a:t>παραλήπτης δεν μπορεί να δει την μεριά του αποστολέα</a:t>
            </a:r>
            <a:endParaRPr sz="2000"/>
          </a:p>
          <a:p>
            <a:pPr indent="-152400" lvl="0" marL="127000" marR="0" rtl="0" algn="l">
              <a:lnSpc>
                <a:spcPct val="90000"/>
              </a:lnSpc>
              <a:spcBef>
                <a:spcPts val="0"/>
              </a:spcBef>
              <a:spcAft>
                <a:spcPts val="0"/>
              </a:spcAft>
              <a:buClr>
                <a:srgbClr val="0013A3"/>
              </a:buClr>
              <a:buSzPts val="2000"/>
              <a:buFont typeface="Noto Sans Symbols"/>
              <a:buChar char="▪"/>
            </a:pPr>
            <a:r>
              <a:rPr lang="en-US" sz="2000">
                <a:latin typeface="Calibri"/>
                <a:ea typeface="Calibri"/>
                <a:cs typeface="Calibri"/>
                <a:sym typeface="Calibri"/>
              </a:rPr>
              <a:t>συμπεριφορά παραλήπτη ίδια και στις 2 περιπτώσεις!</a:t>
            </a:r>
            <a:endParaRPr sz="2000"/>
          </a:p>
          <a:p>
            <a:pPr indent="-152400" lvl="0" marL="127000" marR="0" rtl="0" algn="l">
              <a:lnSpc>
                <a:spcPct val="90000"/>
              </a:lnSpc>
              <a:spcBef>
                <a:spcPts val="0"/>
              </a:spcBef>
              <a:spcAft>
                <a:spcPts val="0"/>
              </a:spcAft>
              <a:buClr>
                <a:srgbClr val="0013A3"/>
              </a:buClr>
              <a:buSzPts val="2000"/>
              <a:buFont typeface="Noto Sans Symbols"/>
              <a:buChar char="▪"/>
            </a:pPr>
            <a:r>
              <a:rPr lang="en-US" sz="2000">
                <a:solidFill>
                  <a:srgbClr val="CC0000"/>
                </a:solidFill>
                <a:latin typeface="Calibri"/>
                <a:ea typeface="Calibri"/>
                <a:cs typeface="Calibri"/>
                <a:sym typeface="Calibri"/>
              </a:rPr>
              <a:t>κάτι πάει πολύ στραβά</a:t>
            </a:r>
            <a:r>
              <a:rPr b="0" lang="en-US" sz="2000" u="none" cap="none" strike="noStrike">
                <a:solidFill>
                  <a:srgbClr val="CC0000"/>
                </a:solidFill>
                <a:latin typeface="Calibri"/>
                <a:ea typeface="Calibri"/>
                <a:cs typeface="Calibri"/>
                <a:sym typeface="Calibri"/>
              </a:rPr>
              <a:t>!</a:t>
            </a:r>
            <a:endParaRPr b="0" sz="2000" u="none" cap="none" strike="noStrike">
              <a:solidFill>
                <a:srgbClr val="CC0000"/>
              </a:solidFill>
              <a:latin typeface="Calibri"/>
              <a:ea typeface="Calibri"/>
              <a:cs typeface="Calibri"/>
              <a:sym typeface="Calibri"/>
            </a:endParaRPr>
          </a:p>
        </p:txBody>
      </p:sp>
      <p:sp>
        <p:nvSpPr>
          <p:cNvPr id="4837" name="Google Shape;4837;p7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36"/>
                                        </p:tgtEl>
                                        <p:attrNameLst>
                                          <p:attrName>style.visibility</p:attrName>
                                        </p:attrNameLst>
                                      </p:cBhvr>
                                      <p:to>
                                        <p:strVal val="visible"/>
                                      </p:to>
                                    </p:set>
                                    <p:animEffect filter="fade" transition="in">
                                      <p:cBhvr>
                                        <p:cTn dur="500"/>
                                        <p:tgtEl>
                                          <p:spTgt spid="4836"/>
                                        </p:tgtEl>
                                      </p:cBhvr>
                                    </p:animEffect>
                                  </p:childTnLst>
                                </p:cTn>
                              </p:par>
                              <p:par>
                                <p:cTn fill="hold" nodeType="withEffect" presetClass="entr" presetID="10" presetSubtype="0">
                                  <p:stCondLst>
                                    <p:cond delay="0"/>
                                  </p:stCondLst>
                                  <p:childTnLst>
                                    <p:set>
                                      <p:cBhvr>
                                        <p:cTn dur="1" fill="hold">
                                          <p:stCondLst>
                                            <p:cond delay="0"/>
                                          </p:stCondLst>
                                        </p:cTn>
                                        <p:tgtEl>
                                          <p:spTgt spid="4831"/>
                                        </p:tgtEl>
                                        <p:attrNameLst>
                                          <p:attrName>style.visibility</p:attrName>
                                        </p:attrNameLst>
                                      </p:cBhvr>
                                      <p:to>
                                        <p:strVal val="visible"/>
                                      </p:to>
                                    </p:set>
                                    <p:animEffect filter="fade" transition="in">
                                      <p:cBhvr>
                                        <p:cTn dur="500"/>
                                        <p:tgtEl>
                                          <p:spTgt spid="4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1"/>
                                        </p:tgtEl>
                                        <p:attrNameLst>
                                          <p:attrName>style.visibility</p:attrName>
                                        </p:attrNameLst>
                                      </p:cBhvr>
                                      <p:to>
                                        <p:strVal val="visible"/>
                                      </p:to>
                                    </p:set>
                                    <p:animEffect filter="fade" transition="in">
                                      <p:cBhvr>
                                        <p:cTn dur="500"/>
                                        <p:tgtEl>
                                          <p:spTgt spid="4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2" name="Shape 4842"/>
        <p:cNvGrpSpPr/>
        <p:nvPr/>
      </p:nvGrpSpPr>
      <p:grpSpPr>
        <a:xfrm>
          <a:off x="0" y="0"/>
          <a:ext cx="0" cy="0"/>
          <a:chOff x="0" y="0"/>
          <a:chExt cx="0" cy="0"/>
        </a:xfrm>
      </p:grpSpPr>
      <p:sp>
        <p:nvSpPr>
          <p:cNvPr id="4843" name="Google Shape;4843;p76"/>
          <p:cNvSpPr txBox="1"/>
          <p:nvPr>
            <p:ph type="title"/>
          </p:nvPr>
        </p:nvSpPr>
        <p:spPr>
          <a:xfrm>
            <a:off x="18443" y="90669"/>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Κεφάλαιο 3: roadmap</a:t>
            </a:r>
            <a:endParaRPr sz="3600"/>
          </a:p>
        </p:txBody>
      </p:sp>
      <p:sp>
        <p:nvSpPr>
          <p:cNvPr id="4844" name="Google Shape;4844;p76"/>
          <p:cNvSpPr txBox="1"/>
          <p:nvPr>
            <p:ph idx="2" type="body"/>
          </p:nvPr>
        </p:nvSpPr>
        <p:spPr>
          <a:xfrm>
            <a:off x="18442" y="682134"/>
            <a:ext cx="4963500" cy="4218300"/>
          </a:xfrm>
          <a:prstGeom prst="rect">
            <a:avLst/>
          </a:prstGeom>
          <a:noFill/>
          <a:ln>
            <a:noFill/>
          </a:ln>
        </p:spPr>
        <p:txBody>
          <a:bodyPr anchorCtr="0" anchor="t" bIns="34275" lIns="68575" spcFirstLastPara="1" rIns="68575" wrap="square" tIns="34275">
            <a:noAutofit/>
          </a:bodyPr>
          <a:lstStyle/>
          <a:p>
            <a:pPr indent="-215900" lvl="0" marL="266700" rtl="0" algn="l">
              <a:spcBef>
                <a:spcPts val="0"/>
              </a:spcBef>
              <a:spcAft>
                <a:spcPts val="0"/>
              </a:spcAft>
              <a:buClr>
                <a:schemeClr val="lt2"/>
              </a:buClr>
              <a:buSzPts val="2000"/>
              <a:buChar char="▪"/>
            </a:pPr>
            <a:r>
              <a:rPr lang="en-US" sz="2000">
                <a:solidFill>
                  <a:schemeClr val="lt2"/>
                </a:solidFill>
              </a:rPr>
              <a:t>Υπηρεσίες του επιπέδου Μεταφοράς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Πολύπλεξη και Αποπολύπλεξη</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Ασυνδεσμική μεταφορά: UDP</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Αρχές αξιόπιστης μεταφοράς δεδομένων</a:t>
            </a:r>
            <a:endParaRPr sz="2000">
              <a:solidFill>
                <a:schemeClr val="lt2"/>
              </a:solidFill>
            </a:endParaRPr>
          </a:p>
          <a:p>
            <a:pPr indent="-215900" lvl="0" marL="266700" rtl="0" algn="l">
              <a:spcBef>
                <a:spcPts val="600"/>
              </a:spcBef>
              <a:spcAft>
                <a:spcPts val="0"/>
              </a:spcAft>
              <a:buSzPts val="2000"/>
              <a:buChar char="▪"/>
            </a:pPr>
            <a:r>
              <a:rPr lang="en-US" sz="2000"/>
              <a:t>Συνδεσμική μεταφορά: TCP</a:t>
            </a:r>
            <a:endParaRPr sz="2000"/>
          </a:p>
          <a:p>
            <a:pPr indent="-215900" lvl="1" marL="520700" rtl="0" algn="l">
              <a:spcBef>
                <a:spcPts val="400"/>
              </a:spcBef>
              <a:spcAft>
                <a:spcPts val="0"/>
              </a:spcAft>
              <a:buClr>
                <a:srgbClr val="0000A8"/>
              </a:buClr>
              <a:buSzPts val="2000"/>
              <a:buFont typeface="Arial"/>
              <a:buChar char="•"/>
            </a:pPr>
            <a:r>
              <a:rPr lang="en-US" sz="2000"/>
              <a:t>δομή τμήματος</a:t>
            </a:r>
            <a:endParaRPr sz="2000"/>
          </a:p>
          <a:p>
            <a:pPr indent="-215900" lvl="1" marL="520700" rtl="0" algn="l">
              <a:spcBef>
                <a:spcPts val="400"/>
              </a:spcBef>
              <a:spcAft>
                <a:spcPts val="0"/>
              </a:spcAft>
              <a:buClr>
                <a:srgbClr val="0000A8"/>
              </a:buClr>
              <a:buSzPts val="2000"/>
              <a:buFont typeface="Arial"/>
              <a:buChar char="•"/>
            </a:pPr>
            <a:r>
              <a:rPr lang="en-US" sz="2000"/>
              <a:t>αξιόπιστη μεταφορά δεδομένων</a:t>
            </a:r>
            <a:endParaRPr sz="2000"/>
          </a:p>
          <a:p>
            <a:pPr indent="-215900" lvl="1" marL="520700" rtl="0" algn="l">
              <a:spcBef>
                <a:spcPts val="400"/>
              </a:spcBef>
              <a:spcAft>
                <a:spcPts val="0"/>
              </a:spcAft>
              <a:buClr>
                <a:srgbClr val="0000A8"/>
              </a:buClr>
              <a:buSzPts val="2000"/>
              <a:buFont typeface="Arial"/>
              <a:buChar char="•"/>
            </a:pPr>
            <a:r>
              <a:rPr lang="en-US" sz="2000"/>
              <a:t>έλεγχος ροής</a:t>
            </a:r>
            <a:endParaRPr sz="2000"/>
          </a:p>
          <a:p>
            <a:pPr indent="-215900" lvl="1" marL="520700" rtl="0" algn="l">
              <a:spcBef>
                <a:spcPts val="400"/>
              </a:spcBef>
              <a:spcAft>
                <a:spcPts val="0"/>
              </a:spcAft>
              <a:buClr>
                <a:srgbClr val="0000A8"/>
              </a:buClr>
              <a:buSzPts val="2000"/>
              <a:buFont typeface="Arial"/>
              <a:buChar char="•"/>
            </a:pPr>
            <a:r>
              <a:rPr lang="en-US" sz="2000"/>
              <a:t>διαχείριση σύνδεσης</a:t>
            </a:r>
            <a:endParaRPr sz="2000"/>
          </a:p>
          <a:p>
            <a:pPr indent="-215900" lvl="0" marL="266700" rtl="0" algn="l">
              <a:spcBef>
                <a:spcPts val="600"/>
              </a:spcBef>
              <a:spcAft>
                <a:spcPts val="0"/>
              </a:spcAft>
              <a:buClr>
                <a:schemeClr val="lt2"/>
              </a:buClr>
              <a:buSzPts val="2000"/>
              <a:buChar char="▪"/>
            </a:pPr>
            <a:r>
              <a:rPr lang="en-US" sz="2000">
                <a:solidFill>
                  <a:schemeClr val="lt2"/>
                </a:solidFill>
              </a:rPr>
              <a:t>Αρχές του ελέγχου συμφόρησης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TCP έλεγχος συμφόρησης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Εξέλιξη της λειτουργικότητας του επιπέδου Μεταφοράς</a:t>
            </a:r>
            <a:endParaRPr sz="2000">
              <a:solidFill>
                <a:schemeClr val="lt2"/>
              </a:solidFill>
            </a:endParaRPr>
          </a:p>
          <a:p>
            <a:pPr indent="-165100" lvl="0" marL="266700" rtl="0" algn="l">
              <a:lnSpc>
                <a:spcPct val="90000"/>
              </a:lnSpc>
              <a:spcBef>
                <a:spcPts val="800"/>
              </a:spcBef>
              <a:spcAft>
                <a:spcPts val="0"/>
              </a:spcAft>
              <a:buSzPts val="1260"/>
              <a:buFont typeface="Noto Sans Symbols"/>
              <a:buNone/>
            </a:pPr>
            <a:r>
              <a:t/>
            </a:r>
            <a:endParaRPr sz="2000"/>
          </a:p>
        </p:txBody>
      </p:sp>
      <p:sp>
        <p:nvSpPr>
          <p:cNvPr id="4845" name="Google Shape;4845;p7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4846" name="Google Shape;4846;p76"/>
          <p:cNvPicPr preferRelativeResize="0"/>
          <p:nvPr/>
        </p:nvPicPr>
        <p:blipFill rotWithShape="1">
          <a:blip r:embed="rId3">
            <a:alphaModFix/>
          </a:blip>
          <a:srcRect b="0" l="0" r="0" t="0"/>
          <a:stretch/>
        </p:blipFill>
        <p:spPr>
          <a:xfrm>
            <a:off x="5478772" y="919978"/>
            <a:ext cx="2743200" cy="20574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1" name="Shape 4851"/>
        <p:cNvGrpSpPr/>
        <p:nvPr/>
      </p:nvGrpSpPr>
      <p:grpSpPr>
        <a:xfrm>
          <a:off x="0" y="0"/>
          <a:ext cx="0" cy="0"/>
          <a:chOff x="0" y="0"/>
          <a:chExt cx="0" cy="0"/>
        </a:xfrm>
      </p:grpSpPr>
      <p:sp>
        <p:nvSpPr>
          <p:cNvPr id="4852" name="Google Shape;4852;p77"/>
          <p:cNvSpPr txBox="1"/>
          <p:nvPr>
            <p:ph type="title"/>
          </p:nvPr>
        </p:nvSpPr>
        <p:spPr>
          <a:xfrm>
            <a:off x="-10583" y="645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overview  </a:t>
            </a:r>
            <a:r>
              <a:rPr b="0" lang="en-US" sz="2400"/>
              <a:t>RFCs: 793,1122, 2018, 5681, 7323</a:t>
            </a:r>
            <a:endParaRPr b="0" sz="3300"/>
          </a:p>
        </p:txBody>
      </p:sp>
      <p:sp>
        <p:nvSpPr>
          <p:cNvPr id="4853" name="Google Shape;4853;p77"/>
          <p:cNvSpPr txBox="1"/>
          <p:nvPr/>
        </p:nvSpPr>
        <p:spPr>
          <a:xfrm>
            <a:off x="3852797" y="839560"/>
            <a:ext cx="4509600" cy="4151400"/>
          </a:xfrm>
          <a:prstGeom prst="rect">
            <a:avLst/>
          </a:prstGeom>
          <a:noFill/>
          <a:ln>
            <a:noFill/>
          </a:ln>
        </p:spPr>
        <p:txBody>
          <a:bodyPr anchorCtr="0" anchor="t" bIns="34275" lIns="68575" spcFirstLastPara="1" rIns="68575" wrap="square" tIns="34275">
            <a:normAutofit/>
          </a:bodyPr>
          <a:lstStyle/>
          <a:p>
            <a:pPr indent="-190500" lvl="0" marL="355600" marR="0" rtl="0" algn="l">
              <a:lnSpc>
                <a:spcPct val="90000"/>
              </a:lnSpc>
              <a:spcBef>
                <a:spcPts val="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συσσωρευτικά </a:t>
            </a:r>
            <a:r>
              <a:rPr b="0" i="0" lang="en-US" sz="2000" u="none" cap="none" strike="noStrike">
                <a:solidFill>
                  <a:srgbClr val="C00000"/>
                </a:solidFill>
                <a:latin typeface="Calibri"/>
                <a:ea typeface="Calibri"/>
                <a:cs typeface="Calibri"/>
                <a:sym typeface="Calibri"/>
              </a:rPr>
              <a:t>ACKs</a:t>
            </a:r>
            <a:endParaRPr sz="2000"/>
          </a:p>
          <a:p>
            <a:pPr indent="-190500" lvl="0" marL="355600" marR="0" rtl="0" algn="l">
              <a:lnSpc>
                <a:spcPct val="90000"/>
              </a:lnSpc>
              <a:spcBef>
                <a:spcPts val="80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διοχέτευση</a:t>
            </a:r>
            <a:r>
              <a:rPr b="0" i="0" lang="en-US" sz="2000" u="none" cap="none" strike="noStrike">
                <a:solidFill>
                  <a:srgbClr val="C00000"/>
                </a:solidFill>
                <a:latin typeface="Calibri"/>
                <a:ea typeface="Calibri"/>
                <a:cs typeface="Calibri"/>
                <a:sym typeface="Calibri"/>
              </a:rPr>
              <a:t>:</a:t>
            </a:r>
            <a:endParaRPr sz="2000"/>
          </a:p>
          <a:p>
            <a:pPr indent="-215900" lvl="2" marL="685800" marR="0" rtl="0" algn="l">
              <a:lnSpc>
                <a:spcPct val="90000"/>
              </a:lnSpc>
              <a:spcBef>
                <a:spcPts val="400"/>
              </a:spcBef>
              <a:spcAft>
                <a:spcPts val="0"/>
              </a:spcAft>
              <a:buClr>
                <a:srgbClr val="000000"/>
              </a:buClr>
              <a:buSzPts val="2000"/>
              <a:buFont typeface="Arial"/>
              <a:buChar char="•"/>
            </a:pPr>
            <a:r>
              <a:rPr lang="en-US" sz="2000">
                <a:latin typeface="Calibri"/>
                <a:ea typeface="Calibri"/>
                <a:cs typeface="Calibri"/>
                <a:sym typeface="Calibri"/>
              </a:rPr>
              <a:t>έλεγχος </a:t>
            </a:r>
            <a:r>
              <a:rPr b="0" i="0" lang="en-US" sz="2000" u="none" cap="none" strike="noStrike">
                <a:solidFill>
                  <a:srgbClr val="000000"/>
                </a:solidFill>
                <a:latin typeface="Calibri"/>
                <a:ea typeface="Calibri"/>
                <a:cs typeface="Calibri"/>
                <a:sym typeface="Calibri"/>
              </a:rPr>
              <a:t>TCP ροής και συμφόρησης καθορίζουν μέγεθος παραθύρ</a:t>
            </a:r>
            <a:r>
              <a:rPr lang="en-US" sz="2000">
                <a:latin typeface="Calibri"/>
                <a:ea typeface="Calibri"/>
                <a:cs typeface="Calibri"/>
                <a:sym typeface="Calibri"/>
              </a:rPr>
              <a:t>ου</a:t>
            </a:r>
            <a:endParaRPr b="0" i="1" sz="2000" u="none" cap="none" strike="noStrike">
              <a:solidFill>
                <a:srgbClr val="000000"/>
              </a:solidFill>
              <a:latin typeface="Calibri"/>
              <a:ea typeface="Calibri"/>
              <a:cs typeface="Calibri"/>
              <a:sym typeface="Calibri"/>
            </a:endParaRPr>
          </a:p>
          <a:p>
            <a:pPr indent="-228600" lvl="0" marL="355600" marR="0" rtl="0" algn="l">
              <a:lnSpc>
                <a:spcPct val="90000"/>
              </a:lnSpc>
              <a:spcBef>
                <a:spcPts val="80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συνδεσμικό</a:t>
            </a:r>
            <a:r>
              <a:rPr b="0" i="0" lang="en-US" sz="2000" u="none" cap="none" strike="noStrike">
                <a:solidFill>
                  <a:srgbClr val="C00000"/>
                </a:solidFill>
                <a:latin typeface="Calibri"/>
                <a:ea typeface="Calibri"/>
                <a:cs typeface="Calibri"/>
                <a:sym typeface="Calibri"/>
              </a:rPr>
              <a:t>: </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latin typeface="Calibri"/>
                <a:ea typeface="Calibri"/>
                <a:cs typeface="Calibri"/>
                <a:sym typeface="Calibri"/>
              </a:rPr>
              <a:t>χειραψία </a:t>
            </a:r>
            <a:r>
              <a:rPr b="0" i="0" lang="en-US" sz="2000" u="none" cap="none" strike="noStrike">
                <a:solidFill>
                  <a:srgbClr val="000000"/>
                </a:solidFill>
                <a:latin typeface="Calibri"/>
                <a:ea typeface="Calibri"/>
                <a:cs typeface="Calibri"/>
                <a:sym typeface="Calibri"/>
              </a:rPr>
              <a:t>(ανταλλαγή μηνυμάτων ελέγχου) </a:t>
            </a:r>
            <a:r>
              <a:rPr lang="en-US" sz="2000">
                <a:latin typeface="Calibri"/>
                <a:ea typeface="Calibri"/>
                <a:cs typeface="Calibri"/>
                <a:sym typeface="Calibri"/>
              </a:rPr>
              <a:t>αρχικοποιεί την κατάσταση </a:t>
            </a:r>
            <a:r>
              <a:rPr b="0" i="0" lang="en-US" sz="2000" u="none" cap="none" strike="noStrike">
                <a:solidFill>
                  <a:srgbClr val="000000"/>
                </a:solidFill>
                <a:latin typeface="Calibri"/>
                <a:ea typeface="Calibri"/>
                <a:cs typeface="Calibri"/>
                <a:sym typeface="Calibri"/>
              </a:rPr>
              <a:t>αποστολέ</a:t>
            </a:r>
            <a:r>
              <a:rPr lang="en-US" sz="2000">
                <a:latin typeface="Calibri"/>
                <a:ea typeface="Calibri"/>
                <a:cs typeface="Calibri"/>
                <a:sym typeface="Calibri"/>
              </a:rPr>
              <a:t>α, παραλήπτη πριν την ανταλλαγή δεδομένων</a:t>
            </a:r>
            <a:endParaRPr sz="2000"/>
          </a:p>
          <a:p>
            <a:pPr indent="-228600" lvl="0" marL="355600" marR="0" rtl="0" algn="l">
              <a:lnSpc>
                <a:spcPct val="90000"/>
              </a:lnSpc>
              <a:spcBef>
                <a:spcPts val="80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ελεγχόμενο ροής</a:t>
            </a:r>
            <a:r>
              <a:rPr b="0" i="0" lang="en-US" sz="2000" u="none" cap="none" strike="noStrike">
                <a:solidFill>
                  <a:srgbClr val="C00000"/>
                </a:solidFill>
                <a:latin typeface="Calibri"/>
                <a:ea typeface="Calibri"/>
                <a:cs typeface="Calibri"/>
                <a:sym typeface="Calibri"/>
              </a:rPr>
              <a:t>:</a:t>
            </a:r>
            <a:endParaRPr sz="2000"/>
          </a:p>
          <a:p>
            <a:pPr indent="-165100" lvl="1" marL="520700" marR="0" rtl="0" algn="l">
              <a:lnSpc>
                <a:spcPct val="90000"/>
              </a:lnSpc>
              <a:spcBef>
                <a:spcPts val="300"/>
              </a:spcBef>
              <a:spcAft>
                <a:spcPts val="0"/>
              </a:spcAft>
              <a:buClr>
                <a:srgbClr val="0000A8"/>
              </a:buClr>
              <a:buSzPts val="2000"/>
              <a:buFont typeface="Arial"/>
              <a:buChar char="•"/>
            </a:pPr>
            <a:r>
              <a:rPr lang="en-US" sz="2000">
                <a:latin typeface="Calibri"/>
                <a:ea typeface="Calibri"/>
                <a:cs typeface="Calibri"/>
                <a:sym typeface="Calibri"/>
              </a:rPr>
              <a:t>ο αποστολέας δεν </a:t>
            </a:r>
            <a:r>
              <a:rPr lang="en-US" sz="2000">
                <a:latin typeface="Calibri"/>
                <a:ea typeface="Calibri"/>
                <a:cs typeface="Calibri"/>
                <a:sym typeface="Calibri"/>
              </a:rPr>
              <a:t>κατακλύζει</a:t>
            </a:r>
            <a:r>
              <a:rPr lang="en-US" sz="2000">
                <a:latin typeface="Calibri"/>
                <a:ea typeface="Calibri"/>
                <a:cs typeface="Calibri"/>
                <a:sym typeface="Calibri"/>
              </a:rPr>
              <a:t> τον παραλήπτη</a:t>
            </a:r>
            <a:endParaRPr sz="2000"/>
          </a:p>
        </p:txBody>
      </p:sp>
      <p:sp>
        <p:nvSpPr>
          <p:cNvPr id="4854" name="Google Shape;4854;p77"/>
          <p:cNvSpPr txBox="1"/>
          <p:nvPr/>
        </p:nvSpPr>
        <p:spPr>
          <a:xfrm>
            <a:off x="-93630" y="839560"/>
            <a:ext cx="4037100" cy="3486000"/>
          </a:xfrm>
          <a:prstGeom prst="rect">
            <a:avLst/>
          </a:prstGeom>
          <a:noFill/>
          <a:ln>
            <a:noFill/>
          </a:ln>
        </p:spPr>
        <p:txBody>
          <a:bodyPr anchorCtr="0" anchor="t" bIns="34275" lIns="68575" spcFirstLastPara="1" rIns="68575" wrap="square" tIns="34275">
            <a:noAutofit/>
          </a:bodyPr>
          <a:lstStyle/>
          <a:p>
            <a:pPr indent="-190500" lvl="0" marL="355600" marR="0" rtl="0" algn="l">
              <a:lnSpc>
                <a:spcPct val="90000"/>
              </a:lnSpc>
              <a:spcBef>
                <a:spcPts val="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από-σημείο-σε-σημείο (</a:t>
            </a:r>
            <a:r>
              <a:rPr b="0" i="0" lang="en-US" sz="2000" u="none" cap="none" strike="noStrike">
                <a:solidFill>
                  <a:srgbClr val="C00000"/>
                </a:solidFill>
                <a:latin typeface="Calibri"/>
                <a:ea typeface="Calibri"/>
                <a:cs typeface="Calibri"/>
                <a:sym typeface="Calibri"/>
              </a:rPr>
              <a:t>point-to-point)</a:t>
            </a:r>
            <a:r>
              <a:rPr b="0" i="0" lang="en-US" sz="2000" u="none" cap="none" strike="noStrike">
                <a:solidFill>
                  <a:srgbClr val="CC0000"/>
                </a:solidFill>
                <a:latin typeface="Calibri"/>
                <a:ea typeface="Calibri"/>
                <a:cs typeface="Calibri"/>
                <a:sym typeface="Calibri"/>
              </a:rPr>
              <a:t>:</a:t>
            </a:r>
            <a:endParaRPr sz="2000"/>
          </a:p>
          <a:p>
            <a:pPr indent="-215900" lvl="2" marL="685800" marR="0" rtl="0" algn="l">
              <a:lnSpc>
                <a:spcPct val="90000"/>
              </a:lnSpc>
              <a:spcBef>
                <a:spcPts val="400"/>
              </a:spcBef>
              <a:spcAft>
                <a:spcPts val="0"/>
              </a:spcAft>
              <a:buClr>
                <a:srgbClr val="000000"/>
              </a:buClr>
              <a:buSzPts val="2000"/>
              <a:buFont typeface="Arial"/>
              <a:buChar char="•"/>
            </a:pPr>
            <a:r>
              <a:rPr lang="en-US" sz="2000">
                <a:latin typeface="Calibri"/>
                <a:ea typeface="Calibri"/>
                <a:cs typeface="Calibri"/>
                <a:sym typeface="Calibri"/>
              </a:rPr>
              <a:t>ένας αποστολέας, ένας παραλήπτης</a:t>
            </a:r>
            <a:r>
              <a:rPr b="0" i="0" lang="en-US" sz="2000" u="none" cap="none" strike="noStrike">
                <a:solidFill>
                  <a:srgbClr val="FF0000"/>
                </a:solidFill>
                <a:latin typeface="Calibri"/>
                <a:ea typeface="Calibri"/>
                <a:cs typeface="Calibri"/>
                <a:sym typeface="Calibri"/>
              </a:rPr>
              <a:t> </a:t>
            </a:r>
            <a:endParaRPr sz="2000"/>
          </a:p>
          <a:p>
            <a:pPr indent="-190500" lvl="0" marL="355600" marR="0" rtl="0" algn="l">
              <a:lnSpc>
                <a:spcPct val="90000"/>
              </a:lnSpc>
              <a:spcBef>
                <a:spcPts val="80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αξιόπιστο, σε-σειρά ρεύμα </a:t>
            </a:r>
            <a:r>
              <a:rPr b="0" i="1" lang="en-US" sz="2000" u="none" cap="none" strike="noStrike">
                <a:solidFill>
                  <a:srgbClr val="C00000"/>
                </a:solidFill>
                <a:latin typeface="Calibri"/>
                <a:ea typeface="Calibri"/>
                <a:cs typeface="Calibri"/>
                <a:sym typeface="Calibri"/>
              </a:rPr>
              <a:t>byte:</a:t>
            </a:r>
            <a:endParaRPr sz="2000"/>
          </a:p>
          <a:p>
            <a:pPr indent="-215900" lvl="2" marL="685800" marR="0" rtl="0" algn="l">
              <a:lnSpc>
                <a:spcPct val="90000"/>
              </a:lnSpc>
              <a:spcBef>
                <a:spcPts val="400"/>
              </a:spcBef>
              <a:spcAft>
                <a:spcPts val="0"/>
              </a:spcAft>
              <a:buClr>
                <a:srgbClr val="000000"/>
              </a:buClr>
              <a:buSzPts val="2000"/>
              <a:buFont typeface="Arial"/>
              <a:buChar char="•"/>
            </a:pPr>
            <a:r>
              <a:rPr lang="en-US" sz="2000">
                <a:latin typeface="Calibri"/>
                <a:ea typeface="Calibri"/>
                <a:cs typeface="Calibri"/>
                <a:sym typeface="Calibri"/>
              </a:rPr>
              <a:t>όχι “όρια μηνυμάτων”</a:t>
            </a:r>
            <a:endParaRPr sz="2000"/>
          </a:p>
          <a:p>
            <a:pPr indent="-228600" lvl="0" marL="355600" marR="0" rtl="0" algn="l">
              <a:lnSpc>
                <a:spcPct val="90000"/>
              </a:lnSpc>
              <a:spcBef>
                <a:spcPts val="800"/>
              </a:spcBef>
              <a:spcAft>
                <a:spcPts val="0"/>
              </a:spcAft>
              <a:buClr>
                <a:srgbClr val="0000A3"/>
              </a:buClr>
              <a:buSzPts val="2000"/>
              <a:buFont typeface="Noto Sans Symbols"/>
              <a:buChar char="▪"/>
            </a:pPr>
            <a:r>
              <a:rPr lang="en-US" sz="2000">
                <a:solidFill>
                  <a:srgbClr val="C00000"/>
                </a:solidFill>
                <a:latin typeface="Calibri"/>
                <a:ea typeface="Calibri"/>
                <a:cs typeface="Calibri"/>
                <a:sym typeface="Calibri"/>
              </a:rPr>
              <a:t>αμφίδρομα (</a:t>
            </a:r>
            <a:r>
              <a:rPr b="0" i="0" lang="en-US" sz="2000" u="none" cap="none" strike="noStrike">
                <a:solidFill>
                  <a:srgbClr val="C00000"/>
                </a:solidFill>
                <a:latin typeface="Calibri"/>
                <a:ea typeface="Calibri"/>
                <a:cs typeface="Calibri"/>
                <a:sym typeface="Calibri"/>
              </a:rPr>
              <a:t>full duplex)</a:t>
            </a:r>
            <a:r>
              <a:rPr lang="en-US" sz="2000">
                <a:solidFill>
                  <a:srgbClr val="C00000"/>
                </a:solidFill>
                <a:latin typeface="Calibri"/>
                <a:ea typeface="Calibri"/>
                <a:cs typeface="Calibri"/>
                <a:sym typeface="Calibri"/>
              </a:rPr>
              <a:t> δεδομένα</a:t>
            </a:r>
            <a:r>
              <a:rPr b="0" i="0" lang="en-US" sz="2000" u="none" cap="none" strike="noStrike">
                <a:solidFill>
                  <a:srgbClr val="C00000"/>
                </a:solidFill>
                <a:latin typeface="Calibri"/>
                <a:ea typeface="Calibri"/>
                <a:cs typeface="Calibri"/>
                <a:sym typeface="Calibri"/>
              </a:rPr>
              <a:t>:</a:t>
            </a:r>
            <a:endParaRPr sz="2000"/>
          </a:p>
          <a:p>
            <a:pPr indent="-165100" lvl="1" marL="520700" marR="0" rtl="0" algn="l">
              <a:lnSpc>
                <a:spcPct val="90000"/>
              </a:lnSpc>
              <a:spcBef>
                <a:spcPts val="300"/>
              </a:spcBef>
              <a:spcAft>
                <a:spcPts val="0"/>
              </a:spcAft>
              <a:buClr>
                <a:srgbClr val="0000A8"/>
              </a:buClr>
              <a:buSzPts val="2000"/>
              <a:buFont typeface="Arial"/>
              <a:buChar char="•"/>
            </a:pPr>
            <a:r>
              <a:rPr lang="en-US" sz="2000">
                <a:latin typeface="Calibri"/>
                <a:ea typeface="Calibri"/>
                <a:cs typeface="Calibri"/>
                <a:sym typeface="Calibri"/>
              </a:rPr>
              <a:t>αμφίδρομα δεδομένα ρέουν στην ίδια σύνδεση</a:t>
            </a:r>
            <a:endParaRPr sz="2000"/>
          </a:p>
          <a:p>
            <a:pPr indent="-165100" lvl="1" marL="520700" marR="0" rtl="0" algn="l">
              <a:lnSpc>
                <a:spcPct val="90000"/>
              </a:lnSpc>
              <a:spcBef>
                <a:spcPts val="3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MSS: maximum segment size</a:t>
            </a:r>
            <a:endParaRPr sz="2000"/>
          </a:p>
          <a:p>
            <a:pPr indent="-38100" lvl="0" marL="266700" marR="0" rtl="0" algn="l">
              <a:lnSpc>
                <a:spcPct val="90000"/>
              </a:lnSpc>
              <a:spcBef>
                <a:spcPts val="800"/>
              </a:spcBef>
              <a:spcAft>
                <a:spcPts val="0"/>
              </a:spcAft>
              <a:buClr>
                <a:srgbClr val="0000A3"/>
              </a:buClr>
              <a:buSzPts val="2100"/>
              <a:buFont typeface="Noto Sans Symbols"/>
              <a:buNone/>
            </a:pPr>
            <a:r>
              <a:t/>
            </a:r>
            <a:endParaRPr b="0" i="0" sz="2000" u="none" cap="none" strike="noStrike">
              <a:solidFill>
                <a:srgbClr val="000000"/>
              </a:solidFill>
              <a:latin typeface="Calibri"/>
              <a:ea typeface="Calibri"/>
              <a:cs typeface="Calibri"/>
              <a:sym typeface="Calibri"/>
            </a:endParaRPr>
          </a:p>
        </p:txBody>
      </p:sp>
      <p:sp>
        <p:nvSpPr>
          <p:cNvPr id="4855" name="Google Shape;4855;p7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3"/>
                                        </p:tgtEl>
                                        <p:attrNameLst>
                                          <p:attrName>style.visibility</p:attrName>
                                        </p:attrNameLst>
                                      </p:cBhvr>
                                      <p:to>
                                        <p:strVal val="visible"/>
                                      </p:to>
                                    </p:set>
                                    <p:animEffect filter="fade" transition="in">
                                      <p:cBhvr>
                                        <p:cTn dur="500"/>
                                        <p:tgtEl>
                                          <p:spTgt spid="48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0" name="Shape 4860"/>
        <p:cNvGrpSpPr/>
        <p:nvPr/>
      </p:nvGrpSpPr>
      <p:grpSpPr>
        <a:xfrm>
          <a:off x="0" y="0"/>
          <a:ext cx="0" cy="0"/>
          <a:chOff x="0" y="0"/>
          <a:chExt cx="0" cy="0"/>
        </a:xfrm>
      </p:grpSpPr>
      <p:sp>
        <p:nvSpPr>
          <p:cNvPr id="4861" name="Google Shape;4861;p78"/>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Δομή τμήματος </a:t>
            </a:r>
            <a:r>
              <a:rPr lang="en-US" sz="3600"/>
              <a:t>TCP </a:t>
            </a:r>
            <a:endParaRPr b="0" sz="3300"/>
          </a:p>
        </p:txBody>
      </p:sp>
      <p:sp>
        <p:nvSpPr>
          <p:cNvPr id="4862" name="Google Shape;4862;p78"/>
          <p:cNvSpPr/>
          <p:nvPr/>
        </p:nvSpPr>
        <p:spPr>
          <a:xfrm>
            <a:off x="3324055" y="1170047"/>
            <a:ext cx="2963400" cy="36183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863" name="Google Shape;4863;p78"/>
          <p:cNvSpPr/>
          <p:nvPr/>
        </p:nvSpPr>
        <p:spPr>
          <a:xfrm>
            <a:off x="3259761" y="1256962"/>
            <a:ext cx="2963400" cy="36039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4864" name="Google Shape;4864;p78"/>
          <p:cNvGrpSpPr/>
          <p:nvPr/>
        </p:nvGrpSpPr>
        <p:grpSpPr>
          <a:xfrm>
            <a:off x="3371514" y="1245960"/>
            <a:ext cx="2818126" cy="303994"/>
            <a:chOff x="4495566" y="1661300"/>
            <a:chExt cx="3450626" cy="405325"/>
          </a:xfrm>
        </p:grpSpPr>
        <p:sp>
          <p:nvSpPr>
            <p:cNvPr id="4865" name="Google Shape;4865;p78"/>
            <p:cNvSpPr txBox="1"/>
            <p:nvPr/>
          </p:nvSpPr>
          <p:spPr>
            <a:xfrm>
              <a:off x="4495566" y="1661300"/>
              <a:ext cx="1794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source port #</a:t>
              </a:r>
              <a:endParaRPr b="0" i="0" sz="1800" u="none" cap="none" strike="noStrike">
                <a:solidFill>
                  <a:srgbClr val="000000"/>
                </a:solidFill>
                <a:latin typeface="Arial"/>
                <a:ea typeface="Arial"/>
                <a:cs typeface="Arial"/>
                <a:sym typeface="Arial"/>
              </a:endParaRPr>
            </a:p>
          </p:txBody>
        </p:sp>
        <p:sp>
          <p:nvSpPr>
            <p:cNvPr id="4866" name="Google Shape;4866;p78"/>
            <p:cNvSpPr txBox="1"/>
            <p:nvPr/>
          </p:nvSpPr>
          <p:spPr>
            <a:xfrm>
              <a:off x="6564992" y="1666425"/>
              <a:ext cx="13812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dest port #</a:t>
              </a:r>
              <a:endParaRPr b="0" i="0" sz="1400" u="none" cap="none" strike="noStrike">
                <a:solidFill>
                  <a:srgbClr val="000000"/>
                </a:solidFill>
                <a:latin typeface="Arial"/>
                <a:ea typeface="Arial"/>
                <a:cs typeface="Arial"/>
                <a:sym typeface="Arial"/>
              </a:endParaRPr>
            </a:p>
          </p:txBody>
        </p:sp>
      </p:grpSp>
      <p:cxnSp>
        <p:nvCxnSpPr>
          <p:cNvPr id="4867" name="Google Shape;4867;p78"/>
          <p:cNvCxnSpPr/>
          <p:nvPr/>
        </p:nvCxnSpPr>
        <p:spPr>
          <a:xfrm>
            <a:off x="3262142" y="1537949"/>
            <a:ext cx="2959800" cy="3600"/>
          </a:xfrm>
          <a:prstGeom prst="straightConnector1">
            <a:avLst/>
          </a:prstGeom>
          <a:noFill/>
          <a:ln cap="flat" cmpd="sng" w="19050">
            <a:solidFill>
              <a:srgbClr val="000000"/>
            </a:solidFill>
            <a:prstDash val="solid"/>
            <a:round/>
            <a:headEnd len="med" w="med" type="none"/>
            <a:tailEnd len="med" w="med" type="none"/>
          </a:ln>
        </p:spPr>
      </p:cxnSp>
      <p:cxnSp>
        <p:nvCxnSpPr>
          <p:cNvPr id="4868" name="Google Shape;4868;p78"/>
          <p:cNvCxnSpPr/>
          <p:nvPr/>
        </p:nvCxnSpPr>
        <p:spPr>
          <a:xfrm>
            <a:off x="3257380" y="1822509"/>
            <a:ext cx="2963400" cy="0"/>
          </a:xfrm>
          <a:prstGeom prst="straightConnector1">
            <a:avLst/>
          </a:prstGeom>
          <a:noFill/>
          <a:ln cap="flat" cmpd="sng" w="19050">
            <a:solidFill>
              <a:srgbClr val="000000"/>
            </a:solidFill>
            <a:prstDash val="solid"/>
            <a:round/>
            <a:headEnd len="med" w="med" type="none"/>
            <a:tailEnd len="med" w="med" type="none"/>
          </a:ln>
        </p:spPr>
      </p:cxnSp>
      <p:grpSp>
        <p:nvGrpSpPr>
          <p:cNvPr id="4869" name="Google Shape;4869;p78"/>
          <p:cNvGrpSpPr/>
          <p:nvPr/>
        </p:nvGrpSpPr>
        <p:grpSpPr>
          <a:xfrm>
            <a:off x="3243092" y="859300"/>
            <a:ext cx="2951559" cy="284625"/>
            <a:chOff x="4324123" y="1145733"/>
            <a:chExt cx="3935412" cy="379500"/>
          </a:xfrm>
        </p:grpSpPr>
        <p:sp>
          <p:nvSpPr>
            <p:cNvPr id="4870" name="Google Shape;4870;p78"/>
            <p:cNvSpPr txBox="1"/>
            <p:nvPr/>
          </p:nvSpPr>
          <p:spPr>
            <a:xfrm>
              <a:off x="5832231" y="1145733"/>
              <a:ext cx="10002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32 bits</a:t>
              </a:r>
              <a:endParaRPr b="0" i="0" sz="1800" u="none" cap="none" strike="noStrike">
                <a:solidFill>
                  <a:srgbClr val="000000"/>
                </a:solidFill>
                <a:latin typeface="Arial"/>
                <a:ea typeface="Arial"/>
                <a:cs typeface="Arial"/>
                <a:sym typeface="Arial"/>
              </a:endParaRPr>
            </a:p>
          </p:txBody>
        </p:sp>
        <p:cxnSp>
          <p:nvCxnSpPr>
            <p:cNvPr id="4871" name="Google Shape;4871;p78"/>
            <p:cNvCxnSpPr/>
            <p:nvPr/>
          </p:nvCxnSpPr>
          <p:spPr>
            <a:xfrm>
              <a:off x="6832373" y="1391787"/>
              <a:ext cx="1427162" cy="4762"/>
            </a:xfrm>
            <a:prstGeom prst="straightConnector1">
              <a:avLst/>
            </a:prstGeom>
            <a:noFill/>
            <a:ln cap="flat" cmpd="sng" w="19050">
              <a:solidFill>
                <a:srgbClr val="000000"/>
              </a:solidFill>
              <a:prstDash val="solid"/>
              <a:round/>
              <a:headEnd len="med" w="med" type="none"/>
              <a:tailEnd len="med" w="med" type="triangle"/>
            </a:ln>
          </p:spPr>
        </p:cxnSp>
        <p:cxnSp>
          <p:nvCxnSpPr>
            <p:cNvPr id="4872" name="Google Shape;4872;p78"/>
            <p:cNvCxnSpPr/>
            <p:nvPr/>
          </p:nvCxnSpPr>
          <p:spPr>
            <a:xfrm rot="10800000">
              <a:off x="4324123" y="1402899"/>
              <a:ext cx="1341437" cy="0"/>
            </a:xfrm>
            <a:prstGeom prst="straightConnector1">
              <a:avLst/>
            </a:prstGeom>
            <a:noFill/>
            <a:ln cap="flat" cmpd="sng" w="19050">
              <a:solidFill>
                <a:srgbClr val="000000"/>
              </a:solidFill>
              <a:prstDash val="solid"/>
              <a:round/>
              <a:headEnd len="med" w="med" type="none"/>
              <a:tailEnd len="med" w="med" type="triangle"/>
            </a:ln>
          </p:spPr>
        </p:cxnSp>
      </p:grpSp>
      <p:cxnSp>
        <p:nvCxnSpPr>
          <p:cNvPr id="4873" name="Google Shape;4873;p78"/>
          <p:cNvCxnSpPr/>
          <p:nvPr/>
        </p:nvCxnSpPr>
        <p:spPr>
          <a:xfrm>
            <a:off x="3264524" y="2108259"/>
            <a:ext cx="2963400" cy="0"/>
          </a:xfrm>
          <a:prstGeom prst="straightConnector1">
            <a:avLst/>
          </a:prstGeom>
          <a:noFill/>
          <a:ln cap="flat" cmpd="sng" w="19050">
            <a:solidFill>
              <a:srgbClr val="000000"/>
            </a:solidFill>
            <a:prstDash val="solid"/>
            <a:round/>
            <a:headEnd len="med" w="med" type="none"/>
            <a:tailEnd len="med" w="med" type="none"/>
          </a:ln>
        </p:spPr>
      </p:cxnSp>
      <p:cxnSp>
        <p:nvCxnSpPr>
          <p:cNvPr id="4874" name="Google Shape;4874;p78"/>
          <p:cNvCxnSpPr/>
          <p:nvPr/>
        </p:nvCxnSpPr>
        <p:spPr>
          <a:xfrm>
            <a:off x="3260951" y="2404724"/>
            <a:ext cx="2963400" cy="0"/>
          </a:xfrm>
          <a:prstGeom prst="straightConnector1">
            <a:avLst/>
          </a:prstGeom>
          <a:noFill/>
          <a:ln cap="flat" cmpd="sng" w="19050">
            <a:solidFill>
              <a:srgbClr val="000000"/>
            </a:solidFill>
            <a:prstDash val="solid"/>
            <a:round/>
            <a:headEnd len="med" w="med" type="none"/>
            <a:tailEnd len="med" w="med" type="none"/>
          </a:ln>
        </p:spPr>
      </p:cxnSp>
      <p:cxnSp>
        <p:nvCxnSpPr>
          <p:cNvPr id="4875" name="Google Shape;4875;p78"/>
          <p:cNvCxnSpPr/>
          <p:nvPr/>
        </p:nvCxnSpPr>
        <p:spPr>
          <a:xfrm>
            <a:off x="3257380" y="2697618"/>
            <a:ext cx="2963400" cy="0"/>
          </a:xfrm>
          <a:prstGeom prst="straightConnector1">
            <a:avLst/>
          </a:prstGeom>
          <a:noFill/>
          <a:ln cap="flat" cmpd="sng" w="19050">
            <a:solidFill>
              <a:srgbClr val="000000"/>
            </a:solidFill>
            <a:prstDash val="solid"/>
            <a:round/>
            <a:headEnd len="med" w="med" type="none"/>
            <a:tailEnd len="med" w="med" type="none"/>
          </a:ln>
        </p:spPr>
      </p:cxnSp>
      <p:cxnSp>
        <p:nvCxnSpPr>
          <p:cNvPr id="4876" name="Google Shape;4876;p78"/>
          <p:cNvCxnSpPr/>
          <p:nvPr/>
        </p:nvCxnSpPr>
        <p:spPr>
          <a:xfrm>
            <a:off x="3257380" y="3119099"/>
            <a:ext cx="2963400" cy="0"/>
          </a:xfrm>
          <a:prstGeom prst="straightConnector1">
            <a:avLst/>
          </a:prstGeom>
          <a:noFill/>
          <a:ln cap="flat" cmpd="sng" w="19050">
            <a:solidFill>
              <a:srgbClr val="000000"/>
            </a:solidFill>
            <a:prstDash val="solid"/>
            <a:round/>
            <a:headEnd len="med" w="med" type="none"/>
            <a:tailEnd len="med" w="med" type="none"/>
          </a:ln>
        </p:spPr>
      </p:cxnSp>
      <p:cxnSp>
        <p:nvCxnSpPr>
          <p:cNvPr id="4877" name="Google Shape;4877;p78"/>
          <p:cNvCxnSpPr/>
          <p:nvPr/>
        </p:nvCxnSpPr>
        <p:spPr>
          <a:xfrm rot="10800000">
            <a:off x="4727774" y="2110547"/>
            <a:ext cx="3600" cy="583500"/>
          </a:xfrm>
          <a:prstGeom prst="straightConnector1">
            <a:avLst/>
          </a:prstGeom>
          <a:noFill/>
          <a:ln cap="flat" cmpd="sng" w="19050">
            <a:solidFill>
              <a:srgbClr val="000000"/>
            </a:solidFill>
            <a:prstDash val="solid"/>
            <a:round/>
            <a:headEnd len="med" w="med" type="none"/>
            <a:tailEnd len="med" w="med" type="none"/>
          </a:ln>
        </p:spPr>
      </p:cxnSp>
      <p:cxnSp>
        <p:nvCxnSpPr>
          <p:cNvPr id="4878" name="Google Shape;4878;p78"/>
          <p:cNvCxnSpPr/>
          <p:nvPr/>
        </p:nvCxnSpPr>
        <p:spPr>
          <a:xfrm rot="10800000">
            <a:off x="4251551" y="2110724"/>
            <a:ext cx="0" cy="294000"/>
          </a:xfrm>
          <a:prstGeom prst="straightConnector1">
            <a:avLst/>
          </a:prstGeom>
          <a:noFill/>
          <a:ln cap="flat" cmpd="sng" w="12700">
            <a:solidFill>
              <a:srgbClr val="000000"/>
            </a:solidFill>
            <a:prstDash val="solid"/>
            <a:round/>
            <a:headEnd len="med" w="med" type="none"/>
            <a:tailEnd len="med" w="med" type="none"/>
          </a:ln>
        </p:spPr>
      </p:cxnSp>
      <p:cxnSp>
        <p:nvCxnSpPr>
          <p:cNvPr id="4879" name="Google Shape;4879;p78"/>
          <p:cNvCxnSpPr/>
          <p:nvPr/>
        </p:nvCxnSpPr>
        <p:spPr>
          <a:xfrm rot="10800000">
            <a:off x="4136061" y="2107153"/>
            <a:ext cx="0" cy="294000"/>
          </a:xfrm>
          <a:prstGeom prst="straightConnector1">
            <a:avLst/>
          </a:prstGeom>
          <a:noFill/>
          <a:ln cap="flat" cmpd="sng" w="12700">
            <a:solidFill>
              <a:srgbClr val="000000"/>
            </a:solidFill>
            <a:prstDash val="solid"/>
            <a:round/>
            <a:headEnd len="med" w="med" type="none"/>
            <a:tailEnd len="med" w="med" type="none"/>
          </a:ln>
        </p:spPr>
      </p:cxnSp>
      <p:cxnSp>
        <p:nvCxnSpPr>
          <p:cNvPr id="4880" name="Google Shape;4880;p78"/>
          <p:cNvCxnSpPr/>
          <p:nvPr/>
        </p:nvCxnSpPr>
        <p:spPr>
          <a:xfrm rot="10800000">
            <a:off x="4016999" y="2114296"/>
            <a:ext cx="0" cy="294000"/>
          </a:xfrm>
          <a:prstGeom prst="straightConnector1">
            <a:avLst/>
          </a:prstGeom>
          <a:noFill/>
          <a:ln cap="flat" cmpd="sng" w="12700">
            <a:solidFill>
              <a:srgbClr val="000000"/>
            </a:solidFill>
            <a:prstDash val="solid"/>
            <a:round/>
            <a:headEnd len="med" w="med" type="none"/>
            <a:tailEnd len="med" w="med" type="none"/>
          </a:ln>
        </p:spPr>
      </p:cxnSp>
      <p:sp>
        <p:nvSpPr>
          <p:cNvPr id="4881" name="Google Shape;4881;p78"/>
          <p:cNvSpPr txBox="1"/>
          <p:nvPr/>
        </p:nvSpPr>
        <p:spPr>
          <a:xfrm>
            <a:off x="3477725" y="2117214"/>
            <a:ext cx="362100" cy="3048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not</a:t>
            </a:r>
            <a:endParaRPr sz="1100"/>
          </a:p>
          <a:p>
            <a:pPr indent="0" lvl="0" marL="0" marR="0" rtl="0" algn="ctr">
              <a:lnSpc>
                <a:spcPct val="85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used</a:t>
            </a:r>
            <a:endParaRPr b="0" i="0" sz="1200" u="none" cap="none" strike="noStrike">
              <a:solidFill>
                <a:srgbClr val="000000"/>
              </a:solidFill>
              <a:latin typeface="Calibri"/>
              <a:ea typeface="Calibri"/>
              <a:cs typeface="Calibri"/>
              <a:sym typeface="Calibri"/>
            </a:endParaRPr>
          </a:p>
        </p:txBody>
      </p:sp>
      <p:cxnSp>
        <p:nvCxnSpPr>
          <p:cNvPr id="4882" name="Google Shape;4882;p78"/>
          <p:cNvCxnSpPr/>
          <p:nvPr/>
        </p:nvCxnSpPr>
        <p:spPr>
          <a:xfrm rot="10800000">
            <a:off x="3535325" y="2107153"/>
            <a:ext cx="0" cy="294000"/>
          </a:xfrm>
          <a:prstGeom prst="straightConnector1">
            <a:avLst/>
          </a:prstGeom>
          <a:noFill/>
          <a:ln cap="flat" cmpd="sng" w="12700">
            <a:solidFill>
              <a:srgbClr val="000000"/>
            </a:solidFill>
            <a:prstDash val="solid"/>
            <a:round/>
            <a:headEnd len="med" w="med" type="none"/>
            <a:tailEnd len="med" w="med" type="none"/>
          </a:ln>
        </p:spPr>
      </p:cxnSp>
      <p:grpSp>
        <p:nvGrpSpPr>
          <p:cNvPr id="4883" name="Google Shape;4883;p78"/>
          <p:cNvGrpSpPr/>
          <p:nvPr/>
        </p:nvGrpSpPr>
        <p:grpSpPr>
          <a:xfrm>
            <a:off x="4804000" y="2113025"/>
            <a:ext cx="3939500" cy="964386"/>
            <a:chOff x="6405333" y="2817367"/>
            <a:chExt cx="5252667" cy="1285848"/>
          </a:xfrm>
        </p:grpSpPr>
        <p:sp>
          <p:nvSpPr>
            <p:cNvPr id="4884" name="Google Shape;4884;p78"/>
            <p:cNvSpPr txBox="1"/>
            <p:nvPr/>
          </p:nvSpPr>
          <p:spPr>
            <a:xfrm>
              <a:off x="6405333" y="2817367"/>
              <a:ext cx="20538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receive window</a:t>
              </a:r>
              <a:endParaRPr sz="1100"/>
            </a:p>
          </p:txBody>
        </p:sp>
        <p:sp>
          <p:nvSpPr>
            <p:cNvPr id="4885" name="Google Shape;4885;p78"/>
            <p:cNvSpPr txBox="1"/>
            <p:nvPr/>
          </p:nvSpPr>
          <p:spPr>
            <a:xfrm>
              <a:off x="8724900" y="2847115"/>
              <a:ext cx="2933100" cy="1256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έλεγχος ροής</a:t>
              </a:r>
              <a:r>
                <a:rPr b="0" i="0" lang="en-US" sz="1800" u="none" cap="none" strike="noStrike">
                  <a:solidFill>
                    <a:srgbClr val="000000"/>
                  </a:solidFill>
                  <a:latin typeface="Calibri"/>
                  <a:ea typeface="Calibri"/>
                  <a:cs typeface="Calibri"/>
                  <a:sym typeface="Calibri"/>
                </a:rPr>
                <a:t>: </a:t>
              </a:r>
              <a:r>
                <a:rPr lang="en-US" sz="1500">
                  <a:latin typeface="Calibri"/>
                  <a:ea typeface="Calibri"/>
                  <a:cs typeface="Calibri"/>
                  <a:sym typeface="Calibri"/>
                </a:rPr>
                <a:t>αριθμός b</a:t>
              </a:r>
              <a:r>
                <a:rPr b="0" i="0" lang="en-US" sz="1500" u="none" cap="none" strike="noStrike">
                  <a:solidFill>
                    <a:srgbClr val="000000"/>
                  </a:solidFill>
                  <a:latin typeface="Calibri"/>
                  <a:ea typeface="Calibri"/>
                  <a:cs typeface="Calibri"/>
                  <a:sym typeface="Calibri"/>
                </a:rPr>
                <a:t>ytes που προτίθεται να δεχτεί </a:t>
              </a:r>
              <a:r>
                <a:rPr lang="en-US" sz="1500">
                  <a:latin typeface="Calibri"/>
                  <a:ea typeface="Calibri"/>
                  <a:cs typeface="Calibri"/>
                  <a:sym typeface="Calibri"/>
                </a:rPr>
                <a:t>ο παραλήπτης</a:t>
              </a:r>
              <a:endParaRPr b="0" i="0" sz="1800" u="none" cap="none" strike="noStrike">
                <a:solidFill>
                  <a:srgbClr val="000000"/>
                </a:solidFill>
                <a:latin typeface="Calibri"/>
                <a:ea typeface="Calibri"/>
                <a:cs typeface="Calibri"/>
                <a:sym typeface="Calibri"/>
              </a:endParaRPr>
            </a:p>
          </p:txBody>
        </p:sp>
        <p:cxnSp>
          <p:nvCxnSpPr>
            <p:cNvPr id="4886" name="Google Shape;4886;p78"/>
            <p:cNvCxnSpPr/>
            <p:nvPr/>
          </p:nvCxnSpPr>
          <p:spPr>
            <a:xfrm rot="10800000">
              <a:off x="8142852" y="3044701"/>
              <a:ext cx="582048" cy="0"/>
            </a:xfrm>
            <a:prstGeom prst="straightConnector1">
              <a:avLst/>
            </a:prstGeom>
            <a:noFill/>
            <a:ln cap="flat" cmpd="sng" w="19050">
              <a:solidFill>
                <a:srgbClr val="C00000"/>
              </a:solidFill>
              <a:prstDash val="solid"/>
              <a:round/>
              <a:headEnd len="med" w="med" type="none"/>
              <a:tailEnd len="med" w="med" type="none"/>
            </a:ln>
          </p:spPr>
        </p:cxnSp>
      </p:grpSp>
      <p:grpSp>
        <p:nvGrpSpPr>
          <p:cNvPr id="4887" name="Google Shape;4887;p78"/>
          <p:cNvGrpSpPr/>
          <p:nvPr/>
        </p:nvGrpSpPr>
        <p:grpSpPr>
          <a:xfrm>
            <a:off x="3734820" y="1027180"/>
            <a:ext cx="5280255" cy="1025100"/>
            <a:chOff x="4979760" y="1369573"/>
            <a:chExt cx="7040340" cy="1366800"/>
          </a:xfrm>
        </p:grpSpPr>
        <p:sp>
          <p:nvSpPr>
            <p:cNvPr id="4888" name="Google Shape;4888;p78"/>
            <p:cNvSpPr txBox="1"/>
            <p:nvPr/>
          </p:nvSpPr>
          <p:spPr>
            <a:xfrm>
              <a:off x="4979760" y="2029962"/>
              <a:ext cx="24861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sequence number</a:t>
              </a:r>
              <a:endParaRPr b="0" i="0" sz="1800" u="none" cap="none" strike="noStrike">
                <a:solidFill>
                  <a:srgbClr val="000000"/>
                </a:solidFill>
                <a:latin typeface="Arial"/>
                <a:ea typeface="Arial"/>
                <a:cs typeface="Arial"/>
                <a:sym typeface="Arial"/>
              </a:endParaRPr>
            </a:p>
          </p:txBody>
        </p:sp>
        <p:sp>
          <p:nvSpPr>
            <p:cNvPr id="4889" name="Google Shape;4889;p78"/>
            <p:cNvSpPr txBox="1"/>
            <p:nvPr/>
          </p:nvSpPr>
          <p:spPr>
            <a:xfrm>
              <a:off x="8724900" y="1369573"/>
              <a:ext cx="3295200" cy="1366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αριθμός ακολουθίας τμήματος</a:t>
              </a:r>
              <a:r>
                <a:rPr b="0" i="0" lang="en-US" sz="1800" u="none" cap="none" strike="noStrike">
                  <a:solidFill>
                    <a:srgbClr val="000000"/>
                  </a:solidFill>
                  <a:latin typeface="Calibri"/>
                  <a:ea typeface="Calibri"/>
                  <a:cs typeface="Calibri"/>
                  <a:sym typeface="Calibri"/>
                </a:rPr>
                <a:t>: </a:t>
              </a:r>
              <a:r>
                <a:rPr lang="en-US" sz="1500">
                  <a:latin typeface="Calibri"/>
                  <a:ea typeface="Calibri"/>
                  <a:cs typeface="Calibri"/>
                  <a:sym typeface="Calibri"/>
                </a:rPr>
                <a:t>μετράει </a:t>
              </a:r>
              <a:r>
                <a:rPr b="0" i="0" lang="en-US" sz="1500" u="none" cap="none" strike="noStrike">
                  <a:solidFill>
                    <a:srgbClr val="000000"/>
                  </a:solidFill>
                  <a:latin typeface="Calibri"/>
                  <a:ea typeface="Calibri"/>
                  <a:cs typeface="Calibri"/>
                  <a:sym typeface="Calibri"/>
                </a:rPr>
                <a:t>bytes </a:t>
              </a:r>
              <a:r>
                <a:rPr lang="en-US" sz="1500">
                  <a:latin typeface="Calibri"/>
                  <a:ea typeface="Calibri"/>
                  <a:cs typeface="Calibri"/>
                  <a:sym typeface="Calibri"/>
                </a:rPr>
                <a:t>των δεδομένων στο</a:t>
              </a:r>
              <a:r>
                <a:rPr b="0" i="0" lang="en-US" sz="1500" u="none" cap="none" strike="noStrike">
                  <a:solidFill>
                    <a:srgbClr val="000000"/>
                  </a:solidFill>
                  <a:latin typeface="Calibri"/>
                  <a:ea typeface="Calibri"/>
                  <a:cs typeface="Calibri"/>
                  <a:sym typeface="Calibri"/>
                </a:rPr>
                <a:t> bytestream</a:t>
              </a:r>
              <a:r>
                <a:rPr b="0" i="0" lang="en-US" sz="18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a:t>
              </a:r>
              <a:r>
                <a:rPr lang="en-US" sz="1500">
                  <a:latin typeface="Calibri"/>
                  <a:ea typeface="Calibri"/>
                  <a:cs typeface="Calibri"/>
                  <a:sym typeface="Calibri"/>
                </a:rPr>
                <a:t>όχι τμήματα</a:t>
              </a:r>
              <a:r>
                <a:rPr b="0" i="0" lang="en-US" sz="15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p:txBody>
        </p:sp>
        <p:cxnSp>
          <p:nvCxnSpPr>
            <p:cNvPr id="4890" name="Google Shape;4890;p78"/>
            <p:cNvCxnSpPr/>
            <p:nvPr/>
          </p:nvCxnSpPr>
          <p:spPr>
            <a:xfrm rot="10800000">
              <a:off x="7924797" y="2244436"/>
              <a:ext cx="800102" cy="0"/>
            </a:xfrm>
            <a:prstGeom prst="straightConnector1">
              <a:avLst/>
            </a:prstGeom>
            <a:noFill/>
            <a:ln cap="flat" cmpd="sng" w="19050">
              <a:solidFill>
                <a:srgbClr val="C00000"/>
              </a:solidFill>
              <a:prstDash val="solid"/>
              <a:round/>
              <a:headEnd len="med" w="med" type="none"/>
              <a:tailEnd len="med" w="med" type="none"/>
            </a:ln>
          </p:spPr>
        </p:cxnSp>
      </p:grpSp>
      <p:grpSp>
        <p:nvGrpSpPr>
          <p:cNvPr id="4891" name="Google Shape;4891;p78"/>
          <p:cNvGrpSpPr/>
          <p:nvPr/>
        </p:nvGrpSpPr>
        <p:grpSpPr>
          <a:xfrm>
            <a:off x="4049145" y="3460809"/>
            <a:ext cx="4328119" cy="1583273"/>
            <a:chOff x="5398860" y="4614412"/>
            <a:chExt cx="5770825" cy="2111030"/>
          </a:xfrm>
        </p:grpSpPr>
        <p:sp>
          <p:nvSpPr>
            <p:cNvPr id="4892" name="Google Shape;4892;p78"/>
            <p:cNvSpPr txBox="1"/>
            <p:nvPr/>
          </p:nvSpPr>
          <p:spPr>
            <a:xfrm>
              <a:off x="5398860" y="4614412"/>
              <a:ext cx="20049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data </a:t>
              </a:r>
              <a:endParaRPr sz="1100"/>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(variable length)</a:t>
              </a:r>
              <a:endParaRPr b="0" i="0" sz="1800" u="none" cap="none" strike="noStrike">
                <a:solidFill>
                  <a:srgbClr val="000000"/>
                </a:solidFill>
                <a:latin typeface="Arial"/>
                <a:ea typeface="Arial"/>
                <a:cs typeface="Arial"/>
                <a:sym typeface="Arial"/>
              </a:endParaRPr>
            </a:p>
          </p:txBody>
        </p:sp>
        <p:sp>
          <p:nvSpPr>
            <p:cNvPr id="4893" name="Google Shape;4893;p78"/>
            <p:cNvSpPr txBox="1"/>
            <p:nvPr/>
          </p:nvSpPr>
          <p:spPr>
            <a:xfrm>
              <a:off x="8980285" y="4638342"/>
              <a:ext cx="2189400" cy="2087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δεδομένα που στέλνονται από την εφαρμογή στο</a:t>
              </a:r>
              <a:r>
                <a:rPr b="0" i="0" lang="en-US" sz="1800" u="none" cap="none" strike="noStrike">
                  <a:solidFill>
                    <a:srgbClr val="000000"/>
                  </a:solidFill>
                  <a:latin typeface="Calibri"/>
                  <a:ea typeface="Calibri"/>
                  <a:cs typeface="Calibri"/>
                  <a:sym typeface="Calibri"/>
                </a:rPr>
                <a:t> TCP socket</a:t>
              </a:r>
              <a:endParaRPr sz="1100"/>
            </a:p>
          </p:txBody>
        </p:sp>
        <p:cxnSp>
          <p:nvCxnSpPr>
            <p:cNvPr id="4894" name="Google Shape;4894;p78"/>
            <p:cNvCxnSpPr/>
            <p:nvPr/>
          </p:nvCxnSpPr>
          <p:spPr>
            <a:xfrm>
              <a:off x="6727821" y="5150307"/>
              <a:ext cx="2149479" cy="0"/>
            </a:xfrm>
            <a:prstGeom prst="straightConnector1">
              <a:avLst/>
            </a:prstGeom>
            <a:noFill/>
            <a:ln cap="flat" cmpd="sng" w="25400">
              <a:solidFill>
                <a:srgbClr val="C00000"/>
              </a:solidFill>
              <a:prstDash val="solid"/>
              <a:miter lim="800000"/>
              <a:headEnd len="sm" w="sm" type="none"/>
              <a:tailEnd len="sm" w="sm" type="none"/>
            </a:ln>
          </p:spPr>
        </p:cxnSp>
      </p:grpSp>
      <p:grpSp>
        <p:nvGrpSpPr>
          <p:cNvPr id="4895" name="Google Shape;4895;p78"/>
          <p:cNvGrpSpPr/>
          <p:nvPr/>
        </p:nvGrpSpPr>
        <p:grpSpPr>
          <a:xfrm>
            <a:off x="172795" y="1267185"/>
            <a:ext cx="5828732" cy="1128332"/>
            <a:chOff x="230393" y="1689580"/>
            <a:chExt cx="7771643" cy="1504443"/>
          </a:xfrm>
        </p:grpSpPr>
        <p:sp>
          <p:nvSpPr>
            <p:cNvPr id="4896" name="Google Shape;4896;p78"/>
            <p:cNvSpPr txBox="1"/>
            <p:nvPr/>
          </p:nvSpPr>
          <p:spPr>
            <a:xfrm>
              <a:off x="5447297" y="2855469"/>
              <a:ext cx="303288"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a:t>
              </a:r>
              <a:endParaRPr b="0" i="0" sz="1800" u="none" cap="none" strike="noStrike">
                <a:solidFill>
                  <a:srgbClr val="000000"/>
                </a:solidFill>
                <a:latin typeface="Calibri"/>
                <a:ea typeface="Calibri"/>
                <a:cs typeface="Calibri"/>
                <a:sym typeface="Calibri"/>
              </a:endParaRPr>
            </a:p>
          </p:txBody>
        </p:sp>
        <p:grpSp>
          <p:nvGrpSpPr>
            <p:cNvPr id="4897" name="Google Shape;4897;p78"/>
            <p:cNvGrpSpPr/>
            <p:nvPr/>
          </p:nvGrpSpPr>
          <p:grpSpPr>
            <a:xfrm>
              <a:off x="230393" y="1689580"/>
              <a:ext cx="7771643" cy="1256100"/>
              <a:chOff x="217867" y="1702106"/>
              <a:chExt cx="7771643" cy="1256100"/>
            </a:xfrm>
          </p:grpSpPr>
          <p:sp>
            <p:nvSpPr>
              <p:cNvPr id="4898" name="Google Shape;4898;p78"/>
              <p:cNvSpPr txBox="1"/>
              <p:nvPr/>
            </p:nvSpPr>
            <p:spPr>
              <a:xfrm>
                <a:off x="4579710" y="2430012"/>
                <a:ext cx="340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acknowledgement number</a:t>
                </a:r>
                <a:endParaRPr sz="1100"/>
              </a:p>
            </p:txBody>
          </p:sp>
          <p:sp>
            <p:nvSpPr>
              <p:cNvPr id="4899" name="Google Shape;4899;p78"/>
              <p:cNvSpPr txBox="1"/>
              <p:nvPr/>
            </p:nvSpPr>
            <p:spPr>
              <a:xfrm>
                <a:off x="217867" y="1702106"/>
                <a:ext cx="3287400" cy="12561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ACK: </a:t>
                </a:r>
                <a:r>
                  <a:rPr lang="en-US" sz="1500">
                    <a:latin typeface="Calibri"/>
                    <a:ea typeface="Calibri"/>
                    <a:cs typeface="Calibri"/>
                    <a:sym typeface="Calibri"/>
                  </a:rPr>
                  <a:t>αριθμός ακολουθίας του επόμενου αναμενόμενου </a:t>
                </a:r>
                <a:r>
                  <a:rPr b="0" i="0" lang="en-US" sz="1500" u="none" cap="none" strike="noStrike">
                    <a:solidFill>
                      <a:srgbClr val="000000"/>
                    </a:solidFill>
                    <a:latin typeface="Calibri"/>
                    <a:ea typeface="Calibri"/>
                    <a:cs typeface="Calibri"/>
                    <a:sym typeface="Calibri"/>
                  </a:rPr>
                  <a:t>byte; A bit: </a:t>
                </a:r>
                <a:r>
                  <a:rPr lang="en-US" sz="1500">
                    <a:latin typeface="Calibri"/>
                    <a:ea typeface="Calibri"/>
                    <a:cs typeface="Calibri"/>
                    <a:sym typeface="Calibri"/>
                  </a:rPr>
                  <a:t>αυτό είναι</a:t>
                </a:r>
                <a:r>
                  <a:rPr b="0" i="0" lang="en-US" sz="1500" u="none" cap="none" strike="noStrike">
                    <a:solidFill>
                      <a:srgbClr val="000000"/>
                    </a:solidFill>
                    <a:latin typeface="Calibri"/>
                    <a:ea typeface="Calibri"/>
                    <a:cs typeface="Calibri"/>
                    <a:sym typeface="Calibri"/>
                  </a:rPr>
                  <a:t> ACK</a:t>
                </a:r>
                <a:endParaRPr b="0" i="0" sz="800" u="none" cap="none" strike="noStrike">
                  <a:solidFill>
                    <a:srgbClr val="000000"/>
                  </a:solidFill>
                  <a:latin typeface="Calibri"/>
                  <a:ea typeface="Calibri"/>
                  <a:cs typeface="Calibri"/>
                  <a:sym typeface="Calibri"/>
                </a:endParaRPr>
              </a:p>
            </p:txBody>
          </p:sp>
          <p:sp>
            <p:nvSpPr>
              <p:cNvPr id="4900" name="Google Shape;4900;p78"/>
              <p:cNvSpPr/>
              <p:nvPr/>
            </p:nvSpPr>
            <p:spPr>
              <a:xfrm>
                <a:off x="3505200" y="2417523"/>
                <a:ext cx="2076276" cy="519606"/>
              </a:xfrm>
              <a:custGeom>
                <a:rect b="b" l="l" r="r" t="t"/>
                <a:pathLst>
                  <a:path extrusionOk="0" h="519606" w="2076276">
                    <a:moveTo>
                      <a:pt x="0" y="0"/>
                    </a:moveTo>
                    <a:cubicBezTo>
                      <a:pt x="694209" y="186960"/>
                      <a:pt x="1382067" y="332646"/>
                      <a:pt x="2076276" y="519606"/>
                    </a:cubicBezTo>
                  </a:path>
                </a:pathLst>
              </a:custGeom>
              <a:noFill/>
              <a:ln cap="flat" cmpd="sng" w="19050">
                <a:solidFill>
                  <a:srgbClr val="C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4901" name="Google Shape;4901;p78"/>
              <p:cNvCxnSpPr/>
              <p:nvPr/>
            </p:nvCxnSpPr>
            <p:spPr>
              <a:xfrm>
                <a:off x="3505200" y="2404996"/>
                <a:ext cx="1263476" cy="215853"/>
              </a:xfrm>
              <a:prstGeom prst="straightConnector1">
                <a:avLst/>
              </a:prstGeom>
              <a:noFill/>
              <a:ln cap="flat" cmpd="sng" w="19050">
                <a:solidFill>
                  <a:srgbClr val="C00000"/>
                </a:solidFill>
                <a:prstDash val="solid"/>
                <a:round/>
                <a:headEnd len="med" w="med" type="none"/>
                <a:tailEnd len="med" w="med" type="none"/>
              </a:ln>
            </p:spPr>
          </p:cxnSp>
        </p:grpSp>
      </p:grpSp>
      <p:grpSp>
        <p:nvGrpSpPr>
          <p:cNvPr id="4902" name="Google Shape;4902;p78"/>
          <p:cNvGrpSpPr/>
          <p:nvPr/>
        </p:nvGrpSpPr>
        <p:grpSpPr>
          <a:xfrm>
            <a:off x="1421563" y="2744851"/>
            <a:ext cx="4371717" cy="1026186"/>
            <a:chOff x="1895418" y="3659802"/>
            <a:chExt cx="5828956" cy="1368248"/>
          </a:xfrm>
        </p:grpSpPr>
        <p:sp>
          <p:nvSpPr>
            <p:cNvPr id="4903" name="Google Shape;4903;p78"/>
            <p:cNvSpPr txBox="1"/>
            <p:nvPr/>
          </p:nvSpPr>
          <p:spPr>
            <a:xfrm>
              <a:off x="4830361" y="3659802"/>
              <a:ext cx="2894013" cy="40011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options (variable length)</a:t>
              </a:r>
              <a:endParaRPr b="0" i="0" sz="1800" u="none" cap="none" strike="noStrike">
                <a:solidFill>
                  <a:srgbClr val="000000"/>
                </a:solidFill>
                <a:latin typeface="Arial"/>
                <a:ea typeface="Arial"/>
                <a:cs typeface="Arial"/>
                <a:sym typeface="Arial"/>
              </a:endParaRPr>
            </a:p>
          </p:txBody>
        </p:sp>
        <p:sp>
          <p:nvSpPr>
            <p:cNvPr id="4904" name="Google Shape;4904;p78"/>
            <p:cNvSpPr txBox="1"/>
            <p:nvPr/>
          </p:nvSpPr>
          <p:spPr>
            <a:xfrm>
              <a:off x="1895418" y="4326050"/>
              <a:ext cx="1689000" cy="7020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500"/>
                <a:buFont typeface="Calibri"/>
                <a:buNone/>
              </a:pPr>
              <a:r>
                <a:rPr lang="en-US" sz="1500">
                  <a:latin typeface="Calibri"/>
                  <a:ea typeface="Calibri"/>
                  <a:cs typeface="Calibri"/>
                  <a:sym typeface="Calibri"/>
                </a:rPr>
                <a:t>επιλογές </a:t>
              </a:r>
              <a:r>
                <a:rPr b="0" i="0" lang="en-US" sz="1500" u="none" cap="none" strike="noStrike">
                  <a:solidFill>
                    <a:srgbClr val="000000"/>
                  </a:solidFill>
                  <a:latin typeface="Calibri"/>
                  <a:ea typeface="Calibri"/>
                  <a:cs typeface="Calibri"/>
                  <a:sym typeface="Calibri"/>
                </a:rPr>
                <a:t>TCP</a:t>
              </a:r>
              <a:r>
                <a:rPr b="0" i="0" lang="en-US" sz="1800" u="none" cap="none" strike="noStrike">
                  <a:solidFill>
                    <a:srgbClr val="000000"/>
                  </a:solidFill>
                  <a:latin typeface="Calibri"/>
                  <a:ea typeface="Calibri"/>
                  <a:cs typeface="Calibri"/>
                  <a:sym typeface="Calibri"/>
                </a:rPr>
                <a:t> </a:t>
              </a:r>
              <a:endParaRPr b="0" i="0" sz="1500" u="none" cap="none" strike="noStrike">
                <a:solidFill>
                  <a:srgbClr val="000000"/>
                </a:solidFill>
                <a:latin typeface="Calibri"/>
                <a:ea typeface="Calibri"/>
                <a:cs typeface="Calibri"/>
                <a:sym typeface="Calibri"/>
              </a:endParaRPr>
            </a:p>
          </p:txBody>
        </p:sp>
        <p:cxnSp>
          <p:nvCxnSpPr>
            <p:cNvPr id="4905" name="Google Shape;4905;p78"/>
            <p:cNvCxnSpPr>
              <a:stCxn id="4904" idx="3"/>
              <a:endCxn id="4903" idx="1"/>
            </p:cNvCxnSpPr>
            <p:nvPr/>
          </p:nvCxnSpPr>
          <p:spPr>
            <a:xfrm flipH="1" rot="10800000">
              <a:off x="3584418" y="3859850"/>
              <a:ext cx="1245900" cy="817200"/>
            </a:xfrm>
            <a:prstGeom prst="straightConnector1">
              <a:avLst/>
            </a:prstGeom>
            <a:noFill/>
            <a:ln cap="flat" cmpd="sng" w="19050">
              <a:solidFill>
                <a:srgbClr val="C00000"/>
              </a:solidFill>
              <a:prstDash val="solid"/>
              <a:miter lim="800000"/>
              <a:headEnd len="sm" w="sm" type="none"/>
              <a:tailEnd len="sm" w="sm" type="none"/>
            </a:ln>
          </p:spPr>
        </p:cxnSp>
      </p:grpSp>
      <p:grpSp>
        <p:nvGrpSpPr>
          <p:cNvPr id="4906" name="Google Shape;4906;p78"/>
          <p:cNvGrpSpPr/>
          <p:nvPr/>
        </p:nvGrpSpPr>
        <p:grpSpPr>
          <a:xfrm>
            <a:off x="238556" y="2114344"/>
            <a:ext cx="3342307" cy="318600"/>
            <a:chOff x="318075" y="2819126"/>
            <a:chExt cx="4456409" cy="424800"/>
          </a:xfrm>
        </p:grpSpPr>
        <p:sp>
          <p:nvSpPr>
            <p:cNvPr id="4907" name="Google Shape;4907;p78"/>
            <p:cNvSpPr txBox="1"/>
            <p:nvPr/>
          </p:nvSpPr>
          <p:spPr>
            <a:xfrm>
              <a:off x="4278884" y="2826980"/>
              <a:ext cx="495600" cy="4062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head</a:t>
              </a:r>
              <a:endParaRPr sz="1100"/>
            </a:p>
            <a:p>
              <a:pPr indent="0" lvl="0" marL="0" marR="0" rtl="0" algn="ctr">
                <a:lnSpc>
                  <a:spcPct val="85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len</a:t>
              </a:r>
              <a:endParaRPr b="0" i="0" sz="1200" u="none" cap="none" strike="noStrike">
                <a:solidFill>
                  <a:srgbClr val="000000"/>
                </a:solidFill>
                <a:latin typeface="Calibri"/>
                <a:ea typeface="Calibri"/>
                <a:cs typeface="Calibri"/>
                <a:sym typeface="Calibri"/>
              </a:endParaRPr>
            </a:p>
          </p:txBody>
        </p:sp>
        <p:sp>
          <p:nvSpPr>
            <p:cNvPr id="4908" name="Google Shape;4908;p78"/>
            <p:cNvSpPr txBox="1"/>
            <p:nvPr/>
          </p:nvSpPr>
          <p:spPr>
            <a:xfrm>
              <a:off x="318075" y="2819126"/>
              <a:ext cx="3287400" cy="4248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μέγεθος</a:t>
              </a:r>
              <a:r>
                <a:rPr lang="en-US" sz="1500">
                  <a:latin typeface="Calibri"/>
                  <a:ea typeface="Calibri"/>
                  <a:cs typeface="Calibri"/>
                  <a:sym typeface="Calibri"/>
                </a:rPr>
                <a:t>(του</a:t>
              </a:r>
              <a:r>
                <a:rPr b="0" i="0" lang="en-US" sz="1500" u="none" cap="none" strike="noStrike">
                  <a:solidFill>
                    <a:srgbClr val="000000"/>
                  </a:solidFill>
                  <a:latin typeface="Calibri"/>
                  <a:ea typeface="Calibri"/>
                  <a:cs typeface="Calibri"/>
                  <a:sym typeface="Calibri"/>
                </a:rPr>
                <a:t> TCP header)</a:t>
              </a:r>
              <a:endParaRPr sz="1100"/>
            </a:p>
          </p:txBody>
        </p:sp>
        <p:cxnSp>
          <p:nvCxnSpPr>
            <p:cNvPr id="4909" name="Google Shape;4909;p78"/>
            <p:cNvCxnSpPr/>
            <p:nvPr/>
          </p:nvCxnSpPr>
          <p:spPr>
            <a:xfrm>
              <a:off x="3544867" y="3031480"/>
              <a:ext cx="783888" cy="0"/>
            </a:xfrm>
            <a:prstGeom prst="straightConnector1">
              <a:avLst/>
            </a:prstGeom>
            <a:noFill/>
            <a:ln cap="flat" cmpd="sng" w="19050">
              <a:solidFill>
                <a:srgbClr val="C00000"/>
              </a:solidFill>
              <a:prstDash val="solid"/>
              <a:miter lim="800000"/>
              <a:headEnd len="sm" w="sm" type="none"/>
              <a:tailEnd len="sm" w="sm" type="none"/>
            </a:ln>
          </p:spPr>
        </p:cxnSp>
      </p:grpSp>
      <p:grpSp>
        <p:nvGrpSpPr>
          <p:cNvPr id="4910" name="Google Shape;4910;p78"/>
          <p:cNvGrpSpPr/>
          <p:nvPr/>
        </p:nvGrpSpPr>
        <p:grpSpPr>
          <a:xfrm>
            <a:off x="-18658" y="2380586"/>
            <a:ext cx="4707685" cy="318549"/>
            <a:chOff x="-24878" y="3174115"/>
            <a:chExt cx="6276913" cy="424732"/>
          </a:xfrm>
        </p:grpSpPr>
        <p:sp>
          <p:nvSpPr>
            <p:cNvPr id="4911" name="Google Shape;4911;p78"/>
            <p:cNvSpPr txBox="1"/>
            <p:nvPr/>
          </p:nvSpPr>
          <p:spPr>
            <a:xfrm>
              <a:off x="4794035" y="3203133"/>
              <a:ext cx="14580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checksum</a:t>
              </a:r>
              <a:endParaRPr sz="1100"/>
            </a:p>
          </p:txBody>
        </p:sp>
        <p:sp>
          <p:nvSpPr>
            <p:cNvPr id="4912" name="Google Shape;4912;p78"/>
            <p:cNvSpPr txBox="1"/>
            <p:nvPr/>
          </p:nvSpPr>
          <p:spPr>
            <a:xfrm>
              <a:off x="-24878" y="3174115"/>
              <a:ext cx="3595495" cy="424732"/>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Internet</a:t>
              </a:r>
              <a:r>
                <a:rPr b="0" i="0" lang="en-US" sz="1800" u="none" cap="none" strike="noStrike">
                  <a:solidFill>
                    <a:srgbClr val="000000"/>
                  </a:solidFill>
                  <a:latin typeface="Calibri"/>
                  <a:ea typeface="Calibri"/>
                  <a:cs typeface="Calibri"/>
                  <a:sym typeface="Calibri"/>
                </a:rPr>
                <a:t> checksum</a:t>
              </a:r>
              <a:endParaRPr sz="1100"/>
            </a:p>
          </p:txBody>
        </p:sp>
        <p:cxnSp>
          <p:nvCxnSpPr>
            <p:cNvPr id="4913" name="Google Shape;4913;p78"/>
            <p:cNvCxnSpPr>
              <a:stCxn id="4912" idx="3"/>
              <a:endCxn id="4911" idx="1"/>
            </p:cNvCxnSpPr>
            <p:nvPr/>
          </p:nvCxnSpPr>
          <p:spPr>
            <a:xfrm>
              <a:off x="3570617" y="3386481"/>
              <a:ext cx="1223400" cy="6300"/>
            </a:xfrm>
            <a:prstGeom prst="straightConnector1">
              <a:avLst/>
            </a:prstGeom>
            <a:noFill/>
            <a:ln cap="flat" cmpd="sng" w="19050">
              <a:solidFill>
                <a:srgbClr val="C00000"/>
              </a:solidFill>
              <a:prstDash val="solid"/>
              <a:miter lim="800000"/>
              <a:headEnd len="sm" w="sm" type="none"/>
              <a:tailEnd len="sm" w="sm" type="none"/>
            </a:ln>
          </p:spPr>
        </p:cxnSp>
      </p:grpSp>
      <p:cxnSp>
        <p:nvCxnSpPr>
          <p:cNvPr id="4914" name="Google Shape;4914;p78"/>
          <p:cNvCxnSpPr/>
          <p:nvPr/>
        </p:nvCxnSpPr>
        <p:spPr>
          <a:xfrm rot="10800000">
            <a:off x="4717206" y="1259519"/>
            <a:ext cx="1200" cy="273900"/>
          </a:xfrm>
          <a:prstGeom prst="straightConnector1">
            <a:avLst/>
          </a:prstGeom>
          <a:noFill/>
          <a:ln cap="flat" cmpd="sng" w="19050">
            <a:solidFill>
              <a:srgbClr val="000000"/>
            </a:solidFill>
            <a:prstDash val="solid"/>
            <a:round/>
            <a:headEnd len="med" w="med" type="none"/>
            <a:tailEnd len="med" w="med" type="none"/>
          </a:ln>
        </p:spPr>
      </p:cxnSp>
      <p:cxnSp>
        <p:nvCxnSpPr>
          <p:cNvPr id="4915" name="Google Shape;4915;p78"/>
          <p:cNvCxnSpPr/>
          <p:nvPr/>
        </p:nvCxnSpPr>
        <p:spPr>
          <a:xfrm rot="10800000">
            <a:off x="4613033" y="2103581"/>
            <a:ext cx="0" cy="294000"/>
          </a:xfrm>
          <a:prstGeom prst="straightConnector1">
            <a:avLst/>
          </a:prstGeom>
          <a:noFill/>
          <a:ln cap="flat" cmpd="sng" w="12700">
            <a:solidFill>
              <a:srgbClr val="000000"/>
            </a:solidFill>
            <a:prstDash val="solid"/>
            <a:round/>
            <a:headEnd len="med" w="med" type="none"/>
            <a:tailEnd len="med" w="med" type="none"/>
          </a:ln>
        </p:spPr>
      </p:cxnSp>
      <p:cxnSp>
        <p:nvCxnSpPr>
          <p:cNvPr id="4916" name="Google Shape;4916;p78"/>
          <p:cNvCxnSpPr/>
          <p:nvPr/>
        </p:nvCxnSpPr>
        <p:spPr>
          <a:xfrm rot="10800000">
            <a:off x="4494693" y="2107153"/>
            <a:ext cx="0" cy="294000"/>
          </a:xfrm>
          <a:prstGeom prst="straightConnector1">
            <a:avLst/>
          </a:prstGeom>
          <a:noFill/>
          <a:ln cap="flat" cmpd="sng" w="12700">
            <a:solidFill>
              <a:srgbClr val="000000"/>
            </a:solidFill>
            <a:prstDash val="solid"/>
            <a:round/>
            <a:headEnd len="med" w="med" type="none"/>
            <a:tailEnd len="med" w="med" type="none"/>
          </a:ln>
        </p:spPr>
      </p:cxnSp>
      <p:cxnSp>
        <p:nvCxnSpPr>
          <p:cNvPr id="4917" name="Google Shape;4917;p78"/>
          <p:cNvCxnSpPr/>
          <p:nvPr/>
        </p:nvCxnSpPr>
        <p:spPr>
          <a:xfrm rot="10800000">
            <a:off x="4372780" y="2107153"/>
            <a:ext cx="0" cy="294000"/>
          </a:xfrm>
          <a:prstGeom prst="straightConnector1">
            <a:avLst/>
          </a:prstGeom>
          <a:noFill/>
          <a:ln cap="flat" cmpd="sng" w="12700">
            <a:solidFill>
              <a:srgbClr val="000000"/>
            </a:solidFill>
            <a:prstDash val="solid"/>
            <a:round/>
            <a:headEnd len="med" w="med" type="none"/>
            <a:tailEnd len="med" w="med" type="none"/>
          </a:ln>
        </p:spPr>
      </p:cxnSp>
      <p:grpSp>
        <p:nvGrpSpPr>
          <p:cNvPr id="4918" name="Google Shape;4918;p78"/>
          <p:cNvGrpSpPr/>
          <p:nvPr/>
        </p:nvGrpSpPr>
        <p:grpSpPr>
          <a:xfrm>
            <a:off x="129407" y="2147962"/>
            <a:ext cx="4642850" cy="1995615"/>
            <a:chOff x="172543" y="2863949"/>
            <a:chExt cx="6190466" cy="2660820"/>
          </a:xfrm>
        </p:grpSpPr>
        <p:sp>
          <p:nvSpPr>
            <p:cNvPr id="4919" name="Google Shape;4919;p78"/>
            <p:cNvSpPr txBox="1"/>
            <p:nvPr/>
          </p:nvSpPr>
          <p:spPr>
            <a:xfrm>
              <a:off x="172543" y="4822769"/>
              <a:ext cx="3419100" cy="7020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RST, SYN, FIN: </a:t>
              </a:r>
              <a:r>
                <a:rPr lang="en-US" sz="1500">
                  <a:latin typeface="Calibri"/>
                  <a:ea typeface="Calibri"/>
                  <a:cs typeface="Calibri"/>
                  <a:sym typeface="Calibri"/>
                </a:rPr>
                <a:t>διαχείριση σύνδεσης</a:t>
              </a:r>
              <a:endParaRPr b="0" i="0" sz="1800" u="none" cap="none" strike="noStrike">
                <a:solidFill>
                  <a:srgbClr val="000000"/>
                </a:solidFill>
                <a:latin typeface="Calibri"/>
                <a:ea typeface="Calibri"/>
                <a:cs typeface="Calibri"/>
                <a:sym typeface="Calibri"/>
              </a:endParaRPr>
            </a:p>
          </p:txBody>
        </p:sp>
        <p:sp>
          <p:nvSpPr>
            <p:cNvPr id="4920" name="Google Shape;4920;p78"/>
            <p:cNvSpPr/>
            <p:nvPr/>
          </p:nvSpPr>
          <p:spPr>
            <a:xfrm>
              <a:off x="3558336" y="3152325"/>
              <a:ext cx="2678659" cy="2026938"/>
            </a:xfrm>
            <a:custGeom>
              <a:rect b="b" l="l" r="r" t="t"/>
              <a:pathLst>
                <a:path extrusionOk="0" h="28757" w="11573">
                  <a:moveTo>
                    <a:pt x="0" y="28757"/>
                  </a:moveTo>
                  <a:lnTo>
                    <a:pt x="10147" y="0"/>
                  </a:lnTo>
                  <a:lnTo>
                    <a:pt x="11573" y="0"/>
                  </a:lnTo>
                </a:path>
              </a:pathLst>
            </a:custGeom>
            <a:noFill/>
            <a:ln cap="flat" cmpd="sng" w="19050">
              <a:solidFill>
                <a:srgbClr val="C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921" name="Google Shape;4921;p78"/>
            <p:cNvGrpSpPr/>
            <p:nvPr/>
          </p:nvGrpSpPr>
          <p:grpSpPr>
            <a:xfrm>
              <a:off x="5775299" y="2863949"/>
              <a:ext cx="587710" cy="339181"/>
              <a:chOff x="5775299" y="2863949"/>
              <a:chExt cx="587710" cy="339181"/>
            </a:xfrm>
          </p:grpSpPr>
          <p:sp>
            <p:nvSpPr>
              <p:cNvPr id="4922" name="Google Shape;4922;p78"/>
              <p:cNvSpPr txBox="1"/>
              <p:nvPr/>
            </p:nvSpPr>
            <p:spPr>
              <a:xfrm>
                <a:off x="6083766" y="2864576"/>
                <a:ext cx="279243"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a:t>
                </a:r>
                <a:endParaRPr b="0" i="0" sz="1800" u="none" cap="none" strike="noStrike">
                  <a:solidFill>
                    <a:srgbClr val="000000"/>
                  </a:solidFill>
                  <a:latin typeface="Calibri"/>
                  <a:ea typeface="Calibri"/>
                  <a:cs typeface="Calibri"/>
                  <a:sym typeface="Calibri"/>
                </a:endParaRPr>
              </a:p>
            </p:txBody>
          </p:sp>
          <p:sp>
            <p:nvSpPr>
              <p:cNvPr id="4923" name="Google Shape;4923;p78"/>
              <p:cNvSpPr txBox="1"/>
              <p:nvPr/>
            </p:nvSpPr>
            <p:spPr>
              <a:xfrm>
                <a:off x="5939184" y="2863949"/>
                <a:ext cx="279243"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a:t>
                </a:r>
                <a:endParaRPr b="0" i="0" sz="1800" u="none" cap="none" strike="noStrike">
                  <a:solidFill>
                    <a:srgbClr val="000000"/>
                  </a:solidFill>
                  <a:latin typeface="Calibri"/>
                  <a:ea typeface="Calibri"/>
                  <a:cs typeface="Calibri"/>
                  <a:sym typeface="Calibri"/>
                </a:endParaRPr>
              </a:p>
            </p:txBody>
          </p:sp>
          <p:sp>
            <p:nvSpPr>
              <p:cNvPr id="4924" name="Google Shape;4924;p78"/>
              <p:cNvSpPr txBox="1"/>
              <p:nvPr/>
            </p:nvSpPr>
            <p:spPr>
              <a:xfrm>
                <a:off x="5775299" y="2863950"/>
                <a:ext cx="296876"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a:t>
                </a:r>
                <a:endParaRPr b="0" i="0" sz="1800" u="none" cap="none" strike="noStrike">
                  <a:solidFill>
                    <a:srgbClr val="000000"/>
                  </a:solidFill>
                  <a:latin typeface="Calibri"/>
                  <a:ea typeface="Calibri"/>
                  <a:cs typeface="Calibri"/>
                  <a:sym typeface="Calibri"/>
                </a:endParaRPr>
              </a:p>
            </p:txBody>
          </p:sp>
        </p:grpSp>
      </p:grpSp>
      <p:grpSp>
        <p:nvGrpSpPr>
          <p:cNvPr id="4925" name="Google Shape;4925;p78"/>
          <p:cNvGrpSpPr/>
          <p:nvPr/>
        </p:nvGrpSpPr>
        <p:grpSpPr>
          <a:xfrm>
            <a:off x="3957755" y="2144968"/>
            <a:ext cx="2415544" cy="549132"/>
            <a:chOff x="5277007" y="2859957"/>
            <a:chExt cx="3220726" cy="732176"/>
          </a:xfrm>
        </p:grpSpPr>
        <p:sp>
          <p:nvSpPr>
            <p:cNvPr id="4926" name="Google Shape;4926;p78"/>
            <p:cNvSpPr txBox="1"/>
            <p:nvPr/>
          </p:nvSpPr>
          <p:spPr>
            <a:xfrm>
              <a:off x="6430733" y="3212633"/>
              <a:ext cx="20670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BFBFBF"/>
                </a:buClr>
                <a:buSzPts val="1400"/>
                <a:buFont typeface="Arial"/>
                <a:buNone/>
              </a:pPr>
              <a:r>
                <a:rPr b="0" i="0" lang="en-US" sz="1400" u="none" cap="none" strike="noStrike">
                  <a:solidFill>
                    <a:srgbClr val="BFBFBF"/>
                  </a:solidFill>
                  <a:latin typeface="Arial"/>
                  <a:ea typeface="Arial"/>
                  <a:cs typeface="Arial"/>
                  <a:sym typeface="Arial"/>
                </a:rPr>
                <a:t>Urg data pointer</a:t>
              </a:r>
              <a:endParaRPr sz="1100"/>
            </a:p>
          </p:txBody>
        </p:sp>
        <p:grpSp>
          <p:nvGrpSpPr>
            <p:cNvPr id="4927" name="Google Shape;4927;p78"/>
            <p:cNvGrpSpPr/>
            <p:nvPr/>
          </p:nvGrpSpPr>
          <p:grpSpPr>
            <a:xfrm>
              <a:off x="5277007" y="2859957"/>
              <a:ext cx="627836" cy="345695"/>
              <a:chOff x="5527528" y="3067992"/>
              <a:chExt cx="627836" cy="345695"/>
            </a:xfrm>
          </p:grpSpPr>
          <p:sp>
            <p:nvSpPr>
              <p:cNvPr id="4928" name="Google Shape;4928;p78"/>
              <p:cNvSpPr txBox="1"/>
              <p:nvPr/>
            </p:nvSpPr>
            <p:spPr>
              <a:xfrm>
                <a:off x="5864900" y="3067992"/>
                <a:ext cx="290464"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5A5A5"/>
                  </a:buClr>
                  <a:buSzPts val="1200"/>
                  <a:buFont typeface="Calibri"/>
                  <a:buNone/>
                </a:pPr>
                <a:r>
                  <a:rPr b="0" i="0" lang="en-US" sz="1200" u="none" cap="none" strike="noStrike">
                    <a:solidFill>
                      <a:srgbClr val="A5A5A5"/>
                    </a:solidFill>
                    <a:latin typeface="Calibri"/>
                    <a:ea typeface="Calibri"/>
                    <a:cs typeface="Calibri"/>
                    <a:sym typeface="Calibri"/>
                  </a:rPr>
                  <a:t>P</a:t>
                </a:r>
                <a:endParaRPr b="0" i="0" sz="1800" u="none" cap="none" strike="noStrike">
                  <a:solidFill>
                    <a:srgbClr val="A5A5A5"/>
                  </a:solidFill>
                  <a:latin typeface="Calibri"/>
                  <a:ea typeface="Calibri"/>
                  <a:cs typeface="Calibri"/>
                  <a:sym typeface="Calibri"/>
                </a:endParaRPr>
              </a:p>
            </p:txBody>
          </p:sp>
          <p:sp>
            <p:nvSpPr>
              <p:cNvPr id="4929" name="Google Shape;4929;p78"/>
              <p:cNvSpPr txBox="1"/>
              <p:nvPr/>
            </p:nvSpPr>
            <p:spPr>
              <a:xfrm>
                <a:off x="5527528" y="3075133"/>
                <a:ext cx="316112"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A5A5A5"/>
                  </a:buClr>
                  <a:buSzPts val="1200"/>
                  <a:buFont typeface="Calibri"/>
                  <a:buNone/>
                </a:pPr>
                <a:r>
                  <a:rPr b="0" i="0" lang="en-US" sz="1200" u="none" cap="none" strike="noStrike">
                    <a:solidFill>
                      <a:srgbClr val="A5A5A5"/>
                    </a:solidFill>
                    <a:latin typeface="Calibri"/>
                    <a:ea typeface="Calibri"/>
                    <a:cs typeface="Calibri"/>
                    <a:sym typeface="Calibri"/>
                  </a:rPr>
                  <a:t>U</a:t>
                </a:r>
                <a:endParaRPr b="0" i="0" sz="1800" u="none" cap="none" strike="noStrike">
                  <a:solidFill>
                    <a:srgbClr val="A5A5A5"/>
                  </a:solidFill>
                  <a:latin typeface="Calibri"/>
                  <a:ea typeface="Calibri"/>
                  <a:cs typeface="Calibri"/>
                  <a:sym typeface="Calibri"/>
                </a:endParaRPr>
              </a:p>
            </p:txBody>
          </p:sp>
        </p:grpSp>
      </p:grpSp>
      <p:cxnSp>
        <p:nvCxnSpPr>
          <p:cNvPr id="4930" name="Google Shape;4930;p78"/>
          <p:cNvCxnSpPr/>
          <p:nvPr/>
        </p:nvCxnSpPr>
        <p:spPr>
          <a:xfrm rot="10800000">
            <a:off x="3778729" y="2115946"/>
            <a:ext cx="0" cy="294000"/>
          </a:xfrm>
          <a:prstGeom prst="straightConnector1">
            <a:avLst/>
          </a:prstGeom>
          <a:noFill/>
          <a:ln cap="flat" cmpd="sng" w="12700">
            <a:solidFill>
              <a:srgbClr val="000000"/>
            </a:solidFill>
            <a:prstDash val="solid"/>
            <a:round/>
            <a:headEnd len="med" w="med" type="none"/>
            <a:tailEnd len="med" w="med" type="none"/>
          </a:ln>
        </p:spPr>
      </p:cxnSp>
      <p:cxnSp>
        <p:nvCxnSpPr>
          <p:cNvPr id="4931" name="Google Shape;4931;p78"/>
          <p:cNvCxnSpPr/>
          <p:nvPr/>
        </p:nvCxnSpPr>
        <p:spPr>
          <a:xfrm rot="10800000">
            <a:off x="3899020" y="2109221"/>
            <a:ext cx="0" cy="294000"/>
          </a:xfrm>
          <a:prstGeom prst="straightConnector1">
            <a:avLst/>
          </a:prstGeom>
          <a:noFill/>
          <a:ln cap="flat" cmpd="sng" w="12700">
            <a:solidFill>
              <a:srgbClr val="000000"/>
            </a:solidFill>
            <a:prstDash val="solid"/>
            <a:round/>
            <a:headEnd len="med" w="med" type="none"/>
            <a:tailEnd len="med" w="med" type="none"/>
          </a:ln>
        </p:spPr>
      </p:cxnSp>
      <p:grpSp>
        <p:nvGrpSpPr>
          <p:cNvPr id="4932" name="Google Shape;4932;p78"/>
          <p:cNvGrpSpPr/>
          <p:nvPr/>
        </p:nvGrpSpPr>
        <p:grpSpPr>
          <a:xfrm>
            <a:off x="-175388" y="2147963"/>
            <a:ext cx="4238982" cy="1250513"/>
            <a:chOff x="-233851" y="2863950"/>
            <a:chExt cx="5651975" cy="1667350"/>
          </a:xfrm>
        </p:grpSpPr>
        <p:grpSp>
          <p:nvGrpSpPr>
            <p:cNvPr id="4933" name="Google Shape;4933;p78"/>
            <p:cNvGrpSpPr/>
            <p:nvPr/>
          </p:nvGrpSpPr>
          <p:grpSpPr>
            <a:xfrm>
              <a:off x="4962499" y="2863950"/>
              <a:ext cx="455626" cy="338554"/>
              <a:chOff x="4962499" y="2863950"/>
              <a:chExt cx="455626" cy="338554"/>
            </a:xfrm>
          </p:grpSpPr>
          <p:sp>
            <p:nvSpPr>
              <p:cNvPr id="4934" name="Google Shape;4934;p78"/>
              <p:cNvSpPr txBox="1"/>
              <p:nvPr/>
            </p:nvSpPr>
            <p:spPr>
              <a:xfrm>
                <a:off x="4962499" y="2863950"/>
                <a:ext cx="296876"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a:t>
                </a:r>
                <a:endParaRPr b="0" i="0" sz="1800" u="none" cap="none" strike="noStrike">
                  <a:solidFill>
                    <a:srgbClr val="000000"/>
                  </a:solidFill>
                  <a:latin typeface="Calibri"/>
                  <a:ea typeface="Calibri"/>
                  <a:cs typeface="Calibri"/>
                  <a:sym typeface="Calibri"/>
                </a:endParaRPr>
              </a:p>
            </p:txBody>
          </p:sp>
          <p:sp>
            <p:nvSpPr>
              <p:cNvPr id="4935" name="Google Shape;4935;p78"/>
              <p:cNvSpPr txBox="1"/>
              <p:nvPr/>
            </p:nvSpPr>
            <p:spPr>
              <a:xfrm>
                <a:off x="5121249" y="2863950"/>
                <a:ext cx="296876"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a:t>
                </a:r>
                <a:endParaRPr b="0" i="0" sz="1800" u="none" cap="none" strike="noStrike">
                  <a:solidFill>
                    <a:srgbClr val="000000"/>
                  </a:solidFill>
                  <a:latin typeface="Calibri"/>
                  <a:ea typeface="Calibri"/>
                  <a:cs typeface="Calibri"/>
                  <a:sym typeface="Calibri"/>
                </a:endParaRPr>
              </a:p>
            </p:txBody>
          </p:sp>
        </p:grpSp>
        <p:sp>
          <p:nvSpPr>
            <p:cNvPr id="4936" name="Google Shape;4936;p78"/>
            <p:cNvSpPr txBox="1"/>
            <p:nvPr/>
          </p:nvSpPr>
          <p:spPr>
            <a:xfrm>
              <a:off x="-233851" y="3829300"/>
              <a:ext cx="3801300" cy="7020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 E: </a:t>
              </a:r>
              <a:r>
                <a:rPr lang="en-US" sz="1500">
                  <a:latin typeface="Calibri"/>
                  <a:ea typeface="Calibri"/>
                  <a:cs typeface="Calibri"/>
                  <a:sym typeface="Calibri"/>
                </a:rPr>
                <a:t>ειδοποίηση συμφόρησης</a:t>
              </a:r>
              <a:endParaRPr b="0" i="0" sz="1800" u="none" cap="none" strike="noStrike">
                <a:solidFill>
                  <a:srgbClr val="000000"/>
                </a:solidFill>
                <a:latin typeface="Calibri"/>
                <a:ea typeface="Calibri"/>
                <a:cs typeface="Calibri"/>
                <a:sym typeface="Calibri"/>
              </a:endParaRPr>
            </a:p>
          </p:txBody>
        </p:sp>
        <p:sp>
          <p:nvSpPr>
            <p:cNvPr id="4937" name="Google Shape;4937;p78"/>
            <p:cNvSpPr/>
            <p:nvPr/>
          </p:nvSpPr>
          <p:spPr>
            <a:xfrm>
              <a:off x="3573195" y="3136684"/>
              <a:ext cx="1749482" cy="914811"/>
            </a:xfrm>
            <a:custGeom>
              <a:rect b="b" l="l" r="r" t="t"/>
              <a:pathLst>
                <a:path extrusionOk="0" h="10017" w="10062">
                  <a:moveTo>
                    <a:pt x="0" y="10017"/>
                  </a:moveTo>
                  <a:lnTo>
                    <a:pt x="8853" y="17"/>
                  </a:lnTo>
                  <a:lnTo>
                    <a:pt x="10062" y="0"/>
                  </a:lnTo>
                </a:path>
              </a:pathLst>
            </a:custGeom>
            <a:noFill/>
            <a:ln cap="flat" cmpd="sng" w="19050">
              <a:solidFill>
                <a:srgbClr val="C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4938" name="Google Shape;4938;p7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4"/>
                                        </p:tgtEl>
                                        <p:attrNameLst>
                                          <p:attrName>style.visibility</p:attrName>
                                        </p:attrNameLst>
                                      </p:cBhvr>
                                      <p:to>
                                        <p:strVal val="visible"/>
                                      </p:to>
                                    </p:set>
                                    <p:animEffect filter="fade" transition="in">
                                      <p:cBhvr>
                                        <p:cTn dur="500"/>
                                        <p:tgtEl>
                                          <p:spTgt spid="4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7"/>
                                        </p:tgtEl>
                                        <p:attrNameLst>
                                          <p:attrName>style.visibility</p:attrName>
                                        </p:attrNameLst>
                                      </p:cBhvr>
                                      <p:to>
                                        <p:strVal val="visible"/>
                                      </p:to>
                                    </p:set>
                                    <p:animEffect filter="fade" transition="in">
                                      <p:cBhvr>
                                        <p:cTn dur="500"/>
                                        <p:tgtEl>
                                          <p:spTgt spid="4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5"/>
                                        </p:tgtEl>
                                        <p:attrNameLst>
                                          <p:attrName>style.visibility</p:attrName>
                                        </p:attrNameLst>
                                      </p:cBhvr>
                                      <p:to>
                                        <p:strVal val="visible"/>
                                      </p:to>
                                    </p:set>
                                    <p:animEffect filter="fade" transition="in">
                                      <p:cBhvr>
                                        <p:cTn dur="500"/>
                                        <p:tgtEl>
                                          <p:spTgt spid="4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1"/>
                                        </p:tgtEl>
                                        <p:attrNameLst>
                                          <p:attrName>style.visibility</p:attrName>
                                        </p:attrNameLst>
                                      </p:cBhvr>
                                      <p:to>
                                        <p:strVal val="visible"/>
                                      </p:to>
                                    </p:set>
                                    <p:animEffect filter="fade" transition="in">
                                      <p:cBhvr>
                                        <p:cTn dur="500"/>
                                        <p:tgtEl>
                                          <p:spTgt spid="4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0"/>
                                        </p:tgtEl>
                                        <p:attrNameLst>
                                          <p:attrName>style.visibility</p:attrName>
                                        </p:attrNameLst>
                                      </p:cBhvr>
                                      <p:to>
                                        <p:strVal val="visible"/>
                                      </p:to>
                                    </p:set>
                                    <p:animEffect filter="fade" transition="in">
                                      <p:cBhvr>
                                        <p:cTn dur="500"/>
                                        <p:tgtEl>
                                          <p:spTgt spid="4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2"/>
                                        </p:tgtEl>
                                        <p:attrNameLst>
                                          <p:attrName>style.visibility</p:attrName>
                                        </p:attrNameLst>
                                      </p:cBhvr>
                                      <p:to>
                                        <p:strVal val="visible"/>
                                      </p:to>
                                    </p:set>
                                    <p:animEffect filter="fade" transition="in">
                                      <p:cBhvr>
                                        <p:cTn dur="500"/>
                                        <p:tgtEl>
                                          <p:spTgt spid="49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6"/>
                                        </p:tgtEl>
                                        <p:attrNameLst>
                                          <p:attrName>style.visibility</p:attrName>
                                        </p:attrNameLst>
                                      </p:cBhvr>
                                      <p:to>
                                        <p:strVal val="visible"/>
                                      </p:to>
                                    </p:set>
                                    <p:animEffect filter="fade" transition="in">
                                      <p:cBhvr>
                                        <p:cTn dur="500"/>
                                        <p:tgtEl>
                                          <p:spTgt spid="4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8"/>
                                        </p:tgtEl>
                                        <p:attrNameLst>
                                          <p:attrName>style.visibility</p:attrName>
                                        </p:attrNameLst>
                                      </p:cBhvr>
                                      <p:to>
                                        <p:strVal val="visible"/>
                                      </p:to>
                                    </p:set>
                                    <p:animEffect filter="fade" transition="in">
                                      <p:cBhvr>
                                        <p:cTn dur="500"/>
                                        <p:tgtEl>
                                          <p:spTgt spid="49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3"/>
                                        </p:tgtEl>
                                        <p:attrNameLst>
                                          <p:attrName>style.visibility</p:attrName>
                                        </p:attrNameLst>
                                      </p:cBhvr>
                                      <p:to>
                                        <p:strVal val="visible"/>
                                      </p:to>
                                    </p:set>
                                    <p:animEffect filter="fade" transition="in">
                                      <p:cBhvr>
                                        <p:cTn dur="500"/>
                                        <p:tgtEl>
                                          <p:spTgt spid="48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2"/>
                                        </p:tgtEl>
                                        <p:attrNameLst>
                                          <p:attrName>style.visibility</p:attrName>
                                        </p:attrNameLst>
                                      </p:cBhvr>
                                      <p:to>
                                        <p:strVal val="visible"/>
                                      </p:to>
                                    </p:set>
                                    <p:animEffect filter="fade" transition="in">
                                      <p:cBhvr>
                                        <p:cTn dur="500"/>
                                        <p:tgtEl>
                                          <p:spTgt spid="49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5"/>
                                        </p:tgtEl>
                                        <p:attrNameLst>
                                          <p:attrName>style.visibility</p:attrName>
                                        </p:attrNameLst>
                                      </p:cBhvr>
                                      <p:to>
                                        <p:strVal val="visible"/>
                                      </p:to>
                                    </p:set>
                                    <p:animEffect filter="fade" transition="in">
                                      <p:cBhvr>
                                        <p:cTn dur="500"/>
                                        <p:tgtEl>
                                          <p:spTgt spid="49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3" name="Shape 4943"/>
        <p:cNvGrpSpPr/>
        <p:nvPr/>
      </p:nvGrpSpPr>
      <p:grpSpPr>
        <a:xfrm>
          <a:off x="0" y="0"/>
          <a:ext cx="0" cy="0"/>
          <a:chOff x="0" y="0"/>
          <a:chExt cx="0" cy="0"/>
        </a:xfrm>
      </p:grpSpPr>
      <p:sp>
        <p:nvSpPr>
          <p:cNvPr id="4944" name="Google Shape;4944;p79"/>
          <p:cNvSpPr txBox="1"/>
          <p:nvPr>
            <p:ph type="title"/>
          </p:nvPr>
        </p:nvSpPr>
        <p:spPr>
          <a:xfrm>
            <a:off x="-26320" y="1175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αριθμοί ακολουθίας, ACKs</a:t>
            </a:r>
            <a:endParaRPr b="0" sz="3300"/>
          </a:p>
        </p:txBody>
      </p:sp>
      <p:sp>
        <p:nvSpPr>
          <p:cNvPr id="4945" name="Google Shape;4945;p79"/>
          <p:cNvSpPr txBox="1"/>
          <p:nvPr/>
        </p:nvSpPr>
        <p:spPr>
          <a:xfrm>
            <a:off x="-69909" y="788572"/>
            <a:ext cx="3822600" cy="983400"/>
          </a:xfrm>
          <a:prstGeom prst="rect">
            <a:avLst/>
          </a:prstGeom>
          <a:noFill/>
          <a:ln>
            <a:noFill/>
          </a:ln>
        </p:spPr>
        <p:txBody>
          <a:bodyPr anchorCtr="0" anchor="t" bIns="34275" lIns="68575" spcFirstLastPara="1" rIns="68575" wrap="square" tIns="34275">
            <a:noAutofit/>
          </a:bodyPr>
          <a:lstStyle/>
          <a:p>
            <a:pPr indent="-88900" lvl="0" marL="177800" marR="0" rtl="0" algn="l">
              <a:lnSpc>
                <a:spcPct val="85000"/>
              </a:lnSpc>
              <a:spcBef>
                <a:spcPts val="0"/>
              </a:spcBef>
              <a:spcAft>
                <a:spcPts val="0"/>
              </a:spcAft>
              <a:buClr>
                <a:srgbClr val="000099"/>
              </a:buClr>
              <a:buSzPts val="2100"/>
              <a:buFont typeface="Noto Sans Symbols"/>
              <a:buNone/>
            </a:pPr>
            <a:r>
              <a:rPr lang="en-US" sz="2000">
                <a:solidFill>
                  <a:srgbClr val="CC0000"/>
                </a:solidFill>
                <a:latin typeface="Calibri"/>
                <a:ea typeface="Calibri"/>
                <a:cs typeface="Calibri"/>
                <a:sym typeface="Calibri"/>
              </a:rPr>
              <a:t>Αριθμοί ακολουθίας (</a:t>
            </a:r>
            <a:r>
              <a:rPr b="0" lang="en-US" sz="2000" u="none" cap="none" strike="noStrike">
                <a:solidFill>
                  <a:srgbClr val="CC0000"/>
                </a:solidFill>
                <a:latin typeface="Calibri"/>
                <a:ea typeface="Calibri"/>
                <a:cs typeface="Calibri"/>
                <a:sym typeface="Calibri"/>
              </a:rPr>
              <a:t>Sequence numbers):</a:t>
            </a:r>
            <a:endParaRPr sz="2000"/>
          </a:p>
          <a:p>
            <a:pPr indent="-203200" lvl="1" marL="482600" marR="0" rtl="0" algn="l">
              <a:lnSpc>
                <a:spcPct val="85000"/>
              </a:lnSpc>
              <a:spcBef>
                <a:spcPts val="400"/>
              </a:spcBef>
              <a:spcAft>
                <a:spcPts val="0"/>
              </a:spcAft>
              <a:buClr>
                <a:srgbClr val="000099"/>
              </a:buClr>
              <a:buSzPts val="2000"/>
              <a:buFont typeface="Arial"/>
              <a:buChar char="•"/>
            </a:pPr>
            <a:r>
              <a:rPr lang="en-US" sz="2000">
                <a:latin typeface="Calibri"/>
                <a:ea typeface="Calibri"/>
                <a:cs typeface="Calibri"/>
                <a:sym typeface="Calibri"/>
              </a:rPr>
              <a:t>αύξων αριθμός του 1ου byte μέσα στο τμήμα από το συνολικό ρεύμα από bytes</a:t>
            </a:r>
            <a:endParaRPr b="0" i="0" sz="2000" u="none" cap="none" strike="noStrike">
              <a:solidFill>
                <a:srgbClr val="000000"/>
              </a:solidFill>
              <a:latin typeface="Calibri"/>
              <a:ea typeface="Calibri"/>
              <a:cs typeface="Calibri"/>
              <a:sym typeface="Calibri"/>
            </a:endParaRPr>
          </a:p>
        </p:txBody>
      </p:sp>
      <p:grpSp>
        <p:nvGrpSpPr>
          <p:cNvPr id="4946" name="Google Shape;4946;p79"/>
          <p:cNvGrpSpPr/>
          <p:nvPr/>
        </p:nvGrpSpPr>
        <p:grpSpPr>
          <a:xfrm>
            <a:off x="5740023" y="2991961"/>
            <a:ext cx="2597943" cy="2080022"/>
            <a:chOff x="3438" y="2404"/>
            <a:chExt cx="2182" cy="1747"/>
          </a:xfrm>
        </p:grpSpPr>
        <p:sp>
          <p:nvSpPr>
            <p:cNvPr id="4947" name="Google Shape;4947;p79"/>
            <p:cNvSpPr/>
            <p:nvPr/>
          </p:nvSpPr>
          <p:spPr>
            <a:xfrm>
              <a:off x="3755" y="3589"/>
              <a:ext cx="1202" cy="130"/>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4948" name="Google Shape;4948;p79"/>
            <p:cNvGrpSpPr/>
            <p:nvPr/>
          </p:nvGrpSpPr>
          <p:grpSpPr>
            <a:xfrm>
              <a:off x="3438" y="3291"/>
              <a:ext cx="1665" cy="860"/>
              <a:chOff x="1681" y="2984"/>
              <a:chExt cx="1665" cy="860"/>
            </a:xfrm>
          </p:grpSpPr>
          <p:sp>
            <p:nvSpPr>
              <p:cNvPr id="4949" name="Google Shape;4949;p79"/>
              <p:cNvSpPr/>
              <p:nvPr/>
            </p:nvSpPr>
            <p:spPr>
              <a:xfrm>
                <a:off x="1994" y="2995"/>
                <a:ext cx="1210" cy="703"/>
              </a:xfrm>
              <a:prstGeom prst="rect">
                <a:avLst/>
              </a:prstGeom>
              <a:no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50" name="Google Shape;4950;p79"/>
              <p:cNvSpPr txBox="1"/>
              <p:nvPr/>
            </p:nvSpPr>
            <p:spPr>
              <a:xfrm>
                <a:off x="1681" y="2984"/>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source port #</a:t>
                </a:r>
                <a:endParaRPr sz="1100"/>
              </a:p>
            </p:txBody>
          </p:sp>
          <p:sp>
            <p:nvSpPr>
              <p:cNvPr id="4951" name="Google Shape;4951;p79"/>
              <p:cNvSpPr txBox="1"/>
              <p:nvPr/>
            </p:nvSpPr>
            <p:spPr>
              <a:xfrm>
                <a:off x="2648" y="2987"/>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dest port #</a:t>
                </a:r>
                <a:endParaRPr sz="1100"/>
              </a:p>
            </p:txBody>
          </p:sp>
          <p:sp>
            <p:nvSpPr>
              <p:cNvPr id="4952" name="Google Shape;4952;p79"/>
              <p:cNvSpPr txBox="1"/>
              <p:nvPr/>
            </p:nvSpPr>
            <p:spPr>
              <a:xfrm>
                <a:off x="2154" y="3117"/>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sequence number</a:t>
                </a:r>
                <a:endParaRPr sz="1100"/>
              </a:p>
            </p:txBody>
          </p:sp>
          <p:sp>
            <p:nvSpPr>
              <p:cNvPr id="4953" name="Google Shape;4953;p79"/>
              <p:cNvSpPr txBox="1"/>
              <p:nvPr/>
            </p:nvSpPr>
            <p:spPr>
              <a:xfrm>
                <a:off x="1846" y="3257"/>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acknowledgement number</a:t>
                </a:r>
                <a:endParaRPr sz="1100"/>
              </a:p>
            </p:txBody>
          </p:sp>
          <p:sp>
            <p:nvSpPr>
              <p:cNvPr id="4954" name="Google Shape;4954;p79"/>
              <p:cNvSpPr txBox="1"/>
              <p:nvPr/>
            </p:nvSpPr>
            <p:spPr>
              <a:xfrm>
                <a:off x="2053" y="354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checksum</a:t>
                </a:r>
                <a:endParaRPr sz="1100"/>
              </a:p>
            </p:txBody>
          </p:sp>
          <p:cxnSp>
            <p:nvCxnSpPr>
              <p:cNvPr id="4955" name="Google Shape;4955;p79"/>
              <p:cNvCxnSpPr/>
              <p:nvPr/>
            </p:nvCxnSpPr>
            <p:spPr>
              <a:xfrm>
                <a:off x="1994" y="3138"/>
                <a:ext cx="1212" cy="0"/>
              </a:xfrm>
              <a:prstGeom prst="straightConnector1">
                <a:avLst/>
              </a:prstGeom>
              <a:noFill/>
              <a:ln cap="flat" cmpd="sng" w="9525">
                <a:solidFill>
                  <a:srgbClr val="000000"/>
                </a:solidFill>
                <a:prstDash val="solid"/>
                <a:round/>
                <a:headEnd len="med" w="med" type="none"/>
                <a:tailEnd len="med" w="med" type="none"/>
              </a:ln>
            </p:spPr>
          </p:cxnSp>
          <p:cxnSp>
            <p:nvCxnSpPr>
              <p:cNvPr id="4956" name="Google Shape;4956;p79"/>
              <p:cNvCxnSpPr/>
              <p:nvPr/>
            </p:nvCxnSpPr>
            <p:spPr>
              <a:xfrm>
                <a:off x="1994" y="3274"/>
                <a:ext cx="1212" cy="0"/>
              </a:xfrm>
              <a:prstGeom prst="straightConnector1">
                <a:avLst/>
              </a:prstGeom>
              <a:noFill/>
              <a:ln cap="flat" cmpd="sng" w="9525">
                <a:solidFill>
                  <a:srgbClr val="000000"/>
                </a:solidFill>
                <a:prstDash val="solid"/>
                <a:round/>
                <a:headEnd len="med" w="med" type="none"/>
                <a:tailEnd len="med" w="med" type="none"/>
              </a:ln>
            </p:spPr>
          </p:cxnSp>
          <p:cxnSp>
            <p:nvCxnSpPr>
              <p:cNvPr id="4957" name="Google Shape;4957;p79"/>
              <p:cNvCxnSpPr/>
              <p:nvPr/>
            </p:nvCxnSpPr>
            <p:spPr>
              <a:xfrm>
                <a:off x="1992" y="3414"/>
                <a:ext cx="1212" cy="0"/>
              </a:xfrm>
              <a:prstGeom prst="straightConnector1">
                <a:avLst/>
              </a:prstGeom>
              <a:noFill/>
              <a:ln cap="flat" cmpd="sng" w="9525">
                <a:solidFill>
                  <a:srgbClr val="000000"/>
                </a:solidFill>
                <a:prstDash val="solid"/>
                <a:round/>
                <a:headEnd len="med" w="med" type="none"/>
                <a:tailEnd len="med" w="med" type="none"/>
              </a:ln>
            </p:spPr>
          </p:cxnSp>
          <p:cxnSp>
            <p:nvCxnSpPr>
              <p:cNvPr id="4958" name="Google Shape;4958;p79"/>
              <p:cNvCxnSpPr/>
              <p:nvPr/>
            </p:nvCxnSpPr>
            <p:spPr>
              <a:xfrm>
                <a:off x="2588" y="2994"/>
                <a:ext cx="0" cy="142"/>
              </a:xfrm>
              <a:prstGeom prst="straightConnector1">
                <a:avLst/>
              </a:prstGeom>
              <a:noFill/>
              <a:ln cap="flat" cmpd="sng" w="9525">
                <a:solidFill>
                  <a:srgbClr val="000000"/>
                </a:solidFill>
                <a:prstDash val="solid"/>
                <a:round/>
                <a:headEnd len="med" w="med" type="none"/>
                <a:tailEnd len="med" w="med" type="none"/>
              </a:ln>
            </p:spPr>
          </p:cxnSp>
          <p:cxnSp>
            <p:nvCxnSpPr>
              <p:cNvPr id="4959" name="Google Shape;4959;p79"/>
              <p:cNvCxnSpPr/>
              <p:nvPr/>
            </p:nvCxnSpPr>
            <p:spPr>
              <a:xfrm>
                <a:off x="2588" y="3416"/>
                <a:ext cx="0" cy="280"/>
              </a:xfrm>
              <a:prstGeom prst="straightConnector1">
                <a:avLst/>
              </a:prstGeom>
              <a:noFill/>
              <a:ln cap="flat" cmpd="sng" w="9525">
                <a:solidFill>
                  <a:srgbClr val="000000"/>
                </a:solidFill>
                <a:prstDash val="solid"/>
                <a:round/>
                <a:headEnd len="med" w="med" type="none"/>
                <a:tailEnd len="med" w="med" type="none"/>
              </a:ln>
            </p:spPr>
          </p:cxnSp>
          <p:cxnSp>
            <p:nvCxnSpPr>
              <p:cNvPr id="4960" name="Google Shape;4960;p79"/>
              <p:cNvCxnSpPr/>
              <p:nvPr/>
            </p:nvCxnSpPr>
            <p:spPr>
              <a:xfrm>
                <a:off x="1994" y="3548"/>
                <a:ext cx="1212" cy="0"/>
              </a:xfrm>
              <a:prstGeom prst="straightConnector1">
                <a:avLst/>
              </a:prstGeom>
              <a:noFill/>
              <a:ln cap="flat" cmpd="sng" w="9525">
                <a:solidFill>
                  <a:srgbClr val="000000"/>
                </a:solidFill>
                <a:prstDash val="solid"/>
                <a:round/>
                <a:headEnd len="med" w="med" type="none"/>
                <a:tailEnd len="med" w="med" type="none"/>
              </a:ln>
            </p:spPr>
          </p:cxnSp>
          <p:sp>
            <p:nvSpPr>
              <p:cNvPr id="4961" name="Google Shape;4961;p79"/>
              <p:cNvSpPr txBox="1"/>
              <p:nvPr/>
            </p:nvSpPr>
            <p:spPr>
              <a:xfrm>
                <a:off x="2580" y="3390"/>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rwnd</a:t>
                </a:r>
                <a:endParaRPr sz="1100"/>
              </a:p>
            </p:txBody>
          </p:sp>
          <p:sp>
            <p:nvSpPr>
              <p:cNvPr id="4962" name="Google Shape;4962;p79"/>
              <p:cNvSpPr txBox="1"/>
              <p:nvPr/>
            </p:nvSpPr>
            <p:spPr>
              <a:xfrm>
                <a:off x="2651" y="354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urg pointer</a:t>
                </a:r>
                <a:endParaRPr sz="1100"/>
              </a:p>
            </p:txBody>
          </p:sp>
          <p:cxnSp>
            <p:nvCxnSpPr>
              <p:cNvPr id="4963" name="Google Shape;4963;p79"/>
              <p:cNvCxnSpPr/>
              <p:nvPr/>
            </p:nvCxnSpPr>
            <p:spPr>
              <a:xfrm>
                <a:off x="2398" y="3413"/>
                <a:ext cx="0" cy="134"/>
              </a:xfrm>
              <a:prstGeom prst="straightConnector1">
                <a:avLst/>
              </a:prstGeom>
              <a:noFill/>
              <a:ln cap="flat" cmpd="sng" w="9525">
                <a:solidFill>
                  <a:srgbClr val="000000"/>
                </a:solidFill>
                <a:prstDash val="solid"/>
                <a:round/>
                <a:headEnd len="med" w="med" type="none"/>
                <a:tailEnd len="med" w="med" type="none"/>
              </a:ln>
            </p:spPr>
          </p:cxnSp>
          <p:cxnSp>
            <p:nvCxnSpPr>
              <p:cNvPr id="4964" name="Google Shape;4964;p79"/>
              <p:cNvCxnSpPr/>
              <p:nvPr/>
            </p:nvCxnSpPr>
            <p:spPr>
              <a:xfrm>
                <a:off x="2143" y="3412"/>
                <a:ext cx="0" cy="134"/>
              </a:xfrm>
              <a:prstGeom prst="straightConnector1">
                <a:avLst/>
              </a:prstGeom>
              <a:noFill/>
              <a:ln cap="flat" cmpd="sng" w="9525">
                <a:solidFill>
                  <a:srgbClr val="000000"/>
                </a:solidFill>
                <a:prstDash val="solid"/>
                <a:round/>
                <a:headEnd len="med" w="med" type="none"/>
                <a:tailEnd len="med" w="med" type="none"/>
              </a:ln>
            </p:spPr>
          </p:cxnSp>
        </p:grpSp>
        <p:sp>
          <p:nvSpPr>
            <p:cNvPr id="4965" name="Google Shape;4965;p79"/>
            <p:cNvSpPr txBox="1"/>
            <p:nvPr/>
          </p:nvSpPr>
          <p:spPr>
            <a:xfrm>
              <a:off x="3520" y="3092"/>
              <a:ext cx="21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outgoing segment from receiver</a:t>
              </a:r>
              <a:endParaRPr sz="1100"/>
            </a:p>
          </p:txBody>
        </p:sp>
        <p:sp>
          <p:nvSpPr>
            <p:cNvPr id="4966" name="Google Shape;4966;p79"/>
            <p:cNvSpPr/>
            <p:nvPr/>
          </p:nvSpPr>
          <p:spPr>
            <a:xfrm rot="10800000">
              <a:off x="3599" y="2404"/>
              <a:ext cx="107" cy="1194"/>
            </a:xfrm>
            <a:custGeom>
              <a:rect b="b" l="l" r="r" t="t"/>
              <a:pathLst>
                <a:path extrusionOk="0" h="910" w="107">
                  <a:moveTo>
                    <a:pt x="0" y="0"/>
                  </a:moveTo>
                  <a:lnTo>
                    <a:pt x="107" y="0"/>
                  </a:lnTo>
                  <a:lnTo>
                    <a:pt x="107" y="910"/>
                  </a:lnTo>
                </a:path>
              </a:pathLst>
            </a:custGeom>
            <a:noFill/>
            <a:ln cap="flat" cmpd="sng" w="952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4967" name="Google Shape;4967;p79"/>
          <p:cNvGrpSpPr/>
          <p:nvPr/>
        </p:nvGrpSpPr>
        <p:grpSpPr>
          <a:xfrm>
            <a:off x="6513911" y="4517152"/>
            <a:ext cx="357188" cy="357188"/>
            <a:chOff x="5144" y="3677"/>
            <a:chExt cx="300" cy="300"/>
          </a:xfrm>
        </p:grpSpPr>
        <p:sp>
          <p:nvSpPr>
            <p:cNvPr id="4968" name="Google Shape;4968;p79"/>
            <p:cNvSpPr/>
            <p:nvPr/>
          </p:nvSpPr>
          <p:spPr>
            <a:xfrm>
              <a:off x="5212" y="3716"/>
              <a:ext cx="88" cy="130"/>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69" name="Google Shape;4969;p79"/>
            <p:cNvSpPr txBox="1"/>
            <p:nvPr/>
          </p:nvSpPr>
          <p:spPr>
            <a:xfrm>
              <a:off x="5144" y="367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100"/>
                <a:buFont typeface="Arial Narrow"/>
                <a:buNone/>
              </a:pPr>
              <a:r>
                <a:rPr b="0" i="0" lang="en-US" sz="1100" u="none" cap="none" strike="noStrike">
                  <a:solidFill>
                    <a:srgbClr val="FFFFFF"/>
                  </a:solidFill>
                  <a:latin typeface="Arial Narrow"/>
                  <a:ea typeface="Arial Narrow"/>
                  <a:cs typeface="Arial Narrow"/>
                  <a:sym typeface="Arial Narrow"/>
                </a:rPr>
                <a:t>A</a:t>
              </a:r>
              <a:endParaRPr sz="1100"/>
            </a:p>
          </p:txBody>
        </p:sp>
      </p:grpSp>
      <p:sp>
        <p:nvSpPr>
          <p:cNvPr id="4970" name="Google Shape;4970;p79"/>
          <p:cNvSpPr/>
          <p:nvPr/>
        </p:nvSpPr>
        <p:spPr>
          <a:xfrm>
            <a:off x="5126833" y="2342719"/>
            <a:ext cx="48900" cy="466800"/>
          </a:xfrm>
          <a:prstGeom prst="rect">
            <a:avLst/>
          </a:prstGeom>
          <a:gradFill>
            <a:gsLst>
              <a:gs pos="0">
                <a:srgbClr val="FFFFFF"/>
              </a:gs>
              <a:gs pos="100000">
                <a:srgbClr val="33CC33"/>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1" name="Google Shape;4971;p79"/>
          <p:cNvSpPr/>
          <p:nvPr/>
        </p:nvSpPr>
        <p:spPr>
          <a:xfrm>
            <a:off x="5199461" y="2343911"/>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2" name="Google Shape;4972;p79"/>
          <p:cNvSpPr/>
          <p:nvPr/>
        </p:nvSpPr>
        <p:spPr>
          <a:xfrm>
            <a:off x="5273279"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3" name="Google Shape;4973;p79"/>
          <p:cNvSpPr/>
          <p:nvPr/>
        </p:nvSpPr>
        <p:spPr>
          <a:xfrm>
            <a:off x="5345908"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4" name="Google Shape;4974;p79"/>
          <p:cNvSpPr/>
          <p:nvPr/>
        </p:nvSpPr>
        <p:spPr>
          <a:xfrm>
            <a:off x="5417346"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5" name="Google Shape;4975;p79"/>
          <p:cNvSpPr/>
          <p:nvPr/>
        </p:nvSpPr>
        <p:spPr>
          <a:xfrm>
            <a:off x="5489973"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6" name="Google Shape;4976;p79"/>
          <p:cNvSpPr/>
          <p:nvPr/>
        </p:nvSpPr>
        <p:spPr>
          <a:xfrm>
            <a:off x="5559029"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7" name="Google Shape;4977;p79"/>
          <p:cNvSpPr/>
          <p:nvPr/>
        </p:nvSpPr>
        <p:spPr>
          <a:xfrm>
            <a:off x="5630467"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8" name="Google Shape;4978;p79"/>
          <p:cNvSpPr/>
          <p:nvPr/>
        </p:nvSpPr>
        <p:spPr>
          <a:xfrm>
            <a:off x="5701904"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79" name="Google Shape;4979;p79"/>
          <p:cNvSpPr/>
          <p:nvPr/>
        </p:nvSpPr>
        <p:spPr>
          <a:xfrm>
            <a:off x="5781677" y="2342719"/>
            <a:ext cx="48900" cy="466800"/>
          </a:xfrm>
          <a:prstGeom prst="rect">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0" name="Google Shape;4980;p79"/>
          <p:cNvSpPr/>
          <p:nvPr/>
        </p:nvSpPr>
        <p:spPr>
          <a:xfrm>
            <a:off x="5855496" y="2343911"/>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1" name="Google Shape;4981;p79"/>
          <p:cNvSpPr/>
          <p:nvPr/>
        </p:nvSpPr>
        <p:spPr>
          <a:xfrm>
            <a:off x="5928123"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2" name="Google Shape;4982;p79"/>
          <p:cNvSpPr/>
          <p:nvPr/>
        </p:nvSpPr>
        <p:spPr>
          <a:xfrm>
            <a:off x="6000752"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3" name="Google Shape;4983;p79"/>
          <p:cNvSpPr/>
          <p:nvPr/>
        </p:nvSpPr>
        <p:spPr>
          <a:xfrm>
            <a:off x="6073379"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4" name="Google Shape;4984;p79"/>
          <p:cNvSpPr/>
          <p:nvPr/>
        </p:nvSpPr>
        <p:spPr>
          <a:xfrm>
            <a:off x="6144817"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5" name="Google Shape;4985;p79"/>
          <p:cNvSpPr/>
          <p:nvPr/>
        </p:nvSpPr>
        <p:spPr>
          <a:xfrm>
            <a:off x="6213873"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6" name="Google Shape;4986;p79"/>
          <p:cNvSpPr/>
          <p:nvPr/>
        </p:nvSpPr>
        <p:spPr>
          <a:xfrm>
            <a:off x="6285311"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7" name="Google Shape;4987;p79"/>
          <p:cNvSpPr/>
          <p:nvPr/>
        </p:nvSpPr>
        <p:spPr>
          <a:xfrm>
            <a:off x="6357939"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8" name="Google Shape;4988;p79"/>
          <p:cNvSpPr/>
          <p:nvPr/>
        </p:nvSpPr>
        <p:spPr>
          <a:xfrm>
            <a:off x="6424614"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89" name="Google Shape;4989;p79"/>
          <p:cNvSpPr/>
          <p:nvPr/>
        </p:nvSpPr>
        <p:spPr>
          <a:xfrm>
            <a:off x="6496052" y="2342719"/>
            <a:ext cx="48900" cy="466800"/>
          </a:xfrm>
          <a:prstGeom prst="rect">
            <a:avLst/>
          </a:prstGeom>
          <a:solidFill>
            <a:srgbClr val="FF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0" name="Google Shape;4990;p79"/>
          <p:cNvSpPr/>
          <p:nvPr/>
        </p:nvSpPr>
        <p:spPr>
          <a:xfrm>
            <a:off x="6566298"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1" name="Google Shape;4991;p79"/>
          <p:cNvSpPr/>
          <p:nvPr/>
        </p:nvSpPr>
        <p:spPr>
          <a:xfrm>
            <a:off x="6635354"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2" name="Google Shape;4992;p79"/>
          <p:cNvSpPr/>
          <p:nvPr/>
        </p:nvSpPr>
        <p:spPr>
          <a:xfrm>
            <a:off x="6707983"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3" name="Google Shape;4993;p79"/>
          <p:cNvSpPr/>
          <p:nvPr/>
        </p:nvSpPr>
        <p:spPr>
          <a:xfrm>
            <a:off x="6779421"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4" name="Google Shape;4994;p79"/>
          <p:cNvSpPr/>
          <p:nvPr/>
        </p:nvSpPr>
        <p:spPr>
          <a:xfrm>
            <a:off x="6846096"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5" name="Google Shape;4995;p79"/>
          <p:cNvSpPr/>
          <p:nvPr/>
        </p:nvSpPr>
        <p:spPr>
          <a:xfrm>
            <a:off x="6917533" y="2341529"/>
            <a:ext cx="48900" cy="466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6" name="Google Shape;4996;p79"/>
          <p:cNvSpPr/>
          <p:nvPr/>
        </p:nvSpPr>
        <p:spPr>
          <a:xfrm>
            <a:off x="6990161"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7" name="Google Shape;4997;p79"/>
          <p:cNvSpPr/>
          <p:nvPr/>
        </p:nvSpPr>
        <p:spPr>
          <a:xfrm>
            <a:off x="7062789" y="2343911"/>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8" name="Google Shape;4998;p79"/>
          <p:cNvSpPr/>
          <p:nvPr/>
        </p:nvSpPr>
        <p:spPr>
          <a:xfrm>
            <a:off x="7135417"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4999" name="Google Shape;4999;p79"/>
          <p:cNvSpPr/>
          <p:nvPr/>
        </p:nvSpPr>
        <p:spPr>
          <a:xfrm>
            <a:off x="7209236"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0" name="Google Shape;5000;p79"/>
          <p:cNvSpPr/>
          <p:nvPr/>
        </p:nvSpPr>
        <p:spPr>
          <a:xfrm>
            <a:off x="7280673"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1" name="Google Shape;5001;p79"/>
          <p:cNvSpPr/>
          <p:nvPr/>
        </p:nvSpPr>
        <p:spPr>
          <a:xfrm>
            <a:off x="7352111"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2" name="Google Shape;5002;p79"/>
          <p:cNvSpPr/>
          <p:nvPr/>
        </p:nvSpPr>
        <p:spPr>
          <a:xfrm>
            <a:off x="7421167"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3" name="Google Shape;5003;p79"/>
          <p:cNvSpPr/>
          <p:nvPr/>
        </p:nvSpPr>
        <p:spPr>
          <a:xfrm>
            <a:off x="7493796" y="2342719"/>
            <a:ext cx="48900" cy="466800"/>
          </a:xfrm>
          <a:prstGeom prst="rect">
            <a:avLst/>
          </a:prstGeom>
          <a:solidFill>
            <a:srgbClr val="B2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4" name="Google Shape;5004;p79"/>
          <p:cNvSpPr/>
          <p:nvPr/>
        </p:nvSpPr>
        <p:spPr>
          <a:xfrm>
            <a:off x="7565233" y="2342719"/>
            <a:ext cx="48900" cy="466800"/>
          </a:xfrm>
          <a:prstGeom prst="rect">
            <a:avLst/>
          </a:prstGeom>
          <a:gradFill>
            <a:gsLst>
              <a:gs pos="0">
                <a:srgbClr val="B2B2B2"/>
              </a:gs>
              <a:gs pos="100000">
                <a:srgbClr val="FFFF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5" name="Google Shape;5005;p79"/>
          <p:cNvSpPr/>
          <p:nvPr/>
        </p:nvSpPr>
        <p:spPr>
          <a:xfrm>
            <a:off x="5094686" y="2896361"/>
            <a:ext cx="2556300" cy="666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06" name="Google Shape;5006;p79"/>
          <p:cNvSpPr/>
          <p:nvPr/>
        </p:nvSpPr>
        <p:spPr>
          <a:xfrm>
            <a:off x="5158979" y="2260567"/>
            <a:ext cx="2556300" cy="666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007" name="Google Shape;5007;p79"/>
          <p:cNvCxnSpPr/>
          <p:nvPr/>
        </p:nvCxnSpPr>
        <p:spPr>
          <a:xfrm>
            <a:off x="5175648" y="2982086"/>
            <a:ext cx="651300" cy="0"/>
          </a:xfrm>
          <a:prstGeom prst="straightConnector1">
            <a:avLst/>
          </a:prstGeom>
          <a:noFill/>
          <a:ln cap="flat" cmpd="sng" w="28575">
            <a:solidFill>
              <a:srgbClr val="CC0000"/>
            </a:solidFill>
            <a:prstDash val="solid"/>
            <a:round/>
            <a:headEnd len="med" w="med" type="none"/>
            <a:tailEnd len="med" w="med" type="none"/>
          </a:ln>
        </p:spPr>
      </p:cxnSp>
      <p:cxnSp>
        <p:nvCxnSpPr>
          <p:cNvPr id="5008" name="Google Shape;5008;p79"/>
          <p:cNvCxnSpPr/>
          <p:nvPr/>
        </p:nvCxnSpPr>
        <p:spPr>
          <a:xfrm>
            <a:off x="5876927" y="2983276"/>
            <a:ext cx="651300" cy="0"/>
          </a:xfrm>
          <a:prstGeom prst="straightConnector1">
            <a:avLst/>
          </a:prstGeom>
          <a:noFill/>
          <a:ln cap="flat" cmpd="sng" w="28575">
            <a:solidFill>
              <a:srgbClr val="CC0000"/>
            </a:solidFill>
            <a:prstDash val="solid"/>
            <a:round/>
            <a:headEnd len="med" w="med" type="none"/>
            <a:tailEnd len="med" w="med" type="none"/>
          </a:ln>
        </p:spPr>
      </p:cxnSp>
      <p:cxnSp>
        <p:nvCxnSpPr>
          <p:cNvPr id="5009" name="Google Shape;5009;p79"/>
          <p:cNvCxnSpPr/>
          <p:nvPr/>
        </p:nvCxnSpPr>
        <p:spPr>
          <a:xfrm>
            <a:off x="6997304" y="2982086"/>
            <a:ext cx="601200" cy="0"/>
          </a:xfrm>
          <a:prstGeom prst="straightConnector1">
            <a:avLst/>
          </a:prstGeom>
          <a:noFill/>
          <a:ln cap="flat" cmpd="sng" w="28575">
            <a:solidFill>
              <a:srgbClr val="CC0000"/>
            </a:solidFill>
            <a:prstDash val="solid"/>
            <a:round/>
            <a:headEnd len="med" w="med" type="none"/>
            <a:tailEnd len="med" w="med" type="none"/>
          </a:ln>
        </p:spPr>
      </p:cxnSp>
      <p:cxnSp>
        <p:nvCxnSpPr>
          <p:cNvPr id="5010" name="Google Shape;5010;p79"/>
          <p:cNvCxnSpPr/>
          <p:nvPr/>
        </p:nvCxnSpPr>
        <p:spPr>
          <a:xfrm>
            <a:off x="6569871" y="2983276"/>
            <a:ext cx="396600" cy="0"/>
          </a:xfrm>
          <a:prstGeom prst="straightConnector1">
            <a:avLst/>
          </a:prstGeom>
          <a:noFill/>
          <a:ln cap="flat" cmpd="sng" w="28575">
            <a:solidFill>
              <a:srgbClr val="CC0000"/>
            </a:solidFill>
            <a:prstDash val="solid"/>
            <a:round/>
            <a:headEnd len="med" w="med" type="none"/>
            <a:tailEnd len="med" w="med" type="none"/>
          </a:ln>
        </p:spPr>
      </p:cxnSp>
      <p:cxnSp>
        <p:nvCxnSpPr>
          <p:cNvPr id="5011" name="Google Shape;5011;p79"/>
          <p:cNvCxnSpPr/>
          <p:nvPr/>
        </p:nvCxnSpPr>
        <p:spPr>
          <a:xfrm>
            <a:off x="5244704" y="2999945"/>
            <a:ext cx="0" cy="174900"/>
          </a:xfrm>
          <a:prstGeom prst="straightConnector1">
            <a:avLst/>
          </a:prstGeom>
          <a:noFill/>
          <a:ln cap="flat" cmpd="sng" w="9525">
            <a:solidFill>
              <a:srgbClr val="CC0000"/>
            </a:solidFill>
            <a:prstDash val="solid"/>
            <a:round/>
            <a:headEnd len="med" w="med" type="none"/>
            <a:tailEnd len="med" w="med" type="none"/>
          </a:ln>
        </p:spPr>
      </p:cxnSp>
      <p:cxnSp>
        <p:nvCxnSpPr>
          <p:cNvPr id="5012" name="Google Shape;5012;p79"/>
          <p:cNvCxnSpPr/>
          <p:nvPr/>
        </p:nvCxnSpPr>
        <p:spPr>
          <a:xfrm>
            <a:off x="6166248" y="2996373"/>
            <a:ext cx="0" cy="174900"/>
          </a:xfrm>
          <a:prstGeom prst="straightConnector1">
            <a:avLst/>
          </a:prstGeom>
          <a:noFill/>
          <a:ln cap="flat" cmpd="sng" w="9525">
            <a:solidFill>
              <a:srgbClr val="CC0000"/>
            </a:solidFill>
            <a:prstDash val="solid"/>
            <a:round/>
            <a:headEnd len="med" w="med" type="none"/>
            <a:tailEnd len="med" w="med" type="none"/>
          </a:ln>
        </p:spPr>
      </p:cxnSp>
      <p:cxnSp>
        <p:nvCxnSpPr>
          <p:cNvPr id="5013" name="Google Shape;5013;p79"/>
          <p:cNvCxnSpPr/>
          <p:nvPr/>
        </p:nvCxnSpPr>
        <p:spPr>
          <a:xfrm>
            <a:off x="6780611" y="2996373"/>
            <a:ext cx="0" cy="174900"/>
          </a:xfrm>
          <a:prstGeom prst="straightConnector1">
            <a:avLst/>
          </a:prstGeom>
          <a:noFill/>
          <a:ln cap="flat" cmpd="sng" w="9525">
            <a:solidFill>
              <a:srgbClr val="CC0000"/>
            </a:solidFill>
            <a:prstDash val="solid"/>
            <a:round/>
            <a:headEnd len="med" w="med" type="none"/>
            <a:tailEnd len="med" w="med" type="none"/>
          </a:ln>
        </p:spPr>
      </p:cxnSp>
      <p:cxnSp>
        <p:nvCxnSpPr>
          <p:cNvPr id="5014" name="Google Shape;5014;p79"/>
          <p:cNvCxnSpPr/>
          <p:nvPr/>
        </p:nvCxnSpPr>
        <p:spPr>
          <a:xfrm>
            <a:off x="7273529" y="2996373"/>
            <a:ext cx="0" cy="174900"/>
          </a:xfrm>
          <a:prstGeom prst="straightConnector1">
            <a:avLst/>
          </a:prstGeom>
          <a:noFill/>
          <a:ln cap="flat" cmpd="sng" w="9525">
            <a:solidFill>
              <a:srgbClr val="CC0000"/>
            </a:solidFill>
            <a:prstDash val="solid"/>
            <a:round/>
            <a:headEnd len="med" w="med" type="none"/>
            <a:tailEnd len="med" w="med" type="none"/>
          </a:ln>
        </p:spPr>
      </p:cxnSp>
      <p:sp>
        <p:nvSpPr>
          <p:cNvPr id="5015" name="Google Shape;5015;p79"/>
          <p:cNvSpPr txBox="1"/>
          <p:nvPr/>
        </p:nvSpPr>
        <p:spPr>
          <a:xfrm>
            <a:off x="5151823" y="3167825"/>
            <a:ext cx="614400" cy="374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sent </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ACKed</a:t>
            </a:r>
            <a:endParaRPr sz="1100"/>
          </a:p>
        </p:txBody>
      </p:sp>
      <p:sp>
        <p:nvSpPr>
          <p:cNvPr id="5016" name="Google Shape;5016;p79"/>
          <p:cNvSpPr txBox="1"/>
          <p:nvPr/>
        </p:nvSpPr>
        <p:spPr>
          <a:xfrm>
            <a:off x="5887641" y="3172586"/>
            <a:ext cx="855000" cy="676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sent, not-yet ACKed</a:t>
            </a:r>
            <a:endParaRPr b="0" i="0" sz="1100" u="none" cap="none" strike="noStrike">
              <a:solidFill>
                <a:srgbClr val="000000"/>
              </a:solidFill>
              <a:latin typeface="Tahoma"/>
              <a:ea typeface="Tahoma"/>
              <a:cs typeface="Tahoma"/>
              <a:sym typeface="Tahoma"/>
            </a:endParaRPr>
          </a:p>
          <a:p>
            <a:pPr indent="0" lvl="0" marL="0" marR="0" rtl="0" algn="l">
              <a:lnSpc>
                <a:spcPct val="90000"/>
              </a:lnSpc>
              <a:spcBef>
                <a:spcPts val="200"/>
              </a:spcBef>
              <a:spcAft>
                <a:spcPts val="0"/>
              </a:spcAft>
              <a:buClr>
                <a:srgbClr val="000000"/>
              </a:buClr>
              <a:buSzPts val="900"/>
              <a:buFont typeface="Tahoma"/>
              <a:buNone/>
            </a:pPr>
            <a:r>
              <a:rPr b="0" i="0" lang="en-US" sz="900" u="none" cap="none" strike="noStrike">
                <a:solidFill>
                  <a:srgbClr val="000000"/>
                </a:solidFill>
                <a:latin typeface="Tahoma"/>
                <a:ea typeface="Tahoma"/>
                <a:cs typeface="Tahoma"/>
                <a:sym typeface="Tahoma"/>
              </a:rPr>
              <a:t>(“in-flight”)</a:t>
            </a:r>
            <a:endParaRPr b="0" i="0" sz="900" u="none" cap="none" strike="noStrike">
              <a:solidFill>
                <a:srgbClr val="000000"/>
              </a:solidFill>
              <a:latin typeface="Tahoma"/>
              <a:ea typeface="Tahoma"/>
              <a:cs typeface="Tahoma"/>
              <a:sym typeface="Tahoma"/>
            </a:endParaRPr>
          </a:p>
        </p:txBody>
      </p:sp>
      <p:sp>
        <p:nvSpPr>
          <p:cNvPr id="5017" name="Google Shape;5017;p79"/>
          <p:cNvSpPr txBox="1"/>
          <p:nvPr/>
        </p:nvSpPr>
        <p:spPr>
          <a:xfrm>
            <a:off x="6622258" y="3169013"/>
            <a:ext cx="8001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usable</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but not </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yet sent</a:t>
            </a:r>
            <a:endParaRPr sz="1100"/>
          </a:p>
        </p:txBody>
      </p:sp>
      <p:sp>
        <p:nvSpPr>
          <p:cNvPr id="5018" name="Google Shape;5018;p79"/>
          <p:cNvSpPr txBox="1"/>
          <p:nvPr/>
        </p:nvSpPr>
        <p:spPr>
          <a:xfrm>
            <a:off x="7190186" y="3172586"/>
            <a:ext cx="614400" cy="374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not </a:t>
            </a:r>
            <a:endParaRPr sz="1100"/>
          </a:p>
          <a:p>
            <a:pPr indent="0" lvl="0" marL="0" marR="0" rtl="0" algn="l">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usable</a:t>
            </a:r>
            <a:endParaRPr sz="1100"/>
          </a:p>
        </p:txBody>
      </p:sp>
      <p:sp>
        <p:nvSpPr>
          <p:cNvPr id="5019" name="Google Shape;5019;p79"/>
          <p:cNvSpPr txBox="1"/>
          <p:nvPr/>
        </p:nvSpPr>
        <p:spPr>
          <a:xfrm>
            <a:off x="5870975" y="1993875"/>
            <a:ext cx="1409700" cy="221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Tahoma"/>
              <a:buNone/>
            </a:pPr>
            <a:r>
              <a:rPr lang="en-US" sz="1100">
                <a:latin typeface="Tahoma"/>
                <a:ea typeface="Tahoma"/>
                <a:cs typeface="Tahoma"/>
                <a:sym typeface="Tahoma"/>
              </a:rPr>
              <a:t>   </a:t>
            </a:r>
            <a:r>
              <a:rPr b="0" i="0" lang="en-US" sz="1100" u="none" cap="none" strike="noStrike">
                <a:solidFill>
                  <a:srgbClr val="000000"/>
                </a:solidFill>
                <a:latin typeface="Tahoma"/>
                <a:ea typeface="Tahoma"/>
                <a:cs typeface="Tahoma"/>
                <a:sym typeface="Tahoma"/>
              </a:rPr>
              <a:t>window  size</a:t>
            </a:r>
            <a:r>
              <a:rPr lang="en-US" sz="1100"/>
              <a:t> </a:t>
            </a:r>
            <a:r>
              <a:rPr b="0" i="1" lang="en-US" sz="1100" u="none" cap="none" strike="noStrike">
                <a:solidFill>
                  <a:srgbClr val="000000"/>
                </a:solidFill>
                <a:latin typeface="Tahoma"/>
                <a:ea typeface="Tahoma"/>
                <a:cs typeface="Tahoma"/>
                <a:sym typeface="Tahoma"/>
              </a:rPr>
              <a:t>N</a:t>
            </a:r>
            <a:endParaRPr sz="1100"/>
          </a:p>
        </p:txBody>
      </p:sp>
      <p:grpSp>
        <p:nvGrpSpPr>
          <p:cNvPr id="5020" name="Google Shape;5020;p79"/>
          <p:cNvGrpSpPr/>
          <p:nvPr/>
        </p:nvGrpSpPr>
        <p:grpSpPr>
          <a:xfrm>
            <a:off x="6522245" y="2161745"/>
            <a:ext cx="445294" cy="102394"/>
            <a:chOff x="4250" y="1692"/>
            <a:chExt cx="374" cy="86"/>
          </a:xfrm>
        </p:grpSpPr>
        <p:cxnSp>
          <p:nvCxnSpPr>
            <p:cNvPr id="5021" name="Google Shape;5021;p79"/>
            <p:cNvCxnSpPr/>
            <p:nvPr/>
          </p:nvCxnSpPr>
          <p:spPr>
            <a:xfrm>
              <a:off x="4250" y="1738"/>
              <a:ext cx="374" cy="0"/>
            </a:xfrm>
            <a:prstGeom prst="straightConnector1">
              <a:avLst/>
            </a:prstGeom>
            <a:noFill/>
            <a:ln cap="flat" cmpd="sng" w="28575">
              <a:solidFill>
                <a:srgbClr val="CC0000"/>
              </a:solidFill>
              <a:prstDash val="solid"/>
              <a:round/>
              <a:headEnd len="med" w="med" type="none"/>
              <a:tailEnd len="med" w="med" type="triangle"/>
            </a:ln>
          </p:spPr>
        </p:cxnSp>
        <p:cxnSp>
          <p:nvCxnSpPr>
            <p:cNvPr id="5022" name="Google Shape;5022;p79"/>
            <p:cNvCxnSpPr/>
            <p:nvPr/>
          </p:nvCxnSpPr>
          <p:spPr>
            <a:xfrm>
              <a:off x="4622" y="1692"/>
              <a:ext cx="0" cy="86"/>
            </a:xfrm>
            <a:prstGeom prst="straightConnector1">
              <a:avLst/>
            </a:prstGeom>
            <a:noFill/>
            <a:ln cap="flat" cmpd="sng" w="9525">
              <a:solidFill>
                <a:srgbClr val="CC0000"/>
              </a:solidFill>
              <a:prstDash val="solid"/>
              <a:round/>
              <a:headEnd len="med" w="med" type="none"/>
              <a:tailEnd len="med" w="med" type="none"/>
            </a:ln>
          </p:spPr>
        </p:cxnSp>
      </p:grpSp>
      <p:grpSp>
        <p:nvGrpSpPr>
          <p:cNvPr id="5023" name="Google Shape;5023;p79"/>
          <p:cNvGrpSpPr/>
          <p:nvPr/>
        </p:nvGrpSpPr>
        <p:grpSpPr>
          <a:xfrm rot="10800000">
            <a:off x="5844779" y="2172460"/>
            <a:ext cx="445294" cy="102394"/>
            <a:chOff x="4257" y="1699"/>
            <a:chExt cx="374" cy="86"/>
          </a:xfrm>
        </p:grpSpPr>
        <p:cxnSp>
          <p:nvCxnSpPr>
            <p:cNvPr id="5024" name="Google Shape;5024;p79"/>
            <p:cNvCxnSpPr/>
            <p:nvPr/>
          </p:nvCxnSpPr>
          <p:spPr>
            <a:xfrm>
              <a:off x="4257" y="1745"/>
              <a:ext cx="374" cy="0"/>
            </a:xfrm>
            <a:prstGeom prst="straightConnector1">
              <a:avLst/>
            </a:prstGeom>
            <a:noFill/>
            <a:ln cap="flat" cmpd="sng" w="28575">
              <a:solidFill>
                <a:srgbClr val="CC0000"/>
              </a:solidFill>
              <a:prstDash val="solid"/>
              <a:round/>
              <a:headEnd len="med" w="med" type="none"/>
              <a:tailEnd len="med" w="med" type="triangle"/>
            </a:ln>
          </p:spPr>
        </p:cxnSp>
        <p:cxnSp>
          <p:nvCxnSpPr>
            <p:cNvPr id="5025" name="Google Shape;5025;p79"/>
            <p:cNvCxnSpPr/>
            <p:nvPr/>
          </p:nvCxnSpPr>
          <p:spPr>
            <a:xfrm>
              <a:off x="4629" y="1699"/>
              <a:ext cx="0" cy="86"/>
            </a:xfrm>
            <a:prstGeom prst="straightConnector1">
              <a:avLst/>
            </a:prstGeom>
            <a:noFill/>
            <a:ln cap="flat" cmpd="sng" w="9525">
              <a:solidFill>
                <a:srgbClr val="CC0000"/>
              </a:solidFill>
              <a:prstDash val="solid"/>
              <a:round/>
              <a:headEnd len="med" w="med" type="none"/>
              <a:tailEnd len="med" w="med" type="none"/>
            </a:ln>
          </p:spPr>
        </p:cxnSp>
      </p:grpSp>
      <p:sp>
        <p:nvSpPr>
          <p:cNvPr id="5026" name="Google Shape;5026;p79"/>
          <p:cNvSpPr txBox="1"/>
          <p:nvPr/>
        </p:nvSpPr>
        <p:spPr>
          <a:xfrm>
            <a:off x="5313761" y="2758248"/>
            <a:ext cx="2383500" cy="238500"/>
          </a:xfrm>
          <a:prstGeom prst="rect">
            <a:avLst/>
          </a:prstGeom>
          <a:noFill/>
          <a:ln>
            <a:noFill/>
          </a:ln>
        </p:spPr>
        <p:txBody>
          <a:bodyPr anchorCtr="0" anchor="t" bIns="34275" lIns="68575" spcFirstLastPara="1" rIns="68575" wrap="square" tIns="34275">
            <a:spAutoFit/>
          </a:bodyPr>
          <a:lstStyle/>
          <a:p>
            <a:pPr indent="0" lvl="1" marL="0" marR="0" rtl="0" algn="ctr">
              <a:lnSpc>
                <a:spcPct val="100000"/>
              </a:lnSpc>
              <a:spcBef>
                <a:spcPts val="0"/>
              </a:spcBef>
              <a:spcAft>
                <a:spcPts val="0"/>
              </a:spcAft>
              <a:buClr>
                <a:srgbClr val="000000"/>
              </a:buClr>
              <a:buSzPts val="1100"/>
              <a:buFont typeface="Tahoma"/>
              <a:buNone/>
            </a:pPr>
            <a:r>
              <a:rPr b="0" i="1" lang="en-US" sz="1100" u="none" cap="none" strike="noStrike">
                <a:solidFill>
                  <a:srgbClr val="000000"/>
                </a:solidFill>
                <a:latin typeface="Tahoma"/>
                <a:ea typeface="Tahoma"/>
                <a:cs typeface="Tahoma"/>
                <a:sym typeface="Tahoma"/>
              </a:rPr>
              <a:t>sender sequence number space </a:t>
            </a:r>
            <a:endParaRPr sz="1100"/>
          </a:p>
        </p:txBody>
      </p:sp>
      <p:grpSp>
        <p:nvGrpSpPr>
          <p:cNvPr id="5027" name="Google Shape;5027;p79"/>
          <p:cNvGrpSpPr/>
          <p:nvPr/>
        </p:nvGrpSpPr>
        <p:grpSpPr>
          <a:xfrm>
            <a:off x="4741076" y="855623"/>
            <a:ext cx="2500313" cy="1475190"/>
            <a:chOff x="2600" y="665"/>
            <a:chExt cx="2100" cy="1239"/>
          </a:xfrm>
        </p:grpSpPr>
        <p:sp>
          <p:nvSpPr>
            <p:cNvPr id="5028" name="Google Shape;5028;p79"/>
            <p:cNvSpPr/>
            <p:nvPr/>
          </p:nvSpPr>
          <p:spPr>
            <a:xfrm>
              <a:off x="2840" y="1028"/>
              <a:ext cx="1202" cy="130"/>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029" name="Google Shape;5029;p79"/>
            <p:cNvGrpSpPr/>
            <p:nvPr/>
          </p:nvGrpSpPr>
          <p:grpSpPr>
            <a:xfrm>
              <a:off x="2820" y="872"/>
              <a:ext cx="1500" cy="860"/>
              <a:chOff x="1976" y="2984"/>
              <a:chExt cx="1500" cy="860"/>
            </a:xfrm>
          </p:grpSpPr>
          <p:sp>
            <p:nvSpPr>
              <p:cNvPr id="5030" name="Google Shape;5030;p79"/>
              <p:cNvSpPr/>
              <p:nvPr/>
            </p:nvSpPr>
            <p:spPr>
              <a:xfrm>
                <a:off x="1994" y="2995"/>
                <a:ext cx="1210" cy="703"/>
              </a:xfrm>
              <a:prstGeom prst="rect">
                <a:avLst/>
              </a:prstGeom>
              <a:no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031" name="Google Shape;5031;p79"/>
              <p:cNvSpPr txBox="1"/>
              <p:nvPr/>
            </p:nvSpPr>
            <p:spPr>
              <a:xfrm>
                <a:off x="2001" y="2984"/>
                <a:ext cx="9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source port #</a:t>
                </a:r>
                <a:endParaRPr sz="1100"/>
              </a:p>
            </p:txBody>
          </p:sp>
          <p:sp>
            <p:nvSpPr>
              <p:cNvPr id="5032" name="Google Shape;5032;p79"/>
              <p:cNvSpPr txBox="1"/>
              <p:nvPr/>
            </p:nvSpPr>
            <p:spPr>
              <a:xfrm>
                <a:off x="2648" y="2987"/>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dest port #</a:t>
                </a:r>
                <a:endParaRPr sz="1100"/>
              </a:p>
            </p:txBody>
          </p:sp>
          <p:sp>
            <p:nvSpPr>
              <p:cNvPr id="5033" name="Google Shape;5033;p79"/>
              <p:cNvSpPr txBox="1"/>
              <p:nvPr/>
            </p:nvSpPr>
            <p:spPr>
              <a:xfrm>
                <a:off x="2154" y="3117"/>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sequence number</a:t>
                </a:r>
                <a:endParaRPr sz="1100"/>
              </a:p>
            </p:txBody>
          </p:sp>
          <p:sp>
            <p:nvSpPr>
              <p:cNvPr id="5034" name="Google Shape;5034;p79"/>
              <p:cNvSpPr txBox="1"/>
              <p:nvPr/>
            </p:nvSpPr>
            <p:spPr>
              <a:xfrm>
                <a:off x="1976" y="3257"/>
                <a:ext cx="15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acknowledgement number</a:t>
                </a:r>
                <a:endParaRPr sz="1100"/>
              </a:p>
            </p:txBody>
          </p:sp>
          <p:sp>
            <p:nvSpPr>
              <p:cNvPr id="5035" name="Google Shape;5035;p79"/>
              <p:cNvSpPr txBox="1"/>
              <p:nvPr/>
            </p:nvSpPr>
            <p:spPr>
              <a:xfrm>
                <a:off x="2053" y="354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checksum</a:t>
                </a:r>
                <a:endParaRPr sz="1100"/>
              </a:p>
            </p:txBody>
          </p:sp>
          <p:cxnSp>
            <p:nvCxnSpPr>
              <p:cNvPr id="5036" name="Google Shape;5036;p79"/>
              <p:cNvCxnSpPr/>
              <p:nvPr/>
            </p:nvCxnSpPr>
            <p:spPr>
              <a:xfrm>
                <a:off x="1994" y="3138"/>
                <a:ext cx="1212" cy="0"/>
              </a:xfrm>
              <a:prstGeom prst="straightConnector1">
                <a:avLst/>
              </a:prstGeom>
              <a:noFill/>
              <a:ln cap="flat" cmpd="sng" w="9525">
                <a:solidFill>
                  <a:srgbClr val="000000"/>
                </a:solidFill>
                <a:prstDash val="solid"/>
                <a:round/>
                <a:headEnd len="med" w="med" type="none"/>
                <a:tailEnd len="med" w="med" type="none"/>
              </a:ln>
            </p:spPr>
          </p:cxnSp>
          <p:cxnSp>
            <p:nvCxnSpPr>
              <p:cNvPr id="5037" name="Google Shape;5037;p79"/>
              <p:cNvCxnSpPr/>
              <p:nvPr/>
            </p:nvCxnSpPr>
            <p:spPr>
              <a:xfrm>
                <a:off x="1994" y="3274"/>
                <a:ext cx="1212" cy="0"/>
              </a:xfrm>
              <a:prstGeom prst="straightConnector1">
                <a:avLst/>
              </a:prstGeom>
              <a:noFill/>
              <a:ln cap="flat" cmpd="sng" w="9525">
                <a:solidFill>
                  <a:srgbClr val="000000"/>
                </a:solidFill>
                <a:prstDash val="solid"/>
                <a:round/>
                <a:headEnd len="med" w="med" type="none"/>
                <a:tailEnd len="med" w="med" type="none"/>
              </a:ln>
            </p:spPr>
          </p:cxnSp>
          <p:cxnSp>
            <p:nvCxnSpPr>
              <p:cNvPr id="5038" name="Google Shape;5038;p79"/>
              <p:cNvCxnSpPr/>
              <p:nvPr/>
            </p:nvCxnSpPr>
            <p:spPr>
              <a:xfrm>
                <a:off x="1992" y="3414"/>
                <a:ext cx="1212" cy="0"/>
              </a:xfrm>
              <a:prstGeom prst="straightConnector1">
                <a:avLst/>
              </a:prstGeom>
              <a:noFill/>
              <a:ln cap="flat" cmpd="sng" w="9525">
                <a:solidFill>
                  <a:srgbClr val="000000"/>
                </a:solidFill>
                <a:prstDash val="solid"/>
                <a:round/>
                <a:headEnd len="med" w="med" type="none"/>
                <a:tailEnd len="med" w="med" type="none"/>
              </a:ln>
            </p:spPr>
          </p:cxnSp>
          <p:cxnSp>
            <p:nvCxnSpPr>
              <p:cNvPr id="5039" name="Google Shape;5039;p79"/>
              <p:cNvCxnSpPr/>
              <p:nvPr/>
            </p:nvCxnSpPr>
            <p:spPr>
              <a:xfrm>
                <a:off x="2588" y="2994"/>
                <a:ext cx="0" cy="142"/>
              </a:xfrm>
              <a:prstGeom prst="straightConnector1">
                <a:avLst/>
              </a:prstGeom>
              <a:noFill/>
              <a:ln cap="flat" cmpd="sng" w="9525">
                <a:solidFill>
                  <a:srgbClr val="000000"/>
                </a:solidFill>
                <a:prstDash val="solid"/>
                <a:round/>
                <a:headEnd len="med" w="med" type="none"/>
                <a:tailEnd len="med" w="med" type="none"/>
              </a:ln>
            </p:spPr>
          </p:cxnSp>
          <p:cxnSp>
            <p:nvCxnSpPr>
              <p:cNvPr id="5040" name="Google Shape;5040;p79"/>
              <p:cNvCxnSpPr/>
              <p:nvPr/>
            </p:nvCxnSpPr>
            <p:spPr>
              <a:xfrm>
                <a:off x="2588" y="3416"/>
                <a:ext cx="0" cy="280"/>
              </a:xfrm>
              <a:prstGeom prst="straightConnector1">
                <a:avLst/>
              </a:prstGeom>
              <a:noFill/>
              <a:ln cap="flat" cmpd="sng" w="9525">
                <a:solidFill>
                  <a:srgbClr val="000000"/>
                </a:solidFill>
                <a:prstDash val="solid"/>
                <a:round/>
                <a:headEnd len="med" w="med" type="none"/>
                <a:tailEnd len="med" w="med" type="none"/>
              </a:ln>
            </p:spPr>
          </p:cxnSp>
          <p:cxnSp>
            <p:nvCxnSpPr>
              <p:cNvPr id="5041" name="Google Shape;5041;p79"/>
              <p:cNvCxnSpPr/>
              <p:nvPr/>
            </p:nvCxnSpPr>
            <p:spPr>
              <a:xfrm>
                <a:off x="1994" y="3548"/>
                <a:ext cx="1212" cy="0"/>
              </a:xfrm>
              <a:prstGeom prst="straightConnector1">
                <a:avLst/>
              </a:prstGeom>
              <a:noFill/>
              <a:ln cap="flat" cmpd="sng" w="9525">
                <a:solidFill>
                  <a:srgbClr val="000000"/>
                </a:solidFill>
                <a:prstDash val="solid"/>
                <a:round/>
                <a:headEnd len="med" w="med" type="none"/>
                <a:tailEnd len="med" w="med" type="none"/>
              </a:ln>
            </p:spPr>
          </p:cxnSp>
          <p:sp>
            <p:nvSpPr>
              <p:cNvPr id="5042" name="Google Shape;5042;p79"/>
              <p:cNvSpPr txBox="1"/>
              <p:nvPr/>
            </p:nvSpPr>
            <p:spPr>
              <a:xfrm>
                <a:off x="2580" y="3390"/>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rwnd</a:t>
                </a:r>
                <a:endParaRPr sz="1100"/>
              </a:p>
            </p:txBody>
          </p:sp>
          <p:sp>
            <p:nvSpPr>
              <p:cNvPr id="5043" name="Google Shape;5043;p79"/>
              <p:cNvSpPr txBox="1"/>
              <p:nvPr/>
            </p:nvSpPr>
            <p:spPr>
              <a:xfrm>
                <a:off x="2651" y="354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urg pointer</a:t>
                </a:r>
                <a:endParaRPr sz="1100"/>
              </a:p>
            </p:txBody>
          </p:sp>
          <p:cxnSp>
            <p:nvCxnSpPr>
              <p:cNvPr id="5044" name="Google Shape;5044;p79"/>
              <p:cNvCxnSpPr/>
              <p:nvPr/>
            </p:nvCxnSpPr>
            <p:spPr>
              <a:xfrm>
                <a:off x="2398" y="3413"/>
                <a:ext cx="0" cy="134"/>
              </a:xfrm>
              <a:prstGeom prst="straightConnector1">
                <a:avLst/>
              </a:prstGeom>
              <a:noFill/>
              <a:ln cap="flat" cmpd="sng" w="9525">
                <a:solidFill>
                  <a:srgbClr val="000000"/>
                </a:solidFill>
                <a:prstDash val="solid"/>
                <a:round/>
                <a:headEnd len="med" w="med" type="none"/>
                <a:tailEnd len="med" w="med" type="none"/>
              </a:ln>
            </p:spPr>
          </p:cxnSp>
          <p:cxnSp>
            <p:nvCxnSpPr>
              <p:cNvPr id="5045" name="Google Shape;5045;p79"/>
              <p:cNvCxnSpPr/>
              <p:nvPr/>
            </p:nvCxnSpPr>
            <p:spPr>
              <a:xfrm>
                <a:off x="2143" y="3412"/>
                <a:ext cx="0" cy="134"/>
              </a:xfrm>
              <a:prstGeom prst="straightConnector1">
                <a:avLst/>
              </a:prstGeom>
              <a:noFill/>
              <a:ln cap="flat" cmpd="sng" w="9525">
                <a:solidFill>
                  <a:srgbClr val="000000"/>
                </a:solidFill>
                <a:prstDash val="solid"/>
                <a:round/>
                <a:headEnd len="med" w="med" type="none"/>
                <a:tailEnd len="med" w="med" type="none"/>
              </a:ln>
            </p:spPr>
          </p:cxnSp>
        </p:grpSp>
        <p:sp>
          <p:nvSpPr>
            <p:cNvPr id="5046" name="Google Shape;5046;p79"/>
            <p:cNvSpPr txBox="1"/>
            <p:nvPr/>
          </p:nvSpPr>
          <p:spPr>
            <a:xfrm>
              <a:off x="2600" y="665"/>
              <a:ext cx="21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outgoing segment from sender</a:t>
              </a:r>
              <a:endParaRPr sz="1100"/>
            </a:p>
          </p:txBody>
        </p:sp>
        <p:sp>
          <p:nvSpPr>
            <p:cNvPr id="5047" name="Google Shape;5047;p79"/>
            <p:cNvSpPr/>
            <p:nvPr/>
          </p:nvSpPr>
          <p:spPr>
            <a:xfrm>
              <a:off x="4050" y="1080"/>
              <a:ext cx="107" cy="824"/>
            </a:xfrm>
            <a:custGeom>
              <a:rect b="b" l="l" r="r" t="t"/>
              <a:pathLst>
                <a:path extrusionOk="0" h="910" w="107">
                  <a:moveTo>
                    <a:pt x="0" y="0"/>
                  </a:moveTo>
                  <a:lnTo>
                    <a:pt x="107" y="0"/>
                  </a:lnTo>
                  <a:lnTo>
                    <a:pt x="107" y="910"/>
                  </a:lnTo>
                </a:path>
              </a:pathLst>
            </a:custGeom>
            <a:noFill/>
            <a:ln cap="flat" cmpd="sng" w="9525">
              <a:solidFill>
                <a:srgbClr val="CC0000"/>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048" name="Google Shape;5048;p79"/>
          <p:cNvSpPr txBox="1"/>
          <p:nvPr/>
        </p:nvSpPr>
        <p:spPr>
          <a:xfrm>
            <a:off x="-73509" y="2114953"/>
            <a:ext cx="3822600" cy="1326300"/>
          </a:xfrm>
          <a:prstGeom prst="rect">
            <a:avLst/>
          </a:prstGeom>
          <a:noFill/>
          <a:ln>
            <a:noFill/>
          </a:ln>
        </p:spPr>
        <p:txBody>
          <a:bodyPr anchorCtr="0" anchor="t" bIns="34275" lIns="68575" spcFirstLastPara="1" rIns="68575" wrap="square" tIns="34275">
            <a:noAutofit/>
          </a:bodyPr>
          <a:lstStyle/>
          <a:p>
            <a:pPr indent="-88900" lvl="0" marL="177800" marR="0" rtl="0" algn="l">
              <a:lnSpc>
                <a:spcPct val="85000"/>
              </a:lnSpc>
              <a:spcBef>
                <a:spcPts val="0"/>
              </a:spcBef>
              <a:spcAft>
                <a:spcPts val="0"/>
              </a:spcAft>
              <a:buClr>
                <a:srgbClr val="000099"/>
              </a:buClr>
              <a:buSzPts val="2100"/>
              <a:buFont typeface="Noto Sans Symbols"/>
              <a:buNone/>
            </a:pPr>
            <a:r>
              <a:rPr b="0" lang="en-US" sz="2000" u="none" cap="none" strike="noStrike">
                <a:solidFill>
                  <a:srgbClr val="CC0000"/>
                </a:solidFill>
                <a:latin typeface="Calibri"/>
                <a:ea typeface="Calibri"/>
                <a:cs typeface="Calibri"/>
                <a:sym typeface="Calibri"/>
              </a:rPr>
              <a:t>Acknowledgements</a:t>
            </a:r>
            <a:r>
              <a:rPr b="0" lang="en-US" sz="2000" cap="none" strike="noStrike">
                <a:solidFill>
                  <a:srgbClr val="CC0000"/>
                </a:solidFill>
                <a:latin typeface="Calibri"/>
                <a:ea typeface="Calibri"/>
                <a:cs typeface="Calibri"/>
                <a:sym typeface="Calibri"/>
              </a:rPr>
              <a:t>:</a:t>
            </a:r>
            <a:endParaRPr b="0" sz="2000" cap="none" strike="noStrike">
              <a:solidFill>
                <a:srgbClr val="CC0000"/>
              </a:solidFill>
              <a:latin typeface="Calibri"/>
              <a:ea typeface="Calibri"/>
              <a:cs typeface="Calibri"/>
              <a:sym typeface="Calibri"/>
            </a:endParaRPr>
          </a:p>
          <a:p>
            <a:pPr indent="-215900" lvl="1" marL="482600" marR="0" rtl="0" algn="l">
              <a:lnSpc>
                <a:spcPct val="85000"/>
              </a:lnSpc>
              <a:spcBef>
                <a:spcPts val="400"/>
              </a:spcBef>
              <a:spcAft>
                <a:spcPts val="0"/>
              </a:spcAft>
              <a:buClr>
                <a:srgbClr val="000099"/>
              </a:buClr>
              <a:buSzPts val="2000"/>
              <a:buFont typeface="Arial"/>
              <a:buChar char="•"/>
            </a:pPr>
            <a:r>
              <a:rPr lang="en-US" sz="2000">
                <a:latin typeface="Calibri"/>
                <a:ea typeface="Calibri"/>
                <a:cs typeface="Calibri"/>
                <a:sym typeface="Calibri"/>
              </a:rPr>
              <a:t>αριθμός ακολουθίας του επόμενου αναμενόμενου</a:t>
            </a:r>
            <a:r>
              <a:rPr b="0" lang="en-US" sz="2000" u="none" cap="none" strike="noStrike">
                <a:solidFill>
                  <a:srgbClr val="000000"/>
                </a:solidFill>
                <a:latin typeface="Calibri"/>
                <a:ea typeface="Calibri"/>
                <a:cs typeface="Calibri"/>
                <a:sym typeface="Calibri"/>
              </a:rPr>
              <a:t> byte από την </a:t>
            </a:r>
            <a:r>
              <a:rPr lang="en-US" sz="2000">
                <a:latin typeface="Calibri"/>
                <a:ea typeface="Calibri"/>
                <a:cs typeface="Calibri"/>
                <a:sym typeface="Calibri"/>
              </a:rPr>
              <a:t>άλλην μεριά</a:t>
            </a:r>
            <a:endParaRPr sz="2000"/>
          </a:p>
          <a:p>
            <a:pPr indent="-215900" lvl="1" marL="482600" marR="0" rtl="0" algn="l">
              <a:lnSpc>
                <a:spcPct val="85000"/>
              </a:lnSpc>
              <a:spcBef>
                <a:spcPts val="400"/>
              </a:spcBef>
              <a:spcAft>
                <a:spcPts val="0"/>
              </a:spcAft>
              <a:buClr>
                <a:srgbClr val="000099"/>
              </a:buClr>
              <a:buSzPts val="2000"/>
              <a:buFont typeface="Arial"/>
              <a:buChar char="•"/>
            </a:pPr>
            <a:r>
              <a:rPr lang="en-US" sz="2000">
                <a:latin typeface="Calibri"/>
                <a:ea typeface="Calibri"/>
                <a:cs typeface="Calibri"/>
                <a:sym typeface="Calibri"/>
              </a:rPr>
              <a:t>συσσωρευτικό</a:t>
            </a:r>
            <a:r>
              <a:rPr b="0" lang="en-US" sz="2000" u="none" cap="none" strike="noStrike">
                <a:solidFill>
                  <a:srgbClr val="000000"/>
                </a:solidFill>
                <a:latin typeface="Calibri"/>
                <a:ea typeface="Calibri"/>
                <a:cs typeface="Calibri"/>
                <a:sym typeface="Calibri"/>
              </a:rPr>
              <a:t> ACK</a:t>
            </a:r>
            <a:endParaRPr sz="2000"/>
          </a:p>
        </p:txBody>
      </p:sp>
      <p:sp>
        <p:nvSpPr>
          <p:cNvPr id="5049" name="Google Shape;5049;p79"/>
          <p:cNvSpPr txBox="1"/>
          <p:nvPr/>
        </p:nvSpPr>
        <p:spPr>
          <a:xfrm>
            <a:off x="-136581" y="3586794"/>
            <a:ext cx="4335600" cy="1297800"/>
          </a:xfrm>
          <a:prstGeom prst="rect">
            <a:avLst/>
          </a:prstGeom>
          <a:noFill/>
          <a:ln>
            <a:noFill/>
          </a:ln>
        </p:spPr>
        <p:txBody>
          <a:bodyPr anchorCtr="0" anchor="t" bIns="34275" lIns="68575" spcFirstLastPara="1" rIns="68575" wrap="square" tIns="34275">
            <a:noAutofit/>
          </a:bodyPr>
          <a:lstStyle/>
          <a:p>
            <a:pPr indent="-88900" lvl="0" marL="177800" marR="0" rtl="0" algn="l">
              <a:lnSpc>
                <a:spcPct val="85000"/>
              </a:lnSpc>
              <a:spcBef>
                <a:spcPts val="0"/>
              </a:spcBef>
              <a:spcAft>
                <a:spcPts val="0"/>
              </a:spcAft>
              <a:buClr>
                <a:srgbClr val="000099"/>
              </a:buClr>
              <a:buSzPts val="2100"/>
              <a:buFont typeface="Noto Sans Symbols"/>
              <a:buNone/>
            </a:pPr>
            <a:r>
              <a:rPr lang="en-US" sz="2000" u="sng">
                <a:solidFill>
                  <a:srgbClr val="CC0000"/>
                </a:solidFill>
                <a:latin typeface="Calibri"/>
                <a:ea typeface="Calibri"/>
                <a:cs typeface="Calibri"/>
                <a:sym typeface="Calibri"/>
              </a:rPr>
              <a:t>Ερώτηση</a:t>
            </a:r>
            <a:r>
              <a:rPr b="0" lang="en-US" sz="2000" u="none" cap="none" strike="noStrike">
                <a:solidFill>
                  <a:srgbClr val="CC0000"/>
                </a:solidFill>
                <a:latin typeface="Calibri"/>
                <a:ea typeface="Calibri"/>
                <a:cs typeface="Calibri"/>
                <a:sym typeface="Calibri"/>
              </a:rPr>
              <a:t>:</a:t>
            </a:r>
            <a:r>
              <a:rPr b="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πως ο παραλήπτης διαχειρίζεται εκτός-σειράς τμήματα;</a:t>
            </a:r>
            <a:endParaRPr sz="2000"/>
          </a:p>
          <a:p>
            <a:pPr indent="-215900" lvl="1" marL="482600" marR="0" rtl="0" algn="l">
              <a:lnSpc>
                <a:spcPct val="85000"/>
              </a:lnSpc>
              <a:spcBef>
                <a:spcPts val="400"/>
              </a:spcBef>
              <a:spcAft>
                <a:spcPts val="0"/>
              </a:spcAft>
              <a:buClr>
                <a:srgbClr val="000099"/>
              </a:buClr>
              <a:buSzPts val="2000"/>
              <a:buFont typeface="Arial"/>
              <a:buChar char="•"/>
            </a:pPr>
            <a:r>
              <a:rPr lang="en-US" sz="2000" u="sng">
                <a:solidFill>
                  <a:srgbClr val="C00000"/>
                </a:solidFill>
                <a:latin typeface="Calibri"/>
                <a:ea typeface="Calibri"/>
                <a:cs typeface="Calibri"/>
                <a:sym typeface="Calibri"/>
              </a:rPr>
              <a:t>Απάντηση</a:t>
            </a:r>
            <a:r>
              <a:rPr b="0" lang="en-US" sz="2000" u="sng" cap="none" strike="noStrike">
                <a:solidFill>
                  <a:srgbClr val="C00000"/>
                </a:solidFill>
                <a:latin typeface="Calibri"/>
                <a:ea typeface="Calibri"/>
                <a:cs typeface="Calibri"/>
                <a:sym typeface="Calibri"/>
              </a:rPr>
              <a:t>:</a:t>
            </a:r>
            <a:r>
              <a:rPr lang="en-US" sz="2000">
                <a:latin typeface="Calibri"/>
                <a:ea typeface="Calibri"/>
                <a:cs typeface="Calibri"/>
                <a:sym typeface="Calibri"/>
              </a:rPr>
              <a:t> Το Τ</a:t>
            </a:r>
            <a:r>
              <a:rPr b="0" lang="en-US" sz="2000" u="none" cap="none" strike="noStrike">
                <a:solidFill>
                  <a:srgbClr val="000000"/>
                </a:solidFill>
                <a:latin typeface="Calibri"/>
                <a:ea typeface="Calibri"/>
                <a:cs typeface="Calibri"/>
                <a:sym typeface="Calibri"/>
              </a:rPr>
              <a:t>CP spec</a:t>
            </a:r>
            <a:r>
              <a:rPr lang="en-US" sz="2000">
                <a:latin typeface="Calibri"/>
                <a:ea typeface="Calibri"/>
                <a:cs typeface="Calibri"/>
                <a:sym typeface="Calibri"/>
              </a:rPr>
              <a:t> δεν λέει</a:t>
            </a:r>
            <a:r>
              <a:rPr b="0" lang="en-US" sz="2000" u="none" cap="none" strike="noStrike">
                <a:solidFill>
                  <a:srgbClr val="000000"/>
                </a:solidFill>
                <a:latin typeface="Calibri"/>
                <a:ea typeface="Calibri"/>
                <a:cs typeface="Calibri"/>
                <a:sym typeface="Calibri"/>
              </a:rPr>
              <a:t>, - </a:t>
            </a:r>
            <a:r>
              <a:rPr lang="en-US" sz="2000">
                <a:latin typeface="Calibri"/>
                <a:ea typeface="Calibri"/>
                <a:cs typeface="Calibri"/>
                <a:sym typeface="Calibri"/>
              </a:rPr>
              <a:t>εξαρτάται από τον εκτελεστή</a:t>
            </a:r>
            <a:endParaRPr b="0" sz="2000" u="none" cap="none" strike="noStrike">
              <a:solidFill>
                <a:srgbClr val="000000"/>
              </a:solidFill>
              <a:latin typeface="Calibri"/>
              <a:ea typeface="Calibri"/>
              <a:cs typeface="Calibri"/>
              <a:sym typeface="Calibri"/>
            </a:endParaRPr>
          </a:p>
        </p:txBody>
      </p:sp>
      <p:sp>
        <p:nvSpPr>
          <p:cNvPr id="5050" name="Google Shape;5050;p7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7"/>
                                        </p:tgtEl>
                                        <p:attrNameLst>
                                          <p:attrName>style.visibility</p:attrName>
                                        </p:attrNameLst>
                                      </p:cBhvr>
                                      <p:to>
                                        <p:strVal val="visible"/>
                                      </p:to>
                                    </p:set>
                                    <p:animEffect filter="fade" transition="in">
                                      <p:cBhvr>
                                        <p:cTn dur="500"/>
                                        <p:tgtEl>
                                          <p:spTgt spid="50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6"/>
                                        </p:tgtEl>
                                        <p:attrNameLst>
                                          <p:attrName>style.visibility</p:attrName>
                                        </p:attrNameLst>
                                      </p:cBhvr>
                                      <p:to>
                                        <p:strVal val="visible"/>
                                      </p:to>
                                    </p:set>
                                    <p:animEffect filter="fade" transition="in">
                                      <p:cBhvr>
                                        <p:cTn dur="500"/>
                                        <p:tgtEl>
                                          <p:spTgt spid="4946"/>
                                        </p:tgtEl>
                                      </p:cBhvr>
                                    </p:animEffect>
                                  </p:childTnLst>
                                </p:cTn>
                              </p:par>
                              <p:par>
                                <p:cTn fill="hold" nodeType="withEffect" presetClass="entr" presetID="10" presetSubtype="0">
                                  <p:stCondLst>
                                    <p:cond delay="0"/>
                                  </p:stCondLst>
                                  <p:childTnLst>
                                    <p:set>
                                      <p:cBhvr>
                                        <p:cTn dur="1" fill="hold">
                                          <p:stCondLst>
                                            <p:cond delay="0"/>
                                          </p:stCondLst>
                                        </p:cTn>
                                        <p:tgtEl>
                                          <p:spTgt spid="4967"/>
                                        </p:tgtEl>
                                        <p:attrNameLst>
                                          <p:attrName>style.visibility</p:attrName>
                                        </p:attrNameLst>
                                      </p:cBhvr>
                                      <p:to>
                                        <p:strVal val="visible"/>
                                      </p:to>
                                    </p:set>
                                    <p:animEffect filter="fade" transition="in">
                                      <p:cBhvr>
                                        <p:cTn dur="500"/>
                                        <p:tgtEl>
                                          <p:spTgt spid="4967"/>
                                        </p:tgtEl>
                                      </p:cBhvr>
                                    </p:animEffect>
                                  </p:childTnLst>
                                </p:cTn>
                              </p:par>
                              <p:par>
                                <p:cTn fill="hold" nodeType="withEffect" presetClass="entr" presetID="10" presetSubtype="0">
                                  <p:stCondLst>
                                    <p:cond delay="0"/>
                                  </p:stCondLst>
                                  <p:childTnLst>
                                    <p:set>
                                      <p:cBhvr>
                                        <p:cTn dur="1" fill="hold">
                                          <p:stCondLst>
                                            <p:cond delay="0"/>
                                          </p:stCondLst>
                                        </p:cTn>
                                        <p:tgtEl>
                                          <p:spTgt spid="5048"/>
                                        </p:tgtEl>
                                        <p:attrNameLst>
                                          <p:attrName>style.visibility</p:attrName>
                                        </p:attrNameLst>
                                      </p:cBhvr>
                                      <p:to>
                                        <p:strVal val="visible"/>
                                      </p:to>
                                    </p:set>
                                    <p:animEffect filter="fade" transition="in">
                                      <p:cBhvr>
                                        <p:cTn dur="500"/>
                                        <p:tgtEl>
                                          <p:spTgt spid="50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9"/>
                                        </p:tgtEl>
                                        <p:attrNameLst>
                                          <p:attrName>style.visibility</p:attrName>
                                        </p:attrNameLst>
                                      </p:cBhvr>
                                      <p:to>
                                        <p:strVal val="visible"/>
                                      </p:to>
                                    </p:set>
                                    <p:animEffect filter="fade" transition="in">
                                      <p:cBhvr>
                                        <p:cTn dur="500"/>
                                        <p:tgtEl>
                                          <p:spTgt spid="50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grpSp>
        <p:nvGrpSpPr>
          <p:cNvPr id="705" name="Google Shape;705;p8"/>
          <p:cNvGrpSpPr/>
          <p:nvPr/>
        </p:nvGrpSpPr>
        <p:grpSpPr>
          <a:xfrm>
            <a:off x="1934108" y="3724250"/>
            <a:ext cx="5150044" cy="771548"/>
            <a:chOff x="2578811" y="4965666"/>
            <a:chExt cx="6866725" cy="1028731"/>
          </a:xfrm>
        </p:grpSpPr>
        <p:cxnSp>
          <p:nvCxnSpPr>
            <p:cNvPr id="706" name="Google Shape;706;p8"/>
            <p:cNvCxnSpPr/>
            <p:nvPr/>
          </p:nvCxnSpPr>
          <p:spPr>
            <a:xfrm>
              <a:off x="2578811" y="5062556"/>
              <a:ext cx="1582832" cy="302617"/>
            </a:xfrm>
            <a:prstGeom prst="straightConnector1">
              <a:avLst/>
            </a:prstGeom>
            <a:noFill/>
            <a:ln cap="flat" cmpd="sng" w="19050">
              <a:solidFill>
                <a:schemeClr val="dk1"/>
              </a:solidFill>
              <a:prstDash val="solid"/>
              <a:miter lim="800000"/>
              <a:headEnd len="sm" w="sm" type="none"/>
              <a:tailEnd len="sm" w="sm" type="none"/>
            </a:ln>
          </p:spPr>
        </p:cxnSp>
        <p:grpSp>
          <p:nvGrpSpPr>
            <p:cNvPr id="707" name="Google Shape;707;p8"/>
            <p:cNvGrpSpPr/>
            <p:nvPr/>
          </p:nvGrpSpPr>
          <p:grpSpPr>
            <a:xfrm>
              <a:off x="4062521" y="4965666"/>
              <a:ext cx="5383015" cy="1028731"/>
              <a:chOff x="4062521" y="4965666"/>
              <a:chExt cx="5383015" cy="1028731"/>
            </a:xfrm>
          </p:grpSpPr>
          <p:cxnSp>
            <p:nvCxnSpPr>
              <p:cNvPr id="708" name="Google Shape;708;p8"/>
              <p:cNvCxnSpPr/>
              <p:nvPr/>
            </p:nvCxnSpPr>
            <p:spPr>
              <a:xfrm flipH="1">
                <a:off x="7972023" y="4973372"/>
                <a:ext cx="1473513" cy="474391"/>
              </a:xfrm>
              <a:prstGeom prst="straightConnector1">
                <a:avLst/>
              </a:prstGeom>
              <a:noFill/>
              <a:ln cap="flat" cmpd="sng" w="19050">
                <a:solidFill>
                  <a:schemeClr val="dk1"/>
                </a:solidFill>
                <a:prstDash val="solid"/>
                <a:miter lim="800000"/>
                <a:headEnd len="sm" w="sm" type="none"/>
                <a:tailEnd len="sm" w="sm" type="none"/>
              </a:ln>
            </p:spPr>
          </p:cxnSp>
          <p:sp>
            <p:nvSpPr>
              <p:cNvPr id="709" name="Google Shape;709;p8"/>
              <p:cNvSpPr/>
              <p:nvPr/>
            </p:nvSpPr>
            <p:spPr>
              <a:xfrm>
                <a:off x="4062521" y="4965666"/>
                <a:ext cx="4036903" cy="1028731"/>
              </a:xfrm>
              <a:custGeom>
                <a:rect b="b" l="l" r="r" t="t"/>
                <a:pathLst>
                  <a:path extrusionOk="0" h="917" w="187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             </a:t>
                </a:r>
                <a:endParaRPr sz="1100"/>
              </a:p>
            </p:txBody>
          </p:sp>
        </p:grpSp>
      </p:grpSp>
      <p:sp>
        <p:nvSpPr>
          <p:cNvPr id="710" name="Google Shape;710;p8"/>
          <p:cNvSpPr/>
          <p:nvPr/>
        </p:nvSpPr>
        <p:spPr>
          <a:xfrm>
            <a:off x="7721259" y="1625604"/>
            <a:ext cx="667827" cy="2184418"/>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11" name="Google Shape;711;p8"/>
          <p:cNvSpPr/>
          <p:nvPr/>
        </p:nvSpPr>
        <p:spPr>
          <a:xfrm>
            <a:off x="640762" y="1692491"/>
            <a:ext cx="634983" cy="2191650"/>
          </a:xfrm>
          <a:custGeom>
            <a:rect b="b" l="l" r="r" t="t"/>
            <a:pathLst>
              <a:path extrusionOk="0" h="1312" w="348">
                <a:moveTo>
                  <a:pt x="0" y="1306"/>
                </a:moveTo>
                <a:lnTo>
                  <a:pt x="348" y="0"/>
                </a:lnTo>
                <a:lnTo>
                  <a:pt x="342" y="1258"/>
                </a:lnTo>
                <a:lnTo>
                  <a:pt x="180" y="1312"/>
                </a:lnTo>
                <a:lnTo>
                  <a:pt x="0" y="1306"/>
                </a:lnTo>
                <a:close/>
              </a:path>
            </a:pathLst>
          </a:custGeom>
          <a:gradFill>
            <a:gsLst>
              <a:gs pos="0">
                <a:srgbClr val="FFFFFF"/>
              </a:gs>
              <a:gs pos="100000">
                <a:srgbClr val="B2B2B2"/>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712" name="Google Shape;712;p8"/>
          <p:cNvGrpSpPr/>
          <p:nvPr/>
        </p:nvGrpSpPr>
        <p:grpSpPr>
          <a:xfrm>
            <a:off x="8216766" y="3185069"/>
            <a:ext cx="412374" cy="802661"/>
            <a:chOff x="4140" y="429"/>
            <a:chExt cx="1425" cy="2396"/>
          </a:xfrm>
        </p:grpSpPr>
        <p:sp>
          <p:nvSpPr>
            <p:cNvPr id="713" name="Google Shape;713;p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14" name="Google Shape;714;p8"/>
            <p:cNvSpPr/>
            <p:nvPr/>
          </p:nvSpPr>
          <p:spPr>
            <a:xfrm>
              <a:off x="4203" y="429"/>
              <a:ext cx="1053" cy="2283"/>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15" name="Google Shape;715;p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16" name="Google Shape;716;p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17" name="Google Shape;717;p8"/>
            <p:cNvSpPr/>
            <p:nvPr/>
          </p:nvSpPr>
          <p:spPr>
            <a:xfrm>
              <a:off x="4209" y="693"/>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718" name="Google Shape;718;p8"/>
            <p:cNvGrpSpPr/>
            <p:nvPr/>
          </p:nvGrpSpPr>
          <p:grpSpPr>
            <a:xfrm>
              <a:off x="4751" y="667"/>
              <a:ext cx="580" cy="146"/>
              <a:chOff x="617" y="2567"/>
              <a:chExt cx="724" cy="140"/>
            </a:xfrm>
          </p:grpSpPr>
          <p:sp>
            <p:nvSpPr>
              <p:cNvPr id="719" name="Google Shape;719;p8"/>
              <p:cNvSpPr/>
              <p:nvPr/>
            </p:nvSpPr>
            <p:spPr>
              <a:xfrm>
                <a:off x="617" y="2567"/>
                <a:ext cx="724"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20" name="Google Shape;720;p8"/>
              <p:cNvSpPr/>
              <p:nvPr/>
            </p:nvSpPr>
            <p:spPr>
              <a:xfrm>
                <a:off x="633" y="2582"/>
                <a:ext cx="692"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721" name="Google Shape;721;p8"/>
            <p:cNvSpPr/>
            <p:nvPr/>
          </p:nvSpPr>
          <p:spPr>
            <a:xfrm>
              <a:off x="4222" y="101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722" name="Google Shape;722;p8"/>
            <p:cNvGrpSpPr/>
            <p:nvPr/>
          </p:nvGrpSpPr>
          <p:grpSpPr>
            <a:xfrm>
              <a:off x="4745" y="996"/>
              <a:ext cx="580" cy="156"/>
              <a:chOff x="612" y="2570"/>
              <a:chExt cx="724" cy="162"/>
            </a:xfrm>
          </p:grpSpPr>
          <p:sp>
            <p:nvSpPr>
              <p:cNvPr id="723" name="Google Shape;723;p8"/>
              <p:cNvSpPr/>
              <p:nvPr/>
            </p:nvSpPr>
            <p:spPr>
              <a:xfrm>
                <a:off x="612" y="2570"/>
                <a:ext cx="724" cy="16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24" name="Google Shape;724;p8"/>
              <p:cNvSpPr/>
              <p:nvPr/>
            </p:nvSpPr>
            <p:spPr>
              <a:xfrm>
                <a:off x="628" y="2586"/>
                <a:ext cx="692" cy="106"/>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725" name="Google Shape;725;p8"/>
            <p:cNvSpPr/>
            <p:nvPr/>
          </p:nvSpPr>
          <p:spPr>
            <a:xfrm>
              <a:off x="4216" y="1357"/>
              <a:ext cx="599"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26" name="Google Shape;726;p8"/>
            <p:cNvSpPr/>
            <p:nvPr/>
          </p:nvSpPr>
          <p:spPr>
            <a:xfrm>
              <a:off x="4228" y="1654"/>
              <a:ext cx="593"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727" name="Google Shape;727;p8"/>
            <p:cNvGrpSpPr/>
            <p:nvPr/>
          </p:nvGrpSpPr>
          <p:grpSpPr>
            <a:xfrm>
              <a:off x="4733" y="1627"/>
              <a:ext cx="586" cy="151"/>
              <a:chOff x="611" y="2568"/>
              <a:chExt cx="730" cy="139"/>
            </a:xfrm>
          </p:grpSpPr>
          <p:sp>
            <p:nvSpPr>
              <p:cNvPr id="728" name="Google Shape;728;p8"/>
              <p:cNvSpPr/>
              <p:nvPr/>
            </p:nvSpPr>
            <p:spPr>
              <a:xfrm>
                <a:off x="611" y="2568"/>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29" name="Google Shape;729;p8"/>
              <p:cNvSpPr/>
              <p:nvPr/>
            </p:nvSpPr>
            <p:spPr>
              <a:xfrm>
                <a:off x="627" y="2583"/>
                <a:ext cx="699"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730" name="Google Shape;730;p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nvGrpSpPr>
            <p:cNvPr id="731" name="Google Shape;731;p8"/>
            <p:cNvGrpSpPr/>
            <p:nvPr/>
          </p:nvGrpSpPr>
          <p:grpSpPr>
            <a:xfrm>
              <a:off x="4739" y="1325"/>
              <a:ext cx="580" cy="140"/>
              <a:chOff x="614" y="2566"/>
              <a:chExt cx="723" cy="140"/>
            </a:xfrm>
          </p:grpSpPr>
          <p:sp>
            <p:nvSpPr>
              <p:cNvPr id="732" name="Google Shape;732;p8"/>
              <p:cNvSpPr/>
              <p:nvPr/>
            </p:nvSpPr>
            <p:spPr>
              <a:xfrm>
                <a:off x="614" y="2566"/>
                <a:ext cx="723"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3" name="Google Shape;733;p8"/>
              <p:cNvSpPr/>
              <p:nvPr/>
            </p:nvSpPr>
            <p:spPr>
              <a:xfrm>
                <a:off x="630" y="2582"/>
                <a:ext cx="691"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sp>
          <p:nvSpPr>
            <p:cNvPr id="734" name="Google Shape;734;p8"/>
            <p:cNvSpPr/>
            <p:nvPr/>
          </p:nvSpPr>
          <p:spPr>
            <a:xfrm>
              <a:off x="5250" y="429"/>
              <a:ext cx="69" cy="2288"/>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5" name="Google Shape;735;p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6" name="Google Shape;736;p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7" name="Google Shape;737;p8"/>
            <p:cNvSpPr/>
            <p:nvPr/>
          </p:nvSpPr>
          <p:spPr>
            <a:xfrm>
              <a:off x="5515" y="2609"/>
              <a:ext cx="50"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8" name="Google Shape;738;p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39" name="Google Shape;739;p8"/>
            <p:cNvSpPr/>
            <p:nvPr/>
          </p:nvSpPr>
          <p:spPr>
            <a:xfrm>
              <a:off x="4140" y="2679"/>
              <a:ext cx="1198"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40" name="Google Shape;740;p8"/>
            <p:cNvSpPr/>
            <p:nvPr/>
          </p:nvSpPr>
          <p:spPr>
            <a:xfrm>
              <a:off x="4203" y="2712"/>
              <a:ext cx="1072" cy="81"/>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41" name="Google Shape;741;p8"/>
            <p:cNvSpPr/>
            <p:nvPr/>
          </p:nvSpPr>
          <p:spPr>
            <a:xfrm>
              <a:off x="4310"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42" name="Google Shape;742;p8"/>
            <p:cNvSpPr/>
            <p:nvPr/>
          </p:nvSpPr>
          <p:spPr>
            <a:xfrm>
              <a:off x="4487"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Arial"/>
                <a:ea typeface="Arial"/>
                <a:cs typeface="Arial"/>
                <a:sym typeface="Arial"/>
              </a:endParaRPr>
            </a:p>
          </p:txBody>
        </p:sp>
        <p:sp>
          <p:nvSpPr>
            <p:cNvPr id="743" name="Google Shape;743;p8"/>
            <p:cNvSpPr/>
            <p:nvPr/>
          </p:nvSpPr>
          <p:spPr>
            <a:xfrm>
              <a:off x="4663"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sp>
          <p:nvSpPr>
            <p:cNvPr id="744" name="Google Shape;744;p8"/>
            <p:cNvSpPr/>
            <p:nvPr/>
          </p:nvSpPr>
          <p:spPr>
            <a:xfrm>
              <a:off x="5061" y="1837"/>
              <a:ext cx="88"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Tahoma"/>
                <a:ea typeface="Tahoma"/>
                <a:cs typeface="Tahoma"/>
                <a:sym typeface="Tahoma"/>
              </a:endParaRPr>
            </a:p>
          </p:txBody>
        </p:sp>
      </p:grpSp>
      <p:grpSp>
        <p:nvGrpSpPr>
          <p:cNvPr id="745" name="Google Shape;745;p8"/>
          <p:cNvGrpSpPr/>
          <p:nvPr/>
        </p:nvGrpSpPr>
        <p:grpSpPr>
          <a:xfrm>
            <a:off x="6383114" y="1558716"/>
            <a:ext cx="1459856" cy="2184419"/>
            <a:chOff x="8091785" y="2078288"/>
            <a:chExt cx="2364905" cy="2912558"/>
          </a:xfrm>
        </p:grpSpPr>
        <p:sp>
          <p:nvSpPr>
            <p:cNvPr id="746" name="Google Shape;746;p8"/>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747" name="Google Shape;747;p8"/>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748" name="Google Shape;748;p8"/>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cxnSp>
          <p:nvCxnSpPr>
            <p:cNvPr id="749" name="Google Shape;749;p8"/>
            <p:cNvCxnSpPr/>
            <p:nvPr/>
          </p:nvCxnSpPr>
          <p:spPr>
            <a:xfrm>
              <a:off x="8108201" y="3602458"/>
              <a:ext cx="2233387" cy="0"/>
            </a:xfrm>
            <a:prstGeom prst="straightConnector1">
              <a:avLst/>
            </a:prstGeom>
            <a:noFill/>
            <a:ln cap="flat" cmpd="sng" w="28575">
              <a:solidFill>
                <a:srgbClr val="000000"/>
              </a:solidFill>
              <a:prstDash val="solid"/>
              <a:round/>
              <a:headEnd len="med" w="med" type="none"/>
              <a:tailEnd len="med" w="med" type="none"/>
            </a:ln>
          </p:spPr>
        </p:cxnSp>
        <p:sp>
          <p:nvSpPr>
            <p:cNvPr id="750" name="Google Shape;750;p8"/>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751" name="Google Shape;751;p8"/>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752" name="Google Shape;752;p8"/>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753" name="Google Shape;753;p8"/>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754" name="Google Shape;754;p8"/>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755" name="Google Shape;755;p8"/>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grpSp>
        <p:nvGrpSpPr>
          <p:cNvPr id="756" name="Google Shape;756;p8"/>
          <p:cNvGrpSpPr/>
          <p:nvPr/>
        </p:nvGrpSpPr>
        <p:grpSpPr>
          <a:xfrm>
            <a:off x="1266295" y="1625604"/>
            <a:ext cx="1598912" cy="2184419"/>
            <a:chOff x="8091785" y="2078288"/>
            <a:chExt cx="2364905" cy="2912558"/>
          </a:xfrm>
        </p:grpSpPr>
        <p:sp>
          <p:nvSpPr>
            <p:cNvPr id="757" name="Google Shape;757;p8"/>
            <p:cNvSpPr/>
            <p:nvPr/>
          </p:nvSpPr>
          <p:spPr>
            <a:xfrm>
              <a:off x="8179440" y="2078288"/>
              <a:ext cx="2277250" cy="2799267"/>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sp>
          <p:nvSpPr>
            <p:cNvPr id="758" name="Google Shape;758;p8"/>
            <p:cNvSpPr/>
            <p:nvPr/>
          </p:nvSpPr>
          <p:spPr>
            <a:xfrm>
              <a:off x="8091785" y="2167472"/>
              <a:ext cx="2254867" cy="2823374"/>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ahoma"/>
                <a:buNone/>
              </a:pPr>
              <a:r>
                <a:t/>
              </a:r>
              <a:endParaRPr b="0" i="0" sz="2700" u="none" cap="none" strike="noStrike">
                <a:solidFill>
                  <a:srgbClr val="000000"/>
                </a:solidFill>
                <a:latin typeface="Times New Roman"/>
                <a:ea typeface="Times New Roman"/>
                <a:cs typeface="Times New Roman"/>
                <a:sym typeface="Times New Roman"/>
              </a:endParaRPr>
            </a:p>
          </p:txBody>
        </p:sp>
        <p:cxnSp>
          <p:nvCxnSpPr>
            <p:cNvPr id="759" name="Google Shape;759;p8"/>
            <p:cNvCxnSpPr/>
            <p:nvPr/>
          </p:nvCxnSpPr>
          <p:spPr>
            <a:xfrm>
              <a:off x="8108956" y="2749010"/>
              <a:ext cx="2238254" cy="4821"/>
            </a:xfrm>
            <a:prstGeom prst="straightConnector1">
              <a:avLst/>
            </a:prstGeom>
            <a:noFill/>
            <a:ln cap="flat" cmpd="sng" w="28575">
              <a:solidFill>
                <a:srgbClr val="000000"/>
              </a:solidFill>
              <a:prstDash val="solid"/>
              <a:round/>
              <a:headEnd len="med" w="med" type="none"/>
              <a:tailEnd len="med" w="med" type="none"/>
            </a:ln>
          </p:spPr>
        </p:cxnSp>
        <p:cxnSp>
          <p:nvCxnSpPr>
            <p:cNvPr id="760" name="Google Shape;760;p8"/>
            <p:cNvCxnSpPr/>
            <p:nvPr/>
          </p:nvCxnSpPr>
          <p:spPr>
            <a:xfrm>
              <a:off x="8121121" y="3602458"/>
              <a:ext cx="2233388" cy="0"/>
            </a:xfrm>
            <a:prstGeom prst="straightConnector1">
              <a:avLst/>
            </a:prstGeom>
            <a:noFill/>
            <a:ln cap="flat" cmpd="sng" w="28575">
              <a:solidFill>
                <a:srgbClr val="000000"/>
              </a:solidFill>
              <a:prstDash val="solid"/>
              <a:round/>
              <a:headEnd len="med" w="med" type="none"/>
              <a:tailEnd len="med" w="med" type="none"/>
            </a:ln>
          </p:spPr>
        </p:cxnSp>
        <p:sp>
          <p:nvSpPr>
            <p:cNvPr id="761" name="Google Shape;761;p8"/>
            <p:cNvSpPr txBox="1"/>
            <p:nvPr/>
          </p:nvSpPr>
          <p:spPr>
            <a:xfrm>
              <a:off x="8218436" y="4533100"/>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physical</a:t>
              </a:r>
              <a:endParaRPr sz="1100"/>
            </a:p>
          </p:txBody>
        </p:sp>
        <p:sp>
          <p:nvSpPr>
            <p:cNvPr id="762" name="Google Shape;762;p8"/>
            <p:cNvSpPr txBox="1"/>
            <p:nvPr/>
          </p:nvSpPr>
          <p:spPr>
            <a:xfrm>
              <a:off x="8218436" y="4088345"/>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link</a:t>
              </a:r>
              <a:endParaRPr sz="1100"/>
            </a:p>
          </p:txBody>
        </p:sp>
        <p:sp>
          <p:nvSpPr>
            <p:cNvPr id="763" name="Google Shape;763;p8"/>
            <p:cNvSpPr txBox="1"/>
            <p:nvPr/>
          </p:nvSpPr>
          <p:spPr>
            <a:xfrm>
              <a:off x="8218436" y="3646079"/>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network (IP)</a:t>
              </a:r>
              <a:endParaRPr sz="1100"/>
            </a:p>
          </p:txBody>
        </p:sp>
        <p:cxnSp>
          <p:nvCxnSpPr>
            <p:cNvPr id="764" name="Google Shape;764;p8"/>
            <p:cNvCxnSpPr/>
            <p:nvPr/>
          </p:nvCxnSpPr>
          <p:spPr>
            <a:xfrm>
              <a:off x="8116255" y="4074895"/>
              <a:ext cx="2233388" cy="0"/>
            </a:xfrm>
            <a:prstGeom prst="straightConnector1">
              <a:avLst/>
            </a:prstGeom>
            <a:noFill/>
            <a:ln cap="flat" cmpd="sng" w="28575">
              <a:solidFill>
                <a:srgbClr val="000000"/>
              </a:solidFill>
              <a:prstDash val="solid"/>
              <a:round/>
              <a:headEnd len="med" w="med" type="none"/>
              <a:tailEnd len="med" w="med" type="none"/>
            </a:ln>
          </p:spPr>
        </p:cxnSp>
        <p:cxnSp>
          <p:nvCxnSpPr>
            <p:cNvPr id="765" name="Google Shape;765;p8"/>
            <p:cNvCxnSpPr/>
            <p:nvPr/>
          </p:nvCxnSpPr>
          <p:spPr>
            <a:xfrm>
              <a:off x="8111389" y="4528049"/>
              <a:ext cx="2233388" cy="0"/>
            </a:xfrm>
            <a:prstGeom prst="straightConnector1">
              <a:avLst/>
            </a:prstGeom>
            <a:noFill/>
            <a:ln cap="flat" cmpd="sng" w="28575">
              <a:solidFill>
                <a:srgbClr val="000000"/>
              </a:solidFill>
              <a:prstDash val="solid"/>
              <a:round/>
              <a:headEnd len="med" w="med" type="none"/>
              <a:tailEnd len="med" w="med" type="none"/>
            </a:ln>
          </p:spPr>
        </p:cxnSp>
        <p:sp>
          <p:nvSpPr>
            <p:cNvPr id="766" name="Google Shape;766;p8"/>
            <p:cNvSpPr txBox="1"/>
            <p:nvPr/>
          </p:nvSpPr>
          <p:spPr>
            <a:xfrm>
              <a:off x="8179440" y="2284368"/>
              <a:ext cx="20193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application</a:t>
              </a:r>
              <a:endParaRPr sz="1100"/>
            </a:p>
          </p:txBody>
        </p:sp>
      </p:grpSp>
      <p:sp>
        <p:nvSpPr>
          <p:cNvPr id="767" name="Google Shape;767;p8"/>
          <p:cNvSpPr txBox="1"/>
          <p:nvPr/>
        </p:nvSpPr>
        <p:spPr>
          <a:xfrm>
            <a:off x="6549396" y="2245371"/>
            <a:ext cx="105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grpSp>
        <p:nvGrpSpPr>
          <p:cNvPr id="768" name="Google Shape;768;p8"/>
          <p:cNvGrpSpPr/>
          <p:nvPr/>
        </p:nvGrpSpPr>
        <p:grpSpPr>
          <a:xfrm>
            <a:off x="375474" y="3707632"/>
            <a:ext cx="769877" cy="447848"/>
            <a:chOff x="7493876" y="2774731"/>
            <a:chExt cx="1481958" cy="894622"/>
          </a:xfrm>
        </p:grpSpPr>
        <p:sp>
          <p:nvSpPr>
            <p:cNvPr id="769" name="Google Shape;769;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770" name="Google Shape;770;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771" name="Google Shape;771;p8"/>
            <p:cNvGrpSpPr/>
            <p:nvPr/>
          </p:nvGrpSpPr>
          <p:grpSpPr>
            <a:xfrm>
              <a:off x="7713663" y="2848339"/>
              <a:ext cx="1042107" cy="425543"/>
              <a:chOff x="7786941" y="2884917"/>
              <a:chExt cx="897649" cy="353919"/>
            </a:xfrm>
          </p:grpSpPr>
          <p:sp>
            <p:nvSpPr>
              <p:cNvPr id="772" name="Google Shape;772;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3" name="Google Shape;773;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4" name="Google Shape;774;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5" name="Google Shape;775;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sp>
        <p:nvSpPr>
          <p:cNvPr id="776" name="Google Shape;776;p8"/>
          <p:cNvSpPr txBox="1"/>
          <p:nvPr>
            <p:ph type="title"/>
          </p:nvPr>
        </p:nvSpPr>
        <p:spPr>
          <a:xfrm>
            <a:off x="-10583" y="216994"/>
            <a:ext cx="83256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Ενέργειες Επιπέδου Μεταφοράς</a:t>
            </a:r>
            <a:endParaRPr sz="3600"/>
          </a:p>
        </p:txBody>
      </p:sp>
      <p:grpSp>
        <p:nvGrpSpPr>
          <p:cNvPr id="777" name="Google Shape;777;p8"/>
          <p:cNvGrpSpPr/>
          <p:nvPr/>
        </p:nvGrpSpPr>
        <p:grpSpPr>
          <a:xfrm>
            <a:off x="1846655" y="2067017"/>
            <a:ext cx="309563" cy="119063"/>
            <a:chOff x="1287" y="2524"/>
            <a:chExt cx="260" cy="100"/>
          </a:xfrm>
        </p:grpSpPr>
        <p:sp>
          <p:nvSpPr>
            <p:cNvPr id="778" name="Google Shape;778;p8"/>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79" name="Google Shape;779;p8"/>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0" name="Google Shape;780;p8"/>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1" name="Google Shape;781;p8"/>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782" name="Google Shape;782;p8"/>
          <p:cNvGrpSpPr/>
          <p:nvPr/>
        </p:nvGrpSpPr>
        <p:grpSpPr>
          <a:xfrm>
            <a:off x="7260858" y="2005207"/>
            <a:ext cx="309563" cy="119063"/>
            <a:chOff x="1287" y="2524"/>
            <a:chExt cx="260" cy="100"/>
          </a:xfrm>
        </p:grpSpPr>
        <p:sp>
          <p:nvSpPr>
            <p:cNvPr id="783" name="Google Shape;783;p8"/>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4" name="Google Shape;784;p8"/>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5" name="Google Shape;785;p8"/>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86" name="Google Shape;786;p8"/>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87" name="Google Shape;787;p8"/>
          <p:cNvSpPr/>
          <p:nvPr/>
        </p:nvSpPr>
        <p:spPr>
          <a:xfrm>
            <a:off x="6032661" y="1558715"/>
            <a:ext cx="1832400" cy="25272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8" name="Google Shape;788;p8"/>
          <p:cNvSpPr txBox="1"/>
          <p:nvPr/>
        </p:nvSpPr>
        <p:spPr>
          <a:xfrm>
            <a:off x="1458269" y="2314935"/>
            <a:ext cx="1151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transport</a:t>
            </a:r>
            <a:endParaRPr sz="1100"/>
          </a:p>
        </p:txBody>
      </p:sp>
      <p:sp>
        <p:nvSpPr>
          <p:cNvPr id="789" name="Google Shape;789;p8"/>
          <p:cNvSpPr/>
          <p:nvPr/>
        </p:nvSpPr>
        <p:spPr>
          <a:xfrm>
            <a:off x="318757" y="893540"/>
            <a:ext cx="2749800" cy="3345000"/>
          </a:xfrm>
          <a:prstGeom prst="rect">
            <a:avLst/>
          </a:prstGeom>
          <a:solidFill>
            <a:schemeClr val="lt1">
              <a:alpha val="8196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790" name="Google Shape;790;p8"/>
          <p:cNvGrpSpPr/>
          <p:nvPr/>
        </p:nvGrpSpPr>
        <p:grpSpPr>
          <a:xfrm>
            <a:off x="1846655" y="2067017"/>
            <a:ext cx="309563" cy="119063"/>
            <a:chOff x="1287" y="2524"/>
            <a:chExt cx="260" cy="100"/>
          </a:xfrm>
        </p:grpSpPr>
        <p:sp>
          <p:nvSpPr>
            <p:cNvPr id="791" name="Google Shape;791;p8"/>
            <p:cNvSpPr/>
            <p:nvPr/>
          </p:nvSpPr>
          <p:spPr>
            <a:xfrm>
              <a:off x="1287" y="2524"/>
              <a:ext cx="260" cy="10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2" name="Google Shape;792;p8"/>
            <p:cNvSpPr/>
            <p:nvPr/>
          </p:nvSpPr>
          <p:spPr>
            <a:xfrm>
              <a:off x="1338" y="2537"/>
              <a:ext cx="155" cy="76"/>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3" name="Google Shape;793;p8"/>
            <p:cNvSpPr/>
            <p:nvPr/>
          </p:nvSpPr>
          <p:spPr>
            <a:xfrm>
              <a:off x="1503" y="2582"/>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794" name="Google Shape;794;p8"/>
            <p:cNvSpPr/>
            <p:nvPr/>
          </p:nvSpPr>
          <p:spPr>
            <a:xfrm>
              <a:off x="1298" y="2583"/>
              <a:ext cx="27" cy="27"/>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795" name="Google Shape;795;p8"/>
          <p:cNvSpPr txBox="1"/>
          <p:nvPr/>
        </p:nvSpPr>
        <p:spPr>
          <a:xfrm>
            <a:off x="3159358" y="1373026"/>
            <a:ext cx="292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1" lang="en-US" sz="1800" u="sng">
                <a:latin typeface="Calibri"/>
                <a:ea typeface="Calibri"/>
                <a:cs typeface="Calibri"/>
                <a:sym typeface="Calibri"/>
              </a:rPr>
              <a:t>Παραλήπτης</a:t>
            </a:r>
            <a:r>
              <a:rPr b="1" i="0" lang="en-US" sz="1800" u="sng" cap="none" strike="noStrike">
                <a:solidFill>
                  <a:srgbClr val="000000"/>
                </a:solidFill>
                <a:latin typeface="Calibri"/>
                <a:ea typeface="Calibri"/>
                <a:cs typeface="Calibri"/>
                <a:sym typeface="Calibri"/>
              </a:rPr>
              <a:t>:</a:t>
            </a:r>
            <a:endParaRPr b="1" sz="1800" u="sng"/>
          </a:p>
          <a:p>
            <a:pPr indent="-76200" lvl="0" marL="215900" marR="0" rtl="0" algn="l">
              <a:lnSpc>
                <a:spcPct val="100000"/>
              </a:lnSpc>
              <a:spcBef>
                <a:spcPts val="0"/>
              </a:spcBef>
              <a:spcAft>
                <a:spcPts val="0"/>
              </a:spcAft>
              <a:buClr>
                <a:srgbClr val="0200A3"/>
              </a:buClr>
              <a:buSzPts val="1500"/>
              <a:buFont typeface="Noto Sans Symbols"/>
              <a:buNone/>
            </a:pPr>
            <a:r>
              <a:t/>
            </a:r>
            <a:endParaRPr b="1" i="0" sz="1800" u="sng" cap="none" strike="noStrike">
              <a:solidFill>
                <a:srgbClr val="000000"/>
              </a:solidFill>
              <a:latin typeface="Calibri"/>
              <a:ea typeface="Calibri"/>
              <a:cs typeface="Calibri"/>
              <a:sym typeface="Calibri"/>
            </a:endParaRPr>
          </a:p>
        </p:txBody>
      </p:sp>
      <p:grpSp>
        <p:nvGrpSpPr>
          <p:cNvPr id="796" name="Google Shape;796;p8"/>
          <p:cNvGrpSpPr/>
          <p:nvPr/>
        </p:nvGrpSpPr>
        <p:grpSpPr>
          <a:xfrm>
            <a:off x="1766770" y="2316644"/>
            <a:ext cx="944325" cy="284625"/>
            <a:chOff x="8934916" y="2775692"/>
            <a:chExt cx="1259100" cy="379500"/>
          </a:xfrm>
        </p:grpSpPr>
        <p:sp>
          <p:nvSpPr>
            <p:cNvPr id="797" name="Google Shape;797;p8"/>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98" name="Google Shape;798;p8"/>
            <p:cNvSpPr txBox="1"/>
            <p:nvPr/>
          </p:nvSpPr>
          <p:spPr>
            <a:xfrm>
              <a:off x="8934916" y="2775692"/>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  msg</a:t>
              </a:r>
              <a:endParaRPr sz="1100"/>
            </a:p>
          </p:txBody>
        </p:sp>
      </p:grpSp>
      <p:sp>
        <p:nvSpPr>
          <p:cNvPr id="799" name="Google Shape;799;p8"/>
          <p:cNvSpPr txBox="1"/>
          <p:nvPr/>
        </p:nvSpPr>
        <p:spPr>
          <a:xfrm>
            <a:off x="3272431" y="2745175"/>
            <a:ext cx="2869200" cy="7758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εξάγει το </a:t>
            </a:r>
            <a:r>
              <a:rPr lang="en-US" sz="1800">
                <a:solidFill>
                  <a:schemeClr val="dk1"/>
                </a:solidFill>
                <a:latin typeface="Calibri"/>
                <a:ea typeface="Calibri"/>
                <a:cs typeface="Calibri"/>
                <a:sym typeface="Calibri"/>
              </a:rPr>
              <a:t>μήνυμα επιπέδου εφαρμογής</a:t>
            </a:r>
            <a:endParaRPr sz="1100">
              <a:solidFill>
                <a:schemeClr val="dk1"/>
              </a:solidFill>
            </a:endParaRPr>
          </a:p>
          <a:p>
            <a:pPr indent="0" lvl="0" marL="342900" marR="0" rtl="0" algn="l">
              <a:lnSpc>
                <a:spcPct val="85000"/>
              </a:lnSpc>
              <a:spcBef>
                <a:spcPts val="0"/>
              </a:spcBef>
              <a:spcAft>
                <a:spcPts val="0"/>
              </a:spcAft>
              <a:buNone/>
            </a:pPr>
            <a:r>
              <a:t/>
            </a:r>
            <a:endParaRPr sz="1800">
              <a:latin typeface="Calibri"/>
              <a:ea typeface="Calibri"/>
              <a:cs typeface="Calibri"/>
              <a:sym typeface="Calibri"/>
            </a:endParaRPr>
          </a:p>
        </p:txBody>
      </p:sp>
      <p:sp>
        <p:nvSpPr>
          <p:cNvPr id="800" name="Google Shape;800;p8"/>
          <p:cNvSpPr txBox="1"/>
          <p:nvPr/>
        </p:nvSpPr>
        <p:spPr>
          <a:xfrm>
            <a:off x="3272430" y="2301636"/>
            <a:ext cx="2869200" cy="5403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ελέγχει τις τιμές του header</a:t>
            </a:r>
            <a:endParaRPr sz="1100"/>
          </a:p>
        </p:txBody>
      </p:sp>
      <p:sp>
        <p:nvSpPr>
          <p:cNvPr id="801" name="Google Shape;801;p8"/>
          <p:cNvSpPr txBox="1"/>
          <p:nvPr/>
        </p:nvSpPr>
        <p:spPr>
          <a:xfrm>
            <a:off x="3272440" y="1683060"/>
            <a:ext cx="2869200" cy="6234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100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λαμβάνει τμήμα από την</a:t>
            </a:r>
            <a:r>
              <a:rPr b="0" i="0" lang="en-US" sz="1800" u="none" cap="none" strike="noStrike">
                <a:solidFill>
                  <a:srgbClr val="000000"/>
                </a:solidFill>
                <a:latin typeface="Calibri"/>
                <a:ea typeface="Calibri"/>
                <a:cs typeface="Calibri"/>
                <a:sym typeface="Calibri"/>
              </a:rPr>
              <a:t> IP</a:t>
            </a:r>
            <a:endParaRPr sz="1100"/>
          </a:p>
        </p:txBody>
      </p:sp>
      <p:grpSp>
        <p:nvGrpSpPr>
          <p:cNvPr id="802" name="Google Shape;802;p8"/>
          <p:cNvGrpSpPr/>
          <p:nvPr/>
        </p:nvGrpSpPr>
        <p:grpSpPr>
          <a:xfrm>
            <a:off x="1309303" y="3611211"/>
            <a:ext cx="1363536" cy="284625"/>
            <a:chOff x="7863122" y="5632673"/>
            <a:chExt cx="1818048" cy="379500"/>
          </a:xfrm>
        </p:grpSpPr>
        <p:grpSp>
          <p:nvGrpSpPr>
            <p:cNvPr id="803" name="Google Shape;803;p8"/>
            <p:cNvGrpSpPr/>
            <p:nvPr/>
          </p:nvGrpSpPr>
          <p:grpSpPr>
            <a:xfrm>
              <a:off x="7863122" y="5638955"/>
              <a:ext cx="1259074" cy="338554"/>
              <a:chOff x="8964789" y="2648929"/>
              <a:chExt cx="1259074" cy="338554"/>
            </a:xfrm>
          </p:grpSpPr>
          <p:sp>
            <p:nvSpPr>
              <p:cNvPr id="804" name="Google Shape;804;p8"/>
              <p:cNvSpPr/>
              <p:nvPr/>
            </p:nvSpPr>
            <p:spPr>
              <a:xfrm>
                <a:off x="9032744" y="2707400"/>
                <a:ext cx="543189"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05" name="Google Shape;805;p8"/>
              <p:cNvSpPr txBox="1"/>
              <p:nvPr/>
            </p:nvSpPr>
            <p:spPr>
              <a:xfrm>
                <a:off x="8964789" y="2648929"/>
                <a:ext cx="1259074"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T</a:t>
                </a:r>
                <a:r>
                  <a:rPr b="0" baseline="-25000" i="0" lang="en-US" sz="1200" u="none" cap="none" strike="noStrike">
                    <a:solidFill>
                      <a:srgbClr val="000000"/>
                    </a:solidFill>
                    <a:latin typeface="Calibri"/>
                    <a:ea typeface="Calibri"/>
                    <a:cs typeface="Calibri"/>
                    <a:sym typeface="Calibri"/>
                  </a:rPr>
                  <a:t>h</a:t>
                </a:r>
                <a:endParaRPr sz="1100"/>
              </a:p>
            </p:txBody>
          </p:sp>
        </p:grpSp>
        <p:grpSp>
          <p:nvGrpSpPr>
            <p:cNvPr id="806" name="Google Shape;806;p8"/>
            <p:cNvGrpSpPr/>
            <p:nvPr/>
          </p:nvGrpSpPr>
          <p:grpSpPr>
            <a:xfrm>
              <a:off x="8422070" y="5632673"/>
              <a:ext cx="1259100" cy="379500"/>
              <a:chOff x="8934916" y="2778923"/>
              <a:chExt cx="1259100" cy="379500"/>
            </a:xfrm>
          </p:grpSpPr>
          <p:sp>
            <p:nvSpPr>
              <p:cNvPr id="807" name="Google Shape;807;p8"/>
              <p:cNvSpPr/>
              <p:nvPr/>
            </p:nvSpPr>
            <p:spPr>
              <a:xfrm>
                <a:off x="8964931" y="2842303"/>
                <a:ext cx="1140727" cy="246705"/>
              </a:xfrm>
              <a:prstGeom prst="rect">
                <a:avLst/>
              </a:prstGeom>
              <a:solidFill>
                <a:schemeClr val="lt1"/>
              </a:solidFill>
              <a:ln cap="flat" cmpd="sng" w="25400">
                <a:solidFill>
                  <a:srgbClr val="0070C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08" name="Google Shape;808;p8"/>
              <p:cNvSpPr txBox="1"/>
              <p:nvPr/>
            </p:nvSpPr>
            <p:spPr>
              <a:xfrm>
                <a:off x="8934916" y="2778923"/>
                <a:ext cx="12591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 msg</a:t>
                </a:r>
                <a:endParaRPr sz="1100"/>
              </a:p>
            </p:txBody>
          </p:sp>
        </p:grpSp>
      </p:grpSp>
      <p:sp>
        <p:nvSpPr>
          <p:cNvPr id="809" name="Google Shape;809;p8"/>
          <p:cNvSpPr txBox="1"/>
          <p:nvPr/>
        </p:nvSpPr>
        <p:spPr>
          <a:xfrm>
            <a:off x="3291000" y="3316287"/>
            <a:ext cx="2869200" cy="1011300"/>
          </a:xfrm>
          <a:prstGeom prst="rect">
            <a:avLst/>
          </a:prstGeom>
          <a:noFill/>
          <a:ln>
            <a:noFill/>
          </a:ln>
        </p:spPr>
        <p:txBody>
          <a:bodyPr anchorCtr="0" anchor="t" bIns="34275" lIns="68575" spcFirstLastPara="1" rIns="68575" wrap="square" tIns="34275">
            <a:spAutoFit/>
          </a:bodyPr>
          <a:lstStyle/>
          <a:p>
            <a:pPr indent="-165100" lvl="0" marL="215900" marR="0" rtl="0" algn="l">
              <a:lnSpc>
                <a:spcPct val="85000"/>
              </a:lnSpc>
              <a:spcBef>
                <a:spcPts val="0"/>
              </a:spcBef>
              <a:spcAft>
                <a:spcPts val="0"/>
              </a:spcAft>
              <a:buClr>
                <a:srgbClr val="0200A3"/>
              </a:buClr>
              <a:buSzPts val="1800"/>
              <a:buFont typeface="Noto Sans Symbols"/>
              <a:buChar char="▪"/>
            </a:pPr>
            <a:r>
              <a:rPr lang="en-US" sz="1800">
                <a:latin typeface="Calibri"/>
                <a:ea typeface="Calibri"/>
                <a:cs typeface="Calibri"/>
                <a:sym typeface="Calibri"/>
              </a:rPr>
              <a:t>Αποπολυπλέκτει το μήνυμα στην εφαρμογή μέσω ενός </a:t>
            </a:r>
            <a:r>
              <a:rPr b="0" i="0" lang="en-US" sz="1800" u="none" cap="none" strike="noStrike">
                <a:solidFill>
                  <a:srgbClr val="000000"/>
                </a:solidFill>
                <a:latin typeface="Calibri"/>
                <a:ea typeface="Calibri"/>
                <a:cs typeface="Calibri"/>
                <a:sym typeface="Calibri"/>
              </a:rPr>
              <a:t>socket</a:t>
            </a:r>
            <a:endParaRPr sz="1100"/>
          </a:p>
        </p:txBody>
      </p:sp>
      <p:sp>
        <p:nvSpPr>
          <p:cNvPr id="810" name="Google Shape;810;p8"/>
          <p:cNvSpPr/>
          <p:nvPr/>
        </p:nvSpPr>
        <p:spPr>
          <a:xfrm>
            <a:off x="1306025" y="2241871"/>
            <a:ext cx="572400" cy="405900"/>
          </a:xfrm>
          <a:prstGeom prst="ellipse">
            <a:avLst/>
          </a:prstGeom>
          <a:noFill/>
          <a:ln cap="flat" cmpd="sng" w="25400">
            <a:solidFill>
              <a:srgbClr val="CD00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11" name="Google Shape;811;p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02"/>
                                        </p:tgtEl>
                                      </p:cBhvr>
                                    </p:animEffect>
                                    <p:set>
                                      <p:cBhvr>
                                        <p:cTn dur="1" fill="hold">
                                          <p:stCondLst>
                                            <p:cond delay="500"/>
                                          </p:stCondLst>
                                        </p:cTn>
                                        <p:tgtEl>
                                          <p:spTgt spid="8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810"/>
                                        </p:tgtEl>
                                      </p:cBhvr>
                                    </p:animEffect>
                                    <p:set>
                                      <p:cBhvr>
                                        <p:cTn dur="1" fill="hold">
                                          <p:stCondLst>
                                            <p:cond delay="500"/>
                                          </p:stCondLst>
                                        </p:cTn>
                                        <p:tgtEl>
                                          <p:spTgt spid="81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5" name="Shape 5055"/>
        <p:cNvGrpSpPr/>
        <p:nvPr/>
      </p:nvGrpSpPr>
      <p:grpSpPr>
        <a:xfrm>
          <a:off x="0" y="0"/>
          <a:ext cx="0" cy="0"/>
          <a:chOff x="0" y="0"/>
          <a:chExt cx="0" cy="0"/>
        </a:xfrm>
      </p:grpSpPr>
      <p:sp>
        <p:nvSpPr>
          <p:cNvPr id="5056" name="Google Shape;5056;p80"/>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αριθμοί ακολουθίας, ACKs</a:t>
            </a:r>
            <a:endParaRPr sz="3600"/>
          </a:p>
        </p:txBody>
      </p:sp>
      <p:sp>
        <p:nvSpPr>
          <p:cNvPr id="5057" name="Google Shape;5057;p80"/>
          <p:cNvSpPr txBox="1"/>
          <p:nvPr/>
        </p:nvSpPr>
        <p:spPr>
          <a:xfrm>
            <a:off x="1245838" y="3008800"/>
            <a:ext cx="1889400" cy="5679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host ACKs receipt of echoed ‘C’</a:t>
            </a:r>
            <a:endParaRPr b="0" i="0" sz="900" u="none" cap="none" strike="noStrike">
              <a:solidFill>
                <a:srgbClr val="000000"/>
              </a:solidFill>
              <a:latin typeface="Calibri"/>
              <a:ea typeface="Calibri"/>
              <a:cs typeface="Calibri"/>
              <a:sym typeface="Calibri"/>
            </a:endParaRPr>
          </a:p>
        </p:txBody>
      </p:sp>
      <p:sp>
        <p:nvSpPr>
          <p:cNvPr id="5058" name="Google Shape;5058;p80"/>
          <p:cNvSpPr txBox="1"/>
          <p:nvPr/>
        </p:nvSpPr>
        <p:spPr>
          <a:xfrm>
            <a:off x="5422108" y="2251399"/>
            <a:ext cx="23904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host ACKs receipt of‘C’, echoes back ‘C’</a:t>
            </a:r>
            <a:endParaRPr b="0" i="0" sz="1800" u="none" cap="none" strike="noStrike">
              <a:solidFill>
                <a:srgbClr val="000000"/>
              </a:solidFill>
              <a:latin typeface="Calibri"/>
              <a:ea typeface="Calibri"/>
              <a:cs typeface="Calibri"/>
              <a:sym typeface="Calibri"/>
            </a:endParaRPr>
          </a:p>
        </p:txBody>
      </p:sp>
      <p:sp>
        <p:nvSpPr>
          <p:cNvPr id="5059" name="Google Shape;5059;p80"/>
          <p:cNvSpPr txBox="1"/>
          <p:nvPr/>
        </p:nvSpPr>
        <p:spPr>
          <a:xfrm>
            <a:off x="2970758" y="4233359"/>
            <a:ext cx="25515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2100"/>
              <a:buFont typeface="Calibri"/>
              <a:buNone/>
            </a:pPr>
            <a:r>
              <a:rPr b="0" i="0" lang="en-US" sz="2100" u="none" cap="none" strike="noStrike">
                <a:solidFill>
                  <a:srgbClr val="000099"/>
                </a:solidFill>
                <a:latin typeface="Calibri"/>
                <a:ea typeface="Calibri"/>
                <a:cs typeface="Calibri"/>
                <a:sym typeface="Calibri"/>
              </a:rPr>
              <a:t>simple telnet scenario</a:t>
            </a:r>
            <a:endParaRPr b="0" i="0" sz="900" u="none" cap="none" strike="noStrike">
              <a:solidFill>
                <a:srgbClr val="000099"/>
              </a:solidFill>
              <a:latin typeface="Calibri"/>
              <a:ea typeface="Calibri"/>
              <a:cs typeface="Calibri"/>
              <a:sym typeface="Calibri"/>
            </a:endParaRPr>
          </a:p>
        </p:txBody>
      </p:sp>
      <p:sp>
        <p:nvSpPr>
          <p:cNvPr id="5060" name="Google Shape;5060;p80"/>
          <p:cNvSpPr txBox="1"/>
          <p:nvPr/>
        </p:nvSpPr>
        <p:spPr>
          <a:xfrm>
            <a:off x="5347254" y="1119728"/>
            <a:ext cx="7479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Host B</a:t>
            </a:r>
            <a:endParaRPr sz="1100"/>
          </a:p>
        </p:txBody>
      </p:sp>
      <p:sp>
        <p:nvSpPr>
          <p:cNvPr id="5061" name="Google Shape;5061;p80"/>
          <p:cNvSpPr txBox="1"/>
          <p:nvPr/>
        </p:nvSpPr>
        <p:spPr>
          <a:xfrm>
            <a:off x="2403293" y="1094502"/>
            <a:ext cx="7566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Host A</a:t>
            </a:r>
            <a:endParaRPr sz="1100"/>
          </a:p>
        </p:txBody>
      </p:sp>
      <p:grpSp>
        <p:nvGrpSpPr>
          <p:cNvPr id="5062" name="Google Shape;5062;p80"/>
          <p:cNvGrpSpPr/>
          <p:nvPr/>
        </p:nvGrpSpPr>
        <p:grpSpPr>
          <a:xfrm>
            <a:off x="1124250" y="1905766"/>
            <a:ext cx="4185954" cy="585294"/>
            <a:chOff x="1499000" y="2541021"/>
            <a:chExt cx="5581272" cy="780392"/>
          </a:xfrm>
        </p:grpSpPr>
        <p:cxnSp>
          <p:nvCxnSpPr>
            <p:cNvPr id="5063" name="Google Shape;5063;p80"/>
            <p:cNvCxnSpPr/>
            <p:nvPr/>
          </p:nvCxnSpPr>
          <p:spPr>
            <a:xfrm>
              <a:off x="4354237" y="2749913"/>
              <a:ext cx="2586037" cy="571500"/>
            </a:xfrm>
            <a:prstGeom prst="straightConnector1">
              <a:avLst/>
            </a:prstGeom>
            <a:noFill/>
            <a:ln cap="flat" cmpd="sng" w="28575">
              <a:solidFill>
                <a:srgbClr val="3333CC"/>
              </a:solidFill>
              <a:prstDash val="solid"/>
              <a:round/>
              <a:headEnd len="med" w="med" type="none"/>
              <a:tailEnd len="med" w="med" type="triangle"/>
            </a:ln>
          </p:spPr>
        </p:cxnSp>
        <p:sp>
          <p:nvSpPr>
            <p:cNvPr id="5064" name="Google Shape;5064;p80"/>
            <p:cNvSpPr txBox="1"/>
            <p:nvPr/>
          </p:nvSpPr>
          <p:spPr>
            <a:xfrm>
              <a:off x="1499000" y="2541021"/>
              <a:ext cx="2725007" cy="424732"/>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User types‘C’</a:t>
              </a:r>
              <a:endParaRPr b="0" i="0" sz="900" u="none" cap="none" strike="noStrike">
                <a:solidFill>
                  <a:srgbClr val="000000"/>
                </a:solidFill>
                <a:latin typeface="Calibri"/>
                <a:ea typeface="Calibri"/>
                <a:cs typeface="Calibri"/>
                <a:sym typeface="Calibri"/>
              </a:endParaRPr>
            </a:p>
          </p:txBody>
        </p:sp>
        <p:sp>
          <p:nvSpPr>
            <p:cNvPr id="5065" name="Google Shape;5065;p80"/>
            <p:cNvSpPr/>
            <p:nvPr/>
          </p:nvSpPr>
          <p:spPr>
            <a:xfrm>
              <a:off x="5167037" y="2841988"/>
              <a:ext cx="814387" cy="37941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066" name="Google Shape;5066;p80"/>
            <p:cNvSpPr txBox="1"/>
            <p:nvPr/>
          </p:nvSpPr>
          <p:spPr>
            <a:xfrm>
              <a:off x="4260272" y="2854620"/>
              <a:ext cx="28200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Seq=42, ACK=79, data = ‘C’</a:t>
              </a:r>
              <a:endParaRPr b="0" i="0" sz="1400" u="none" cap="none" strike="noStrike">
                <a:solidFill>
                  <a:srgbClr val="000000"/>
                </a:solidFill>
                <a:latin typeface="Calibri"/>
                <a:ea typeface="Calibri"/>
                <a:cs typeface="Calibri"/>
                <a:sym typeface="Calibri"/>
              </a:endParaRPr>
            </a:p>
          </p:txBody>
        </p:sp>
      </p:grpSp>
      <p:grpSp>
        <p:nvGrpSpPr>
          <p:cNvPr id="5067" name="Google Shape;5067;p80"/>
          <p:cNvGrpSpPr/>
          <p:nvPr/>
        </p:nvGrpSpPr>
        <p:grpSpPr>
          <a:xfrm>
            <a:off x="3198276" y="2642270"/>
            <a:ext cx="2110050" cy="600075"/>
            <a:chOff x="4264368" y="3523026"/>
            <a:chExt cx="2813400" cy="800100"/>
          </a:xfrm>
        </p:grpSpPr>
        <p:cxnSp>
          <p:nvCxnSpPr>
            <p:cNvPr id="5068" name="Google Shape;5068;p80"/>
            <p:cNvCxnSpPr/>
            <p:nvPr/>
          </p:nvCxnSpPr>
          <p:spPr>
            <a:xfrm flipH="1">
              <a:off x="4344712" y="3523026"/>
              <a:ext cx="2554287" cy="800100"/>
            </a:xfrm>
            <a:prstGeom prst="straightConnector1">
              <a:avLst/>
            </a:prstGeom>
            <a:noFill/>
            <a:ln cap="flat" cmpd="sng" w="28575">
              <a:solidFill>
                <a:srgbClr val="3333CC"/>
              </a:solidFill>
              <a:prstDash val="solid"/>
              <a:round/>
              <a:headEnd len="med" w="med" type="none"/>
              <a:tailEnd len="med" w="med" type="triangle"/>
            </a:ln>
          </p:spPr>
        </p:cxnSp>
        <p:sp>
          <p:nvSpPr>
            <p:cNvPr id="5069" name="Google Shape;5069;p80"/>
            <p:cNvSpPr/>
            <p:nvPr/>
          </p:nvSpPr>
          <p:spPr>
            <a:xfrm>
              <a:off x="5201962" y="3800838"/>
              <a:ext cx="823912" cy="24606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070" name="Google Shape;5070;p80"/>
            <p:cNvSpPr txBox="1"/>
            <p:nvPr/>
          </p:nvSpPr>
          <p:spPr>
            <a:xfrm>
              <a:off x="4264368" y="3736718"/>
              <a:ext cx="28134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Seq=79, ACK=43, data = ‘C’</a:t>
              </a:r>
              <a:endParaRPr b="0" i="0" sz="800" u="none" cap="none" strike="noStrike">
                <a:solidFill>
                  <a:srgbClr val="000000"/>
                </a:solidFill>
                <a:latin typeface="Calibri"/>
                <a:ea typeface="Calibri"/>
                <a:cs typeface="Calibri"/>
                <a:sym typeface="Calibri"/>
              </a:endParaRPr>
            </a:p>
          </p:txBody>
        </p:sp>
      </p:grpSp>
      <p:grpSp>
        <p:nvGrpSpPr>
          <p:cNvPr id="5071" name="Google Shape;5071;p80"/>
          <p:cNvGrpSpPr/>
          <p:nvPr/>
        </p:nvGrpSpPr>
        <p:grpSpPr>
          <a:xfrm>
            <a:off x="3254962" y="3388791"/>
            <a:ext cx="1943100" cy="568766"/>
            <a:chOff x="4339949" y="4518388"/>
            <a:chExt cx="2590800" cy="758355"/>
          </a:xfrm>
        </p:grpSpPr>
        <p:cxnSp>
          <p:nvCxnSpPr>
            <p:cNvPr id="5072" name="Google Shape;5072;p80"/>
            <p:cNvCxnSpPr/>
            <p:nvPr/>
          </p:nvCxnSpPr>
          <p:spPr>
            <a:xfrm>
              <a:off x="4339949" y="4518388"/>
              <a:ext cx="2590800" cy="506413"/>
            </a:xfrm>
            <a:prstGeom prst="straightConnector1">
              <a:avLst/>
            </a:prstGeom>
            <a:noFill/>
            <a:ln cap="flat" cmpd="sng" w="28575">
              <a:solidFill>
                <a:srgbClr val="3333CC"/>
              </a:solidFill>
              <a:prstDash val="solid"/>
              <a:round/>
              <a:headEnd len="med" w="med" type="none"/>
              <a:tailEnd len="med" w="med" type="triangle"/>
            </a:ln>
          </p:spPr>
        </p:cxnSp>
        <p:sp>
          <p:nvSpPr>
            <p:cNvPr id="5073" name="Google Shape;5073;p80"/>
            <p:cNvSpPr/>
            <p:nvPr/>
          </p:nvSpPr>
          <p:spPr>
            <a:xfrm>
              <a:off x="5268637" y="4648563"/>
              <a:ext cx="958850" cy="357188"/>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074" name="Google Shape;5074;p80"/>
            <p:cNvSpPr txBox="1"/>
            <p:nvPr/>
          </p:nvSpPr>
          <p:spPr>
            <a:xfrm>
              <a:off x="4934710" y="4609843"/>
              <a:ext cx="1712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Seq=43, ACK=80</a:t>
              </a:r>
              <a:endParaRPr b="0" i="0" sz="800" u="none" cap="none" strike="noStrike">
                <a:solidFill>
                  <a:srgbClr val="000000"/>
                </a:solidFill>
                <a:latin typeface="Calibri"/>
                <a:ea typeface="Calibri"/>
                <a:cs typeface="Calibri"/>
                <a:sym typeface="Calibri"/>
              </a:endParaRPr>
            </a:p>
          </p:txBody>
        </p:sp>
      </p:grpSp>
      <p:cxnSp>
        <p:nvCxnSpPr>
          <p:cNvPr id="5075" name="Google Shape;5075;p80"/>
          <p:cNvCxnSpPr/>
          <p:nvPr/>
        </p:nvCxnSpPr>
        <p:spPr>
          <a:xfrm>
            <a:off x="3249009" y="1881460"/>
            <a:ext cx="0" cy="1940700"/>
          </a:xfrm>
          <a:prstGeom prst="straightConnector1">
            <a:avLst/>
          </a:prstGeom>
          <a:noFill/>
          <a:ln cap="flat" cmpd="sng" w="9525">
            <a:solidFill>
              <a:srgbClr val="808080"/>
            </a:solidFill>
            <a:prstDash val="solid"/>
            <a:round/>
            <a:headEnd len="med" w="med" type="none"/>
            <a:tailEnd len="med" w="med" type="none"/>
          </a:ln>
        </p:spPr>
      </p:cxnSp>
      <p:cxnSp>
        <p:nvCxnSpPr>
          <p:cNvPr id="5076" name="Google Shape;5076;p80"/>
          <p:cNvCxnSpPr/>
          <p:nvPr/>
        </p:nvCxnSpPr>
        <p:spPr>
          <a:xfrm>
            <a:off x="5245687" y="1920751"/>
            <a:ext cx="0" cy="1940700"/>
          </a:xfrm>
          <a:prstGeom prst="straightConnector1">
            <a:avLst/>
          </a:prstGeom>
          <a:noFill/>
          <a:ln cap="flat" cmpd="sng" w="9525">
            <a:solidFill>
              <a:srgbClr val="808080"/>
            </a:solidFill>
            <a:prstDash val="solid"/>
            <a:round/>
            <a:headEnd len="med" w="med" type="none"/>
            <a:tailEnd len="med" w="med" type="none"/>
          </a:ln>
        </p:spPr>
      </p:cxnSp>
      <p:grpSp>
        <p:nvGrpSpPr>
          <p:cNvPr id="5077" name="Google Shape;5077;p80"/>
          <p:cNvGrpSpPr/>
          <p:nvPr/>
        </p:nvGrpSpPr>
        <p:grpSpPr>
          <a:xfrm>
            <a:off x="2868009" y="1265907"/>
            <a:ext cx="566738" cy="586978"/>
            <a:chOff x="-44" y="1473"/>
            <a:chExt cx="981" cy="1105"/>
          </a:xfrm>
        </p:grpSpPr>
        <p:pic>
          <p:nvPicPr>
            <p:cNvPr descr="desktop_computer_stylized_medium" id="5078" name="Google Shape;5078;p8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079" name="Google Shape;5079;p8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080" name="Google Shape;5080;p80"/>
          <p:cNvGrpSpPr/>
          <p:nvPr/>
        </p:nvGrpSpPr>
        <p:grpSpPr>
          <a:xfrm flipH="1">
            <a:off x="5014706" y="1295672"/>
            <a:ext cx="591741" cy="646510"/>
            <a:chOff x="-44" y="1473"/>
            <a:chExt cx="981" cy="1105"/>
          </a:xfrm>
        </p:grpSpPr>
        <p:pic>
          <p:nvPicPr>
            <p:cNvPr descr="desktop_computer_stylized_medium" id="5081" name="Google Shape;5081;p8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082" name="Google Shape;5082;p8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5083" name="Google Shape;5083;p80"/>
          <p:cNvGrpSpPr/>
          <p:nvPr/>
        </p:nvGrpSpPr>
        <p:grpSpPr>
          <a:xfrm>
            <a:off x="3519237" y="2111542"/>
            <a:ext cx="1041364" cy="1028700"/>
            <a:chOff x="4692316" y="2815389"/>
            <a:chExt cx="1388485" cy="1371600"/>
          </a:xfrm>
        </p:grpSpPr>
        <p:sp>
          <p:nvSpPr>
            <p:cNvPr id="5084" name="Google Shape;5084;p80"/>
            <p:cNvSpPr/>
            <p:nvPr/>
          </p:nvSpPr>
          <p:spPr>
            <a:xfrm>
              <a:off x="5566610" y="3721768"/>
              <a:ext cx="514191" cy="465221"/>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85" name="Google Shape;5085;p80"/>
            <p:cNvSpPr/>
            <p:nvPr/>
          </p:nvSpPr>
          <p:spPr>
            <a:xfrm>
              <a:off x="4692316" y="2815389"/>
              <a:ext cx="514191" cy="465221"/>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5086" name="Google Shape;5086;p80"/>
            <p:cNvCxnSpPr/>
            <p:nvPr/>
          </p:nvCxnSpPr>
          <p:spPr>
            <a:xfrm rot="10800000">
              <a:off x="5117431" y="3224463"/>
              <a:ext cx="513348" cy="513348"/>
            </a:xfrm>
            <a:prstGeom prst="straightConnector1">
              <a:avLst/>
            </a:prstGeom>
            <a:noFill/>
            <a:ln cap="flat" cmpd="sng" w="22225">
              <a:solidFill>
                <a:srgbClr val="C00000"/>
              </a:solidFill>
              <a:prstDash val="solid"/>
              <a:miter lim="800000"/>
              <a:headEnd len="sm" w="sm" type="none"/>
              <a:tailEnd len="med" w="med" type="triangle"/>
            </a:ln>
          </p:spPr>
        </p:cxnSp>
      </p:grpSp>
      <p:grpSp>
        <p:nvGrpSpPr>
          <p:cNvPr id="5087" name="Google Shape;5087;p80"/>
          <p:cNvGrpSpPr/>
          <p:nvPr/>
        </p:nvGrpSpPr>
        <p:grpSpPr>
          <a:xfrm>
            <a:off x="3513221" y="2803358"/>
            <a:ext cx="1486532" cy="980574"/>
            <a:chOff x="4692316" y="2815389"/>
            <a:chExt cx="1982043" cy="1307432"/>
          </a:xfrm>
        </p:grpSpPr>
        <p:sp>
          <p:nvSpPr>
            <p:cNvPr id="5088" name="Google Shape;5088;p80"/>
            <p:cNvSpPr/>
            <p:nvPr/>
          </p:nvSpPr>
          <p:spPr>
            <a:xfrm>
              <a:off x="6160168" y="3657600"/>
              <a:ext cx="514191" cy="465221"/>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89" name="Google Shape;5089;p80"/>
            <p:cNvSpPr/>
            <p:nvPr/>
          </p:nvSpPr>
          <p:spPr>
            <a:xfrm>
              <a:off x="4692316" y="2815389"/>
              <a:ext cx="514191" cy="465221"/>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5090" name="Google Shape;5090;p80"/>
            <p:cNvCxnSpPr/>
            <p:nvPr/>
          </p:nvCxnSpPr>
          <p:spPr>
            <a:xfrm rot="10800000">
              <a:off x="5165557" y="3224463"/>
              <a:ext cx="970548" cy="521369"/>
            </a:xfrm>
            <a:prstGeom prst="straightConnector1">
              <a:avLst/>
            </a:prstGeom>
            <a:noFill/>
            <a:ln cap="flat" cmpd="sng" w="22225">
              <a:solidFill>
                <a:srgbClr val="C00000"/>
              </a:solidFill>
              <a:prstDash val="solid"/>
              <a:miter lim="800000"/>
              <a:headEnd len="sm" w="sm" type="none"/>
              <a:tailEnd len="med" w="med" type="triangle"/>
            </a:ln>
          </p:spPr>
        </p:cxnSp>
      </p:grpSp>
      <p:sp>
        <p:nvSpPr>
          <p:cNvPr id="5091" name="Google Shape;5091;p8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2"/>
                                        </p:tgtEl>
                                        <p:attrNameLst>
                                          <p:attrName>style.visibility</p:attrName>
                                        </p:attrNameLst>
                                      </p:cBhvr>
                                      <p:to>
                                        <p:strVal val="visible"/>
                                      </p:to>
                                    </p:set>
                                    <p:animEffect filter="fade" transition="in">
                                      <p:cBhvr>
                                        <p:cTn dur="500"/>
                                        <p:tgtEl>
                                          <p:spTgt spid="50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58"/>
                                        </p:tgtEl>
                                        <p:attrNameLst>
                                          <p:attrName>style.visibility</p:attrName>
                                        </p:attrNameLst>
                                      </p:cBhvr>
                                      <p:to>
                                        <p:strVal val="visible"/>
                                      </p:to>
                                    </p:set>
                                    <p:animEffect filter="fade" transition="in">
                                      <p:cBhvr>
                                        <p:cTn dur="500"/>
                                        <p:tgtEl>
                                          <p:spTgt spid="50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67"/>
                                        </p:tgtEl>
                                        <p:attrNameLst>
                                          <p:attrName>style.visibility</p:attrName>
                                        </p:attrNameLst>
                                      </p:cBhvr>
                                      <p:to>
                                        <p:strVal val="visible"/>
                                      </p:to>
                                    </p:set>
                                    <p:animEffect filter="fade" transition="in">
                                      <p:cBhvr>
                                        <p:cTn dur="500"/>
                                        <p:tgtEl>
                                          <p:spTgt spid="506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057"/>
                                        </p:tgtEl>
                                        <p:attrNameLst>
                                          <p:attrName>style.visibility</p:attrName>
                                        </p:attrNameLst>
                                      </p:cBhvr>
                                      <p:to>
                                        <p:strVal val="visible"/>
                                      </p:to>
                                    </p:set>
                                    <p:animEffect filter="fade" transition="in">
                                      <p:cBhvr>
                                        <p:cTn dur="500"/>
                                        <p:tgtEl>
                                          <p:spTgt spid="50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71"/>
                                        </p:tgtEl>
                                        <p:attrNameLst>
                                          <p:attrName>style.visibility</p:attrName>
                                        </p:attrNameLst>
                                      </p:cBhvr>
                                      <p:to>
                                        <p:strVal val="visible"/>
                                      </p:to>
                                    </p:set>
                                    <p:animEffect filter="fade" transition="in">
                                      <p:cBhvr>
                                        <p:cTn dur="500"/>
                                        <p:tgtEl>
                                          <p:spTgt spid="50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3"/>
                                        </p:tgtEl>
                                        <p:attrNameLst>
                                          <p:attrName>style.visibility</p:attrName>
                                        </p:attrNameLst>
                                      </p:cBhvr>
                                      <p:to>
                                        <p:strVal val="visible"/>
                                      </p:to>
                                    </p:set>
                                    <p:animEffect filter="fade" transition="in">
                                      <p:cBhvr>
                                        <p:cTn dur="500"/>
                                        <p:tgtEl>
                                          <p:spTgt spid="5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83"/>
                                        </p:tgtEl>
                                      </p:cBhvr>
                                    </p:animEffect>
                                    <p:set>
                                      <p:cBhvr>
                                        <p:cTn dur="1" fill="hold">
                                          <p:stCondLst>
                                            <p:cond delay="500"/>
                                          </p:stCondLst>
                                        </p:cTn>
                                        <p:tgtEl>
                                          <p:spTgt spid="50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087"/>
                                        </p:tgtEl>
                                        <p:attrNameLst>
                                          <p:attrName>style.visibility</p:attrName>
                                        </p:attrNameLst>
                                      </p:cBhvr>
                                      <p:to>
                                        <p:strVal val="visible"/>
                                      </p:to>
                                    </p:set>
                                    <p:animEffect filter="fade" transition="in">
                                      <p:cBhvr>
                                        <p:cTn dur="500"/>
                                        <p:tgtEl>
                                          <p:spTgt spid="50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6" name="Shape 5096"/>
        <p:cNvGrpSpPr/>
        <p:nvPr/>
      </p:nvGrpSpPr>
      <p:grpSpPr>
        <a:xfrm>
          <a:off x="0" y="0"/>
          <a:ext cx="0" cy="0"/>
          <a:chOff x="0" y="0"/>
          <a:chExt cx="0" cy="0"/>
        </a:xfrm>
      </p:grpSpPr>
      <p:sp>
        <p:nvSpPr>
          <p:cNvPr id="5097" name="Google Shape;5097;p81"/>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040"/>
              <a:t>TCP χρόνος διαδρομής μετ’ επιστροφής (RTT), λήξη χρόνου</a:t>
            </a:r>
            <a:endParaRPr b="0" sz="2770"/>
          </a:p>
        </p:txBody>
      </p:sp>
      <p:sp>
        <p:nvSpPr>
          <p:cNvPr id="5098" name="Google Shape;5098;p81"/>
          <p:cNvSpPr txBox="1"/>
          <p:nvPr/>
        </p:nvSpPr>
        <p:spPr>
          <a:xfrm>
            <a:off x="-104258" y="1044852"/>
            <a:ext cx="3910200" cy="34860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200" u="sng">
                <a:solidFill>
                  <a:srgbClr val="C00000"/>
                </a:solidFill>
                <a:latin typeface="Calibri"/>
                <a:ea typeface="Calibri"/>
                <a:cs typeface="Calibri"/>
                <a:sym typeface="Calibri"/>
              </a:rPr>
              <a:t>Ε</a:t>
            </a:r>
            <a:r>
              <a:rPr b="0" lang="en-US" sz="2200" u="sng" cap="none" strike="noStrike">
                <a:solidFill>
                  <a:srgbClr val="C00000"/>
                </a:solidFill>
                <a:latin typeface="Calibri"/>
                <a:ea typeface="Calibri"/>
                <a:cs typeface="Calibri"/>
                <a:sym typeface="Calibri"/>
              </a:rPr>
              <a:t>:</a:t>
            </a:r>
            <a:r>
              <a:rPr lang="en-US" sz="2200">
                <a:solidFill>
                  <a:srgbClr val="C00000"/>
                </a:solidFill>
                <a:latin typeface="Calibri"/>
                <a:ea typeface="Calibri"/>
                <a:cs typeface="Calibri"/>
                <a:sym typeface="Calibri"/>
              </a:rPr>
              <a:t> </a:t>
            </a:r>
            <a:r>
              <a:rPr lang="en-US" sz="2200">
                <a:latin typeface="Calibri"/>
                <a:ea typeface="Calibri"/>
                <a:cs typeface="Calibri"/>
                <a:sym typeface="Calibri"/>
              </a:rPr>
              <a:t>πως να θέσω την τιμή λήξης χρόνου </a:t>
            </a:r>
            <a:r>
              <a:rPr b="0" lang="en-US" sz="2200" u="none" cap="none" strike="noStrike">
                <a:solidFill>
                  <a:srgbClr val="000000"/>
                </a:solidFill>
                <a:latin typeface="Calibri"/>
                <a:ea typeface="Calibri"/>
                <a:cs typeface="Calibri"/>
                <a:sym typeface="Calibri"/>
              </a:rPr>
              <a:t>TCP</a:t>
            </a:r>
            <a:r>
              <a:rPr lang="en-US" sz="2200">
                <a:latin typeface="Calibri"/>
                <a:ea typeface="Calibri"/>
                <a:cs typeface="Calibri"/>
                <a:sym typeface="Calibri"/>
              </a:rPr>
              <a:t>;</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latin typeface="Calibri"/>
                <a:ea typeface="Calibri"/>
                <a:cs typeface="Calibri"/>
                <a:sym typeface="Calibri"/>
              </a:rPr>
              <a:t>μεγαλύτερο από </a:t>
            </a:r>
            <a:r>
              <a:rPr b="0" lang="en-US" sz="2200" u="none" cap="none" strike="noStrike">
                <a:solidFill>
                  <a:srgbClr val="000000"/>
                </a:solidFill>
                <a:latin typeface="Calibri"/>
                <a:ea typeface="Calibri"/>
                <a:cs typeface="Calibri"/>
                <a:sym typeface="Calibri"/>
              </a:rPr>
              <a:t>RTT, </a:t>
            </a:r>
            <a:r>
              <a:rPr lang="en-US" sz="2200">
                <a:latin typeface="Calibri"/>
                <a:ea typeface="Calibri"/>
                <a:cs typeface="Calibri"/>
                <a:sym typeface="Calibri"/>
              </a:rPr>
              <a:t>αλλά το</a:t>
            </a:r>
            <a:r>
              <a:rPr b="0" lang="en-US" sz="2200" u="none" cap="none" strike="noStrike">
                <a:solidFill>
                  <a:srgbClr val="000000"/>
                </a:solidFill>
                <a:latin typeface="Calibri"/>
                <a:ea typeface="Calibri"/>
                <a:cs typeface="Calibri"/>
                <a:sym typeface="Calibri"/>
              </a:rPr>
              <a:t> RTT </a:t>
            </a:r>
            <a:r>
              <a:rPr lang="en-US" sz="2200">
                <a:latin typeface="Calibri"/>
                <a:ea typeface="Calibri"/>
                <a:cs typeface="Calibri"/>
                <a:sym typeface="Calibri"/>
              </a:rPr>
              <a:t>ποικίλλει</a:t>
            </a:r>
            <a:r>
              <a:rPr b="0" lang="en-US" sz="2200" u="none" cap="none" strike="noStrike">
                <a:solidFill>
                  <a:srgbClr val="000000"/>
                </a:solidFill>
                <a:latin typeface="Calibri"/>
                <a:ea typeface="Calibri"/>
                <a:cs typeface="Calibri"/>
                <a:sym typeface="Calibri"/>
              </a:rPr>
              <a:t>!</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rgbClr val="C00000"/>
                </a:solidFill>
                <a:latin typeface="Calibri"/>
                <a:ea typeface="Calibri"/>
                <a:cs typeface="Calibri"/>
                <a:sym typeface="Calibri"/>
              </a:rPr>
              <a:t>πολύ μικρή</a:t>
            </a:r>
            <a:r>
              <a:rPr b="0" lang="en-US" sz="2200" u="none" cap="none" strike="noStrike">
                <a:solidFill>
                  <a:srgbClr val="C00000"/>
                </a:solidFill>
                <a:latin typeface="Calibri"/>
                <a:ea typeface="Calibri"/>
                <a:cs typeface="Calibri"/>
                <a:sym typeface="Calibri"/>
              </a:rPr>
              <a:t>:</a:t>
            </a:r>
            <a:r>
              <a:rPr lang="en-US" sz="2200">
                <a:solidFill>
                  <a:srgbClr val="C00000"/>
                </a:solidFill>
                <a:latin typeface="Calibri"/>
                <a:ea typeface="Calibri"/>
                <a:cs typeface="Calibri"/>
                <a:sym typeface="Calibri"/>
              </a:rPr>
              <a:t> </a:t>
            </a:r>
            <a:r>
              <a:rPr lang="en-US" sz="2200">
                <a:latin typeface="Calibri"/>
                <a:ea typeface="Calibri"/>
                <a:cs typeface="Calibri"/>
                <a:sym typeface="Calibri"/>
              </a:rPr>
              <a:t>πρώιμη λήξη χρόνου (p</a:t>
            </a:r>
            <a:r>
              <a:rPr b="0" lang="en-US" sz="2200" u="none" cap="none" strike="noStrike">
                <a:solidFill>
                  <a:srgbClr val="000000"/>
                </a:solidFill>
                <a:latin typeface="Calibri"/>
                <a:ea typeface="Calibri"/>
                <a:cs typeface="Calibri"/>
                <a:sym typeface="Calibri"/>
              </a:rPr>
              <a:t>remature timeout), </a:t>
            </a:r>
            <a:r>
              <a:rPr lang="en-US" sz="2200">
                <a:latin typeface="Calibri"/>
                <a:ea typeface="Calibri"/>
                <a:cs typeface="Calibri"/>
                <a:sym typeface="Calibri"/>
              </a:rPr>
              <a:t>περιττές αναμεταδόσεις</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rgbClr val="C00000"/>
                </a:solidFill>
                <a:latin typeface="Calibri"/>
                <a:ea typeface="Calibri"/>
                <a:cs typeface="Calibri"/>
                <a:sym typeface="Calibri"/>
              </a:rPr>
              <a:t>πολύ μεγάλη</a:t>
            </a:r>
            <a:r>
              <a:rPr b="0" lang="en-US" sz="2200" u="none" cap="none" strike="noStrike">
                <a:solidFill>
                  <a:srgbClr val="C00000"/>
                </a:solidFill>
                <a:latin typeface="Calibri"/>
                <a:ea typeface="Calibri"/>
                <a:cs typeface="Calibri"/>
                <a:sym typeface="Calibri"/>
              </a:rPr>
              <a:t>: </a:t>
            </a:r>
            <a:r>
              <a:rPr lang="en-US" sz="2200">
                <a:latin typeface="Calibri"/>
                <a:ea typeface="Calibri"/>
                <a:cs typeface="Calibri"/>
                <a:sym typeface="Calibri"/>
              </a:rPr>
              <a:t>αργή αντίδραση σε απώλεια τμήματος</a:t>
            </a:r>
            <a:endParaRPr sz="2200"/>
          </a:p>
        </p:txBody>
      </p:sp>
      <p:sp>
        <p:nvSpPr>
          <p:cNvPr id="5099" name="Google Shape;5099;p81"/>
          <p:cNvSpPr txBox="1"/>
          <p:nvPr/>
        </p:nvSpPr>
        <p:spPr>
          <a:xfrm>
            <a:off x="4084528" y="1044852"/>
            <a:ext cx="4174500" cy="34860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200" u="sng">
                <a:solidFill>
                  <a:srgbClr val="C00000"/>
                </a:solidFill>
                <a:latin typeface="Calibri"/>
                <a:ea typeface="Calibri"/>
                <a:cs typeface="Calibri"/>
                <a:sym typeface="Calibri"/>
              </a:rPr>
              <a:t>Ε</a:t>
            </a:r>
            <a:r>
              <a:rPr b="0" lang="en-US" sz="2200" u="sng" cap="none" strike="noStrike">
                <a:solidFill>
                  <a:srgbClr val="C00000"/>
                </a:solidFill>
                <a:latin typeface="Calibri"/>
                <a:ea typeface="Calibri"/>
                <a:cs typeface="Calibri"/>
                <a:sym typeface="Calibri"/>
              </a:rPr>
              <a:t>:</a:t>
            </a:r>
            <a:r>
              <a:rPr b="0" lang="en-US" sz="2200" u="none" cap="none" strike="noStrike">
                <a:solidFill>
                  <a:srgbClr val="C00000"/>
                </a:solidFill>
                <a:latin typeface="Calibri"/>
                <a:ea typeface="Calibri"/>
                <a:cs typeface="Calibri"/>
                <a:sym typeface="Calibri"/>
              </a:rPr>
              <a:t> </a:t>
            </a:r>
            <a:r>
              <a:rPr lang="en-US" sz="2200">
                <a:latin typeface="Calibri"/>
                <a:ea typeface="Calibri"/>
                <a:cs typeface="Calibri"/>
                <a:sym typeface="Calibri"/>
              </a:rPr>
              <a:t>πως να εκτιμήσω το</a:t>
            </a:r>
            <a:r>
              <a:rPr b="0" lang="en-US" sz="2200" u="none" cap="none" strike="noStrike">
                <a:solidFill>
                  <a:srgbClr val="000000"/>
                </a:solidFill>
                <a:latin typeface="Calibri"/>
                <a:ea typeface="Calibri"/>
                <a:cs typeface="Calibri"/>
                <a:sym typeface="Calibri"/>
              </a:rPr>
              <a:t> RTT?</a:t>
            </a:r>
            <a:endParaRPr sz="2200"/>
          </a:p>
          <a:p>
            <a:pPr indent="-177800" lvl="0" marL="266700" marR="0" rtl="0" algn="l">
              <a:lnSpc>
                <a:spcPct val="90000"/>
              </a:lnSpc>
              <a:spcBef>
                <a:spcPts val="500"/>
              </a:spcBef>
              <a:spcAft>
                <a:spcPts val="0"/>
              </a:spcAft>
              <a:buClr>
                <a:srgbClr val="0000A3"/>
              </a:buClr>
              <a:buSzPts val="2200"/>
              <a:buFont typeface="Noto Sans Symbols"/>
              <a:buChar char="▪"/>
            </a:pPr>
            <a:r>
              <a:rPr b="0" lang="en-US" sz="2200" u="none" cap="none" strike="noStrike">
                <a:solidFill>
                  <a:srgbClr val="000099"/>
                </a:solidFill>
                <a:latin typeface="Courier New"/>
                <a:ea typeface="Courier New"/>
                <a:cs typeface="Courier New"/>
                <a:sym typeface="Courier New"/>
              </a:rPr>
              <a:t>SampleRTT:</a:t>
            </a:r>
            <a:r>
              <a:rPr lang="en-US" sz="2200">
                <a:latin typeface="Calibri"/>
                <a:ea typeface="Calibri"/>
                <a:cs typeface="Calibri"/>
                <a:sym typeface="Calibri"/>
              </a:rPr>
              <a:t>χρόνος από την στιγμή που στέλνεται ένα τμήμα μέχρι να ληφθεί επιβεβαίωση για αυτό</a:t>
            </a:r>
            <a:endParaRPr sz="2200"/>
          </a:p>
          <a:p>
            <a:pPr indent="-203200" lvl="1" marL="520700" marR="0" rtl="0" algn="l">
              <a:lnSpc>
                <a:spcPct val="90000"/>
              </a:lnSpc>
              <a:spcBef>
                <a:spcPts val="500"/>
              </a:spcBef>
              <a:spcAft>
                <a:spcPts val="0"/>
              </a:spcAft>
              <a:buClr>
                <a:srgbClr val="0000A8"/>
              </a:buClr>
              <a:buSzPts val="2200"/>
              <a:buFont typeface="Arial"/>
              <a:buChar char="•"/>
            </a:pPr>
            <a:r>
              <a:rPr lang="en-US" sz="2200">
                <a:latin typeface="Calibri"/>
                <a:ea typeface="Calibri"/>
                <a:cs typeface="Calibri"/>
                <a:sym typeface="Calibri"/>
              </a:rPr>
              <a:t>αγνόηση αναμεταδόσεων</a:t>
            </a:r>
            <a:endParaRPr sz="2200"/>
          </a:p>
          <a:p>
            <a:pPr indent="-177800" lvl="0" marL="266700" marR="0" rtl="0" algn="l">
              <a:lnSpc>
                <a:spcPct val="90000"/>
              </a:lnSpc>
              <a:spcBef>
                <a:spcPts val="500"/>
              </a:spcBef>
              <a:spcAft>
                <a:spcPts val="0"/>
              </a:spcAft>
              <a:buClr>
                <a:srgbClr val="0000A3"/>
              </a:buClr>
              <a:buSzPts val="2200"/>
              <a:buFont typeface="Noto Sans Symbols"/>
              <a:buChar char="▪"/>
            </a:pPr>
            <a:r>
              <a:rPr b="0" lang="en-US" sz="2200" u="none" cap="none" strike="noStrike">
                <a:solidFill>
                  <a:srgbClr val="0000A3"/>
                </a:solidFill>
                <a:latin typeface="Courier New"/>
                <a:ea typeface="Courier New"/>
                <a:cs typeface="Courier New"/>
                <a:sym typeface="Courier New"/>
              </a:rPr>
              <a:t>SampleRTT</a:t>
            </a:r>
            <a:r>
              <a:rPr lang="en-US" sz="2200">
                <a:solidFill>
                  <a:srgbClr val="0000A8"/>
                </a:solidFill>
                <a:latin typeface="Courier New"/>
                <a:ea typeface="Courier New"/>
                <a:cs typeface="Courier New"/>
                <a:sym typeface="Courier New"/>
              </a:rPr>
              <a:t> </a:t>
            </a:r>
            <a:r>
              <a:rPr lang="en-US" sz="2200">
                <a:latin typeface="Calibri"/>
                <a:ea typeface="Calibri"/>
                <a:cs typeface="Calibri"/>
                <a:sym typeface="Calibri"/>
              </a:rPr>
              <a:t>θα ποικίλλει, θέλει εκτιμημένο</a:t>
            </a:r>
            <a:r>
              <a:rPr b="0" lang="en-US" sz="2200" u="none" cap="none" strike="noStrike">
                <a:solidFill>
                  <a:srgbClr val="000000"/>
                </a:solidFill>
                <a:latin typeface="Calibri"/>
                <a:ea typeface="Calibri"/>
                <a:cs typeface="Calibri"/>
                <a:sym typeface="Calibri"/>
              </a:rPr>
              <a:t> RTT “</a:t>
            </a:r>
            <a:r>
              <a:rPr lang="en-US" sz="2200">
                <a:latin typeface="Calibri"/>
                <a:ea typeface="Calibri"/>
                <a:cs typeface="Calibri"/>
                <a:sym typeface="Calibri"/>
              </a:rPr>
              <a:t>λειότερο</a:t>
            </a:r>
            <a:r>
              <a:rPr b="0" lang="en-US" sz="2200" u="none" cap="none" strike="noStrike">
                <a:solidFill>
                  <a:srgbClr val="000000"/>
                </a:solidFill>
                <a:latin typeface="Calibri"/>
                <a:ea typeface="Calibri"/>
                <a:cs typeface="Calibri"/>
                <a:sym typeface="Calibri"/>
              </a:rPr>
              <a:t>”</a:t>
            </a:r>
            <a:endParaRPr b="0" sz="2200" u="none" cap="none" strike="noStrike">
              <a:solidFill>
                <a:srgbClr val="000000"/>
              </a:solidFill>
              <a:latin typeface="Calibri"/>
              <a:ea typeface="Calibri"/>
              <a:cs typeface="Calibri"/>
              <a:sym typeface="Calibri"/>
            </a:endParaRPr>
          </a:p>
          <a:p>
            <a:pPr indent="-203200" lvl="1" marL="520700" marR="0" rtl="0" algn="l">
              <a:lnSpc>
                <a:spcPct val="90000"/>
              </a:lnSpc>
              <a:spcBef>
                <a:spcPts val="500"/>
              </a:spcBef>
              <a:spcAft>
                <a:spcPts val="0"/>
              </a:spcAft>
              <a:buClr>
                <a:srgbClr val="0000A8"/>
              </a:buClr>
              <a:buSzPts val="2200"/>
              <a:buFont typeface="Arial"/>
              <a:buChar char="•"/>
            </a:pPr>
            <a:r>
              <a:rPr lang="en-US" sz="2200">
                <a:latin typeface="Calibri"/>
                <a:ea typeface="Calibri"/>
                <a:cs typeface="Calibri"/>
                <a:sym typeface="Calibri"/>
              </a:rPr>
              <a:t>μέσος όρος πολλών</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πρόσφατων</a:t>
            </a:r>
            <a:r>
              <a:rPr b="0" lang="en-US" sz="2200" u="none" cap="none" strike="noStrike">
                <a:solidFill>
                  <a:srgbClr val="000000"/>
                </a:solidFill>
                <a:latin typeface="Calibri"/>
                <a:ea typeface="Calibri"/>
                <a:cs typeface="Calibri"/>
                <a:sym typeface="Calibri"/>
              </a:rPr>
              <a:t> </a:t>
            </a:r>
            <a:r>
              <a:rPr lang="en-US" sz="2200">
                <a:latin typeface="Calibri"/>
                <a:ea typeface="Calibri"/>
                <a:cs typeface="Calibri"/>
                <a:sym typeface="Calibri"/>
              </a:rPr>
              <a:t>μετρήσεων</a:t>
            </a:r>
            <a:r>
              <a:rPr b="0" lang="en-US" sz="2200" u="none" cap="none" strike="noStrike">
                <a:solidFill>
                  <a:srgbClr val="000000"/>
                </a:solidFill>
                <a:latin typeface="Calibri"/>
                <a:ea typeface="Calibri"/>
                <a:cs typeface="Calibri"/>
                <a:sym typeface="Calibri"/>
              </a:rPr>
              <a:t>, όχι απλώς τ</a:t>
            </a:r>
            <a:r>
              <a:rPr lang="en-US" sz="2200">
                <a:latin typeface="Calibri"/>
                <a:ea typeface="Calibri"/>
                <a:cs typeface="Calibri"/>
                <a:sym typeface="Calibri"/>
              </a:rPr>
              <a:t>ου τρέχων</a:t>
            </a:r>
            <a:r>
              <a:rPr b="0" lang="en-US" sz="2200" u="none" cap="none" strike="noStrike">
                <a:solidFill>
                  <a:srgbClr val="000000"/>
                </a:solidFill>
                <a:latin typeface="Calibri"/>
                <a:ea typeface="Calibri"/>
                <a:cs typeface="Calibri"/>
                <a:sym typeface="Calibri"/>
              </a:rPr>
              <a:t> </a:t>
            </a:r>
            <a:r>
              <a:rPr b="0" lang="en-US" sz="2200" u="none" cap="none" strike="noStrike">
                <a:solidFill>
                  <a:srgbClr val="0000A3"/>
                </a:solidFill>
                <a:latin typeface="Courier New"/>
                <a:ea typeface="Courier New"/>
                <a:cs typeface="Courier New"/>
                <a:sym typeface="Courier New"/>
              </a:rPr>
              <a:t>SampleRTT</a:t>
            </a:r>
            <a:endParaRPr b="0" sz="2200" u="none" cap="none" strike="noStrike">
              <a:solidFill>
                <a:srgbClr val="0000A3"/>
              </a:solidFill>
              <a:latin typeface="Courier New"/>
              <a:ea typeface="Courier New"/>
              <a:cs typeface="Courier New"/>
              <a:sym typeface="Courier New"/>
            </a:endParaRPr>
          </a:p>
        </p:txBody>
      </p:sp>
      <p:sp>
        <p:nvSpPr>
          <p:cNvPr id="5100" name="Google Shape;5100;p8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9"/>
                                        </p:tgtEl>
                                        <p:attrNameLst>
                                          <p:attrName>style.visibility</p:attrName>
                                        </p:attrNameLst>
                                      </p:cBhvr>
                                      <p:to>
                                        <p:strVal val="visible"/>
                                      </p:to>
                                    </p:set>
                                    <p:animEffect filter="fade" transition="in">
                                      <p:cBhvr>
                                        <p:cTn dur="500"/>
                                        <p:tgtEl>
                                          <p:spTgt spid="50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5" name="Shape 5105"/>
        <p:cNvGrpSpPr/>
        <p:nvPr/>
      </p:nvGrpSpPr>
      <p:grpSpPr>
        <a:xfrm>
          <a:off x="0" y="0"/>
          <a:ext cx="0" cy="0"/>
          <a:chOff x="0" y="0"/>
          <a:chExt cx="0" cy="0"/>
        </a:xfrm>
      </p:grpSpPr>
      <p:sp>
        <p:nvSpPr>
          <p:cNvPr id="5106" name="Google Shape;5106;p82"/>
          <p:cNvSpPr/>
          <p:nvPr/>
        </p:nvSpPr>
        <p:spPr>
          <a:xfrm>
            <a:off x="47625" y="946157"/>
            <a:ext cx="6731100" cy="346200"/>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07" name="Google Shape;5107;p82"/>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round trip time, λήξη χρόνου</a:t>
            </a:r>
            <a:endParaRPr sz="3600"/>
          </a:p>
        </p:txBody>
      </p:sp>
      <p:sp>
        <p:nvSpPr>
          <p:cNvPr id="5108" name="Google Shape;5108;p82"/>
          <p:cNvSpPr txBox="1"/>
          <p:nvPr/>
        </p:nvSpPr>
        <p:spPr>
          <a:xfrm>
            <a:off x="47625" y="935113"/>
            <a:ext cx="67893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ourier New"/>
              <a:buNone/>
            </a:pPr>
            <a:r>
              <a:rPr b="1" i="0" lang="en-US" sz="1800" u="none" cap="none" strike="noStrike">
                <a:solidFill>
                  <a:srgbClr val="000000"/>
                </a:solidFill>
                <a:latin typeface="Courier New"/>
                <a:ea typeface="Courier New"/>
                <a:cs typeface="Courier New"/>
                <a:sym typeface="Courier New"/>
              </a:rPr>
              <a:t>EstimatedRTT = (1- α)*EstimatedRTT + α*SampleRTT</a:t>
            </a:r>
            <a:endParaRPr b="1" i="0" sz="1800" u="none" cap="none" strike="noStrike">
              <a:solidFill>
                <a:srgbClr val="000000"/>
              </a:solidFill>
              <a:latin typeface="Courier New"/>
              <a:ea typeface="Courier New"/>
              <a:cs typeface="Courier New"/>
              <a:sym typeface="Courier New"/>
            </a:endParaRPr>
          </a:p>
        </p:txBody>
      </p:sp>
      <p:sp>
        <p:nvSpPr>
          <p:cNvPr id="5109" name="Google Shape;5109;p82"/>
          <p:cNvSpPr/>
          <p:nvPr/>
        </p:nvSpPr>
        <p:spPr>
          <a:xfrm>
            <a:off x="104101" y="1392996"/>
            <a:ext cx="5300700" cy="10683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1800"/>
              <a:buFont typeface="Noto Sans Symbols"/>
              <a:buChar char="▪"/>
            </a:pPr>
            <a:r>
              <a:rPr lang="en-US" sz="1800">
                <a:latin typeface="Calibri"/>
                <a:ea typeface="Calibri"/>
                <a:cs typeface="Calibri"/>
                <a:sym typeface="Calibri"/>
              </a:rPr>
              <a:t>εκθετική σταθμισμένη κινητή μέση τιμή (</a:t>
            </a:r>
            <a:r>
              <a:rPr b="0" i="0" lang="en-US" sz="1800" u="sng" cap="none" strike="noStrike">
                <a:solidFill>
                  <a:srgbClr val="000000"/>
                </a:solidFill>
                <a:latin typeface="Calibri"/>
                <a:ea typeface="Calibri"/>
                <a:cs typeface="Calibri"/>
                <a:sym typeface="Calibri"/>
              </a:rPr>
              <a:t>e</a:t>
            </a:r>
            <a:r>
              <a:rPr b="0" i="0" lang="en-US" sz="1800" u="none" cap="none" strike="noStrike">
                <a:solidFill>
                  <a:srgbClr val="000000"/>
                </a:solidFill>
                <a:latin typeface="Calibri"/>
                <a:ea typeface="Calibri"/>
                <a:cs typeface="Calibri"/>
                <a:sym typeface="Calibri"/>
              </a:rPr>
              <a:t>xponential </a:t>
            </a:r>
            <a:r>
              <a:rPr b="0" i="0" lang="en-US" sz="1800" u="sng" cap="none" strike="noStrike">
                <a:solidFill>
                  <a:srgbClr val="000000"/>
                </a:solidFill>
                <a:latin typeface="Calibri"/>
                <a:ea typeface="Calibri"/>
                <a:cs typeface="Calibri"/>
                <a:sym typeface="Calibri"/>
              </a:rPr>
              <a:t>w</a:t>
            </a:r>
            <a:r>
              <a:rPr b="0" i="0" lang="en-US" sz="1800" u="none" cap="none" strike="noStrike">
                <a:solidFill>
                  <a:srgbClr val="000000"/>
                </a:solidFill>
                <a:latin typeface="Calibri"/>
                <a:ea typeface="Calibri"/>
                <a:cs typeface="Calibri"/>
                <a:sym typeface="Calibri"/>
              </a:rPr>
              <a:t>eighted </a:t>
            </a:r>
            <a:r>
              <a:rPr b="0" i="0" lang="en-US" sz="1800" u="sng" cap="none" strike="noStrike">
                <a:solidFill>
                  <a:srgbClr val="000000"/>
                </a:solidFill>
                <a:latin typeface="Calibri"/>
                <a:ea typeface="Calibri"/>
                <a:cs typeface="Calibri"/>
                <a:sym typeface="Calibri"/>
              </a:rPr>
              <a:t>m</a:t>
            </a:r>
            <a:r>
              <a:rPr b="0" i="0" lang="en-US" sz="1800" u="none" cap="none" strike="noStrike">
                <a:solidFill>
                  <a:srgbClr val="000000"/>
                </a:solidFill>
                <a:latin typeface="Calibri"/>
                <a:ea typeface="Calibri"/>
                <a:cs typeface="Calibri"/>
                <a:sym typeface="Calibri"/>
              </a:rPr>
              <a:t>oving </a:t>
            </a:r>
            <a:r>
              <a:rPr b="0" i="0" lang="en-US" sz="1800" u="sng" cap="none" strike="noStrike">
                <a:solidFill>
                  <a:srgbClr val="000000"/>
                </a:solidFill>
                <a:latin typeface="Calibri"/>
                <a:ea typeface="Calibri"/>
                <a:cs typeface="Calibri"/>
                <a:sym typeface="Calibri"/>
              </a:rPr>
              <a:t>a</a:t>
            </a:r>
            <a:r>
              <a:rPr b="0" i="0" lang="en-US" sz="1800" u="none" cap="none" strike="noStrike">
                <a:solidFill>
                  <a:srgbClr val="000000"/>
                </a:solidFill>
                <a:latin typeface="Calibri"/>
                <a:ea typeface="Calibri"/>
                <a:cs typeface="Calibri"/>
                <a:sym typeface="Calibri"/>
              </a:rPr>
              <a:t>verage</a:t>
            </a:r>
            <a:r>
              <a:rPr lang="en-US" sz="1800">
                <a:latin typeface="Calibri"/>
                <a:ea typeface="Calibri"/>
                <a:cs typeface="Calibri"/>
                <a:sym typeface="Calibri"/>
              </a:rPr>
              <a:t>) </a:t>
            </a:r>
            <a:r>
              <a:rPr b="0" i="0" lang="en-US" sz="1800" u="none" cap="none" strike="noStrike">
                <a:solidFill>
                  <a:srgbClr val="000000"/>
                </a:solidFill>
                <a:latin typeface="Calibri"/>
                <a:ea typeface="Calibri"/>
                <a:cs typeface="Calibri"/>
                <a:sym typeface="Calibri"/>
              </a:rPr>
              <a:t>(EWMA)</a:t>
            </a:r>
            <a:endParaRPr sz="1100"/>
          </a:p>
          <a:p>
            <a:pPr indent="-215900" lvl="0" marL="2159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επιρροή από προηγούμενο δείγμα μειώνεται εκθετικά γρήγορα</a:t>
            </a:r>
            <a:endParaRPr sz="1100"/>
          </a:p>
          <a:p>
            <a:pPr indent="-215900" lvl="0" marL="215900" marR="0" rtl="0" algn="l">
              <a:lnSpc>
                <a:spcPct val="85000"/>
              </a:lnSpc>
              <a:spcBef>
                <a:spcPts val="400"/>
              </a:spcBef>
              <a:spcAft>
                <a:spcPts val="0"/>
              </a:spcAft>
              <a:buClr>
                <a:srgbClr val="000099"/>
              </a:buClr>
              <a:buSzPts val="1800"/>
              <a:buFont typeface="Noto Sans Symbols"/>
              <a:buChar char="▪"/>
            </a:pPr>
            <a:r>
              <a:rPr lang="en-US" sz="1800">
                <a:latin typeface="Calibri"/>
                <a:ea typeface="Calibri"/>
                <a:cs typeface="Calibri"/>
                <a:sym typeface="Calibri"/>
              </a:rPr>
              <a:t>τυπική τιμή</a:t>
            </a:r>
            <a:r>
              <a:rPr b="0" i="0" lang="en-US" sz="1800" u="none" cap="none" strike="noStrike">
                <a:solidFill>
                  <a:srgbClr val="000000"/>
                </a:solidFill>
                <a:latin typeface="Calibri"/>
                <a:ea typeface="Calibri"/>
                <a:cs typeface="Calibri"/>
                <a:sym typeface="Calibri"/>
              </a:rPr>
              <a:t>: α </a:t>
            </a:r>
            <a:r>
              <a:rPr b="1" i="0" lang="en-US" sz="1800" u="none" cap="none" strike="noStrike">
                <a:solidFill>
                  <a:srgbClr val="000000"/>
                </a:solidFill>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0.125</a:t>
            </a:r>
            <a:endParaRPr sz="1100"/>
          </a:p>
        </p:txBody>
      </p:sp>
      <p:grpSp>
        <p:nvGrpSpPr>
          <p:cNvPr id="5110" name="Google Shape;5110;p82"/>
          <p:cNvGrpSpPr/>
          <p:nvPr/>
        </p:nvGrpSpPr>
        <p:grpSpPr>
          <a:xfrm>
            <a:off x="3504922" y="1832351"/>
            <a:ext cx="4836319" cy="3223022"/>
            <a:chOff x="1531938" y="2565400"/>
            <a:chExt cx="6448425" cy="4297363"/>
          </a:xfrm>
        </p:grpSpPr>
        <p:grpSp>
          <p:nvGrpSpPr>
            <p:cNvPr id="5111" name="Google Shape;5111;p82"/>
            <p:cNvGrpSpPr/>
            <p:nvPr/>
          </p:nvGrpSpPr>
          <p:grpSpPr>
            <a:xfrm>
              <a:off x="1708150" y="2565400"/>
              <a:ext cx="6272213" cy="4292600"/>
              <a:chOff x="782" y="1865"/>
              <a:chExt cx="3951" cy="2704"/>
            </a:xfrm>
          </p:grpSpPr>
          <p:pic>
            <p:nvPicPr>
              <p:cNvPr id="5112" name="Google Shape;5112;p82"/>
              <p:cNvPicPr preferRelativeResize="0"/>
              <p:nvPr/>
            </p:nvPicPr>
            <p:blipFill rotWithShape="1">
              <a:blip r:embed="rId3">
                <a:alphaModFix/>
              </a:blip>
              <a:srcRect b="0" l="0" r="0" t="0"/>
              <a:stretch/>
            </p:blipFill>
            <p:spPr>
              <a:xfrm>
                <a:off x="782" y="1865"/>
                <a:ext cx="3951" cy="2704"/>
              </a:xfrm>
              <a:prstGeom prst="rect">
                <a:avLst/>
              </a:prstGeom>
              <a:noFill/>
              <a:ln>
                <a:noFill/>
              </a:ln>
            </p:spPr>
          </p:pic>
          <p:sp>
            <p:nvSpPr>
              <p:cNvPr id="5113" name="Google Shape;5113;p82"/>
              <p:cNvSpPr/>
              <p:nvPr/>
            </p:nvSpPr>
            <p:spPr>
              <a:xfrm>
                <a:off x="2070" y="1926"/>
                <a:ext cx="1404" cy="168"/>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114" name="Google Shape;5114;p82"/>
            <p:cNvSpPr txBox="1"/>
            <p:nvPr/>
          </p:nvSpPr>
          <p:spPr>
            <a:xfrm rot="-5400000">
              <a:off x="950538" y="4116800"/>
              <a:ext cx="1747800" cy="5850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RTT (milliseconds)</a:t>
              </a:r>
              <a:endParaRPr sz="1100"/>
            </a:p>
          </p:txBody>
        </p:sp>
        <p:sp>
          <p:nvSpPr>
            <p:cNvPr id="5115" name="Google Shape;5115;p82"/>
            <p:cNvSpPr txBox="1"/>
            <p:nvPr/>
          </p:nvSpPr>
          <p:spPr>
            <a:xfrm>
              <a:off x="2265363" y="3168650"/>
              <a:ext cx="38670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RTT:</a:t>
              </a:r>
              <a:r>
                <a:rPr b="0" i="0" lang="en-US" sz="1100" u="none" cap="none" strike="noStrike">
                  <a:solidFill>
                    <a:srgbClr val="FFFFFF"/>
                  </a:solidFill>
                  <a:latin typeface="Arial"/>
                  <a:ea typeface="Arial"/>
                  <a:cs typeface="Arial"/>
                  <a:sym typeface="Arial"/>
                </a:rPr>
                <a:t> </a:t>
              </a:r>
              <a:r>
                <a:rPr b="0" i="0" lang="en-US" sz="1100" u="none" cap="none" strike="noStrike">
                  <a:solidFill>
                    <a:srgbClr val="000000"/>
                  </a:solidFill>
                  <a:latin typeface="Arial"/>
                  <a:ea typeface="Arial"/>
                  <a:cs typeface="Arial"/>
                  <a:sym typeface="Arial"/>
                </a:rPr>
                <a:t>gaia.cs.umass.edu</a:t>
              </a:r>
              <a:r>
                <a:rPr b="0" i="0" lang="en-US" sz="1100" u="none" cap="none" strike="noStrike">
                  <a:solidFill>
                    <a:srgbClr val="FFFFFF"/>
                  </a:solidFill>
                  <a:latin typeface="Arial"/>
                  <a:ea typeface="Arial"/>
                  <a:cs typeface="Arial"/>
                  <a:sym typeface="Arial"/>
                </a:rPr>
                <a:t> </a:t>
              </a:r>
              <a:r>
                <a:rPr b="0" i="0" lang="en-US" sz="1100" u="none" cap="none" strike="noStrike">
                  <a:solidFill>
                    <a:srgbClr val="000000"/>
                  </a:solidFill>
                  <a:latin typeface="Arial"/>
                  <a:ea typeface="Arial"/>
                  <a:cs typeface="Arial"/>
                  <a:sym typeface="Arial"/>
                </a:rPr>
                <a:t>to</a:t>
              </a:r>
              <a:r>
                <a:rPr b="0" i="0" lang="en-US" sz="1100" u="none" cap="none" strike="noStrike">
                  <a:solidFill>
                    <a:srgbClr val="FFFFFF"/>
                  </a:solidFill>
                  <a:latin typeface="Arial"/>
                  <a:ea typeface="Arial"/>
                  <a:cs typeface="Arial"/>
                  <a:sym typeface="Arial"/>
                </a:rPr>
                <a:t> </a:t>
              </a:r>
              <a:r>
                <a:rPr b="0" i="0" lang="en-US" sz="1100" u="none" cap="none" strike="noStrike">
                  <a:solidFill>
                    <a:srgbClr val="000000"/>
                  </a:solidFill>
                  <a:latin typeface="Arial"/>
                  <a:ea typeface="Arial"/>
                  <a:cs typeface="Arial"/>
                  <a:sym typeface="Arial"/>
                </a:rPr>
                <a:t>fantasia.eurecom.fr</a:t>
              </a:r>
              <a:endParaRPr sz="1100"/>
            </a:p>
          </p:txBody>
        </p:sp>
        <p:sp>
          <p:nvSpPr>
            <p:cNvPr id="5116" name="Google Shape;5116;p82"/>
            <p:cNvSpPr txBox="1"/>
            <p:nvPr/>
          </p:nvSpPr>
          <p:spPr>
            <a:xfrm>
              <a:off x="6221413" y="5230813"/>
              <a:ext cx="11811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sampleRTT</a:t>
              </a:r>
              <a:endParaRPr sz="1100"/>
            </a:p>
          </p:txBody>
        </p:sp>
        <p:sp>
          <p:nvSpPr>
            <p:cNvPr id="5117" name="Google Shape;5117;p82"/>
            <p:cNvSpPr txBox="1"/>
            <p:nvPr/>
          </p:nvSpPr>
          <p:spPr>
            <a:xfrm>
              <a:off x="6215063" y="5548313"/>
              <a:ext cx="14319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EstimatedRTT</a:t>
              </a:r>
              <a:endParaRPr sz="1100"/>
            </a:p>
          </p:txBody>
        </p:sp>
        <p:sp>
          <p:nvSpPr>
            <p:cNvPr id="5118" name="Google Shape;5118;p82"/>
            <p:cNvSpPr/>
            <p:nvPr/>
          </p:nvSpPr>
          <p:spPr>
            <a:xfrm>
              <a:off x="6005513" y="5343525"/>
              <a:ext cx="147637" cy="142875"/>
            </a:xfrm>
            <a:prstGeom prst="diamond">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19" name="Google Shape;5119;p82"/>
            <p:cNvSpPr/>
            <p:nvPr/>
          </p:nvSpPr>
          <p:spPr>
            <a:xfrm rot="2776382">
              <a:off x="6011069" y="5633244"/>
              <a:ext cx="147637" cy="142875"/>
            </a:xfrm>
            <a:prstGeom prst="diamond">
              <a:avLst/>
            </a:prstGeom>
            <a:solidFill>
              <a:srgbClr val="FF66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20" name="Google Shape;5120;p82"/>
            <p:cNvSpPr/>
            <p:nvPr/>
          </p:nvSpPr>
          <p:spPr>
            <a:xfrm>
              <a:off x="4108450" y="6389688"/>
              <a:ext cx="1863725" cy="46831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121" name="Google Shape;5121;p82"/>
            <p:cNvGrpSpPr/>
            <p:nvPr/>
          </p:nvGrpSpPr>
          <p:grpSpPr>
            <a:xfrm>
              <a:off x="4041775" y="6386513"/>
              <a:ext cx="1428750" cy="476250"/>
              <a:chOff x="2343" y="3645"/>
              <a:chExt cx="900" cy="300"/>
            </a:xfrm>
          </p:grpSpPr>
          <p:sp>
            <p:nvSpPr>
              <p:cNvPr id="5122" name="Google Shape;5122;p82"/>
              <p:cNvSpPr/>
              <p:nvPr/>
            </p:nvSpPr>
            <p:spPr>
              <a:xfrm>
                <a:off x="2592" y="3695"/>
                <a:ext cx="527" cy="98"/>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23" name="Google Shape;5123;p82"/>
              <p:cNvSpPr txBox="1"/>
              <p:nvPr/>
            </p:nvSpPr>
            <p:spPr>
              <a:xfrm>
                <a:off x="2343" y="364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time (seconds)</a:t>
                </a:r>
                <a:endParaRPr sz="1100"/>
              </a:p>
            </p:txBody>
          </p:sp>
        </p:grpSp>
      </p:grpSp>
      <p:sp>
        <p:nvSpPr>
          <p:cNvPr id="5124" name="Google Shape;5124;p8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0"/>
                                        </p:tgtEl>
                                        <p:attrNameLst>
                                          <p:attrName>style.visibility</p:attrName>
                                        </p:attrNameLst>
                                      </p:cBhvr>
                                      <p:to>
                                        <p:strVal val="visible"/>
                                      </p:to>
                                    </p:set>
                                    <p:animEffect filter="fade" transition="in">
                                      <p:cBhvr>
                                        <p:cTn dur="500"/>
                                        <p:tgtEl>
                                          <p:spTgt spid="5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9" name="Shape 5129"/>
        <p:cNvGrpSpPr/>
        <p:nvPr/>
      </p:nvGrpSpPr>
      <p:grpSpPr>
        <a:xfrm>
          <a:off x="0" y="0"/>
          <a:ext cx="0" cy="0"/>
          <a:chOff x="0" y="0"/>
          <a:chExt cx="0" cy="0"/>
        </a:xfrm>
      </p:grpSpPr>
      <p:sp>
        <p:nvSpPr>
          <p:cNvPr id="5130" name="Google Shape;5130;p83"/>
          <p:cNvSpPr txBox="1"/>
          <p:nvPr>
            <p:ph type="title"/>
          </p:nvPr>
        </p:nvSpPr>
        <p:spPr>
          <a:xfrm>
            <a:off x="-29795" y="105981"/>
            <a:ext cx="85452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round trip time, </a:t>
            </a:r>
            <a:r>
              <a:rPr lang="en-US" sz="3600"/>
              <a:t>λήξη χρόνου</a:t>
            </a:r>
            <a:endParaRPr b="0" sz="3300"/>
          </a:p>
        </p:txBody>
      </p:sp>
      <p:sp>
        <p:nvSpPr>
          <p:cNvPr id="5131" name="Google Shape;5131;p83"/>
          <p:cNvSpPr txBox="1"/>
          <p:nvPr/>
        </p:nvSpPr>
        <p:spPr>
          <a:xfrm>
            <a:off x="-133409" y="914481"/>
            <a:ext cx="8495700" cy="8469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000"/>
              <a:buFont typeface="Noto Sans Symbols"/>
              <a:buChar char="▪"/>
            </a:pPr>
            <a:r>
              <a:rPr lang="en-US" sz="2000">
                <a:latin typeface="Calibri"/>
                <a:ea typeface="Calibri"/>
                <a:cs typeface="Calibri"/>
                <a:sym typeface="Calibri"/>
              </a:rPr>
              <a:t>διάστημα χρόνου λήξης</a:t>
            </a:r>
            <a:r>
              <a:rPr b="0" i="0" lang="en-US" sz="2000" u="none" cap="none" strike="noStrike">
                <a:solidFill>
                  <a:srgbClr val="000000"/>
                </a:solidFill>
                <a:latin typeface="Calibri"/>
                <a:ea typeface="Calibri"/>
                <a:cs typeface="Calibri"/>
                <a:sym typeface="Calibri"/>
              </a:rPr>
              <a:t>:</a:t>
            </a:r>
            <a:r>
              <a:rPr b="1"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ourier"/>
                <a:ea typeface="Courier"/>
                <a:cs typeface="Courier"/>
                <a:sym typeface="Courier"/>
              </a:rPr>
              <a:t>EstimatedRTT</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συν </a:t>
            </a:r>
            <a:r>
              <a:rPr b="0" i="0" lang="en-US" sz="2000" u="none" cap="none" strike="noStrike">
                <a:solidFill>
                  <a:srgbClr val="000000"/>
                </a:solidFill>
                <a:latin typeface="Calibri"/>
                <a:ea typeface="Calibri"/>
                <a:cs typeface="Calibri"/>
                <a:sym typeface="Calibri"/>
              </a:rPr>
              <a:t>“</a:t>
            </a:r>
            <a:r>
              <a:rPr lang="en-US" sz="2000">
                <a:latin typeface="Calibri"/>
                <a:ea typeface="Calibri"/>
                <a:cs typeface="Calibri"/>
                <a:sym typeface="Calibri"/>
              </a:rPr>
              <a:t>περιθώριο ασφαλείας</a:t>
            </a:r>
            <a:r>
              <a:rPr b="0" i="0" lang="en-US" sz="2000" u="none" cap="none" strike="noStrike">
                <a:solidFill>
                  <a:srgbClr val="000000"/>
                </a:solidFill>
                <a:latin typeface="Calibri"/>
                <a:ea typeface="Calibri"/>
                <a:cs typeface="Calibri"/>
                <a:sym typeface="Calibri"/>
              </a:rPr>
              <a:t>”</a:t>
            </a:r>
            <a:endParaRPr sz="2000"/>
          </a:p>
          <a:p>
            <a:pPr indent="-165100" lvl="1" marL="520700" marR="0" rtl="0" algn="l">
              <a:lnSpc>
                <a:spcPct val="90000"/>
              </a:lnSpc>
              <a:spcBef>
                <a:spcPts val="800"/>
              </a:spcBef>
              <a:spcAft>
                <a:spcPts val="0"/>
              </a:spcAft>
              <a:buClr>
                <a:srgbClr val="0000A8"/>
              </a:buClr>
              <a:buSzPts val="2000"/>
              <a:buFont typeface="Arial"/>
              <a:buChar char="•"/>
            </a:pPr>
            <a:r>
              <a:rPr lang="en-US" sz="2000">
                <a:latin typeface="Calibri"/>
                <a:ea typeface="Calibri"/>
                <a:cs typeface="Calibri"/>
                <a:sym typeface="Calibri"/>
              </a:rPr>
              <a:t>μεγάλη ποικιλία σε</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ourier"/>
                <a:ea typeface="Courier"/>
                <a:cs typeface="Courier"/>
                <a:sym typeface="Courier"/>
              </a:rPr>
              <a:t>EstimatedRTT:</a:t>
            </a:r>
            <a:r>
              <a:rPr b="1" i="0" lang="en-US" sz="2000" u="none" cap="none" strike="noStrike">
                <a:solidFill>
                  <a:srgbClr val="000000"/>
                </a:solidFill>
                <a:latin typeface="Courier"/>
                <a:ea typeface="Courier"/>
                <a:cs typeface="Courier"/>
                <a:sym typeface="Courier"/>
              </a:rPr>
              <a:t> </a:t>
            </a:r>
            <a:r>
              <a:rPr lang="en-US" sz="2000">
                <a:latin typeface="Calibri"/>
                <a:ea typeface="Calibri"/>
                <a:cs typeface="Calibri"/>
                <a:sym typeface="Calibri"/>
              </a:rPr>
              <a:t>χρειάζεται μεγαλύτερο περιθώριο ασφαλείας</a:t>
            </a:r>
            <a:endParaRPr sz="2000"/>
          </a:p>
        </p:txBody>
      </p:sp>
      <p:grpSp>
        <p:nvGrpSpPr>
          <p:cNvPr id="5132" name="Google Shape;5132;p83"/>
          <p:cNvGrpSpPr/>
          <p:nvPr/>
        </p:nvGrpSpPr>
        <p:grpSpPr>
          <a:xfrm>
            <a:off x="167278" y="1898762"/>
            <a:ext cx="7149364" cy="1112704"/>
            <a:chOff x="858254" y="2667000"/>
            <a:chExt cx="9532485" cy="1483606"/>
          </a:xfrm>
        </p:grpSpPr>
        <p:sp>
          <p:nvSpPr>
            <p:cNvPr id="5133" name="Google Shape;5133;p83"/>
            <p:cNvSpPr/>
            <p:nvPr/>
          </p:nvSpPr>
          <p:spPr>
            <a:xfrm>
              <a:off x="858254" y="2667000"/>
              <a:ext cx="9532485" cy="461665"/>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34" name="Google Shape;5134;p83"/>
            <p:cNvSpPr/>
            <p:nvPr/>
          </p:nvSpPr>
          <p:spPr>
            <a:xfrm>
              <a:off x="859979" y="2701243"/>
              <a:ext cx="7918450" cy="69215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1800"/>
                <a:buFont typeface="Courier New"/>
                <a:buNone/>
              </a:pPr>
              <a:r>
                <a:rPr b="1" i="0" lang="en-US" sz="1800" u="none" cap="none" strike="noStrike">
                  <a:solidFill>
                    <a:srgbClr val="000000"/>
                  </a:solidFill>
                  <a:latin typeface="Courier New"/>
                  <a:ea typeface="Courier New"/>
                  <a:cs typeface="Courier New"/>
                  <a:sym typeface="Courier New"/>
                </a:rPr>
                <a:t>TimeoutInterval = EstimatedRTT + 4*DevRTT</a:t>
              </a:r>
              <a:endParaRPr b="1" i="0" sz="1800" u="none" cap="none" strike="noStrike">
                <a:solidFill>
                  <a:srgbClr val="000000"/>
                </a:solidFill>
                <a:latin typeface="Courier New"/>
                <a:ea typeface="Courier New"/>
                <a:cs typeface="Courier New"/>
                <a:sym typeface="Courier New"/>
              </a:endParaRPr>
            </a:p>
          </p:txBody>
        </p:sp>
        <p:sp>
          <p:nvSpPr>
            <p:cNvPr id="5135" name="Google Shape;5135;p83"/>
            <p:cNvSpPr txBox="1"/>
            <p:nvPr/>
          </p:nvSpPr>
          <p:spPr>
            <a:xfrm>
              <a:off x="4304854" y="3442606"/>
              <a:ext cx="1811400" cy="7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estimated RTT</a:t>
              </a:r>
              <a:endParaRPr sz="1100"/>
            </a:p>
          </p:txBody>
        </p:sp>
        <p:sp>
          <p:nvSpPr>
            <p:cNvPr id="5136" name="Google Shape;5136;p83"/>
            <p:cNvSpPr txBox="1"/>
            <p:nvPr/>
          </p:nvSpPr>
          <p:spPr>
            <a:xfrm>
              <a:off x="6736904" y="3461656"/>
              <a:ext cx="19176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99"/>
                </a:buClr>
                <a:buSzPts val="1500"/>
                <a:buFont typeface="Tahoma"/>
                <a:buNone/>
              </a:pPr>
              <a:r>
                <a:rPr b="0" i="0" lang="en-US" sz="1500" u="none" cap="none" strike="noStrike">
                  <a:solidFill>
                    <a:srgbClr val="000099"/>
                  </a:solidFill>
                  <a:latin typeface="Tahoma"/>
                  <a:ea typeface="Tahoma"/>
                  <a:cs typeface="Tahoma"/>
                  <a:sym typeface="Tahoma"/>
                </a:rPr>
                <a:t>“safety margin”</a:t>
              </a:r>
              <a:endParaRPr b="0" i="0" sz="1500" u="none" cap="none" strike="noStrike">
                <a:solidFill>
                  <a:srgbClr val="000099"/>
                </a:solidFill>
                <a:latin typeface="Tahoma"/>
                <a:ea typeface="Tahoma"/>
                <a:cs typeface="Tahoma"/>
                <a:sym typeface="Tahoma"/>
              </a:endParaRPr>
            </a:p>
          </p:txBody>
        </p:sp>
        <p:cxnSp>
          <p:nvCxnSpPr>
            <p:cNvPr id="5137" name="Google Shape;5137;p83"/>
            <p:cNvCxnSpPr/>
            <p:nvPr/>
          </p:nvCxnSpPr>
          <p:spPr>
            <a:xfrm rot="10800000">
              <a:off x="5101779" y="3082243"/>
              <a:ext cx="0" cy="446088"/>
            </a:xfrm>
            <a:prstGeom prst="straightConnector1">
              <a:avLst/>
            </a:prstGeom>
            <a:noFill/>
            <a:ln cap="flat" cmpd="sng" w="19050">
              <a:solidFill>
                <a:srgbClr val="000099"/>
              </a:solidFill>
              <a:prstDash val="solid"/>
              <a:round/>
              <a:headEnd len="med" w="med" type="none"/>
              <a:tailEnd len="med" w="med" type="triangle"/>
            </a:ln>
          </p:spPr>
        </p:cxnSp>
        <p:cxnSp>
          <p:nvCxnSpPr>
            <p:cNvPr id="5138" name="Google Shape;5138;p83"/>
            <p:cNvCxnSpPr/>
            <p:nvPr/>
          </p:nvCxnSpPr>
          <p:spPr>
            <a:xfrm rot="10800000">
              <a:off x="7673529" y="3088593"/>
              <a:ext cx="0" cy="446088"/>
            </a:xfrm>
            <a:prstGeom prst="straightConnector1">
              <a:avLst/>
            </a:prstGeom>
            <a:noFill/>
            <a:ln cap="flat" cmpd="sng" w="19050">
              <a:solidFill>
                <a:srgbClr val="000099"/>
              </a:solidFill>
              <a:prstDash val="solid"/>
              <a:round/>
              <a:headEnd len="med" w="med" type="none"/>
              <a:tailEnd len="med" w="med" type="triangle"/>
            </a:ln>
          </p:spPr>
        </p:cxnSp>
        <p:pic>
          <p:nvPicPr>
            <p:cNvPr descr="alarm_clock_ringing" id="5139" name="Google Shape;5139;p83"/>
            <p:cNvPicPr preferRelativeResize="0"/>
            <p:nvPr/>
          </p:nvPicPr>
          <p:blipFill rotWithShape="1">
            <a:blip r:embed="rId3">
              <a:alphaModFix/>
            </a:blip>
            <a:srcRect b="0" l="0" r="0" t="0"/>
            <a:stretch/>
          </p:blipFill>
          <p:spPr>
            <a:xfrm>
              <a:off x="1995043" y="3238052"/>
              <a:ext cx="646558" cy="622748"/>
            </a:xfrm>
            <a:prstGeom prst="rect">
              <a:avLst/>
            </a:prstGeom>
            <a:noFill/>
            <a:ln>
              <a:noFill/>
            </a:ln>
          </p:spPr>
        </p:pic>
      </p:grpSp>
      <p:sp>
        <p:nvSpPr>
          <p:cNvPr id="5140" name="Google Shape;5140;p83"/>
          <p:cNvSpPr txBox="1"/>
          <p:nvPr/>
        </p:nvSpPr>
        <p:spPr>
          <a:xfrm>
            <a:off x="28413" y="4646618"/>
            <a:ext cx="7514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Check out the online interactive exercises for more examples: h</a:t>
            </a:r>
            <a:r>
              <a:rPr b="0" i="0" lang="en-US" sz="900" u="none" cap="none" strike="noStrike">
                <a:solidFill>
                  <a:srgbClr val="000000"/>
                </a:solidFill>
                <a:latin typeface="Arial"/>
                <a:ea typeface="Arial"/>
                <a:cs typeface="Arial"/>
                <a:sym typeface="Arial"/>
              </a:rPr>
              <a:t>ttp://gaia.cs.umass.edu/kurose_ross/interactive/</a:t>
            </a:r>
            <a:endParaRPr sz="1100"/>
          </a:p>
        </p:txBody>
      </p:sp>
      <p:grpSp>
        <p:nvGrpSpPr>
          <p:cNvPr id="5141" name="Google Shape;5141;p83"/>
          <p:cNvGrpSpPr/>
          <p:nvPr/>
        </p:nvGrpSpPr>
        <p:grpSpPr>
          <a:xfrm>
            <a:off x="349547" y="3509755"/>
            <a:ext cx="7834776" cy="707527"/>
            <a:chOff x="1837879" y="3151290"/>
            <a:chExt cx="10446368" cy="943369"/>
          </a:xfrm>
        </p:grpSpPr>
        <p:sp>
          <p:nvSpPr>
            <p:cNvPr id="5142" name="Google Shape;5142;p83"/>
            <p:cNvSpPr/>
            <p:nvPr/>
          </p:nvSpPr>
          <p:spPr>
            <a:xfrm>
              <a:off x="1837879" y="3151290"/>
              <a:ext cx="9532486" cy="522287"/>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43" name="Google Shape;5143;p83"/>
            <p:cNvSpPr txBox="1"/>
            <p:nvPr/>
          </p:nvSpPr>
          <p:spPr>
            <a:xfrm>
              <a:off x="1837879" y="3151831"/>
              <a:ext cx="10018644"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ourier"/>
                <a:buNone/>
              </a:pPr>
              <a:r>
                <a:rPr b="1" i="0" lang="en-US" sz="1800" u="none" cap="none" strike="noStrike">
                  <a:solidFill>
                    <a:srgbClr val="000000"/>
                  </a:solidFill>
                  <a:latin typeface="Courier"/>
                  <a:ea typeface="Courier"/>
                  <a:cs typeface="Courier"/>
                  <a:sym typeface="Courier"/>
                </a:rPr>
                <a:t>DevRTT = </a:t>
              </a:r>
              <a:r>
                <a:rPr b="1" i="0" lang="en-US" sz="1800" u="none" cap="none" strike="noStrike">
                  <a:solidFill>
                    <a:srgbClr val="000000"/>
                  </a:solidFill>
                  <a:latin typeface="Courier New"/>
                  <a:ea typeface="Courier New"/>
                  <a:cs typeface="Courier New"/>
                  <a:sym typeface="Courier New"/>
                </a:rPr>
                <a:t>(1-β)*DevRTT + β*|SampleRTT-EstimatedRTT|</a:t>
              </a:r>
              <a:endParaRPr sz="1100"/>
            </a:p>
          </p:txBody>
        </p:sp>
        <p:sp>
          <p:nvSpPr>
            <p:cNvPr id="5144" name="Google Shape;5144;p83"/>
            <p:cNvSpPr txBox="1"/>
            <p:nvPr/>
          </p:nvSpPr>
          <p:spPr>
            <a:xfrm>
              <a:off x="8898147" y="3694459"/>
              <a:ext cx="33861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(typically, </a:t>
              </a:r>
              <a:r>
                <a:rPr b="0" i="0" lang="en-US" sz="1500" u="none" cap="none" strike="noStrike">
                  <a:solidFill>
                    <a:srgbClr val="000000"/>
                  </a:solidFill>
                  <a:latin typeface="Courier New"/>
                  <a:ea typeface="Courier New"/>
                  <a:cs typeface="Courier New"/>
                  <a:sym typeface="Courier New"/>
                </a:rPr>
                <a:t>β</a:t>
              </a:r>
              <a:r>
                <a:rPr b="1" i="0" lang="en-US" sz="1500" u="none" cap="none" strike="noStrike">
                  <a:solidFill>
                    <a:srgbClr val="000000"/>
                  </a:solidFill>
                  <a:latin typeface="Courier New"/>
                  <a:ea typeface="Courier New"/>
                  <a:cs typeface="Courier New"/>
                  <a:sym typeface="Courier New"/>
                </a:rPr>
                <a:t> </a:t>
              </a:r>
              <a:r>
                <a:rPr b="0" i="0" lang="en-US" sz="1500" u="none" cap="none" strike="noStrike">
                  <a:solidFill>
                    <a:srgbClr val="000000"/>
                  </a:solidFill>
                  <a:latin typeface="Calibri"/>
                  <a:ea typeface="Calibri"/>
                  <a:cs typeface="Calibri"/>
                  <a:sym typeface="Calibri"/>
                </a:rPr>
                <a:t>= 0.25)</a:t>
              </a:r>
              <a:endParaRPr sz="1100"/>
            </a:p>
          </p:txBody>
        </p:sp>
      </p:grpSp>
      <p:sp>
        <p:nvSpPr>
          <p:cNvPr id="5145" name="Google Shape;5145;p83"/>
          <p:cNvSpPr txBox="1"/>
          <p:nvPr/>
        </p:nvSpPr>
        <p:spPr>
          <a:xfrm>
            <a:off x="-133409" y="3033093"/>
            <a:ext cx="8495700" cy="4086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000"/>
              <a:buFont typeface="Noto Sans Symbols"/>
              <a:buChar char="▪"/>
            </a:pPr>
            <a:r>
              <a:rPr b="1" i="0" lang="en-US" sz="2000" u="none" cap="none" strike="noStrike">
                <a:solidFill>
                  <a:srgbClr val="000000"/>
                </a:solidFill>
                <a:latin typeface="Courier New"/>
                <a:ea typeface="Courier New"/>
                <a:cs typeface="Courier New"/>
                <a:sym typeface="Courier New"/>
              </a:rPr>
              <a:t>DevRTT</a:t>
            </a:r>
            <a:r>
              <a:rPr b="0" i="0" lang="en-US" sz="2000" u="none" cap="none" strike="noStrike">
                <a:solidFill>
                  <a:srgbClr val="000000"/>
                </a:solidFill>
                <a:latin typeface="Calibri"/>
                <a:ea typeface="Calibri"/>
                <a:cs typeface="Calibri"/>
                <a:sym typeface="Calibri"/>
              </a:rPr>
              <a:t>: EWMA </a:t>
            </a:r>
            <a:r>
              <a:rPr lang="en-US" sz="2000">
                <a:latin typeface="Calibri"/>
                <a:ea typeface="Calibri"/>
                <a:cs typeface="Calibri"/>
                <a:sym typeface="Calibri"/>
              </a:rPr>
              <a:t>του </a:t>
            </a:r>
            <a:r>
              <a:rPr b="1" i="0" lang="en-US" sz="2000" u="none" cap="none" strike="noStrike">
                <a:solidFill>
                  <a:srgbClr val="000000"/>
                </a:solidFill>
                <a:latin typeface="Courier"/>
                <a:ea typeface="Courier"/>
                <a:cs typeface="Courier"/>
                <a:sym typeface="Courier"/>
              </a:rPr>
              <a:t>SampleRTT </a:t>
            </a:r>
            <a:r>
              <a:rPr lang="en-US" sz="2000">
                <a:latin typeface="Calibri"/>
                <a:ea typeface="Calibri"/>
                <a:cs typeface="Calibri"/>
                <a:sym typeface="Calibri"/>
              </a:rPr>
              <a:t>αποκλείει από</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ourier"/>
                <a:ea typeface="Courier"/>
                <a:cs typeface="Courier"/>
                <a:sym typeface="Courier"/>
              </a:rPr>
              <a:t>EstimatedRTT</a:t>
            </a:r>
            <a:r>
              <a:rPr b="0" i="0" lang="en-US" sz="2000" u="none" cap="none" strike="noStrike">
                <a:solidFill>
                  <a:srgbClr val="000000"/>
                </a:solidFill>
                <a:latin typeface="Calibri"/>
                <a:ea typeface="Calibri"/>
                <a:cs typeface="Calibri"/>
                <a:sym typeface="Calibri"/>
              </a:rPr>
              <a:t>: </a:t>
            </a:r>
            <a:endParaRPr sz="1000"/>
          </a:p>
        </p:txBody>
      </p:sp>
      <p:sp>
        <p:nvSpPr>
          <p:cNvPr id="5146" name="Google Shape;5146;p83"/>
          <p:cNvSpPr txBox="1"/>
          <p:nvPr>
            <p:ph idx="12" type="sldNum"/>
          </p:nvPr>
        </p:nvSpPr>
        <p:spPr>
          <a:xfrm>
            <a:off x="6533712" y="47561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2"/>
                                        </p:tgtEl>
                                        <p:attrNameLst>
                                          <p:attrName>style.visibility</p:attrName>
                                        </p:attrNameLst>
                                      </p:cBhvr>
                                      <p:to>
                                        <p:strVal val="visible"/>
                                      </p:to>
                                    </p:set>
                                    <p:animEffect filter="fade" transition="in">
                                      <p:cBhvr>
                                        <p:cTn dur="500"/>
                                        <p:tgtEl>
                                          <p:spTgt spid="5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5"/>
                                        </p:tgtEl>
                                        <p:attrNameLst>
                                          <p:attrName>style.visibility</p:attrName>
                                        </p:attrNameLst>
                                      </p:cBhvr>
                                      <p:to>
                                        <p:strVal val="visible"/>
                                      </p:to>
                                    </p:set>
                                    <p:animEffect filter="fade" transition="in">
                                      <p:cBhvr>
                                        <p:cTn dur="500"/>
                                        <p:tgtEl>
                                          <p:spTgt spid="5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1"/>
                                        </p:tgtEl>
                                        <p:attrNameLst>
                                          <p:attrName>style.visibility</p:attrName>
                                        </p:attrNameLst>
                                      </p:cBhvr>
                                      <p:to>
                                        <p:strVal val="visible"/>
                                      </p:to>
                                    </p:set>
                                    <p:animEffect filter="fade" transition="in">
                                      <p:cBhvr>
                                        <p:cTn dur="500"/>
                                        <p:tgtEl>
                                          <p:spTgt spid="5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1" name="Shape 5151"/>
        <p:cNvGrpSpPr/>
        <p:nvPr/>
      </p:nvGrpSpPr>
      <p:grpSpPr>
        <a:xfrm>
          <a:off x="0" y="0"/>
          <a:ext cx="0" cy="0"/>
          <a:chOff x="0" y="0"/>
          <a:chExt cx="0" cy="0"/>
        </a:xfrm>
      </p:grpSpPr>
      <p:sp>
        <p:nvSpPr>
          <p:cNvPr id="5152" name="Google Shape;5152;p84"/>
          <p:cNvSpPr txBox="1"/>
          <p:nvPr>
            <p:ph type="title"/>
          </p:nvPr>
        </p:nvSpPr>
        <p:spPr>
          <a:xfrm>
            <a:off x="-10583" y="1407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Αποστολέας</a:t>
            </a:r>
            <a:r>
              <a:rPr lang="en-US" sz="2700"/>
              <a:t>(απλοποιημένο)</a:t>
            </a:r>
            <a:endParaRPr b="0" sz="3300"/>
          </a:p>
        </p:txBody>
      </p:sp>
      <p:sp>
        <p:nvSpPr>
          <p:cNvPr id="5153" name="Google Shape;5153;p84"/>
          <p:cNvSpPr txBox="1"/>
          <p:nvPr/>
        </p:nvSpPr>
        <p:spPr>
          <a:xfrm>
            <a:off x="-10583" y="962090"/>
            <a:ext cx="3714900" cy="34860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100"/>
              <a:buFont typeface="Noto Sans Symbols"/>
              <a:buNone/>
            </a:pPr>
            <a:r>
              <a:rPr lang="en-US" sz="1800">
                <a:solidFill>
                  <a:srgbClr val="CC0000"/>
                </a:solidFill>
                <a:latin typeface="Calibri"/>
                <a:ea typeface="Calibri"/>
                <a:cs typeface="Calibri"/>
                <a:sym typeface="Calibri"/>
              </a:rPr>
              <a:t>Γεγονός</a:t>
            </a:r>
            <a:r>
              <a:rPr b="0" i="0" lang="en-US" sz="1800" u="none" cap="none" strike="noStrike">
                <a:solidFill>
                  <a:srgbClr val="CC0000"/>
                </a:solidFill>
                <a:latin typeface="Calibri"/>
                <a:ea typeface="Calibri"/>
                <a:cs typeface="Calibri"/>
                <a:sym typeface="Calibri"/>
              </a:rPr>
              <a:t>: δεδομένα λήφθηκαν από εφαρμογή</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δημιουργεί τμήμα με αριθμό ακολουθίας</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ο αριθμός ακολουθίας είναι αριθμός </a:t>
            </a:r>
            <a:r>
              <a:rPr b="0" i="0" lang="en-US" sz="1800" u="none" cap="none" strike="noStrike">
                <a:solidFill>
                  <a:srgbClr val="000000"/>
                </a:solidFill>
                <a:latin typeface="Calibri"/>
                <a:ea typeface="Calibri"/>
                <a:cs typeface="Calibri"/>
                <a:sym typeface="Calibri"/>
              </a:rPr>
              <a:t>byte-stream του πρώτου δεδομένου byte</a:t>
            </a:r>
            <a:r>
              <a:rPr lang="en-US" sz="1800">
                <a:latin typeface="Calibri"/>
                <a:ea typeface="Calibri"/>
                <a:cs typeface="Calibri"/>
                <a:sym typeface="Calibri"/>
              </a:rPr>
              <a:t> στο τμήμα</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έναρξη χρονομετρητή αν δεν τρέχει ήδη</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έστω ότι ο χρονομετρητής είναι το πιο αργό τμήμα</a:t>
            </a:r>
            <a:r>
              <a:rPr b="0" i="0" lang="en-US" sz="1800" u="none" cap="none" strike="noStrike">
                <a:solidFill>
                  <a:srgbClr val="000000"/>
                </a:solidFill>
                <a:latin typeface="Calibri"/>
                <a:ea typeface="Calibri"/>
                <a:cs typeface="Calibri"/>
                <a:sym typeface="Calibri"/>
              </a:rPr>
              <a:t> unACKed </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λήξη διαστήματος</a:t>
            </a: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ourier New"/>
                <a:ea typeface="Courier New"/>
                <a:cs typeface="Courier New"/>
                <a:sym typeface="Courier New"/>
              </a:rPr>
              <a:t>TimeOutInterval</a:t>
            </a:r>
            <a:r>
              <a:rPr b="0" i="0" lang="en-US" sz="1800" u="none" cap="none" strike="noStrike">
                <a:solidFill>
                  <a:srgbClr val="000000"/>
                </a:solidFill>
                <a:latin typeface="Courier New"/>
                <a:ea typeface="Courier New"/>
                <a:cs typeface="Courier New"/>
                <a:sym typeface="Courier New"/>
              </a:rPr>
              <a:t> </a:t>
            </a:r>
            <a:endParaRPr b="0" i="0" sz="1800" u="none" cap="none" strike="noStrike">
              <a:solidFill>
                <a:srgbClr val="000000"/>
              </a:solidFill>
              <a:latin typeface="Calibri"/>
              <a:ea typeface="Calibri"/>
              <a:cs typeface="Calibri"/>
              <a:sym typeface="Calibri"/>
            </a:endParaRPr>
          </a:p>
        </p:txBody>
      </p:sp>
      <p:sp>
        <p:nvSpPr>
          <p:cNvPr id="5154" name="Google Shape;5154;p84"/>
          <p:cNvSpPr txBox="1"/>
          <p:nvPr/>
        </p:nvSpPr>
        <p:spPr>
          <a:xfrm>
            <a:off x="4436556" y="747258"/>
            <a:ext cx="2857500" cy="14574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300"/>
              <a:buFont typeface="Noto Sans Symbols"/>
              <a:buNone/>
            </a:pPr>
            <a:r>
              <a:rPr lang="en-US" sz="1800">
                <a:solidFill>
                  <a:srgbClr val="CC0000"/>
                </a:solidFill>
                <a:latin typeface="Calibri"/>
                <a:ea typeface="Calibri"/>
                <a:cs typeface="Calibri"/>
                <a:sym typeface="Calibri"/>
              </a:rPr>
              <a:t>Γεγονός</a:t>
            </a:r>
            <a:r>
              <a:rPr b="0" lang="en-US" sz="1800" u="none" cap="none" strike="noStrike">
                <a:solidFill>
                  <a:srgbClr val="CC0000"/>
                </a:solidFill>
                <a:latin typeface="Calibri"/>
                <a:ea typeface="Calibri"/>
                <a:cs typeface="Calibri"/>
                <a:sym typeface="Calibri"/>
              </a:rPr>
              <a:t>: λήξη χρόνου</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αναμετάδοση τμήματος που προκάλεσε την λήξη χρόνου</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επανεκκίνηση χρονομετρητή</a:t>
            </a:r>
            <a:endParaRPr sz="1800"/>
          </a:p>
          <a:p>
            <a:pPr indent="-165100" lvl="0" marL="266700" marR="0" rtl="0" algn="l">
              <a:lnSpc>
                <a:spcPct val="90000"/>
              </a:lnSpc>
              <a:spcBef>
                <a:spcPts val="800"/>
              </a:spcBef>
              <a:spcAft>
                <a:spcPts val="0"/>
              </a:spcAft>
              <a:buClr>
                <a:srgbClr val="0000A3"/>
              </a:buClr>
              <a:buSzPts val="2100"/>
              <a:buFont typeface="Noto Sans Symbols"/>
              <a:buNone/>
            </a:pPr>
            <a:r>
              <a:rPr b="0" lang="en-US" sz="1800" u="none" cap="none" strike="noStrike">
                <a:solidFill>
                  <a:srgbClr val="000000"/>
                </a:solidFill>
                <a:latin typeface="Calibri"/>
                <a:ea typeface="Calibri"/>
                <a:cs typeface="Calibri"/>
                <a:sym typeface="Calibri"/>
              </a:rPr>
              <a:t> </a:t>
            </a:r>
            <a:endParaRPr sz="1800"/>
          </a:p>
        </p:txBody>
      </p:sp>
      <p:sp>
        <p:nvSpPr>
          <p:cNvPr id="5155" name="Google Shape;5155;p84"/>
          <p:cNvSpPr txBox="1"/>
          <p:nvPr/>
        </p:nvSpPr>
        <p:spPr>
          <a:xfrm>
            <a:off x="4436556" y="2536339"/>
            <a:ext cx="3690300" cy="2395200"/>
          </a:xfrm>
          <a:prstGeom prst="rect">
            <a:avLst/>
          </a:prstGeom>
          <a:noFill/>
          <a:ln>
            <a:noFill/>
          </a:ln>
        </p:spPr>
        <p:txBody>
          <a:bodyPr anchorCtr="0" anchor="t" bIns="34275" lIns="68575" spcFirstLastPara="1" rIns="68575" wrap="square" tIns="34275">
            <a:normAutofit/>
          </a:bodyPr>
          <a:lstStyle/>
          <a:p>
            <a:pPr indent="0" lvl="0" marL="12700" marR="0" rtl="0" algn="l">
              <a:lnSpc>
                <a:spcPct val="90000"/>
              </a:lnSpc>
              <a:spcBef>
                <a:spcPts val="0"/>
              </a:spcBef>
              <a:spcAft>
                <a:spcPts val="0"/>
              </a:spcAft>
              <a:buClr>
                <a:srgbClr val="0000A3"/>
              </a:buClr>
              <a:buSzPts val="2100"/>
              <a:buFont typeface="Noto Sans Symbols"/>
              <a:buNone/>
            </a:pPr>
            <a:r>
              <a:rPr lang="en-US" sz="1800">
                <a:solidFill>
                  <a:srgbClr val="CC0000"/>
                </a:solidFill>
                <a:latin typeface="Calibri"/>
                <a:ea typeface="Calibri"/>
                <a:cs typeface="Calibri"/>
                <a:sym typeface="Calibri"/>
              </a:rPr>
              <a:t>Γεγονός</a:t>
            </a:r>
            <a:r>
              <a:rPr b="0" lang="en-US" sz="1800" u="none" cap="none" strike="noStrike">
                <a:solidFill>
                  <a:srgbClr val="CC0000"/>
                </a:solidFill>
                <a:latin typeface="Calibri"/>
                <a:ea typeface="Calibri"/>
                <a:cs typeface="Calibri"/>
                <a:sym typeface="Calibri"/>
              </a:rPr>
              <a:t>: λήψη ACK </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Αν το </a:t>
            </a:r>
            <a:r>
              <a:rPr b="0" lang="en-US" sz="1800" u="none" cap="none" strike="noStrike">
                <a:solidFill>
                  <a:srgbClr val="000000"/>
                </a:solidFill>
                <a:latin typeface="Calibri"/>
                <a:ea typeface="Calibri"/>
                <a:cs typeface="Calibri"/>
                <a:sym typeface="Calibri"/>
              </a:rPr>
              <a:t>ACK επι</a:t>
            </a:r>
            <a:r>
              <a:rPr lang="en-US" sz="1800">
                <a:latin typeface="Calibri"/>
                <a:ea typeface="Calibri"/>
                <a:cs typeface="Calibri"/>
                <a:sym typeface="Calibri"/>
              </a:rPr>
              <a:t>βεβαιώνει προηγούμενα </a:t>
            </a:r>
            <a:r>
              <a:rPr b="0" lang="en-US" sz="1800" u="none" cap="none" strike="noStrike">
                <a:solidFill>
                  <a:srgbClr val="000000"/>
                </a:solidFill>
                <a:latin typeface="Calibri"/>
                <a:ea typeface="Calibri"/>
                <a:cs typeface="Calibri"/>
                <a:sym typeface="Calibri"/>
              </a:rPr>
              <a:t>unACKed </a:t>
            </a:r>
            <a:r>
              <a:rPr lang="en-US" sz="1800">
                <a:latin typeface="Calibri"/>
                <a:ea typeface="Calibri"/>
                <a:cs typeface="Calibri"/>
                <a:sym typeface="Calibri"/>
              </a:rPr>
              <a:t>τμήματα</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ενημέρωση ποιο θα γίνει </a:t>
            </a:r>
            <a:r>
              <a:rPr b="0" lang="en-US" sz="1800" u="none" cap="none" strike="noStrike">
                <a:solidFill>
                  <a:srgbClr val="000000"/>
                </a:solidFill>
                <a:latin typeface="Calibri"/>
                <a:ea typeface="Calibri"/>
                <a:cs typeface="Calibri"/>
                <a:sym typeface="Calibri"/>
              </a:rPr>
              <a:t>ACKed</a:t>
            </a:r>
            <a:endParaRPr b="0" sz="1800" u="none" cap="none" strike="noStrike">
              <a:solidFill>
                <a:srgbClr val="000000"/>
              </a:solidFill>
              <a:latin typeface="Calibri"/>
              <a:ea typeface="Calibri"/>
              <a:cs typeface="Calibri"/>
              <a:sym typeface="Calibri"/>
            </a:endParaRPr>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έναρξη χρονομετρητή αν υπάρχουν ακόμη</a:t>
            </a:r>
            <a:r>
              <a:rPr b="0" lang="en-US" sz="1800" u="none" cap="none" strike="noStrike">
                <a:solidFill>
                  <a:srgbClr val="000000"/>
                </a:solidFill>
                <a:latin typeface="Calibri"/>
                <a:ea typeface="Calibri"/>
                <a:cs typeface="Calibri"/>
                <a:sym typeface="Calibri"/>
              </a:rPr>
              <a:t> unACKed </a:t>
            </a:r>
            <a:r>
              <a:rPr lang="en-US" sz="1800">
                <a:latin typeface="Calibri"/>
                <a:ea typeface="Calibri"/>
                <a:cs typeface="Calibri"/>
                <a:sym typeface="Calibri"/>
              </a:rPr>
              <a:t>τμήματα</a:t>
            </a:r>
            <a:endParaRPr sz="1800"/>
          </a:p>
          <a:p>
            <a:pPr indent="-177800" lvl="1" marL="520700" marR="0" rtl="0" algn="l">
              <a:lnSpc>
                <a:spcPct val="90000"/>
              </a:lnSpc>
              <a:spcBef>
                <a:spcPts val="400"/>
              </a:spcBef>
              <a:spcAft>
                <a:spcPts val="0"/>
              </a:spcAft>
              <a:buClr>
                <a:srgbClr val="0000A8"/>
              </a:buClr>
              <a:buSzPts val="1800"/>
              <a:buFont typeface="Noto Sans Symbols"/>
              <a:buNone/>
            </a:pPr>
            <a:r>
              <a:t/>
            </a:r>
            <a:endParaRPr b="0" sz="1800" u="none" cap="none" strike="noStrike">
              <a:solidFill>
                <a:srgbClr val="000000"/>
              </a:solidFill>
              <a:latin typeface="Calibri"/>
              <a:ea typeface="Calibri"/>
              <a:cs typeface="Calibri"/>
              <a:sym typeface="Calibri"/>
            </a:endParaRPr>
          </a:p>
        </p:txBody>
      </p:sp>
      <p:sp>
        <p:nvSpPr>
          <p:cNvPr id="5156" name="Google Shape;5156;p8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4"/>
                                        </p:tgtEl>
                                        <p:attrNameLst>
                                          <p:attrName>style.visibility</p:attrName>
                                        </p:attrNameLst>
                                      </p:cBhvr>
                                      <p:to>
                                        <p:strVal val="visible"/>
                                      </p:to>
                                    </p:set>
                                    <p:animEffect filter="fade" transition="in">
                                      <p:cBhvr>
                                        <p:cTn dur="500"/>
                                        <p:tgtEl>
                                          <p:spTgt spid="5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5"/>
                                        </p:tgtEl>
                                        <p:attrNameLst>
                                          <p:attrName>style.visibility</p:attrName>
                                        </p:attrNameLst>
                                      </p:cBhvr>
                                      <p:to>
                                        <p:strVal val="visible"/>
                                      </p:to>
                                    </p:set>
                                    <p:animEffect filter="fade" transition="in">
                                      <p:cBhvr>
                                        <p:cTn dur="500"/>
                                        <p:tgtEl>
                                          <p:spTgt spid="5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1" name="Shape 5161"/>
        <p:cNvGrpSpPr/>
        <p:nvPr/>
      </p:nvGrpSpPr>
      <p:grpSpPr>
        <a:xfrm>
          <a:off x="0" y="0"/>
          <a:ext cx="0" cy="0"/>
          <a:chOff x="0" y="0"/>
          <a:chExt cx="0" cy="0"/>
        </a:xfrm>
      </p:grpSpPr>
      <p:sp>
        <p:nvSpPr>
          <p:cNvPr id="5162" name="Google Shape;5162;p85"/>
          <p:cNvSpPr txBox="1"/>
          <p:nvPr>
            <p:ph type="title"/>
          </p:nvPr>
        </p:nvSpPr>
        <p:spPr>
          <a:xfrm>
            <a:off x="-10508" y="275319"/>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TCP Παραλήπτης: ACK παραγωγή</a:t>
            </a:r>
            <a:r>
              <a:rPr b="0" lang="en-US" sz="2244"/>
              <a:t>[RFC 5681]</a:t>
            </a:r>
            <a:endParaRPr b="0" sz="3744"/>
          </a:p>
        </p:txBody>
      </p:sp>
      <p:sp>
        <p:nvSpPr>
          <p:cNvPr id="5163" name="Google Shape;5163;p85"/>
          <p:cNvSpPr txBox="1"/>
          <p:nvPr/>
        </p:nvSpPr>
        <p:spPr>
          <a:xfrm>
            <a:off x="1475325" y="932100"/>
            <a:ext cx="3210300" cy="42114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CC0000"/>
              </a:buClr>
              <a:buSzPts val="2100"/>
              <a:buFont typeface="Calibri"/>
              <a:buNone/>
            </a:pPr>
            <a:r>
              <a:rPr b="1" lang="en-US" sz="2100" u="none" cap="none" strike="noStrike">
                <a:solidFill>
                  <a:srgbClr val="CC0000"/>
                </a:solidFill>
                <a:latin typeface="Calibri"/>
                <a:ea typeface="Calibri"/>
                <a:cs typeface="Calibri"/>
                <a:sym typeface="Calibri"/>
              </a:rPr>
              <a:t>Event </a:t>
            </a:r>
            <a:r>
              <a:rPr b="1" lang="en-US" sz="2100">
                <a:solidFill>
                  <a:srgbClr val="CC0000"/>
                </a:solidFill>
                <a:latin typeface="Calibri"/>
                <a:ea typeface="Calibri"/>
                <a:cs typeface="Calibri"/>
                <a:sym typeface="Calibri"/>
              </a:rPr>
              <a:t>στον παραλήπτη</a:t>
            </a:r>
            <a:endParaRPr b="1" sz="1500" u="none" cap="none" strike="noStrike">
              <a:solidFill>
                <a:srgbClr val="CC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CC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άφιξη του τμήματος σε σειρά με αναμενόμενο αριθμό ακολουθίας</a:t>
            </a:r>
            <a:r>
              <a:rPr b="1" lang="en-US" sz="1500" u="none" cap="none" strike="noStrike">
                <a:solidFill>
                  <a:srgbClr val="000000"/>
                </a:solidFill>
                <a:latin typeface="Calibri"/>
                <a:ea typeface="Calibri"/>
                <a:cs typeface="Calibri"/>
                <a:sym typeface="Calibri"/>
              </a:rPr>
              <a:t>.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u="none" cap="none" strike="noStrike">
                <a:solidFill>
                  <a:srgbClr val="000000"/>
                </a:solidFill>
                <a:latin typeface="Calibri"/>
                <a:ea typeface="Calibri"/>
                <a:cs typeface="Calibri"/>
                <a:sym typeface="Calibri"/>
              </a:rPr>
              <a:t>Όλα τα δεδομένα πριν από τον αναμενόμενο αριθμό ακολουθίας έχουν γίνει </a:t>
            </a:r>
            <a:r>
              <a:rPr b="1" lang="en-US" sz="1500">
                <a:latin typeface="Calibri"/>
                <a:ea typeface="Calibri"/>
                <a:cs typeface="Calibri"/>
                <a:sym typeface="Calibri"/>
              </a:rPr>
              <a:t>ήδη</a:t>
            </a:r>
            <a:r>
              <a:rPr b="1" lang="en-US" sz="1500" u="none" cap="none" strike="noStrike">
                <a:solidFill>
                  <a:srgbClr val="000000"/>
                </a:solidFill>
                <a:latin typeface="Calibri"/>
                <a:ea typeface="Calibri"/>
                <a:cs typeface="Calibri"/>
                <a:sym typeface="Calibri"/>
              </a:rPr>
              <a:t> ACKed</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άφιξη του επόμενου σε σειρά τμήματος με αναμενόμενο αριθμό ακολουθίας</a:t>
            </a:r>
            <a:r>
              <a:rPr b="1" lang="en-US" sz="1500" u="none" cap="none" strike="noStrike">
                <a:solidFill>
                  <a:srgbClr val="000000"/>
                </a:solidFill>
                <a:latin typeface="Calibri"/>
                <a:ea typeface="Calibri"/>
                <a:cs typeface="Calibri"/>
                <a:sym typeface="Calibri"/>
              </a:rPr>
              <a:t>. Ένα άλλο τμήμα έχει εκκρεμές ACK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άφιξη του εκτός σειράς τμήματος </a:t>
            </a:r>
            <a:endParaRPr b="1"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με μεγαλύτερο από αυτόν που περιμέναμε αριθμό ακολουθίας</a:t>
            </a:r>
            <a:r>
              <a:rPr b="1" lang="en-US" sz="1500" u="none" cap="none" strike="noStrike">
                <a:solidFill>
                  <a:srgbClr val="000000"/>
                </a:solidFill>
                <a:latin typeface="Calibri"/>
                <a:ea typeface="Calibri"/>
                <a:cs typeface="Calibri"/>
                <a:sym typeface="Calibri"/>
              </a:rPr>
              <a:t>.</a:t>
            </a:r>
            <a:endParaRPr b="1" sz="1100"/>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Ανίχνευση κενού.</a:t>
            </a:r>
            <a:endParaRPr b="1" sz="1100"/>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άφιξη τμήματος που καλύπτει</a:t>
            </a:r>
            <a:endParaRPr b="1"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μερικώς ή ακριβώς το κενό.</a:t>
            </a:r>
            <a:endParaRPr b="1" sz="1100"/>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800"/>
              <a:buFont typeface="Tahoma"/>
              <a:buNone/>
            </a:pPr>
            <a:r>
              <a:t/>
            </a:r>
            <a:endParaRPr b="1" sz="800" u="none" cap="none" strike="noStrike">
              <a:solidFill>
                <a:srgbClr val="000000"/>
              </a:solidFill>
              <a:latin typeface="Calibri"/>
              <a:ea typeface="Calibri"/>
              <a:cs typeface="Calibri"/>
              <a:sym typeface="Calibri"/>
            </a:endParaRPr>
          </a:p>
        </p:txBody>
      </p:sp>
      <p:sp>
        <p:nvSpPr>
          <p:cNvPr id="5164" name="Google Shape;5164;p85"/>
          <p:cNvSpPr txBox="1"/>
          <p:nvPr/>
        </p:nvSpPr>
        <p:spPr>
          <a:xfrm>
            <a:off x="4357825" y="946425"/>
            <a:ext cx="3142200" cy="4419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CC0000"/>
              </a:buClr>
              <a:buSzPts val="2100"/>
              <a:buFont typeface="Calibri"/>
              <a:buNone/>
            </a:pPr>
            <a:r>
              <a:rPr b="1" lang="en-US" sz="2100" u="none" cap="none" strike="noStrike">
                <a:solidFill>
                  <a:srgbClr val="CC0000"/>
                </a:solidFill>
                <a:latin typeface="Calibri"/>
                <a:ea typeface="Calibri"/>
                <a:cs typeface="Calibri"/>
                <a:sym typeface="Calibri"/>
              </a:rPr>
              <a:t>TCP </a:t>
            </a:r>
            <a:r>
              <a:rPr b="1" lang="en-US" sz="2100">
                <a:solidFill>
                  <a:srgbClr val="CC0000"/>
                </a:solidFill>
                <a:latin typeface="Calibri"/>
                <a:ea typeface="Calibri"/>
                <a:cs typeface="Calibri"/>
                <a:sym typeface="Calibri"/>
              </a:rPr>
              <a:t>δράση του παραλήπτη</a:t>
            </a:r>
            <a:endParaRPr b="1" sz="1500" u="none" cap="none" strike="noStrike">
              <a:solidFill>
                <a:srgbClr val="CC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CC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καθυστερημένο </a:t>
            </a:r>
            <a:r>
              <a:rPr b="1" lang="en-US" sz="1500" u="none" cap="none" strike="noStrike">
                <a:solidFill>
                  <a:srgbClr val="000000"/>
                </a:solidFill>
                <a:latin typeface="Calibri"/>
                <a:ea typeface="Calibri"/>
                <a:cs typeface="Calibri"/>
                <a:sym typeface="Calibri"/>
              </a:rPr>
              <a:t>ACK. Περιμένει μέχρι 500ms</a:t>
            </a:r>
            <a:r>
              <a:rPr b="1" lang="en-US" sz="1100"/>
              <a:t> </a:t>
            </a:r>
            <a:r>
              <a:rPr b="1" lang="en-US" sz="1500">
                <a:latin typeface="Calibri"/>
                <a:ea typeface="Calibri"/>
                <a:cs typeface="Calibri"/>
                <a:sym typeface="Calibri"/>
              </a:rPr>
              <a:t>για το επόμενο τμήμα. Αν δεν υπάρχει επόμενο τμήμα, στείλε </a:t>
            </a:r>
            <a:r>
              <a:rPr b="1" lang="en-US" sz="1500" u="none" cap="none" strike="noStrike">
                <a:solidFill>
                  <a:srgbClr val="000000"/>
                </a:solidFill>
                <a:latin typeface="Calibri"/>
                <a:ea typeface="Calibri"/>
                <a:cs typeface="Calibri"/>
                <a:sym typeface="Calibri"/>
              </a:rPr>
              <a:t>ACK</a:t>
            </a:r>
            <a:endParaRPr b="1" sz="1100"/>
          </a:p>
          <a:p>
            <a:pPr indent="0" lvl="0" marL="0" marR="0" rtl="0" algn="l">
              <a:lnSpc>
                <a:spcPct val="90000"/>
              </a:lnSpc>
              <a:spcBef>
                <a:spcPts val="0"/>
              </a:spcBef>
              <a:spcAft>
                <a:spcPts val="0"/>
              </a:spcAft>
              <a:buClr>
                <a:schemeClr val="dk1"/>
              </a:buClr>
              <a:buSzPts val="1500"/>
              <a:buFont typeface="Tahoma"/>
              <a:buNone/>
            </a:pPr>
            <a:r>
              <a:t/>
            </a:r>
            <a:endParaRPr b="1" sz="1500">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Tahoma"/>
              <a:buNone/>
            </a:pPr>
            <a:r>
              <a:t/>
            </a:r>
            <a:endParaRPr b="1"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άμεση αποστολή ενός συσσωρευτικού</a:t>
            </a:r>
            <a:r>
              <a:rPr b="1" lang="en-US" sz="1500" u="none" cap="none" strike="noStrike">
                <a:solidFill>
                  <a:srgbClr val="000000"/>
                </a:solidFill>
                <a:latin typeface="Calibri"/>
                <a:ea typeface="Calibri"/>
                <a:cs typeface="Calibri"/>
                <a:sym typeface="Calibri"/>
              </a:rPr>
              <a:t> </a:t>
            </a:r>
            <a:endParaRPr b="1" sz="1100"/>
          </a:p>
          <a:p>
            <a:pPr indent="0" lvl="0" marL="0" marR="0" rtl="0" algn="l">
              <a:lnSpc>
                <a:spcPct val="90000"/>
              </a:lnSpc>
              <a:spcBef>
                <a:spcPts val="0"/>
              </a:spcBef>
              <a:spcAft>
                <a:spcPts val="0"/>
              </a:spcAft>
              <a:buClr>
                <a:srgbClr val="000000"/>
              </a:buClr>
              <a:buSzPts val="1500"/>
              <a:buFont typeface="Calibri"/>
              <a:buNone/>
            </a:pPr>
            <a:r>
              <a:rPr b="1" lang="en-US" sz="1500" u="none" cap="none" strike="noStrike">
                <a:solidFill>
                  <a:srgbClr val="000000"/>
                </a:solidFill>
                <a:latin typeface="Calibri"/>
                <a:ea typeface="Calibri"/>
                <a:cs typeface="Calibri"/>
                <a:sym typeface="Calibri"/>
              </a:rPr>
              <a:t>ACK, γίνεται ACK και από τα δύο σε σειρά τμήματα</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άμεση αποστολή</a:t>
            </a:r>
            <a:r>
              <a:rPr b="1" lang="en-US" sz="1500" u="none" cap="none" strike="noStrike">
                <a:solidFill>
                  <a:srgbClr val="000000"/>
                </a:solidFill>
                <a:latin typeface="Calibri"/>
                <a:ea typeface="Calibri"/>
                <a:cs typeface="Calibri"/>
                <a:sym typeface="Calibri"/>
              </a:rPr>
              <a:t> </a:t>
            </a:r>
            <a:r>
              <a:rPr b="1" lang="en-US" sz="1500">
                <a:solidFill>
                  <a:srgbClr val="CC0000"/>
                </a:solidFill>
                <a:latin typeface="Calibri"/>
                <a:ea typeface="Calibri"/>
                <a:cs typeface="Calibri"/>
                <a:sym typeface="Calibri"/>
              </a:rPr>
              <a:t>διπλότυπου</a:t>
            </a:r>
            <a:r>
              <a:rPr b="1" lang="en-US" sz="1500" u="none" cap="none" strike="noStrike">
                <a:solidFill>
                  <a:srgbClr val="CC0000"/>
                </a:solidFill>
                <a:latin typeface="Calibri"/>
                <a:ea typeface="Calibri"/>
                <a:cs typeface="Calibri"/>
                <a:sym typeface="Calibri"/>
              </a:rPr>
              <a:t> ACK,</a:t>
            </a:r>
            <a:r>
              <a:rPr b="1" lang="en-US" sz="1500" u="none" cap="none" strike="noStrike">
                <a:solidFill>
                  <a:srgbClr val="000000"/>
                </a:solidFill>
                <a:latin typeface="Calibri"/>
                <a:ea typeface="Calibri"/>
                <a:cs typeface="Calibri"/>
                <a:sym typeface="Calibri"/>
              </a:rPr>
              <a:t> </a:t>
            </a:r>
            <a:endParaRPr b="1" sz="1100"/>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υποδεικνύοντας τον αριθμό ακολουθίας του επόμενου αναμενόμενου</a:t>
            </a:r>
            <a:r>
              <a:rPr b="1" lang="en-US" sz="1500" u="none" cap="none" strike="noStrike">
                <a:solidFill>
                  <a:srgbClr val="000000"/>
                </a:solidFill>
                <a:latin typeface="Calibri"/>
                <a:ea typeface="Calibri"/>
                <a:cs typeface="Calibri"/>
                <a:sym typeface="Calibri"/>
              </a:rPr>
              <a:t> byte.</a:t>
            </a:r>
            <a:endParaRPr b="1" sz="1100"/>
          </a:p>
          <a:p>
            <a:pPr indent="0" lvl="0" marL="0" marR="0" rtl="0" algn="l">
              <a:lnSpc>
                <a:spcPct val="90000"/>
              </a:lnSpc>
              <a:spcBef>
                <a:spcPts val="0"/>
              </a:spcBef>
              <a:spcAft>
                <a:spcPts val="0"/>
              </a:spcAft>
              <a:buClr>
                <a:schemeClr val="dk1"/>
              </a:buClr>
              <a:buSzPts val="1500"/>
              <a:buFont typeface="Tahoma"/>
              <a:buNone/>
            </a:pPr>
            <a:r>
              <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500"/>
              <a:buFont typeface="Calibri"/>
              <a:buNone/>
            </a:pPr>
            <a:r>
              <a:rPr b="1" lang="en-US" sz="1500">
                <a:latin typeface="Calibri"/>
                <a:ea typeface="Calibri"/>
                <a:cs typeface="Calibri"/>
                <a:sym typeface="Calibri"/>
              </a:rPr>
              <a:t>άμεση αποστολή</a:t>
            </a:r>
            <a:r>
              <a:rPr b="1" lang="en-US" sz="1500" u="none" cap="none" strike="noStrike">
                <a:solidFill>
                  <a:srgbClr val="000000"/>
                </a:solidFill>
                <a:latin typeface="Calibri"/>
                <a:ea typeface="Calibri"/>
                <a:cs typeface="Calibri"/>
                <a:sym typeface="Calibri"/>
              </a:rPr>
              <a:t> ACK, </a:t>
            </a:r>
            <a:r>
              <a:rPr b="1" lang="en-US" sz="1500">
                <a:latin typeface="Calibri"/>
                <a:ea typeface="Calibri"/>
                <a:cs typeface="Calibri"/>
                <a:sym typeface="Calibri"/>
              </a:rPr>
              <a:t>δεδομένου ότι το τμήμα ξεκινά από το χαμηλότερο άκρο του κενού</a:t>
            </a:r>
            <a:endParaRPr b="1"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800"/>
              <a:buFont typeface="Tahoma"/>
              <a:buNone/>
            </a:pPr>
            <a:r>
              <a:t/>
            </a:r>
            <a:endParaRPr b="1" sz="800" u="none" cap="none" strike="noStrike">
              <a:solidFill>
                <a:srgbClr val="000000"/>
              </a:solidFill>
              <a:latin typeface="Calibri"/>
              <a:ea typeface="Calibri"/>
              <a:cs typeface="Calibri"/>
              <a:sym typeface="Calibri"/>
            </a:endParaRPr>
          </a:p>
        </p:txBody>
      </p:sp>
      <p:cxnSp>
        <p:nvCxnSpPr>
          <p:cNvPr id="5165" name="Google Shape;5165;p85"/>
          <p:cNvCxnSpPr/>
          <p:nvPr/>
        </p:nvCxnSpPr>
        <p:spPr>
          <a:xfrm flipH="1">
            <a:off x="4267625" y="981625"/>
            <a:ext cx="29100" cy="3846000"/>
          </a:xfrm>
          <a:prstGeom prst="straightConnector1">
            <a:avLst/>
          </a:prstGeom>
          <a:noFill/>
          <a:ln cap="flat" cmpd="sng" w="28575">
            <a:solidFill>
              <a:srgbClr val="000099"/>
            </a:solidFill>
            <a:prstDash val="solid"/>
            <a:round/>
            <a:headEnd len="med" w="med" type="none"/>
            <a:tailEnd len="med" w="med" type="none"/>
          </a:ln>
        </p:spPr>
      </p:cxnSp>
      <p:cxnSp>
        <p:nvCxnSpPr>
          <p:cNvPr id="5166" name="Google Shape;5166;p85"/>
          <p:cNvCxnSpPr/>
          <p:nvPr/>
        </p:nvCxnSpPr>
        <p:spPr>
          <a:xfrm>
            <a:off x="1621121" y="1425129"/>
            <a:ext cx="5620800" cy="0"/>
          </a:xfrm>
          <a:prstGeom prst="straightConnector1">
            <a:avLst/>
          </a:prstGeom>
          <a:noFill/>
          <a:ln cap="flat" cmpd="sng" w="28575">
            <a:solidFill>
              <a:srgbClr val="000099"/>
            </a:solidFill>
            <a:prstDash val="solid"/>
            <a:round/>
            <a:headEnd len="med" w="med" type="none"/>
            <a:tailEnd len="med" w="med" type="none"/>
          </a:ln>
        </p:spPr>
      </p:cxnSp>
      <p:cxnSp>
        <p:nvCxnSpPr>
          <p:cNvPr id="5167" name="Google Shape;5167;p85"/>
          <p:cNvCxnSpPr/>
          <p:nvPr/>
        </p:nvCxnSpPr>
        <p:spPr>
          <a:xfrm>
            <a:off x="1621115" y="2467154"/>
            <a:ext cx="5620800" cy="0"/>
          </a:xfrm>
          <a:prstGeom prst="straightConnector1">
            <a:avLst/>
          </a:prstGeom>
          <a:noFill/>
          <a:ln cap="flat" cmpd="sng" w="28575">
            <a:solidFill>
              <a:srgbClr val="000099"/>
            </a:solidFill>
            <a:prstDash val="solid"/>
            <a:round/>
            <a:headEnd len="med" w="med" type="none"/>
            <a:tailEnd len="med" w="med" type="none"/>
          </a:ln>
        </p:spPr>
      </p:cxnSp>
      <p:cxnSp>
        <p:nvCxnSpPr>
          <p:cNvPr id="5168" name="Google Shape;5168;p85"/>
          <p:cNvCxnSpPr/>
          <p:nvPr/>
        </p:nvCxnSpPr>
        <p:spPr>
          <a:xfrm>
            <a:off x="1621137" y="3302142"/>
            <a:ext cx="5620800" cy="0"/>
          </a:xfrm>
          <a:prstGeom prst="straightConnector1">
            <a:avLst/>
          </a:prstGeom>
          <a:noFill/>
          <a:ln cap="flat" cmpd="sng" w="28575">
            <a:solidFill>
              <a:srgbClr val="000099"/>
            </a:solidFill>
            <a:prstDash val="solid"/>
            <a:round/>
            <a:headEnd len="med" w="med" type="none"/>
            <a:tailEnd len="med" w="med" type="none"/>
          </a:ln>
        </p:spPr>
      </p:cxnSp>
      <p:cxnSp>
        <p:nvCxnSpPr>
          <p:cNvPr id="5169" name="Google Shape;5169;p85"/>
          <p:cNvCxnSpPr/>
          <p:nvPr/>
        </p:nvCxnSpPr>
        <p:spPr>
          <a:xfrm>
            <a:off x="1621125" y="4185961"/>
            <a:ext cx="5620800" cy="0"/>
          </a:xfrm>
          <a:prstGeom prst="straightConnector1">
            <a:avLst/>
          </a:prstGeom>
          <a:noFill/>
          <a:ln cap="flat" cmpd="sng" w="28575">
            <a:solidFill>
              <a:srgbClr val="000099"/>
            </a:solidFill>
            <a:prstDash val="solid"/>
            <a:round/>
            <a:headEnd len="med" w="med" type="none"/>
            <a:tailEnd len="med" w="med" type="none"/>
          </a:ln>
        </p:spPr>
      </p:cxnSp>
      <p:sp>
        <p:nvSpPr>
          <p:cNvPr id="5170" name="Google Shape;5170;p85"/>
          <p:cNvSpPr/>
          <p:nvPr/>
        </p:nvSpPr>
        <p:spPr>
          <a:xfrm>
            <a:off x="1523925" y="1444850"/>
            <a:ext cx="5815200" cy="1002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71" name="Google Shape;5171;p85"/>
          <p:cNvSpPr/>
          <p:nvPr/>
        </p:nvSpPr>
        <p:spPr>
          <a:xfrm>
            <a:off x="1429425" y="2494800"/>
            <a:ext cx="6004200" cy="779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72" name="Google Shape;5172;p85"/>
          <p:cNvSpPr/>
          <p:nvPr/>
        </p:nvSpPr>
        <p:spPr>
          <a:xfrm>
            <a:off x="1429425" y="3354200"/>
            <a:ext cx="6004200" cy="779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73" name="Google Shape;5173;p85"/>
          <p:cNvSpPr/>
          <p:nvPr/>
        </p:nvSpPr>
        <p:spPr>
          <a:xfrm>
            <a:off x="1384175" y="4286225"/>
            <a:ext cx="6004200" cy="704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74" name="Google Shape;5174;p85"/>
          <p:cNvSpPr txBox="1"/>
          <p:nvPr>
            <p:ph idx="12" type="sldNum"/>
          </p:nvPr>
        </p:nvSpPr>
        <p:spPr>
          <a:xfrm>
            <a:off x="6914787" y="489064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70"/>
                                        </p:tgtEl>
                                      </p:cBhvr>
                                    </p:animEffect>
                                    <p:set>
                                      <p:cBhvr>
                                        <p:cTn dur="1" fill="hold">
                                          <p:stCondLst>
                                            <p:cond delay="500"/>
                                          </p:stCondLst>
                                        </p:cTn>
                                        <p:tgtEl>
                                          <p:spTgt spid="5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71"/>
                                        </p:tgtEl>
                                      </p:cBhvr>
                                    </p:animEffect>
                                    <p:set>
                                      <p:cBhvr>
                                        <p:cTn dur="1" fill="hold">
                                          <p:stCondLst>
                                            <p:cond delay="500"/>
                                          </p:stCondLst>
                                        </p:cTn>
                                        <p:tgtEl>
                                          <p:spTgt spid="5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72"/>
                                        </p:tgtEl>
                                      </p:cBhvr>
                                    </p:animEffect>
                                    <p:set>
                                      <p:cBhvr>
                                        <p:cTn dur="1" fill="hold">
                                          <p:stCondLst>
                                            <p:cond delay="500"/>
                                          </p:stCondLst>
                                        </p:cTn>
                                        <p:tgtEl>
                                          <p:spTgt spid="51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73"/>
                                        </p:tgtEl>
                                      </p:cBhvr>
                                    </p:animEffect>
                                    <p:set>
                                      <p:cBhvr>
                                        <p:cTn dur="1" fill="hold">
                                          <p:stCondLst>
                                            <p:cond delay="500"/>
                                          </p:stCondLst>
                                        </p:cTn>
                                        <p:tgtEl>
                                          <p:spTgt spid="5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9" name="Shape 5179"/>
        <p:cNvGrpSpPr/>
        <p:nvPr/>
      </p:nvGrpSpPr>
      <p:grpSpPr>
        <a:xfrm>
          <a:off x="0" y="0"/>
          <a:ext cx="0" cy="0"/>
          <a:chOff x="0" y="0"/>
          <a:chExt cx="0" cy="0"/>
        </a:xfrm>
      </p:grpSpPr>
      <p:sp>
        <p:nvSpPr>
          <p:cNvPr id="5180" name="Google Shape;5180;p86"/>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σενάρια αναμετάδοσης</a:t>
            </a:r>
            <a:endParaRPr b="0" sz="3300"/>
          </a:p>
        </p:txBody>
      </p:sp>
      <p:sp>
        <p:nvSpPr>
          <p:cNvPr id="5181" name="Google Shape;5181;p86"/>
          <p:cNvSpPr txBox="1"/>
          <p:nvPr/>
        </p:nvSpPr>
        <p:spPr>
          <a:xfrm>
            <a:off x="1677642" y="4405066"/>
            <a:ext cx="1441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lost </a:t>
            </a:r>
            <a:r>
              <a:rPr b="0" i="0" lang="en-US" sz="1400" u="none" cap="none" strike="noStrike">
                <a:solidFill>
                  <a:srgbClr val="000000"/>
                </a:solidFill>
                <a:latin typeface="Tahoma"/>
                <a:ea typeface="Tahoma"/>
                <a:cs typeface="Tahoma"/>
                <a:sym typeface="Tahoma"/>
              </a:rPr>
              <a:t>ACK </a:t>
            </a:r>
            <a:r>
              <a:rPr b="0" i="0" lang="en-US" sz="1400" u="none" cap="none" strike="noStrike">
                <a:solidFill>
                  <a:srgbClr val="000000"/>
                </a:solidFill>
                <a:latin typeface="Tahoma"/>
                <a:ea typeface="Tahoma"/>
                <a:cs typeface="Tahoma"/>
                <a:sym typeface="Tahoma"/>
              </a:rPr>
              <a:t>scenario</a:t>
            </a:r>
            <a:endParaRPr b="0" i="0" sz="800" u="none" cap="none" strike="noStrike">
              <a:solidFill>
                <a:srgbClr val="000000"/>
              </a:solidFill>
              <a:latin typeface="Tahoma"/>
              <a:ea typeface="Tahoma"/>
              <a:cs typeface="Tahoma"/>
              <a:sym typeface="Tahoma"/>
            </a:endParaRPr>
          </a:p>
        </p:txBody>
      </p:sp>
      <p:sp>
        <p:nvSpPr>
          <p:cNvPr id="5182" name="Google Shape;5182;p86"/>
          <p:cNvSpPr txBox="1"/>
          <p:nvPr/>
        </p:nvSpPr>
        <p:spPr>
          <a:xfrm>
            <a:off x="2977804" y="887960"/>
            <a:ext cx="579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B</a:t>
            </a:r>
            <a:endParaRPr sz="1100"/>
          </a:p>
        </p:txBody>
      </p:sp>
      <p:sp>
        <p:nvSpPr>
          <p:cNvPr id="5183" name="Google Shape;5183;p86"/>
          <p:cNvSpPr txBox="1"/>
          <p:nvPr/>
        </p:nvSpPr>
        <p:spPr>
          <a:xfrm>
            <a:off x="1227586" y="901057"/>
            <a:ext cx="582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A</a:t>
            </a:r>
            <a:endParaRPr sz="1100"/>
          </a:p>
        </p:txBody>
      </p:sp>
      <p:grpSp>
        <p:nvGrpSpPr>
          <p:cNvPr id="5184" name="Google Shape;5184;p86"/>
          <p:cNvGrpSpPr/>
          <p:nvPr/>
        </p:nvGrpSpPr>
        <p:grpSpPr>
          <a:xfrm>
            <a:off x="1524052" y="1757117"/>
            <a:ext cx="1759744" cy="507937"/>
            <a:chOff x="2032069" y="2342822"/>
            <a:chExt cx="2346325" cy="677250"/>
          </a:xfrm>
        </p:grpSpPr>
        <p:cxnSp>
          <p:nvCxnSpPr>
            <p:cNvPr id="5185" name="Google Shape;5185;p86"/>
            <p:cNvCxnSpPr/>
            <p:nvPr/>
          </p:nvCxnSpPr>
          <p:spPr>
            <a:xfrm>
              <a:off x="2032069" y="2342822"/>
              <a:ext cx="2346325" cy="571500"/>
            </a:xfrm>
            <a:prstGeom prst="straightConnector1">
              <a:avLst/>
            </a:prstGeom>
            <a:noFill/>
            <a:ln cap="flat" cmpd="sng" w="28575">
              <a:solidFill>
                <a:srgbClr val="3333CC"/>
              </a:solidFill>
              <a:prstDash val="solid"/>
              <a:round/>
              <a:headEnd len="med" w="med" type="none"/>
              <a:tailEnd len="med" w="med" type="triangle"/>
            </a:ln>
          </p:spPr>
        </p:cxnSp>
        <p:sp>
          <p:nvSpPr>
            <p:cNvPr id="5186" name="Google Shape;5186;p86"/>
            <p:cNvSpPr/>
            <p:nvPr/>
          </p:nvSpPr>
          <p:spPr>
            <a:xfrm>
              <a:off x="2735331" y="2423785"/>
              <a:ext cx="869950" cy="401637"/>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87" name="Google Shape;5187;p86"/>
            <p:cNvSpPr txBox="1"/>
            <p:nvPr/>
          </p:nvSpPr>
          <p:spPr>
            <a:xfrm>
              <a:off x="2176531" y="2476172"/>
              <a:ext cx="20859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 bytes of data</a:t>
              </a:r>
              <a:endParaRPr sz="1100"/>
            </a:p>
          </p:txBody>
        </p:sp>
      </p:grpSp>
      <p:cxnSp>
        <p:nvCxnSpPr>
          <p:cNvPr id="5188" name="Google Shape;5188;p86"/>
          <p:cNvCxnSpPr/>
          <p:nvPr/>
        </p:nvCxnSpPr>
        <p:spPr>
          <a:xfrm>
            <a:off x="1508573" y="1576142"/>
            <a:ext cx="0" cy="2644500"/>
          </a:xfrm>
          <a:prstGeom prst="straightConnector1">
            <a:avLst/>
          </a:prstGeom>
          <a:noFill/>
          <a:ln cap="flat" cmpd="sng" w="9525">
            <a:solidFill>
              <a:srgbClr val="808080"/>
            </a:solidFill>
            <a:prstDash val="solid"/>
            <a:round/>
            <a:headEnd len="med" w="med" type="none"/>
            <a:tailEnd len="med" w="med" type="none"/>
          </a:ln>
        </p:spPr>
      </p:cxnSp>
      <p:cxnSp>
        <p:nvCxnSpPr>
          <p:cNvPr id="5189" name="Google Shape;5189;p86"/>
          <p:cNvCxnSpPr/>
          <p:nvPr/>
        </p:nvCxnSpPr>
        <p:spPr>
          <a:xfrm>
            <a:off x="3329039" y="1572570"/>
            <a:ext cx="0" cy="2653800"/>
          </a:xfrm>
          <a:prstGeom prst="straightConnector1">
            <a:avLst/>
          </a:prstGeom>
          <a:noFill/>
          <a:ln cap="flat" cmpd="sng" w="9525">
            <a:solidFill>
              <a:srgbClr val="808080"/>
            </a:solidFill>
            <a:prstDash val="solid"/>
            <a:round/>
            <a:headEnd len="med" w="med" type="none"/>
            <a:tailEnd len="med" w="med" type="none"/>
          </a:ln>
        </p:spPr>
      </p:cxnSp>
      <p:grpSp>
        <p:nvGrpSpPr>
          <p:cNvPr id="5190" name="Google Shape;5190;p86"/>
          <p:cNvGrpSpPr/>
          <p:nvPr/>
        </p:nvGrpSpPr>
        <p:grpSpPr>
          <a:xfrm>
            <a:off x="1514527" y="3078710"/>
            <a:ext cx="1763315" cy="468647"/>
            <a:chOff x="2019369" y="4104947"/>
            <a:chExt cx="2351087" cy="624863"/>
          </a:xfrm>
        </p:grpSpPr>
        <p:cxnSp>
          <p:nvCxnSpPr>
            <p:cNvPr id="5191" name="Google Shape;5191;p86"/>
            <p:cNvCxnSpPr/>
            <p:nvPr/>
          </p:nvCxnSpPr>
          <p:spPr>
            <a:xfrm>
              <a:off x="2019369" y="4111297"/>
              <a:ext cx="2351087" cy="506413"/>
            </a:xfrm>
            <a:prstGeom prst="straightConnector1">
              <a:avLst/>
            </a:prstGeom>
            <a:noFill/>
            <a:ln cap="flat" cmpd="sng" w="28575">
              <a:solidFill>
                <a:srgbClr val="3333CC"/>
              </a:solidFill>
              <a:prstDash val="solid"/>
              <a:round/>
              <a:headEnd len="med" w="med" type="none"/>
              <a:tailEnd len="med" w="med" type="triangle"/>
            </a:ln>
          </p:spPr>
        </p:cxnSp>
        <p:sp>
          <p:nvSpPr>
            <p:cNvPr id="5192" name="Google Shape;5192;p86"/>
            <p:cNvSpPr/>
            <p:nvPr/>
          </p:nvSpPr>
          <p:spPr>
            <a:xfrm>
              <a:off x="2628969" y="4104947"/>
              <a:ext cx="989012" cy="43021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93" name="Google Shape;5193;p86"/>
            <p:cNvSpPr txBox="1"/>
            <p:nvPr/>
          </p:nvSpPr>
          <p:spPr>
            <a:xfrm>
              <a:off x="2165419" y="4185910"/>
              <a:ext cx="20859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 bytes of data</a:t>
              </a:r>
              <a:endParaRPr sz="1100"/>
            </a:p>
          </p:txBody>
        </p:sp>
      </p:grpSp>
      <p:grpSp>
        <p:nvGrpSpPr>
          <p:cNvPr id="5194" name="Google Shape;5194;p86"/>
          <p:cNvGrpSpPr/>
          <p:nvPr/>
        </p:nvGrpSpPr>
        <p:grpSpPr>
          <a:xfrm>
            <a:off x="2143177" y="2253607"/>
            <a:ext cx="1134746" cy="473981"/>
            <a:chOff x="2857569" y="3004810"/>
            <a:chExt cx="1512995" cy="631975"/>
          </a:xfrm>
        </p:grpSpPr>
        <p:cxnSp>
          <p:nvCxnSpPr>
            <p:cNvPr id="5195" name="Google Shape;5195;p86"/>
            <p:cNvCxnSpPr/>
            <p:nvPr/>
          </p:nvCxnSpPr>
          <p:spPr>
            <a:xfrm flipH="1">
              <a:off x="3068706" y="3004810"/>
              <a:ext cx="1273175" cy="427037"/>
            </a:xfrm>
            <a:prstGeom prst="straightConnector1">
              <a:avLst/>
            </a:prstGeom>
            <a:noFill/>
            <a:ln cap="flat" cmpd="sng" w="28575">
              <a:solidFill>
                <a:srgbClr val="3333CC"/>
              </a:solidFill>
              <a:prstDash val="solid"/>
              <a:round/>
              <a:headEnd len="med" w="med" type="none"/>
              <a:tailEnd len="med" w="med" type="triangle"/>
            </a:ln>
          </p:spPr>
        </p:cxnSp>
        <p:sp>
          <p:nvSpPr>
            <p:cNvPr id="5196" name="Google Shape;5196;p86"/>
            <p:cNvSpPr/>
            <p:nvPr/>
          </p:nvSpPr>
          <p:spPr>
            <a:xfrm>
              <a:off x="3303656" y="3090535"/>
              <a:ext cx="747713" cy="24606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197" name="Google Shape;5197;p86"/>
            <p:cNvSpPr txBox="1"/>
            <p:nvPr/>
          </p:nvSpPr>
          <p:spPr>
            <a:xfrm>
              <a:off x="3224264" y="3046100"/>
              <a:ext cx="11463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sp>
          <p:nvSpPr>
            <p:cNvPr id="5198" name="Google Shape;5198;p86"/>
            <p:cNvSpPr txBox="1"/>
            <p:nvPr/>
          </p:nvSpPr>
          <p:spPr>
            <a:xfrm>
              <a:off x="2857569" y="3236585"/>
              <a:ext cx="358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500"/>
                <a:buFont typeface="Tahoma"/>
                <a:buNone/>
              </a:pPr>
              <a:r>
                <a:rPr b="1" i="0" lang="en-US" sz="1500" u="none" cap="none" strike="noStrike">
                  <a:solidFill>
                    <a:srgbClr val="FF0000"/>
                  </a:solidFill>
                  <a:latin typeface="Tahoma"/>
                  <a:ea typeface="Tahoma"/>
                  <a:cs typeface="Tahoma"/>
                  <a:sym typeface="Tahoma"/>
                </a:rPr>
                <a:t>X</a:t>
              </a:r>
              <a:endParaRPr sz="1100"/>
            </a:p>
          </p:txBody>
        </p:sp>
      </p:grpSp>
      <p:grpSp>
        <p:nvGrpSpPr>
          <p:cNvPr id="5199" name="Google Shape;5199;p86"/>
          <p:cNvGrpSpPr/>
          <p:nvPr/>
        </p:nvGrpSpPr>
        <p:grpSpPr>
          <a:xfrm>
            <a:off x="1506192" y="3527576"/>
            <a:ext cx="1753791" cy="586978"/>
            <a:chOff x="2008256" y="4703435"/>
            <a:chExt cx="2338388" cy="782637"/>
          </a:xfrm>
        </p:grpSpPr>
        <p:cxnSp>
          <p:nvCxnSpPr>
            <p:cNvPr id="5200" name="Google Shape;5200;p86"/>
            <p:cNvCxnSpPr/>
            <p:nvPr/>
          </p:nvCxnSpPr>
          <p:spPr>
            <a:xfrm flipH="1">
              <a:off x="2008256" y="4703435"/>
              <a:ext cx="2338388" cy="782637"/>
            </a:xfrm>
            <a:prstGeom prst="straightConnector1">
              <a:avLst/>
            </a:prstGeom>
            <a:noFill/>
            <a:ln cap="flat" cmpd="sng" w="28575">
              <a:solidFill>
                <a:srgbClr val="3333CC"/>
              </a:solidFill>
              <a:prstDash val="solid"/>
              <a:round/>
              <a:headEnd len="med" w="med" type="none"/>
              <a:tailEnd len="med" w="med" type="triangle"/>
            </a:ln>
          </p:spPr>
        </p:cxnSp>
        <p:sp>
          <p:nvSpPr>
            <p:cNvPr id="5201" name="Google Shape;5201;p86"/>
            <p:cNvSpPr/>
            <p:nvPr/>
          </p:nvSpPr>
          <p:spPr>
            <a:xfrm>
              <a:off x="2841694" y="4960610"/>
              <a:ext cx="747712" cy="24606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02" name="Google Shape;5202;p86"/>
            <p:cNvSpPr txBox="1"/>
            <p:nvPr/>
          </p:nvSpPr>
          <p:spPr>
            <a:xfrm>
              <a:off x="2762338" y="4916167"/>
              <a:ext cx="12804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grpSp>
      <p:grpSp>
        <p:nvGrpSpPr>
          <p:cNvPr id="5203" name="Google Shape;5203;p86"/>
          <p:cNvGrpSpPr/>
          <p:nvPr/>
        </p:nvGrpSpPr>
        <p:grpSpPr>
          <a:xfrm>
            <a:off x="1228775" y="1760689"/>
            <a:ext cx="238500" cy="1304924"/>
            <a:chOff x="1638367" y="2347585"/>
            <a:chExt cx="318000" cy="1739899"/>
          </a:xfrm>
        </p:grpSpPr>
        <p:sp>
          <p:nvSpPr>
            <p:cNvPr id="5204" name="Google Shape;5204;p86"/>
            <p:cNvSpPr txBox="1"/>
            <p:nvPr/>
          </p:nvSpPr>
          <p:spPr>
            <a:xfrm rot="-5400000">
              <a:off x="1384867" y="3008003"/>
              <a:ext cx="8250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timeout</a:t>
              </a:r>
              <a:endParaRPr sz="1100"/>
            </a:p>
          </p:txBody>
        </p:sp>
        <p:grpSp>
          <p:nvGrpSpPr>
            <p:cNvPr id="5205" name="Google Shape;5205;p86"/>
            <p:cNvGrpSpPr/>
            <p:nvPr/>
          </p:nvGrpSpPr>
          <p:grpSpPr>
            <a:xfrm>
              <a:off x="1779656" y="2347585"/>
              <a:ext cx="104775" cy="508000"/>
              <a:chOff x="3099" y="1749"/>
              <a:chExt cx="66" cy="320"/>
            </a:xfrm>
          </p:grpSpPr>
          <p:cxnSp>
            <p:nvCxnSpPr>
              <p:cNvPr id="5206" name="Google Shape;5206;p86"/>
              <p:cNvCxnSpPr/>
              <p:nvPr/>
            </p:nvCxnSpPr>
            <p:spPr>
              <a:xfrm rot="10800000">
                <a:off x="3129" y="1749"/>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207" name="Google Shape;5207;p86"/>
              <p:cNvCxnSpPr/>
              <p:nvPr/>
            </p:nvCxnSpPr>
            <p:spPr>
              <a:xfrm>
                <a:off x="3099" y="1752"/>
                <a:ext cx="66" cy="0"/>
              </a:xfrm>
              <a:prstGeom prst="straightConnector1">
                <a:avLst/>
              </a:prstGeom>
              <a:noFill/>
              <a:ln cap="flat" cmpd="sng" w="9525">
                <a:solidFill>
                  <a:srgbClr val="000000"/>
                </a:solidFill>
                <a:prstDash val="solid"/>
                <a:round/>
                <a:headEnd len="med" w="med" type="none"/>
                <a:tailEnd len="med" w="med" type="none"/>
              </a:ln>
            </p:spPr>
          </p:cxnSp>
        </p:grpSp>
        <p:grpSp>
          <p:nvGrpSpPr>
            <p:cNvPr id="5208" name="Google Shape;5208;p86"/>
            <p:cNvGrpSpPr/>
            <p:nvPr/>
          </p:nvGrpSpPr>
          <p:grpSpPr>
            <a:xfrm rot="10800000">
              <a:off x="1763781" y="3579484"/>
              <a:ext cx="104775" cy="508000"/>
              <a:chOff x="3106" y="1756"/>
              <a:chExt cx="66" cy="320"/>
            </a:xfrm>
          </p:grpSpPr>
          <p:cxnSp>
            <p:nvCxnSpPr>
              <p:cNvPr id="5209" name="Google Shape;5209;p86"/>
              <p:cNvCxnSpPr/>
              <p:nvPr/>
            </p:nvCxnSpPr>
            <p:spPr>
              <a:xfrm rot="10800000">
                <a:off x="3136" y="1756"/>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210" name="Google Shape;5210;p86"/>
              <p:cNvCxnSpPr/>
              <p:nvPr/>
            </p:nvCxnSpPr>
            <p:spPr>
              <a:xfrm>
                <a:off x="3106" y="1759"/>
                <a:ext cx="66" cy="0"/>
              </a:xfrm>
              <a:prstGeom prst="straightConnector1">
                <a:avLst/>
              </a:prstGeom>
              <a:noFill/>
              <a:ln cap="flat" cmpd="sng" w="9525">
                <a:solidFill>
                  <a:srgbClr val="000000"/>
                </a:solidFill>
                <a:prstDash val="solid"/>
                <a:round/>
                <a:headEnd len="med" w="med" type="none"/>
                <a:tailEnd len="med" w="med" type="none"/>
              </a:ln>
            </p:spPr>
          </p:cxnSp>
        </p:grpSp>
      </p:grpSp>
      <p:sp>
        <p:nvSpPr>
          <p:cNvPr id="5211" name="Google Shape;5211;p86"/>
          <p:cNvSpPr txBox="1"/>
          <p:nvPr/>
        </p:nvSpPr>
        <p:spPr>
          <a:xfrm>
            <a:off x="5819337" y="4405066"/>
            <a:ext cx="15549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premature </a:t>
            </a:r>
            <a:r>
              <a:rPr b="0" i="0" lang="en-US" sz="1400" u="none" cap="none" strike="noStrike">
                <a:solidFill>
                  <a:srgbClr val="000000"/>
                </a:solidFill>
                <a:latin typeface="Tahoma"/>
                <a:ea typeface="Tahoma"/>
                <a:cs typeface="Tahoma"/>
                <a:sym typeface="Tahoma"/>
              </a:rPr>
              <a:t>timeout</a:t>
            </a:r>
            <a:endParaRPr b="0" i="0" sz="800" u="none" cap="none" strike="noStrike">
              <a:solidFill>
                <a:srgbClr val="000000"/>
              </a:solidFill>
              <a:latin typeface="Tahoma"/>
              <a:ea typeface="Tahoma"/>
              <a:cs typeface="Tahoma"/>
              <a:sym typeface="Tahoma"/>
            </a:endParaRPr>
          </a:p>
        </p:txBody>
      </p:sp>
      <p:sp>
        <p:nvSpPr>
          <p:cNvPr id="5212" name="Google Shape;5212;p86"/>
          <p:cNvSpPr txBox="1"/>
          <p:nvPr/>
        </p:nvSpPr>
        <p:spPr>
          <a:xfrm>
            <a:off x="7175459" y="887960"/>
            <a:ext cx="579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B</a:t>
            </a:r>
            <a:endParaRPr sz="1100"/>
          </a:p>
        </p:txBody>
      </p:sp>
      <p:sp>
        <p:nvSpPr>
          <p:cNvPr id="5213" name="Google Shape;5213;p86"/>
          <p:cNvSpPr txBox="1"/>
          <p:nvPr/>
        </p:nvSpPr>
        <p:spPr>
          <a:xfrm>
            <a:off x="5425240" y="901057"/>
            <a:ext cx="582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A</a:t>
            </a:r>
            <a:endParaRPr sz="1100"/>
          </a:p>
        </p:txBody>
      </p:sp>
      <p:cxnSp>
        <p:nvCxnSpPr>
          <p:cNvPr id="5214" name="Google Shape;5214;p86"/>
          <p:cNvCxnSpPr/>
          <p:nvPr/>
        </p:nvCxnSpPr>
        <p:spPr>
          <a:xfrm>
            <a:off x="5706227" y="1576142"/>
            <a:ext cx="0" cy="2644500"/>
          </a:xfrm>
          <a:prstGeom prst="straightConnector1">
            <a:avLst/>
          </a:prstGeom>
          <a:noFill/>
          <a:ln cap="flat" cmpd="sng" w="9525">
            <a:solidFill>
              <a:srgbClr val="808080"/>
            </a:solidFill>
            <a:prstDash val="solid"/>
            <a:round/>
            <a:headEnd len="med" w="med" type="none"/>
            <a:tailEnd len="med" w="med" type="none"/>
          </a:ln>
        </p:spPr>
      </p:cxnSp>
      <p:cxnSp>
        <p:nvCxnSpPr>
          <p:cNvPr id="5215" name="Google Shape;5215;p86"/>
          <p:cNvCxnSpPr/>
          <p:nvPr/>
        </p:nvCxnSpPr>
        <p:spPr>
          <a:xfrm>
            <a:off x="7510024" y="1572570"/>
            <a:ext cx="0" cy="2653800"/>
          </a:xfrm>
          <a:prstGeom prst="straightConnector1">
            <a:avLst/>
          </a:prstGeom>
          <a:noFill/>
          <a:ln cap="flat" cmpd="sng" w="9525">
            <a:solidFill>
              <a:srgbClr val="808080"/>
            </a:solidFill>
            <a:prstDash val="solid"/>
            <a:round/>
            <a:headEnd len="med" w="med" type="none"/>
            <a:tailEnd len="med" w="med" type="none"/>
          </a:ln>
        </p:spPr>
      </p:cxnSp>
      <p:sp>
        <p:nvSpPr>
          <p:cNvPr id="5216" name="Google Shape;5216;p86"/>
          <p:cNvSpPr/>
          <p:nvPr/>
        </p:nvSpPr>
        <p:spPr>
          <a:xfrm>
            <a:off x="6465846" y="3171579"/>
            <a:ext cx="792900" cy="381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217" name="Google Shape;5217;p86"/>
          <p:cNvGrpSpPr/>
          <p:nvPr/>
        </p:nvGrpSpPr>
        <p:grpSpPr>
          <a:xfrm>
            <a:off x="5696702" y="3083473"/>
            <a:ext cx="1831181" cy="690235"/>
            <a:chOff x="7595603" y="4111297"/>
            <a:chExt cx="2441575" cy="920313"/>
          </a:xfrm>
        </p:grpSpPr>
        <p:cxnSp>
          <p:nvCxnSpPr>
            <p:cNvPr id="5218" name="Google Shape;5218;p86"/>
            <p:cNvCxnSpPr/>
            <p:nvPr/>
          </p:nvCxnSpPr>
          <p:spPr>
            <a:xfrm>
              <a:off x="7595603" y="4111297"/>
              <a:ext cx="2441575" cy="665163"/>
            </a:xfrm>
            <a:prstGeom prst="straightConnector1">
              <a:avLst/>
            </a:prstGeom>
            <a:noFill/>
            <a:ln cap="flat" cmpd="sng" w="28575">
              <a:solidFill>
                <a:srgbClr val="3333CC"/>
              </a:solidFill>
              <a:prstDash val="solid"/>
              <a:round/>
              <a:headEnd len="med" w="med" type="none"/>
              <a:tailEnd len="med" w="med" type="triangle"/>
            </a:ln>
          </p:spPr>
        </p:cxnSp>
        <p:sp>
          <p:nvSpPr>
            <p:cNvPr id="5219" name="Google Shape;5219;p86"/>
            <p:cNvSpPr txBox="1"/>
            <p:nvPr/>
          </p:nvSpPr>
          <p:spPr>
            <a:xfrm>
              <a:off x="8541753" y="4262110"/>
              <a:ext cx="1212900" cy="7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a:t>
              </a:r>
              <a:endParaRPr sz="1100"/>
            </a:p>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bytes of data</a:t>
              </a:r>
              <a:endParaRPr sz="1100"/>
            </a:p>
          </p:txBody>
        </p:sp>
      </p:grpSp>
      <p:sp>
        <p:nvSpPr>
          <p:cNvPr id="5220" name="Google Shape;5220;p86"/>
          <p:cNvSpPr/>
          <p:nvPr/>
        </p:nvSpPr>
        <p:spPr>
          <a:xfrm>
            <a:off x="6345593" y="3803801"/>
            <a:ext cx="560700" cy="184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221" name="Google Shape;5221;p86"/>
          <p:cNvGrpSpPr/>
          <p:nvPr/>
        </p:nvGrpSpPr>
        <p:grpSpPr>
          <a:xfrm>
            <a:off x="5720514" y="3610920"/>
            <a:ext cx="1753791" cy="586978"/>
            <a:chOff x="7627353" y="4814560"/>
            <a:chExt cx="2338388" cy="782637"/>
          </a:xfrm>
        </p:grpSpPr>
        <p:cxnSp>
          <p:nvCxnSpPr>
            <p:cNvPr id="5222" name="Google Shape;5222;p86"/>
            <p:cNvCxnSpPr/>
            <p:nvPr/>
          </p:nvCxnSpPr>
          <p:spPr>
            <a:xfrm flipH="1">
              <a:off x="7627353" y="4814560"/>
              <a:ext cx="2338388" cy="782637"/>
            </a:xfrm>
            <a:prstGeom prst="straightConnector1">
              <a:avLst/>
            </a:prstGeom>
            <a:noFill/>
            <a:ln cap="flat" cmpd="sng" w="28575">
              <a:solidFill>
                <a:srgbClr val="3333CC"/>
              </a:solidFill>
              <a:prstDash val="solid"/>
              <a:round/>
              <a:headEnd len="med" w="med" type="none"/>
              <a:tailEnd len="med" w="med" type="triangle"/>
            </a:ln>
          </p:spPr>
        </p:cxnSp>
        <p:sp>
          <p:nvSpPr>
            <p:cNvPr id="5223" name="Google Shape;5223;p86"/>
            <p:cNvSpPr txBox="1"/>
            <p:nvPr/>
          </p:nvSpPr>
          <p:spPr>
            <a:xfrm>
              <a:off x="8381395" y="5027300"/>
              <a:ext cx="12426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ACK=120</a:t>
              </a:r>
              <a:endParaRPr b="0" i="0" sz="800" u="none" cap="none" strike="noStrike">
                <a:solidFill>
                  <a:srgbClr val="000000"/>
                </a:solidFill>
                <a:latin typeface="Times New Roman"/>
                <a:ea typeface="Times New Roman"/>
                <a:cs typeface="Times New Roman"/>
                <a:sym typeface="Times New Roman"/>
              </a:endParaRPr>
            </a:p>
          </p:txBody>
        </p:sp>
      </p:grpSp>
      <p:grpSp>
        <p:nvGrpSpPr>
          <p:cNvPr id="5224" name="Google Shape;5224;p86"/>
          <p:cNvGrpSpPr/>
          <p:nvPr/>
        </p:nvGrpSpPr>
        <p:grpSpPr>
          <a:xfrm>
            <a:off x="5426425" y="1760689"/>
            <a:ext cx="238500" cy="1304924"/>
            <a:chOff x="7235233" y="2347585"/>
            <a:chExt cx="318000" cy="1739899"/>
          </a:xfrm>
        </p:grpSpPr>
        <p:sp>
          <p:nvSpPr>
            <p:cNvPr id="5225" name="Google Shape;5225;p86"/>
            <p:cNvSpPr txBox="1"/>
            <p:nvPr/>
          </p:nvSpPr>
          <p:spPr>
            <a:xfrm rot="-5400000">
              <a:off x="6975433" y="3001703"/>
              <a:ext cx="8376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timeout</a:t>
              </a:r>
              <a:endParaRPr sz="1100"/>
            </a:p>
          </p:txBody>
        </p:sp>
        <p:grpSp>
          <p:nvGrpSpPr>
            <p:cNvPr id="5226" name="Google Shape;5226;p86"/>
            <p:cNvGrpSpPr/>
            <p:nvPr/>
          </p:nvGrpSpPr>
          <p:grpSpPr>
            <a:xfrm>
              <a:off x="7376528" y="2347585"/>
              <a:ext cx="104775" cy="508000"/>
              <a:chOff x="3099" y="1749"/>
              <a:chExt cx="66" cy="320"/>
            </a:xfrm>
          </p:grpSpPr>
          <p:cxnSp>
            <p:nvCxnSpPr>
              <p:cNvPr id="5227" name="Google Shape;5227;p86"/>
              <p:cNvCxnSpPr/>
              <p:nvPr/>
            </p:nvCxnSpPr>
            <p:spPr>
              <a:xfrm rot="10800000">
                <a:off x="3129" y="1749"/>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228" name="Google Shape;5228;p86"/>
              <p:cNvCxnSpPr/>
              <p:nvPr/>
            </p:nvCxnSpPr>
            <p:spPr>
              <a:xfrm>
                <a:off x="3099" y="1752"/>
                <a:ext cx="66" cy="0"/>
              </a:xfrm>
              <a:prstGeom prst="straightConnector1">
                <a:avLst/>
              </a:prstGeom>
              <a:noFill/>
              <a:ln cap="flat" cmpd="sng" w="9525">
                <a:solidFill>
                  <a:srgbClr val="000000"/>
                </a:solidFill>
                <a:prstDash val="solid"/>
                <a:round/>
                <a:headEnd len="med" w="med" type="none"/>
                <a:tailEnd len="med" w="med" type="none"/>
              </a:ln>
            </p:spPr>
          </p:cxnSp>
        </p:grpSp>
        <p:grpSp>
          <p:nvGrpSpPr>
            <p:cNvPr id="5229" name="Google Shape;5229;p86"/>
            <p:cNvGrpSpPr/>
            <p:nvPr/>
          </p:nvGrpSpPr>
          <p:grpSpPr>
            <a:xfrm rot="10800000">
              <a:off x="7359066" y="3579484"/>
              <a:ext cx="104775" cy="508000"/>
              <a:chOff x="3107" y="1756"/>
              <a:chExt cx="66" cy="320"/>
            </a:xfrm>
          </p:grpSpPr>
          <p:cxnSp>
            <p:nvCxnSpPr>
              <p:cNvPr id="5230" name="Google Shape;5230;p86"/>
              <p:cNvCxnSpPr/>
              <p:nvPr/>
            </p:nvCxnSpPr>
            <p:spPr>
              <a:xfrm rot="10800000">
                <a:off x="3137" y="1756"/>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231" name="Google Shape;5231;p86"/>
              <p:cNvCxnSpPr/>
              <p:nvPr/>
            </p:nvCxnSpPr>
            <p:spPr>
              <a:xfrm>
                <a:off x="3107" y="1759"/>
                <a:ext cx="66"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5232" name="Google Shape;5232;p86"/>
          <p:cNvGrpSpPr/>
          <p:nvPr/>
        </p:nvGrpSpPr>
        <p:grpSpPr>
          <a:xfrm>
            <a:off x="5702656" y="2253607"/>
            <a:ext cx="1927633" cy="1458515"/>
            <a:chOff x="7603541" y="3004810"/>
            <a:chExt cx="2570178" cy="1944687"/>
          </a:xfrm>
        </p:grpSpPr>
        <p:cxnSp>
          <p:nvCxnSpPr>
            <p:cNvPr id="5233" name="Google Shape;5233;p86"/>
            <p:cNvCxnSpPr/>
            <p:nvPr/>
          </p:nvCxnSpPr>
          <p:spPr>
            <a:xfrm flipH="1">
              <a:off x="7603541" y="3004810"/>
              <a:ext cx="2335212" cy="1589087"/>
            </a:xfrm>
            <a:prstGeom prst="straightConnector1">
              <a:avLst/>
            </a:prstGeom>
            <a:noFill/>
            <a:ln cap="flat" cmpd="sng" w="28575">
              <a:solidFill>
                <a:srgbClr val="3333CC"/>
              </a:solidFill>
              <a:prstDash val="solid"/>
              <a:round/>
              <a:headEnd len="med" w="med" type="none"/>
              <a:tailEnd len="med" w="med" type="triangle"/>
            </a:ln>
          </p:spPr>
        </p:cxnSp>
        <p:grpSp>
          <p:nvGrpSpPr>
            <p:cNvPr id="5234" name="Google Shape;5234;p86"/>
            <p:cNvGrpSpPr/>
            <p:nvPr/>
          </p:nvGrpSpPr>
          <p:grpSpPr>
            <a:xfrm>
              <a:off x="7663366" y="3486620"/>
              <a:ext cx="2381250" cy="476250"/>
              <a:chOff x="3685" y="2247"/>
              <a:chExt cx="1500" cy="300"/>
            </a:xfrm>
          </p:grpSpPr>
          <p:sp>
            <p:nvSpPr>
              <p:cNvPr id="5235" name="Google Shape;5235;p86"/>
              <p:cNvSpPr/>
              <p:nvPr/>
            </p:nvSpPr>
            <p:spPr>
              <a:xfrm>
                <a:off x="4265" y="2274"/>
                <a:ext cx="471" cy="15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36" name="Google Shape;5236;p86"/>
              <p:cNvSpPr txBox="1"/>
              <p:nvPr/>
            </p:nvSpPr>
            <p:spPr>
              <a:xfrm>
                <a:off x="3685" y="2247"/>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grpSp>
        <p:cxnSp>
          <p:nvCxnSpPr>
            <p:cNvPr id="5237" name="Google Shape;5237;p86"/>
            <p:cNvCxnSpPr/>
            <p:nvPr/>
          </p:nvCxnSpPr>
          <p:spPr>
            <a:xfrm flipH="1">
              <a:off x="7608303" y="3360410"/>
              <a:ext cx="2335213" cy="1589087"/>
            </a:xfrm>
            <a:prstGeom prst="straightConnector1">
              <a:avLst/>
            </a:prstGeom>
            <a:noFill/>
            <a:ln cap="flat" cmpd="sng" w="28575">
              <a:solidFill>
                <a:srgbClr val="3333CC"/>
              </a:solidFill>
              <a:prstDash val="solid"/>
              <a:round/>
              <a:headEnd len="med" w="med" type="none"/>
              <a:tailEnd len="med" w="med" type="triangle"/>
            </a:ln>
          </p:spPr>
        </p:cxnSp>
        <p:grpSp>
          <p:nvGrpSpPr>
            <p:cNvPr id="5238" name="Google Shape;5238;p86"/>
            <p:cNvGrpSpPr/>
            <p:nvPr/>
          </p:nvGrpSpPr>
          <p:grpSpPr>
            <a:xfrm>
              <a:off x="8744969" y="3773168"/>
              <a:ext cx="1428750" cy="476250"/>
              <a:chOff x="4215" y="2253"/>
              <a:chExt cx="900" cy="300"/>
            </a:xfrm>
          </p:grpSpPr>
          <p:sp>
            <p:nvSpPr>
              <p:cNvPr id="5239" name="Google Shape;5239;p86"/>
              <p:cNvSpPr/>
              <p:nvPr/>
            </p:nvSpPr>
            <p:spPr>
              <a:xfrm>
                <a:off x="4265" y="2274"/>
                <a:ext cx="471" cy="15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40" name="Google Shape;5240;p86"/>
              <p:cNvSpPr txBox="1"/>
              <p:nvPr/>
            </p:nvSpPr>
            <p:spPr>
              <a:xfrm>
                <a:off x="4215" y="2253"/>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ACK=120</a:t>
                </a:r>
                <a:endParaRPr b="0" i="0" sz="800" u="none" cap="none" strike="noStrike">
                  <a:solidFill>
                    <a:srgbClr val="000000"/>
                  </a:solidFill>
                  <a:latin typeface="Times New Roman"/>
                  <a:ea typeface="Times New Roman"/>
                  <a:cs typeface="Times New Roman"/>
                  <a:sym typeface="Times New Roman"/>
                </a:endParaRPr>
              </a:p>
            </p:txBody>
          </p:sp>
        </p:grpSp>
      </p:grpSp>
      <p:grpSp>
        <p:nvGrpSpPr>
          <p:cNvPr id="5241" name="Google Shape;5241;p86"/>
          <p:cNvGrpSpPr/>
          <p:nvPr/>
        </p:nvGrpSpPr>
        <p:grpSpPr>
          <a:xfrm>
            <a:off x="4524821" y="3312125"/>
            <a:ext cx="1193400" cy="494485"/>
            <a:chOff x="6241466" y="4416097"/>
            <a:chExt cx="1382850" cy="659313"/>
          </a:xfrm>
        </p:grpSpPr>
        <p:sp>
          <p:nvSpPr>
            <p:cNvPr id="5242" name="Google Shape;5242;p86"/>
            <p:cNvSpPr txBox="1"/>
            <p:nvPr/>
          </p:nvSpPr>
          <p:spPr>
            <a:xfrm>
              <a:off x="6241466" y="4416097"/>
              <a:ext cx="1363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SendBase=100</a:t>
              </a:r>
              <a:endParaRPr sz="1100"/>
            </a:p>
          </p:txBody>
        </p:sp>
        <p:sp>
          <p:nvSpPr>
            <p:cNvPr id="5243" name="Google Shape;5243;p86"/>
            <p:cNvSpPr txBox="1"/>
            <p:nvPr/>
          </p:nvSpPr>
          <p:spPr>
            <a:xfrm>
              <a:off x="6260516" y="4757410"/>
              <a:ext cx="1363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SendBase=120</a:t>
              </a:r>
              <a:endParaRPr sz="1100"/>
            </a:p>
          </p:txBody>
        </p:sp>
      </p:grpSp>
      <p:sp>
        <p:nvSpPr>
          <p:cNvPr id="5244" name="Google Shape;5244;p86"/>
          <p:cNvSpPr txBox="1"/>
          <p:nvPr/>
        </p:nvSpPr>
        <p:spPr>
          <a:xfrm>
            <a:off x="4468000" y="4074075"/>
            <a:ext cx="12645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SendBase=120</a:t>
            </a:r>
            <a:endParaRPr sz="1100"/>
          </a:p>
        </p:txBody>
      </p:sp>
      <p:grpSp>
        <p:nvGrpSpPr>
          <p:cNvPr id="5245" name="Google Shape;5245;p86"/>
          <p:cNvGrpSpPr/>
          <p:nvPr/>
        </p:nvGrpSpPr>
        <p:grpSpPr>
          <a:xfrm>
            <a:off x="4729926" y="1640425"/>
            <a:ext cx="2803910" cy="863214"/>
            <a:chOff x="6306568" y="2187233"/>
            <a:chExt cx="3738547" cy="1150952"/>
          </a:xfrm>
        </p:grpSpPr>
        <p:cxnSp>
          <p:nvCxnSpPr>
            <p:cNvPr id="5246" name="Google Shape;5246;p86"/>
            <p:cNvCxnSpPr/>
            <p:nvPr/>
          </p:nvCxnSpPr>
          <p:spPr>
            <a:xfrm>
              <a:off x="7628941" y="2342822"/>
              <a:ext cx="2346325" cy="571500"/>
            </a:xfrm>
            <a:prstGeom prst="straightConnector1">
              <a:avLst/>
            </a:prstGeom>
            <a:noFill/>
            <a:ln cap="flat" cmpd="sng" w="28575">
              <a:solidFill>
                <a:srgbClr val="3333CC"/>
              </a:solidFill>
              <a:prstDash val="solid"/>
              <a:round/>
              <a:headEnd len="med" w="med" type="none"/>
              <a:tailEnd len="med" w="med" type="triangle"/>
            </a:ln>
          </p:spPr>
        </p:cxnSp>
        <p:sp>
          <p:nvSpPr>
            <p:cNvPr id="5247" name="Google Shape;5247;p86"/>
            <p:cNvSpPr/>
            <p:nvPr/>
          </p:nvSpPr>
          <p:spPr>
            <a:xfrm>
              <a:off x="8332203" y="2423785"/>
              <a:ext cx="869950" cy="401637"/>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48" name="Google Shape;5248;p86"/>
            <p:cNvSpPr txBox="1"/>
            <p:nvPr/>
          </p:nvSpPr>
          <p:spPr>
            <a:xfrm>
              <a:off x="7773403" y="2476172"/>
              <a:ext cx="20859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 bytes of data</a:t>
              </a:r>
              <a:endParaRPr sz="1100"/>
            </a:p>
          </p:txBody>
        </p:sp>
        <p:grpSp>
          <p:nvGrpSpPr>
            <p:cNvPr id="5249" name="Google Shape;5249;p86"/>
            <p:cNvGrpSpPr/>
            <p:nvPr/>
          </p:nvGrpSpPr>
          <p:grpSpPr>
            <a:xfrm>
              <a:off x="7614653" y="2728585"/>
              <a:ext cx="2430462" cy="609600"/>
              <a:chOff x="3759" y="1622"/>
              <a:chExt cx="1531" cy="384"/>
            </a:xfrm>
          </p:grpSpPr>
          <p:cxnSp>
            <p:nvCxnSpPr>
              <p:cNvPr id="5250" name="Google Shape;5250;p86"/>
              <p:cNvCxnSpPr/>
              <p:nvPr/>
            </p:nvCxnSpPr>
            <p:spPr>
              <a:xfrm>
                <a:off x="3759" y="1622"/>
                <a:ext cx="1478" cy="360"/>
              </a:xfrm>
              <a:prstGeom prst="straightConnector1">
                <a:avLst/>
              </a:prstGeom>
              <a:noFill/>
              <a:ln cap="flat" cmpd="sng" w="28575">
                <a:solidFill>
                  <a:srgbClr val="3333CC"/>
                </a:solidFill>
                <a:prstDash val="solid"/>
                <a:round/>
                <a:headEnd len="med" w="med" type="none"/>
                <a:tailEnd len="med" w="med" type="triangle"/>
              </a:ln>
            </p:spPr>
          </p:cxnSp>
          <p:sp>
            <p:nvSpPr>
              <p:cNvPr id="5251" name="Google Shape;5251;p86"/>
              <p:cNvSpPr/>
              <p:nvPr/>
            </p:nvSpPr>
            <p:spPr>
              <a:xfrm>
                <a:off x="4202" y="1673"/>
                <a:ext cx="548" cy="25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52" name="Google Shape;5252;p86"/>
              <p:cNvSpPr txBox="1"/>
              <p:nvPr/>
            </p:nvSpPr>
            <p:spPr>
              <a:xfrm>
                <a:off x="3790" y="1706"/>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Seq=100, 20 bytes of data</a:t>
                </a:r>
                <a:endParaRPr sz="1100"/>
              </a:p>
            </p:txBody>
          </p:sp>
        </p:grpSp>
        <p:sp>
          <p:nvSpPr>
            <p:cNvPr id="5253" name="Google Shape;5253;p86"/>
            <p:cNvSpPr txBox="1"/>
            <p:nvPr/>
          </p:nvSpPr>
          <p:spPr>
            <a:xfrm>
              <a:off x="6306568" y="2187233"/>
              <a:ext cx="1452600" cy="3180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SendBase=92</a:t>
              </a:r>
              <a:endParaRPr sz="1100"/>
            </a:p>
          </p:txBody>
        </p:sp>
      </p:grpSp>
      <p:grpSp>
        <p:nvGrpSpPr>
          <p:cNvPr id="5254" name="Google Shape;5254;p86"/>
          <p:cNvGrpSpPr/>
          <p:nvPr/>
        </p:nvGrpSpPr>
        <p:grpSpPr>
          <a:xfrm>
            <a:off x="5389521" y="1097510"/>
            <a:ext cx="472679" cy="400050"/>
            <a:chOff x="-44" y="1473"/>
            <a:chExt cx="981" cy="1105"/>
          </a:xfrm>
        </p:grpSpPr>
        <p:pic>
          <p:nvPicPr>
            <p:cNvPr descr="desktop_computer_stylized_medium" id="5255" name="Google Shape;5255;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256" name="Google Shape;5256;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257" name="Google Shape;5257;p86"/>
          <p:cNvGrpSpPr/>
          <p:nvPr/>
        </p:nvGrpSpPr>
        <p:grpSpPr>
          <a:xfrm flipH="1">
            <a:off x="7314762" y="1102273"/>
            <a:ext cx="473869" cy="466725"/>
            <a:chOff x="-44" y="1473"/>
            <a:chExt cx="981" cy="1105"/>
          </a:xfrm>
        </p:grpSpPr>
        <p:pic>
          <p:nvPicPr>
            <p:cNvPr descr="desktop_computer_stylized_medium" id="5258" name="Google Shape;5258;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259" name="Google Shape;5259;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260" name="Google Shape;5260;p86"/>
          <p:cNvGrpSpPr/>
          <p:nvPr/>
        </p:nvGrpSpPr>
        <p:grpSpPr>
          <a:xfrm>
            <a:off x="1201392" y="1105845"/>
            <a:ext cx="472679" cy="400050"/>
            <a:chOff x="-44" y="1473"/>
            <a:chExt cx="981" cy="1105"/>
          </a:xfrm>
        </p:grpSpPr>
        <p:pic>
          <p:nvPicPr>
            <p:cNvPr descr="desktop_computer_stylized_medium" id="5261" name="Google Shape;5261;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262" name="Google Shape;5262;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263" name="Google Shape;5263;p86"/>
          <p:cNvGrpSpPr/>
          <p:nvPr/>
        </p:nvGrpSpPr>
        <p:grpSpPr>
          <a:xfrm flipH="1">
            <a:off x="3134967" y="1093939"/>
            <a:ext cx="532210" cy="450056"/>
            <a:chOff x="-44" y="1473"/>
            <a:chExt cx="981" cy="1105"/>
          </a:xfrm>
        </p:grpSpPr>
        <p:pic>
          <p:nvPicPr>
            <p:cNvPr descr="desktop_computer_stylized_medium" id="5264" name="Google Shape;5264;p8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265" name="Google Shape;5265;p8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266" name="Google Shape;5266;p86"/>
          <p:cNvSpPr txBox="1"/>
          <p:nvPr/>
        </p:nvSpPr>
        <p:spPr>
          <a:xfrm>
            <a:off x="7480058" y="3381375"/>
            <a:ext cx="1193400" cy="401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C00000"/>
              </a:buClr>
              <a:buSzPts val="1200"/>
              <a:buFont typeface="Calibri"/>
              <a:buNone/>
            </a:pPr>
            <a:r>
              <a:rPr b="0" i="0" lang="en-US" sz="1200" u="none" cap="none" strike="noStrike">
                <a:solidFill>
                  <a:srgbClr val="C00000"/>
                </a:solidFill>
                <a:latin typeface="Calibri"/>
                <a:ea typeface="Calibri"/>
                <a:cs typeface="Calibri"/>
                <a:sym typeface="Calibri"/>
              </a:rPr>
              <a:t>send cumulative </a:t>
            </a:r>
            <a:endParaRPr sz="1100"/>
          </a:p>
          <a:p>
            <a:pPr indent="0" lvl="0" marL="0" marR="0" rtl="0" algn="l">
              <a:lnSpc>
                <a:spcPct val="90000"/>
              </a:lnSpc>
              <a:spcBef>
                <a:spcPts val="0"/>
              </a:spcBef>
              <a:spcAft>
                <a:spcPts val="0"/>
              </a:spcAft>
              <a:buClr>
                <a:srgbClr val="C00000"/>
              </a:buClr>
              <a:buSzPts val="1200"/>
              <a:buFont typeface="Calibri"/>
              <a:buNone/>
            </a:pPr>
            <a:r>
              <a:rPr b="0" i="0" lang="en-US" sz="1200" u="none" cap="none" strike="noStrike">
                <a:solidFill>
                  <a:srgbClr val="C00000"/>
                </a:solidFill>
                <a:latin typeface="Calibri"/>
                <a:ea typeface="Calibri"/>
                <a:cs typeface="Calibri"/>
                <a:sym typeface="Calibri"/>
              </a:rPr>
              <a:t>ACK for 120</a:t>
            </a:r>
            <a:endParaRPr sz="1100"/>
          </a:p>
        </p:txBody>
      </p:sp>
      <p:sp>
        <p:nvSpPr>
          <p:cNvPr id="5267" name="Google Shape;5267;p8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4"/>
                                        </p:tgtEl>
                                        <p:attrNameLst>
                                          <p:attrName>style.visibility</p:attrName>
                                        </p:attrNameLst>
                                      </p:cBhvr>
                                      <p:to>
                                        <p:strVal val="visible"/>
                                      </p:to>
                                    </p:set>
                                    <p:animEffect filter="fade" transition="in">
                                      <p:cBhvr>
                                        <p:cTn dur="500"/>
                                        <p:tgtEl>
                                          <p:spTgt spid="51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94"/>
                                        </p:tgtEl>
                                        <p:attrNameLst>
                                          <p:attrName>style.visibility</p:attrName>
                                        </p:attrNameLst>
                                      </p:cBhvr>
                                      <p:to>
                                        <p:strVal val="visible"/>
                                      </p:to>
                                    </p:set>
                                    <p:animEffect filter="fade" transition="in">
                                      <p:cBhvr>
                                        <p:cTn dur="500"/>
                                        <p:tgtEl>
                                          <p:spTgt spid="5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3"/>
                                        </p:tgtEl>
                                        <p:attrNameLst>
                                          <p:attrName>style.visibility</p:attrName>
                                        </p:attrNameLst>
                                      </p:cBhvr>
                                      <p:to>
                                        <p:strVal val="visible"/>
                                      </p:to>
                                    </p:set>
                                    <p:animEffect filter="fade" transition="in">
                                      <p:cBhvr>
                                        <p:cTn dur="500"/>
                                        <p:tgtEl>
                                          <p:spTgt spid="52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90"/>
                                        </p:tgtEl>
                                        <p:attrNameLst>
                                          <p:attrName>style.visibility</p:attrName>
                                        </p:attrNameLst>
                                      </p:cBhvr>
                                      <p:to>
                                        <p:strVal val="visible"/>
                                      </p:to>
                                    </p:set>
                                    <p:animEffect filter="fade" transition="in">
                                      <p:cBhvr>
                                        <p:cTn dur="500"/>
                                        <p:tgtEl>
                                          <p:spTgt spid="51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99"/>
                                        </p:tgtEl>
                                        <p:attrNameLst>
                                          <p:attrName>style.visibility</p:attrName>
                                        </p:attrNameLst>
                                      </p:cBhvr>
                                      <p:to>
                                        <p:strVal val="visible"/>
                                      </p:to>
                                    </p:set>
                                    <p:animEffect filter="fade" transition="in">
                                      <p:cBhvr>
                                        <p:cTn dur="500"/>
                                        <p:tgtEl>
                                          <p:spTgt spid="5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5"/>
                                        </p:tgtEl>
                                        <p:attrNameLst>
                                          <p:attrName>style.visibility</p:attrName>
                                        </p:attrNameLst>
                                      </p:cBhvr>
                                      <p:to>
                                        <p:strVal val="visible"/>
                                      </p:to>
                                    </p:set>
                                    <p:animEffect filter="fade" transition="in">
                                      <p:cBhvr>
                                        <p:cTn dur="500"/>
                                        <p:tgtEl>
                                          <p:spTgt spid="52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32"/>
                                        </p:tgtEl>
                                        <p:attrNameLst>
                                          <p:attrName>style.visibility</p:attrName>
                                        </p:attrNameLst>
                                      </p:cBhvr>
                                      <p:to>
                                        <p:strVal val="visible"/>
                                      </p:to>
                                    </p:set>
                                    <p:animEffect filter="fade" transition="in">
                                      <p:cBhvr>
                                        <p:cTn dur="500"/>
                                        <p:tgtEl>
                                          <p:spTgt spid="52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41"/>
                                        </p:tgtEl>
                                        <p:attrNameLst>
                                          <p:attrName>style.visibility</p:attrName>
                                        </p:attrNameLst>
                                      </p:cBhvr>
                                      <p:to>
                                        <p:strVal val="visible"/>
                                      </p:to>
                                    </p:set>
                                    <p:animEffect filter="fade" transition="in">
                                      <p:cBhvr>
                                        <p:cTn dur="500"/>
                                        <p:tgtEl>
                                          <p:spTgt spid="5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4"/>
                                        </p:tgtEl>
                                        <p:attrNameLst>
                                          <p:attrName>style.visibility</p:attrName>
                                        </p:attrNameLst>
                                      </p:cBhvr>
                                      <p:to>
                                        <p:strVal val="visible"/>
                                      </p:to>
                                    </p:set>
                                    <p:animEffect filter="fade" transition="in">
                                      <p:cBhvr>
                                        <p:cTn dur="500"/>
                                        <p:tgtEl>
                                          <p:spTgt spid="52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17"/>
                                        </p:tgtEl>
                                        <p:attrNameLst>
                                          <p:attrName>style.visibility</p:attrName>
                                        </p:attrNameLst>
                                      </p:cBhvr>
                                      <p:to>
                                        <p:strVal val="visible"/>
                                      </p:to>
                                    </p:set>
                                    <p:animEffect filter="fade" transition="in">
                                      <p:cBhvr>
                                        <p:cTn dur="500"/>
                                        <p:tgtEl>
                                          <p:spTgt spid="52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66"/>
                                        </p:tgtEl>
                                        <p:attrNameLst>
                                          <p:attrName>style.visibility</p:attrName>
                                        </p:attrNameLst>
                                      </p:cBhvr>
                                      <p:to>
                                        <p:strVal val="visible"/>
                                      </p:to>
                                    </p:set>
                                    <p:animEffect filter="fade" transition="in">
                                      <p:cBhvr>
                                        <p:cTn dur="500"/>
                                        <p:tgtEl>
                                          <p:spTgt spid="526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221"/>
                                        </p:tgtEl>
                                        <p:attrNameLst>
                                          <p:attrName>style.visibility</p:attrName>
                                        </p:attrNameLst>
                                      </p:cBhvr>
                                      <p:to>
                                        <p:strVal val="visible"/>
                                      </p:to>
                                    </p:set>
                                    <p:animEffect filter="fade" transition="in">
                                      <p:cBhvr>
                                        <p:cTn dur="500"/>
                                        <p:tgtEl>
                                          <p:spTgt spid="52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44"/>
                                        </p:tgtEl>
                                        <p:attrNameLst>
                                          <p:attrName>style.visibility</p:attrName>
                                        </p:attrNameLst>
                                      </p:cBhvr>
                                      <p:to>
                                        <p:strVal val="visible"/>
                                      </p:to>
                                    </p:set>
                                    <p:animEffect filter="fade" transition="in">
                                      <p:cBhvr>
                                        <p:cTn dur="500"/>
                                        <p:tgtEl>
                                          <p:spTgt spid="5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2" name="Shape 5272"/>
        <p:cNvGrpSpPr/>
        <p:nvPr/>
      </p:nvGrpSpPr>
      <p:grpSpPr>
        <a:xfrm>
          <a:off x="0" y="0"/>
          <a:ext cx="0" cy="0"/>
          <a:chOff x="0" y="0"/>
          <a:chExt cx="0" cy="0"/>
        </a:xfrm>
      </p:grpSpPr>
      <p:sp>
        <p:nvSpPr>
          <p:cNvPr id="5273" name="Google Shape;5273;p87"/>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σενάρια αναμετάδοσης</a:t>
            </a:r>
            <a:endParaRPr sz="3600"/>
          </a:p>
        </p:txBody>
      </p:sp>
      <p:sp>
        <p:nvSpPr>
          <p:cNvPr id="5274" name="Google Shape;5274;p87"/>
          <p:cNvSpPr txBox="1"/>
          <p:nvPr/>
        </p:nvSpPr>
        <p:spPr>
          <a:xfrm>
            <a:off x="1426604" y="4114800"/>
            <a:ext cx="1907100" cy="7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Tahoma"/>
              <a:buNone/>
            </a:pPr>
            <a:r>
              <a:rPr b="0" i="0" lang="en-US" sz="1400" u="none" cap="none" strike="noStrike">
                <a:solidFill>
                  <a:srgbClr val="000000"/>
                </a:solidFill>
                <a:latin typeface="Tahoma"/>
                <a:ea typeface="Tahoma"/>
                <a:cs typeface="Tahoma"/>
                <a:sym typeface="Tahoma"/>
              </a:rPr>
              <a:t>cumulative ACK covers for earlier lost ACK</a:t>
            </a:r>
            <a:endParaRPr b="0" i="0" sz="800" u="none" cap="none" strike="noStrike">
              <a:solidFill>
                <a:srgbClr val="000000"/>
              </a:solidFill>
              <a:latin typeface="Tahoma"/>
              <a:ea typeface="Tahoma"/>
              <a:cs typeface="Tahoma"/>
              <a:sym typeface="Tahoma"/>
            </a:endParaRPr>
          </a:p>
        </p:txBody>
      </p:sp>
      <p:cxnSp>
        <p:nvCxnSpPr>
          <p:cNvPr id="5275" name="Google Shape;5275;p87"/>
          <p:cNvCxnSpPr/>
          <p:nvPr/>
        </p:nvCxnSpPr>
        <p:spPr>
          <a:xfrm>
            <a:off x="1529850" y="1761787"/>
            <a:ext cx="1759800" cy="428700"/>
          </a:xfrm>
          <a:prstGeom prst="straightConnector1">
            <a:avLst/>
          </a:prstGeom>
          <a:noFill/>
          <a:ln cap="flat" cmpd="sng" w="28575">
            <a:solidFill>
              <a:srgbClr val="3333CC"/>
            </a:solidFill>
            <a:prstDash val="solid"/>
            <a:round/>
            <a:headEnd len="med" w="med" type="none"/>
            <a:tailEnd len="med" w="med" type="triangle"/>
          </a:ln>
        </p:spPr>
      </p:cxnSp>
      <p:sp>
        <p:nvSpPr>
          <p:cNvPr id="5276" name="Google Shape;5276;p87"/>
          <p:cNvSpPr txBox="1"/>
          <p:nvPr/>
        </p:nvSpPr>
        <p:spPr>
          <a:xfrm>
            <a:off x="2974078" y="883106"/>
            <a:ext cx="579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B</a:t>
            </a:r>
            <a:endParaRPr sz="1100"/>
          </a:p>
        </p:txBody>
      </p:sp>
      <p:sp>
        <p:nvSpPr>
          <p:cNvPr id="5277" name="Google Shape;5277;p87"/>
          <p:cNvSpPr txBox="1"/>
          <p:nvPr/>
        </p:nvSpPr>
        <p:spPr>
          <a:xfrm>
            <a:off x="1233384" y="905728"/>
            <a:ext cx="5823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A</a:t>
            </a:r>
            <a:endParaRPr sz="1100"/>
          </a:p>
        </p:txBody>
      </p:sp>
      <p:sp>
        <p:nvSpPr>
          <p:cNvPr id="5278" name="Google Shape;5278;p87"/>
          <p:cNvSpPr/>
          <p:nvPr/>
        </p:nvSpPr>
        <p:spPr>
          <a:xfrm>
            <a:off x="2057296" y="1822509"/>
            <a:ext cx="652500" cy="3012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79" name="Google Shape;5279;p87"/>
          <p:cNvSpPr txBox="1"/>
          <p:nvPr/>
        </p:nvSpPr>
        <p:spPr>
          <a:xfrm>
            <a:off x="1638196" y="1861799"/>
            <a:ext cx="1564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 bytes of data</a:t>
            </a:r>
            <a:endParaRPr sz="1100"/>
          </a:p>
        </p:txBody>
      </p:sp>
      <p:cxnSp>
        <p:nvCxnSpPr>
          <p:cNvPr id="5280" name="Google Shape;5280;p87"/>
          <p:cNvCxnSpPr/>
          <p:nvPr/>
        </p:nvCxnSpPr>
        <p:spPr>
          <a:xfrm>
            <a:off x="1514371" y="1580812"/>
            <a:ext cx="0" cy="2644500"/>
          </a:xfrm>
          <a:prstGeom prst="straightConnector1">
            <a:avLst/>
          </a:prstGeom>
          <a:noFill/>
          <a:ln cap="flat" cmpd="sng" w="9525">
            <a:solidFill>
              <a:srgbClr val="808080"/>
            </a:solidFill>
            <a:prstDash val="solid"/>
            <a:round/>
            <a:headEnd len="med" w="med" type="none"/>
            <a:tailEnd len="med" w="med" type="none"/>
          </a:ln>
        </p:spPr>
      </p:cxnSp>
      <p:cxnSp>
        <p:nvCxnSpPr>
          <p:cNvPr id="5281" name="Google Shape;5281;p87"/>
          <p:cNvCxnSpPr/>
          <p:nvPr/>
        </p:nvCxnSpPr>
        <p:spPr>
          <a:xfrm>
            <a:off x="3318169" y="1577240"/>
            <a:ext cx="0" cy="2653800"/>
          </a:xfrm>
          <a:prstGeom prst="straightConnector1">
            <a:avLst/>
          </a:prstGeom>
          <a:noFill/>
          <a:ln cap="flat" cmpd="sng" w="9525">
            <a:solidFill>
              <a:srgbClr val="808080"/>
            </a:solidFill>
            <a:prstDash val="solid"/>
            <a:round/>
            <a:headEnd len="med" w="med" type="none"/>
            <a:tailEnd len="med" w="med" type="none"/>
          </a:ln>
        </p:spPr>
      </p:cxnSp>
      <p:grpSp>
        <p:nvGrpSpPr>
          <p:cNvPr id="5282" name="Google Shape;5282;p87"/>
          <p:cNvGrpSpPr/>
          <p:nvPr/>
        </p:nvGrpSpPr>
        <p:grpSpPr>
          <a:xfrm>
            <a:off x="1507228" y="3323887"/>
            <a:ext cx="1989450" cy="659606"/>
            <a:chOff x="2035037" y="4444549"/>
            <a:chExt cx="2652600" cy="879475"/>
          </a:xfrm>
        </p:grpSpPr>
        <p:cxnSp>
          <p:nvCxnSpPr>
            <p:cNvPr id="5283" name="Google Shape;5283;p87"/>
            <p:cNvCxnSpPr/>
            <p:nvPr/>
          </p:nvCxnSpPr>
          <p:spPr>
            <a:xfrm>
              <a:off x="2063612" y="4444549"/>
              <a:ext cx="2441575" cy="665163"/>
            </a:xfrm>
            <a:prstGeom prst="straightConnector1">
              <a:avLst/>
            </a:prstGeom>
            <a:noFill/>
            <a:ln cap="flat" cmpd="sng" w="28575">
              <a:solidFill>
                <a:srgbClr val="3333CC"/>
              </a:solidFill>
              <a:prstDash val="solid"/>
              <a:round/>
              <a:headEnd len="med" w="med" type="none"/>
              <a:tailEnd len="med" w="med" type="triangle"/>
            </a:ln>
          </p:spPr>
        </p:cxnSp>
        <p:sp>
          <p:nvSpPr>
            <p:cNvPr id="5284" name="Google Shape;5284;p87"/>
            <p:cNvSpPr/>
            <p:nvPr/>
          </p:nvSpPr>
          <p:spPr>
            <a:xfrm>
              <a:off x="2760525" y="4517574"/>
              <a:ext cx="933450" cy="508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85" name="Google Shape;5285;p87"/>
            <p:cNvSpPr txBox="1"/>
            <p:nvPr/>
          </p:nvSpPr>
          <p:spPr>
            <a:xfrm>
              <a:off x="2035037" y="4604887"/>
              <a:ext cx="26526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Seq=120,  15 bytes of data</a:t>
              </a:r>
              <a:endParaRPr sz="1100"/>
            </a:p>
          </p:txBody>
        </p:sp>
        <p:sp>
          <p:nvSpPr>
            <p:cNvPr id="5286" name="Google Shape;5286;p87"/>
            <p:cNvSpPr/>
            <p:nvPr/>
          </p:nvSpPr>
          <p:spPr>
            <a:xfrm>
              <a:off x="2871650" y="5077962"/>
              <a:ext cx="747712" cy="24606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287" name="Google Shape;5287;p87"/>
          <p:cNvGrpSpPr/>
          <p:nvPr/>
        </p:nvGrpSpPr>
        <p:grpSpPr>
          <a:xfrm>
            <a:off x="1519134" y="2051109"/>
            <a:ext cx="1822847" cy="457200"/>
            <a:chOff x="3759" y="1622"/>
            <a:chExt cx="1531" cy="384"/>
          </a:xfrm>
        </p:grpSpPr>
        <p:cxnSp>
          <p:nvCxnSpPr>
            <p:cNvPr id="5288" name="Google Shape;5288;p87"/>
            <p:cNvCxnSpPr/>
            <p:nvPr/>
          </p:nvCxnSpPr>
          <p:spPr>
            <a:xfrm>
              <a:off x="3759" y="1622"/>
              <a:ext cx="1478" cy="360"/>
            </a:xfrm>
            <a:prstGeom prst="straightConnector1">
              <a:avLst/>
            </a:prstGeom>
            <a:noFill/>
            <a:ln cap="flat" cmpd="sng" w="28575">
              <a:solidFill>
                <a:srgbClr val="3333CC"/>
              </a:solidFill>
              <a:prstDash val="solid"/>
              <a:round/>
              <a:headEnd len="med" w="med" type="none"/>
              <a:tailEnd len="med" w="med" type="triangle"/>
            </a:ln>
          </p:spPr>
        </p:cxnSp>
        <p:sp>
          <p:nvSpPr>
            <p:cNvPr id="5289" name="Google Shape;5289;p87"/>
            <p:cNvSpPr/>
            <p:nvPr/>
          </p:nvSpPr>
          <p:spPr>
            <a:xfrm>
              <a:off x="4202" y="1673"/>
              <a:ext cx="548" cy="25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90" name="Google Shape;5290;p87"/>
            <p:cNvSpPr txBox="1"/>
            <p:nvPr/>
          </p:nvSpPr>
          <p:spPr>
            <a:xfrm>
              <a:off x="3790" y="1706"/>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Seq=100, 20 bytes of data</a:t>
              </a:r>
              <a:endParaRPr sz="1100"/>
            </a:p>
          </p:txBody>
        </p:sp>
      </p:grpSp>
      <p:grpSp>
        <p:nvGrpSpPr>
          <p:cNvPr id="5291" name="Google Shape;5291;p87"/>
          <p:cNvGrpSpPr/>
          <p:nvPr/>
        </p:nvGrpSpPr>
        <p:grpSpPr>
          <a:xfrm>
            <a:off x="1522706" y="2258278"/>
            <a:ext cx="1753781" cy="1035844"/>
            <a:chOff x="2030275" y="3011037"/>
            <a:chExt cx="2338375" cy="1381125"/>
          </a:xfrm>
        </p:grpSpPr>
        <p:sp>
          <p:nvSpPr>
            <p:cNvPr id="5292" name="Google Shape;5292;p87"/>
            <p:cNvSpPr txBox="1"/>
            <p:nvPr/>
          </p:nvSpPr>
          <p:spPr>
            <a:xfrm>
              <a:off x="2654162" y="3372987"/>
              <a:ext cx="358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500"/>
                <a:buFont typeface="Tahoma"/>
                <a:buNone/>
              </a:pPr>
              <a:r>
                <a:rPr b="1" i="0" lang="en-US" sz="1500" u="none" cap="none" strike="noStrike">
                  <a:solidFill>
                    <a:srgbClr val="FF0000"/>
                  </a:solidFill>
                  <a:latin typeface="Tahoma"/>
                  <a:ea typeface="Tahoma"/>
                  <a:cs typeface="Tahoma"/>
                  <a:sym typeface="Tahoma"/>
                </a:rPr>
                <a:t>X</a:t>
              </a:r>
              <a:endParaRPr sz="1100"/>
            </a:p>
          </p:txBody>
        </p:sp>
        <p:cxnSp>
          <p:nvCxnSpPr>
            <p:cNvPr id="5293" name="Google Shape;5293;p87"/>
            <p:cNvCxnSpPr/>
            <p:nvPr/>
          </p:nvCxnSpPr>
          <p:spPr>
            <a:xfrm flipH="1">
              <a:off x="2917687" y="3011037"/>
              <a:ext cx="1431925" cy="573087"/>
            </a:xfrm>
            <a:prstGeom prst="straightConnector1">
              <a:avLst/>
            </a:prstGeom>
            <a:noFill/>
            <a:ln cap="flat" cmpd="sng" w="28575">
              <a:solidFill>
                <a:srgbClr val="3333CC"/>
              </a:solidFill>
              <a:prstDash val="solid"/>
              <a:round/>
              <a:headEnd len="med" w="med" type="none"/>
              <a:tailEnd len="med" w="med" type="triangle"/>
            </a:ln>
          </p:spPr>
        </p:cxnSp>
        <p:grpSp>
          <p:nvGrpSpPr>
            <p:cNvPr id="5294" name="Google Shape;5294;p87"/>
            <p:cNvGrpSpPr/>
            <p:nvPr/>
          </p:nvGrpSpPr>
          <p:grpSpPr>
            <a:xfrm>
              <a:off x="2939900" y="3211066"/>
              <a:ext cx="1428750" cy="476250"/>
              <a:chOff x="4215" y="2253"/>
              <a:chExt cx="900" cy="300"/>
            </a:xfrm>
          </p:grpSpPr>
          <p:sp>
            <p:nvSpPr>
              <p:cNvPr id="5295" name="Google Shape;5295;p87"/>
              <p:cNvSpPr/>
              <p:nvPr/>
            </p:nvSpPr>
            <p:spPr>
              <a:xfrm>
                <a:off x="4265" y="2274"/>
                <a:ext cx="471" cy="15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296" name="Google Shape;5296;p87"/>
              <p:cNvSpPr txBox="1"/>
              <p:nvPr/>
            </p:nvSpPr>
            <p:spPr>
              <a:xfrm>
                <a:off x="4215" y="2253"/>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grpSp>
        <p:cxnSp>
          <p:nvCxnSpPr>
            <p:cNvPr id="5297" name="Google Shape;5297;p87"/>
            <p:cNvCxnSpPr/>
            <p:nvPr/>
          </p:nvCxnSpPr>
          <p:spPr>
            <a:xfrm flipH="1">
              <a:off x="2030275" y="3366637"/>
              <a:ext cx="2324100" cy="1025525"/>
            </a:xfrm>
            <a:prstGeom prst="straightConnector1">
              <a:avLst/>
            </a:prstGeom>
            <a:noFill/>
            <a:ln cap="flat" cmpd="sng" w="28575">
              <a:solidFill>
                <a:srgbClr val="3333CC"/>
              </a:solidFill>
              <a:prstDash val="solid"/>
              <a:round/>
              <a:headEnd len="med" w="med" type="none"/>
              <a:tailEnd len="med" w="med" type="triangle"/>
            </a:ln>
          </p:spPr>
        </p:cxnSp>
        <p:grpSp>
          <p:nvGrpSpPr>
            <p:cNvPr id="5298" name="Google Shape;5298;p87"/>
            <p:cNvGrpSpPr/>
            <p:nvPr/>
          </p:nvGrpSpPr>
          <p:grpSpPr>
            <a:xfrm>
              <a:off x="2673200" y="3768266"/>
              <a:ext cx="1428750" cy="476250"/>
              <a:chOff x="4215" y="2253"/>
              <a:chExt cx="900" cy="300"/>
            </a:xfrm>
          </p:grpSpPr>
          <p:sp>
            <p:nvSpPr>
              <p:cNvPr id="5299" name="Google Shape;5299;p87"/>
              <p:cNvSpPr/>
              <p:nvPr/>
            </p:nvSpPr>
            <p:spPr>
              <a:xfrm>
                <a:off x="4265" y="2274"/>
                <a:ext cx="471" cy="15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00" name="Google Shape;5300;p87"/>
              <p:cNvSpPr txBox="1"/>
              <p:nvPr/>
            </p:nvSpPr>
            <p:spPr>
              <a:xfrm>
                <a:off x="4215" y="2253"/>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ACK=120</a:t>
                </a:r>
                <a:endParaRPr b="0" i="0" sz="800" u="none" cap="none" strike="noStrike">
                  <a:solidFill>
                    <a:srgbClr val="000000"/>
                  </a:solidFill>
                  <a:latin typeface="Times New Roman"/>
                  <a:ea typeface="Times New Roman"/>
                  <a:cs typeface="Times New Roman"/>
                  <a:sym typeface="Times New Roman"/>
                </a:endParaRPr>
              </a:p>
            </p:txBody>
          </p:sp>
        </p:grpSp>
      </p:grpSp>
      <p:grpSp>
        <p:nvGrpSpPr>
          <p:cNvPr id="5301" name="Google Shape;5301;p87"/>
          <p:cNvGrpSpPr/>
          <p:nvPr/>
        </p:nvGrpSpPr>
        <p:grpSpPr>
          <a:xfrm>
            <a:off x="1198856" y="1102180"/>
            <a:ext cx="472678" cy="400050"/>
            <a:chOff x="-44" y="1473"/>
            <a:chExt cx="981" cy="1105"/>
          </a:xfrm>
        </p:grpSpPr>
        <p:pic>
          <p:nvPicPr>
            <p:cNvPr descr="desktop_computer_stylized_medium" id="5302" name="Google Shape;5302;p8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303" name="Google Shape;5303;p8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304" name="Google Shape;5304;p87"/>
          <p:cNvGrpSpPr/>
          <p:nvPr/>
        </p:nvGrpSpPr>
        <p:grpSpPr>
          <a:xfrm flipH="1">
            <a:off x="3132431" y="1098609"/>
            <a:ext cx="506015" cy="442913"/>
            <a:chOff x="-44" y="1473"/>
            <a:chExt cx="981" cy="1105"/>
          </a:xfrm>
        </p:grpSpPr>
        <p:pic>
          <p:nvPicPr>
            <p:cNvPr descr="desktop_computer_stylized_medium" id="5305" name="Google Shape;5305;p87"/>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306" name="Google Shape;5306;p8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307" name="Google Shape;5307;p8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5"/>
                                        </p:tgtEl>
                                        <p:attrNameLst>
                                          <p:attrName>style.visibility</p:attrName>
                                        </p:attrNameLst>
                                      </p:cBhvr>
                                      <p:to>
                                        <p:strVal val="visible"/>
                                      </p:to>
                                    </p:set>
                                    <p:animEffect filter="fade" transition="in">
                                      <p:cBhvr>
                                        <p:cTn dur="500"/>
                                        <p:tgtEl>
                                          <p:spTgt spid="5275"/>
                                        </p:tgtEl>
                                      </p:cBhvr>
                                    </p:animEffect>
                                  </p:childTnLst>
                                </p:cTn>
                              </p:par>
                              <p:par>
                                <p:cTn fill="hold" nodeType="withEffect" presetClass="entr" presetID="10" presetSubtype="0">
                                  <p:stCondLst>
                                    <p:cond delay="0"/>
                                  </p:stCondLst>
                                  <p:childTnLst>
                                    <p:set>
                                      <p:cBhvr>
                                        <p:cTn dur="1" fill="hold">
                                          <p:stCondLst>
                                            <p:cond delay="0"/>
                                          </p:stCondLst>
                                        </p:cTn>
                                        <p:tgtEl>
                                          <p:spTgt spid="5278"/>
                                        </p:tgtEl>
                                        <p:attrNameLst>
                                          <p:attrName>style.visibility</p:attrName>
                                        </p:attrNameLst>
                                      </p:cBhvr>
                                      <p:to>
                                        <p:strVal val="visible"/>
                                      </p:to>
                                    </p:set>
                                    <p:animEffect filter="fade" transition="in">
                                      <p:cBhvr>
                                        <p:cTn dur="500"/>
                                        <p:tgtEl>
                                          <p:spTgt spid="5278"/>
                                        </p:tgtEl>
                                      </p:cBhvr>
                                    </p:animEffect>
                                  </p:childTnLst>
                                </p:cTn>
                              </p:par>
                              <p:par>
                                <p:cTn fill="hold" nodeType="withEffect" presetClass="entr" presetID="10" presetSubtype="0">
                                  <p:stCondLst>
                                    <p:cond delay="0"/>
                                  </p:stCondLst>
                                  <p:childTnLst>
                                    <p:set>
                                      <p:cBhvr>
                                        <p:cTn dur="1" fill="hold">
                                          <p:stCondLst>
                                            <p:cond delay="0"/>
                                          </p:stCondLst>
                                        </p:cTn>
                                        <p:tgtEl>
                                          <p:spTgt spid="5279"/>
                                        </p:tgtEl>
                                        <p:attrNameLst>
                                          <p:attrName>style.visibility</p:attrName>
                                        </p:attrNameLst>
                                      </p:cBhvr>
                                      <p:to>
                                        <p:strVal val="visible"/>
                                      </p:to>
                                    </p:set>
                                    <p:animEffect filter="fade" transition="in">
                                      <p:cBhvr>
                                        <p:cTn dur="500"/>
                                        <p:tgtEl>
                                          <p:spTgt spid="5279"/>
                                        </p:tgtEl>
                                      </p:cBhvr>
                                    </p:animEffect>
                                  </p:childTnLst>
                                </p:cTn>
                              </p:par>
                              <p:par>
                                <p:cTn fill="hold" nodeType="withEffect" presetClass="entr" presetID="10" presetSubtype="0">
                                  <p:stCondLst>
                                    <p:cond delay="0"/>
                                  </p:stCondLst>
                                  <p:childTnLst>
                                    <p:set>
                                      <p:cBhvr>
                                        <p:cTn dur="1" fill="hold">
                                          <p:stCondLst>
                                            <p:cond delay="0"/>
                                          </p:stCondLst>
                                        </p:cTn>
                                        <p:tgtEl>
                                          <p:spTgt spid="5287"/>
                                        </p:tgtEl>
                                        <p:attrNameLst>
                                          <p:attrName>style.visibility</p:attrName>
                                        </p:attrNameLst>
                                      </p:cBhvr>
                                      <p:to>
                                        <p:strVal val="visible"/>
                                      </p:to>
                                    </p:set>
                                    <p:animEffect filter="fade" transition="in">
                                      <p:cBhvr>
                                        <p:cTn dur="500"/>
                                        <p:tgtEl>
                                          <p:spTgt spid="5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91"/>
                                        </p:tgtEl>
                                        <p:attrNameLst>
                                          <p:attrName>style.visibility</p:attrName>
                                        </p:attrNameLst>
                                      </p:cBhvr>
                                      <p:to>
                                        <p:strVal val="visible"/>
                                      </p:to>
                                    </p:set>
                                    <p:animEffect filter="fade" transition="in">
                                      <p:cBhvr>
                                        <p:cTn dur="500"/>
                                        <p:tgtEl>
                                          <p:spTgt spid="5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2"/>
                                        </p:tgtEl>
                                        <p:attrNameLst>
                                          <p:attrName>style.visibility</p:attrName>
                                        </p:attrNameLst>
                                      </p:cBhvr>
                                      <p:to>
                                        <p:strVal val="visible"/>
                                      </p:to>
                                    </p:set>
                                    <p:animEffect filter="fade" transition="in">
                                      <p:cBhvr>
                                        <p:cTn dur="500"/>
                                        <p:tgtEl>
                                          <p:spTgt spid="5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2" name="Shape 5312"/>
        <p:cNvGrpSpPr/>
        <p:nvPr/>
      </p:nvGrpSpPr>
      <p:grpSpPr>
        <a:xfrm>
          <a:off x="0" y="0"/>
          <a:ext cx="0" cy="0"/>
          <a:chOff x="0" y="0"/>
          <a:chExt cx="0" cy="0"/>
        </a:xfrm>
      </p:grpSpPr>
      <p:sp>
        <p:nvSpPr>
          <p:cNvPr id="5313" name="Google Shape;5313;p88"/>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100000"/>
              <a:buFont typeface="Calibri"/>
              <a:buNone/>
            </a:pPr>
            <a:r>
              <a:rPr lang="en-US" sz="3600"/>
              <a:t>TCP ταχεία αναμετάδοση(fast retransmit)</a:t>
            </a:r>
            <a:endParaRPr b="0" sz="3300"/>
          </a:p>
        </p:txBody>
      </p:sp>
      <p:cxnSp>
        <p:nvCxnSpPr>
          <p:cNvPr id="5314" name="Google Shape;5314;p88"/>
          <p:cNvCxnSpPr/>
          <p:nvPr/>
        </p:nvCxnSpPr>
        <p:spPr>
          <a:xfrm>
            <a:off x="5352938" y="1446011"/>
            <a:ext cx="0" cy="3310200"/>
          </a:xfrm>
          <a:prstGeom prst="straightConnector1">
            <a:avLst/>
          </a:prstGeom>
          <a:noFill/>
          <a:ln cap="flat" cmpd="sng" w="9525">
            <a:solidFill>
              <a:srgbClr val="000000"/>
            </a:solidFill>
            <a:prstDash val="solid"/>
            <a:round/>
            <a:headEnd len="med" w="med" type="none"/>
            <a:tailEnd len="med" w="med" type="triangle"/>
          </a:ln>
        </p:spPr>
      </p:cxnSp>
      <p:cxnSp>
        <p:nvCxnSpPr>
          <p:cNvPr id="5315" name="Google Shape;5315;p88"/>
          <p:cNvCxnSpPr/>
          <p:nvPr/>
        </p:nvCxnSpPr>
        <p:spPr>
          <a:xfrm>
            <a:off x="7960888" y="1512352"/>
            <a:ext cx="11100" cy="3243900"/>
          </a:xfrm>
          <a:prstGeom prst="straightConnector1">
            <a:avLst/>
          </a:prstGeom>
          <a:noFill/>
          <a:ln cap="flat" cmpd="sng" w="9525">
            <a:solidFill>
              <a:srgbClr val="000000"/>
            </a:solidFill>
            <a:prstDash val="solid"/>
            <a:round/>
            <a:headEnd len="med" w="med" type="none"/>
            <a:tailEnd len="med" w="med" type="triangle"/>
          </a:ln>
        </p:spPr>
      </p:cxnSp>
      <p:sp>
        <p:nvSpPr>
          <p:cNvPr id="5316" name="Google Shape;5316;p88"/>
          <p:cNvSpPr txBox="1"/>
          <p:nvPr/>
        </p:nvSpPr>
        <p:spPr>
          <a:xfrm>
            <a:off x="7470252" y="783869"/>
            <a:ext cx="801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B</a:t>
            </a:r>
            <a:endParaRPr sz="1100"/>
          </a:p>
        </p:txBody>
      </p:sp>
      <p:sp>
        <p:nvSpPr>
          <p:cNvPr id="5317" name="Google Shape;5317;p88"/>
          <p:cNvSpPr txBox="1"/>
          <p:nvPr/>
        </p:nvSpPr>
        <p:spPr>
          <a:xfrm>
            <a:off x="5049996" y="799072"/>
            <a:ext cx="8052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Host A</a:t>
            </a:r>
            <a:endParaRPr sz="1100"/>
          </a:p>
        </p:txBody>
      </p:sp>
      <p:grpSp>
        <p:nvGrpSpPr>
          <p:cNvPr id="5318" name="Google Shape;5318;p88"/>
          <p:cNvGrpSpPr/>
          <p:nvPr/>
        </p:nvGrpSpPr>
        <p:grpSpPr>
          <a:xfrm>
            <a:off x="4954502" y="1687877"/>
            <a:ext cx="493930" cy="3068239"/>
            <a:chOff x="397" y="868"/>
            <a:chExt cx="300" cy="2220"/>
          </a:xfrm>
        </p:grpSpPr>
        <p:sp>
          <p:nvSpPr>
            <p:cNvPr id="5319" name="Google Shape;5319;p88"/>
            <p:cNvSpPr txBox="1"/>
            <p:nvPr/>
          </p:nvSpPr>
          <p:spPr>
            <a:xfrm rot="-5400000">
              <a:off x="397" y="191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timeout</a:t>
              </a:r>
              <a:endParaRPr sz="1100"/>
            </a:p>
          </p:txBody>
        </p:sp>
        <p:grpSp>
          <p:nvGrpSpPr>
            <p:cNvPr id="5320" name="Google Shape;5320;p88"/>
            <p:cNvGrpSpPr/>
            <p:nvPr/>
          </p:nvGrpSpPr>
          <p:grpSpPr>
            <a:xfrm>
              <a:off x="488" y="868"/>
              <a:ext cx="66" cy="893"/>
              <a:chOff x="3099" y="1749"/>
              <a:chExt cx="66" cy="320"/>
            </a:xfrm>
          </p:grpSpPr>
          <p:cxnSp>
            <p:nvCxnSpPr>
              <p:cNvPr id="5321" name="Google Shape;5321;p88"/>
              <p:cNvCxnSpPr/>
              <p:nvPr/>
            </p:nvCxnSpPr>
            <p:spPr>
              <a:xfrm rot="10800000">
                <a:off x="3129" y="1749"/>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322" name="Google Shape;5322;p88"/>
              <p:cNvCxnSpPr/>
              <p:nvPr/>
            </p:nvCxnSpPr>
            <p:spPr>
              <a:xfrm>
                <a:off x="3099" y="1752"/>
                <a:ext cx="66" cy="0"/>
              </a:xfrm>
              <a:prstGeom prst="straightConnector1">
                <a:avLst/>
              </a:prstGeom>
              <a:noFill/>
              <a:ln cap="flat" cmpd="sng" w="9525">
                <a:solidFill>
                  <a:srgbClr val="000000"/>
                </a:solidFill>
                <a:prstDash val="solid"/>
                <a:round/>
                <a:headEnd len="med" w="med" type="none"/>
                <a:tailEnd len="med" w="med" type="none"/>
              </a:ln>
            </p:spPr>
          </p:cxnSp>
        </p:grpSp>
        <p:grpSp>
          <p:nvGrpSpPr>
            <p:cNvPr id="5323" name="Google Shape;5323;p88"/>
            <p:cNvGrpSpPr/>
            <p:nvPr/>
          </p:nvGrpSpPr>
          <p:grpSpPr>
            <a:xfrm rot="10800000">
              <a:off x="478" y="2224"/>
              <a:ext cx="66" cy="864"/>
              <a:chOff x="3106" y="1749"/>
              <a:chExt cx="66" cy="320"/>
            </a:xfrm>
          </p:grpSpPr>
          <p:cxnSp>
            <p:nvCxnSpPr>
              <p:cNvPr id="5324" name="Google Shape;5324;p88"/>
              <p:cNvCxnSpPr/>
              <p:nvPr/>
            </p:nvCxnSpPr>
            <p:spPr>
              <a:xfrm rot="10800000">
                <a:off x="3132" y="1749"/>
                <a:ext cx="0" cy="320"/>
              </a:xfrm>
              <a:prstGeom prst="straightConnector1">
                <a:avLst/>
              </a:prstGeom>
              <a:noFill/>
              <a:ln cap="flat" cmpd="sng" w="9525">
                <a:solidFill>
                  <a:srgbClr val="000000"/>
                </a:solidFill>
                <a:prstDash val="solid"/>
                <a:round/>
                <a:headEnd len="med" w="med" type="none"/>
                <a:tailEnd len="med" w="med" type="triangle"/>
              </a:ln>
            </p:spPr>
          </p:cxnSp>
          <p:cxnSp>
            <p:nvCxnSpPr>
              <p:cNvPr id="5325" name="Google Shape;5325;p88"/>
              <p:cNvCxnSpPr/>
              <p:nvPr/>
            </p:nvCxnSpPr>
            <p:spPr>
              <a:xfrm>
                <a:off x="3106" y="1752"/>
                <a:ext cx="66" cy="0"/>
              </a:xfrm>
              <a:prstGeom prst="straightConnector1">
                <a:avLst/>
              </a:prstGeom>
              <a:noFill/>
              <a:ln cap="flat" cmpd="sng" w="9525">
                <a:solidFill>
                  <a:srgbClr val="000000"/>
                </a:solidFill>
                <a:prstDash val="solid"/>
                <a:round/>
                <a:headEnd len="med" w="med" type="none"/>
                <a:tailEnd len="med" w="med" type="none"/>
              </a:ln>
            </p:spPr>
          </p:cxnSp>
        </p:grpSp>
      </p:grpSp>
      <p:grpSp>
        <p:nvGrpSpPr>
          <p:cNvPr id="5326" name="Google Shape;5326;p88"/>
          <p:cNvGrpSpPr/>
          <p:nvPr/>
        </p:nvGrpSpPr>
        <p:grpSpPr>
          <a:xfrm>
            <a:off x="5242446" y="2252330"/>
            <a:ext cx="2726870" cy="1634700"/>
            <a:chOff x="6989927" y="3003106"/>
            <a:chExt cx="3635827" cy="2179600"/>
          </a:xfrm>
        </p:grpSpPr>
        <p:cxnSp>
          <p:nvCxnSpPr>
            <p:cNvPr id="5327" name="Google Shape;5327;p88"/>
            <p:cNvCxnSpPr/>
            <p:nvPr/>
          </p:nvCxnSpPr>
          <p:spPr>
            <a:xfrm flipH="1">
              <a:off x="7124339" y="3003106"/>
              <a:ext cx="3483853" cy="939821"/>
            </a:xfrm>
            <a:prstGeom prst="straightConnector1">
              <a:avLst/>
            </a:prstGeom>
            <a:noFill/>
            <a:ln cap="flat" cmpd="sng" w="28575">
              <a:solidFill>
                <a:srgbClr val="3333CC"/>
              </a:solidFill>
              <a:prstDash val="solid"/>
              <a:round/>
              <a:headEnd len="med" w="med" type="none"/>
              <a:tailEnd len="med" w="med" type="triangle"/>
            </a:ln>
          </p:spPr>
        </p:cxnSp>
        <p:cxnSp>
          <p:nvCxnSpPr>
            <p:cNvPr id="5328" name="Google Shape;5328;p88"/>
            <p:cNvCxnSpPr/>
            <p:nvPr/>
          </p:nvCxnSpPr>
          <p:spPr>
            <a:xfrm flipH="1">
              <a:off x="7126535" y="3495131"/>
              <a:ext cx="3499219" cy="963777"/>
            </a:xfrm>
            <a:prstGeom prst="straightConnector1">
              <a:avLst/>
            </a:prstGeom>
            <a:noFill/>
            <a:ln cap="flat" cmpd="sng" w="28575">
              <a:solidFill>
                <a:srgbClr val="3333CC"/>
              </a:solidFill>
              <a:prstDash val="solid"/>
              <a:round/>
              <a:headEnd len="med" w="med" type="none"/>
              <a:tailEnd len="med" w="med" type="triangle"/>
            </a:ln>
          </p:spPr>
        </p:cxnSp>
        <p:cxnSp>
          <p:nvCxnSpPr>
            <p:cNvPr id="5329" name="Google Shape;5329;p88"/>
            <p:cNvCxnSpPr/>
            <p:nvPr/>
          </p:nvCxnSpPr>
          <p:spPr>
            <a:xfrm flipH="1">
              <a:off x="7137251" y="3785544"/>
              <a:ext cx="3466289" cy="1030117"/>
            </a:xfrm>
            <a:prstGeom prst="straightConnector1">
              <a:avLst/>
            </a:prstGeom>
            <a:noFill/>
            <a:ln cap="flat" cmpd="sng" w="28575">
              <a:solidFill>
                <a:srgbClr val="3333CC"/>
              </a:solidFill>
              <a:prstDash val="solid"/>
              <a:round/>
              <a:headEnd len="med" w="med" type="none"/>
              <a:tailEnd len="med" w="med" type="triangle"/>
            </a:ln>
          </p:spPr>
        </p:cxnSp>
        <p:cxnSp>
          <p:nvCxnSpPr>
            <p:cNvPr id="5330" name="Google Shape;5330;p88"/>
            <p:cNvCxnSpPr/>
            <p:nvPr/>
          </p:nvCxnSpPr>
          <p:spPr>
            <a:xfrm flipH="1">
              <a:off x="7137252" y="4050906"/>
              <a:ext cx="3450923" cy="1044860"/>
            </a:xfrm>
            <a:prstGeom prst="straightConnector1">
              <a:avLst/>
            </a:prstGeom>
            <a:noFill/>
            <a:ln cap="flat" cmpd="sng" w="28575">
              <a:solidFill>
                <a:srgbClr val="3333CC"/>
              </a:solidFill>
              <a:prstDash val="solid"/>
              <a:round/>
              <a:headEnd len="med" w="med" type="none"/>
              <a:tailEnd len="med" w="med" type="triangle"/>
            </a:ln>
          </p:spPr>
        </p:cxnSp>
        <p:sp>
          <p:nvSpPr>
            <p:cNvPr id="5331" name="Google Shape;5331;p88"/>
            <p:cNvSpPr txBox="1"/>
            <p:nvPr/>
          </p:nvSpPr>
          <p:spPr>
            <a:xfrm rot="-862942">
              <a:off x="7008805" y="3541568"/>
              <a:ext cx="1312845" cy="31804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sp>
          <p:nvSpPr>
            <p:cNvPr id="5332" name="Google Shape;5332;p88"/>
            <p:cNvSpPr txBox="1"/>
            <p:nvPr/>
          </p:nvSpPr>
          <p:spPr>
            <a:xfrm rot="-964709">
              <a:off x="7020866" y="4030755"/>
              <a:ext cx="1312855" cy="318169"/>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sp>
          <p:nvSpPr>
            <p:cNvPr id="5333" name="Google Shape;5333;p88"/>
            <p:cNvSpPr txBox="1"/>
            <p:nvPr/>
          </p:nvSpPr>
          <p:spPr>
            <a:xfrm rot="-942802">
              <a:off x="7012632" y="4401122"/>
              <a:ext cx="1312656" cy="31817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sp>
          <p:nvSpPr>
            <p:cNvPr id="5334" name="Google Shape;5334;p88"/>
            <p:cNvSpPr txBox="1"/>
            <p:nvPr/>
          </p:nvSpPr>
          <p:spPr>
            <a:xfrm rot="-971401">
              <a:off x="7015390" y="4687982"/>
              <a:ext cx="1312657" cy="318048"/>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ACK=100</a:t>
              </a:r>
              <a:endParaRPr b="0" i="0" sz="800" u="none" cap="none" strike="noStrike">
                <a:solidFill>
                  <a:srgbClr val="000000"/>
                </a:solidFill>
                <a:latin typeface="Times New Roman"/>
                <a:ea typeface="Times New Roman"/>
                <a:cs typeface="Times New Roman"/>
                <a:sym typeface="Times New Roman"/>
              </a:endParaRPr>
            </a:p>
          </p:txBody>
        </p:sp>
      </p:grpSp>
      <p:sp>
        <p:nvSpPr>
          <p:cNvPr id="5335" name="Google Shape;5335;p88"/>
          <p:cNvSpPr/>
          <p:nvPr/>
        </p:nvSpPr>
        <p:spPr>
          <a:xfrm>
            <a:off x="5576854" y="1922832"/>
            <a:ext cx="785400" cy="1962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336" name="Google Shape;5336;p88"/>
          <p:cNvGrpSpPr/>
          <p:nvPr/>
        </p:nvGrpSpPr>
        <p:grpSpPr>
          <a:xfrm>
            <a:off x="5352939" y="1531250"/>
            <a:ext cx="2627707" cy="1490344"/>
            <a:chOff x="7137252" y="2041667"/>
            <a:chExt cx="3503609" cy="1987125"/>
          </a:xfrm>
        </p:grpSpPr>
        <p:cxnSp>
          <p:nvCxnSpPr>
            <p:cNvPr id="5337" name="Google Shape;5337;p88"/>
            <p:cNvCxnSpPr/>
            <p:nvPr/>
          </p:nvCxnSpPr>
          <p:spPr>
            <a:xfrm>
              <a:off x="7137252" y="2281830"/>
              <a:ext cx="3503609" cy="685517"/>
            </a:xfrm>
            <a:prstGeom prst="straightConnector1">
              <a:avLst/>
            </a:prstGeom>
            <a:noFill/>
            <a:ln cap="flat" cmpd="sng" w="28575">
              <a:solidFill>
                <a:srgbClr val="3333CC"/>
              </a:solidFill>
              <a:prstDash val="solid"/>
              <a:round/>
              <a:headEnd len="med" w="med" type="none"/>
              <a:tailEnd len="med" w="med" type="triangle"/>
            </a:ln>
          </p:spPr>
        </p:cxnSp>
        <p:cxnSp>
          <p:nvCxnSpPr>
            <p:cNvPr id="5338" name="Google Shape;5338;p88"/>
            <p:cNvCxnSpPr/>
            <p:nvPr/>
          </p:nvCxnSpPr>
          <p:spPr>
            <a:xfrm>
              <a:off x="7137252" y="2547191"/>
              <a:ext cx="2430134" cy="480967"/>
            </a:xfrm>
            <a:prstGeom prst="straightConnector1">
              <a:avLst/>
            </a:prstGeom>
            <a:noFill/>
            <a:ln cap="flat" cmpd="sng" w="28575">
              <a:solidFill>
                <a:srgbClr val="3333CC"/>
              </a:solidFill>
              <a:prstDash val="solid"/>
              <a:round/>
              <a:headEnd len="med" w="med" type="none"/>
              <a:tailEnd len="med" w="med" type="triangle"/>
            </a:ln>
          </p:spPr>
        </p:cxnSp>
        <p:cxnSp>
          <p:nvCxnSpPr>
            <p:cNvPr id="5339" name="Google Shape;5339;p88"/>
            <p:cNvCxnSpPr/>
            <p:nvPr/>
          </p:nvCxnSpPr>
          <p:spPr>
            <a:xfrm>
              <a:off x="7137252" y="2812553"/>
              <a:ext cx="3503609" cy="685517"/>
            </a:xfrm>
            <a:prstGeom prst="straightConnector1">
              <a:avLst/>
            </a:prstGeom>
            <a:noFill/>
            <a:ln cap="flat" cmpd="sng" w="28575">
              <a:solidFill>
                <a:srgbClr val="3333CC"/>
              </a:solidFill>
              <a:prstDash val="solid"/>
              <a:round/>
              <a:headEnd len="med" w="med" type="none"/>
              <a:tailEnd len="med" w="med" type="triangle"/>
            </a:ln>
          </p:spPr>
        </p:cxnSp>
        <p:cxnSp>
          <p:nvCxnSpPr>
            <p:cNvPr id="5340" name="Google Shape;5340;p88"/>
            <p:cNvCxnSpPr/>
            <p:nvPr/>
          </p:nvCxnSpPr>
          <p:spPr>
            <a:xfrm>
              <a:off x="7137252" y="3343275"/>
              <a:ext cx="3503609" cy="685517"/>
            </a:xfrm>
            <a:prstGeom prst="straightConnector1">
              <a:avLst/>
            </a:prstGeom>
            <a:noFill/>
            <a:ln cap="flat" cmpd="sng" w="28575">
              <a:solidFill>
                <a:srgbClr val="3333CC"/>
              </a:solidFill>
              <a:prstDash val="solid"/>
              <a:round/>
              <a:headEnd len="med" w="med" type="none"/>
              <a:tailEnd len="med" w="med" type="triangle"/>
            </a:ln>
          </p:spPr>
        </p:cxnSp>
        <p:cxnSp>
          <p:nvCxnSpPr>
            <p:cNvPr id="5341" name="Google Shape;5341;p88"/>
            <p:cNvCxnSpPr/>
            <p:nvPr/>
          </p:nvCxnSpPr>
          <p:spPr>
            <a:xfrm>
              <a:off x="7137252" y="3077914"/>
              <a:ext cx="3503609" cy="685517"/>
            </a:xfrm>
            <a:prstGeom prst="straightConnector1">
              <a:avLst/>
            </a:prstGeom>
            <a:noFill/>
            <a:ln cap="flat" cmpd="sng" w="28575">
              <a:solidFill>
                <a:srgbClr val="3333CC"/>
              </a:solidFill>
              <a:prstDash val="solid"/>
              <a:round/>
              <a:headEnd len="med" w="med" type="none"/>
              <a:tailEnd len="med" w="med" type="triangle"/>
            </a:ln>
          </p:spPr>
        </p:cxnSp>
        <p:sp>
          <p:nvSpPr>
            <p:cNvPr id="5342" name="Google Shape;5342;p88"/>
            <p:cNvSpPr txBox="1"/>
            <p:nvPr/>
          </p:nvSpPr>
          <p:spPr>
            <a:xfrm>
              <a:off x="9451039" y="2740684"/>
              <a:ext cx="390900" cy="461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800"/>
                <a:buFont typeface="Arial"/>
                <a:buNone/>
              </a:pPr>
              <a:r>
                <a:rPr b="0" i="0" lang="en-US" sz="1800" u="none" cap="none" strike="noStrike">
                  <a:solidFill>
                    <a:srgbClr val="FF0000"/>
                  </a:solidFill>
                  <a:latin typeface="Arial"/>
                  <a:ea typeface="Arial"/>
                  <a:cs typeface="Arial"/>
                  <a:sym typeface="Arial"/>
                </a:rPr>
                <a:t>X</a:t>
              </a:r>
              <a:endParaRPr b="0" i="0" sz="800" u="none" cap="none" strike="noStrike">
                <a:solidFill>
                  <a:srgbClr val="000000"/>
                </a:solidFill>
                <a:latin typeface="Times New Roman"/>
                <a:ea typeface="Times New Roman"/>
                <a:cs typeface="Times New Roman"/>
                <a:sym typeface="Times New Roman"/>
              </a:endParaRPr>
            </a:p>
          </p:txBody>
        </p:sp>
        <p:sp>
          <p:nvSpPr>
            <p:cNvPr id="5343" name="Google Shape;5343;p88"/>
            <p:cNvSpPr txBox="1"/>
            <p:nvPr/>
          </p:nvSpPr>
          <p:spPr>
            <a:xfrm rot="584443">
              <a:off x="7271137" y="2232558"/>
              <a:ext cx="2283825" cy="31811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Seq=92, 8 bytes of data</a:t>
              </a:r>
              <a:endParaRPr sz="1100"/>
            </a:p>
          </p:txBody>
        </p:sp>
        <p:sp>
          <p:nvSpPr>
            <p:cNvPr id="5344" name="Google Shape;5344;p88"/>
            <p:cNvSpPr txBox="1"/>
            <p:nvPr/>
          </p:nvSpPr>
          <p:spPr>
            <a:xfrm rot="665658">
              <a:off x="7264782" y="2543169"/>
              <a:ext cx="2313638" cy="54387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Seq=100, 20 bytes of data</a:t>
              </a:r>
              <a:endParaRPr sz="1100"/>
            </a:p>
          </p:txBody>
        </p:sp>
      </p:grpSp>
      <p:grpSp>
        <p:nvGrpSpPr>
          <p:cNvPr id="5345" name="Google Shape;5345;p88"/>
          <p:cNvGrpSpPr/>
          <p:nvPr/>
        </p:nvGrpSpPr>
        <p:grpSpPr>
          <a:xfrm>
            <a:off x="5131827" y="3849439"/>
            <a:ext cx="2875162" cy="522457"/>
            <a:chOff x="6842436" y="5132585"/>
            <a:chExt cx="3833549" cy="696610"/>
          </a:xfrm>
        </p:grpSpPr>
        <p:cxnSp>
          <p:nvCxnSpPr>
            <p:cNvPr id="5346" name="Google Shape;5346;p88"/>
            <p:cNvCxnSpPr/>
            <p:nvPr/>
          </p:nvCxnSpPr>
          <p:spPr>
            <a:xfrm>
              <a:off x="7172376" y="5143678"/>
              <a:ext cx="3503609" cy="685517"/>
            </a:xfrm>
            <a:prstGeom prst="straightConnector1">
              <a:avLst/>
            </a:prstGeom>
            <a:noFill/>
            <a:ln cap="flat" cmpd="sng" w="28575">
              <a:solidFill>
                <a:srgbClr val="3333CC"/>
              </a:solidFill>
              <a:prstDash val="solid"/>
              <a:round/>
              <a:headEnd len="med" w="med" type="none"/>
              <a:tailEnd len="med" w="med" type="triangle"/>
            </a:ln>
          </p:spPr>
        </p:cxnSp>
        <p:sp>
          <p:nvSpPr>
            <p:cNvPr id="5347" name="Google Shape;5347;p88"/>
            <p:cNvSpPr/>
            <p:nvPr/>
          </p:nvSpPr>
          <p:spPr>
            <a:xfrm>
              <a:off x="7408171" y="5224724"/>
              <a:ext cx="1047131" cy="26167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48" name="Google Shape;5348;p88"/>
            <p:cNvSpPr txBox="1"/>
            <p:nvPr/>
          </p:nvSpPr>
          <p:spPr>
            <a:xfrm>
              <a:off x="6842436" y="5132585"/>
              <a:ext cx="31545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Seq=100, 20 bytes of data</a:t>
              </a:r>
              <a:endParaRPr sz="1100"/>
            </a:p>
          </p:txBody>
        </p:sp>
      </p:grpSp>
      <p:grpSp>
        <p:nvGrpSpPr>
          <p:cNvPr id="5349" name="Google Shape;5349;p88"/>
          <p:cNvGrpSpPr/>
          <p:nvPr/>
        </p:nvGrpSpPr>
        <p:grpSpPr>
          <a:xfrm>
            <a:off x="4956149" y="1007767"/>
            <a:ext cx="607533" cy="464382"/>
            <a:chOff x="-44" y="1473"/>
            <a:chExt cx="981" cy="1105"/>
          </a:xfrm>
        </p:grpSpPr>
        <p:pic>
          <p:nvPicPr>
            <p:cNvPr descr="desktop_computer_stylized_medium" id="5350" name="Google Shape;5350;p8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351" name="Google Shape;5351;p8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352" name="Google Shape;5352;p88"/>
          <p:cNvGrpSpPr/>
          <p:nvPr/>
        </p:nvGrpSpPr>
        <p:grpSpPr>
          <a:xfrm flipH="1">
            <a:off x="7746465" y="1031264"/>
            <a:ext cx="561820" cy="504463"/>
            <a:chOff x="-44" y="1473"/>
            <a:chExt cx="981" cy="1105"/>
          </a:xfrm>
        </p:grpSpPr>
        <p:pic>
          <p:nvPicPr>
            <p:cNvPr descr="desktop_computer_stylized_medium" id="5353" name="Google Shape;5353;p8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354" name="Google Shape;5354;p8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355" name="Google Shape;5355;p88"/>
          <p:cNvGrpSpPr/>
          <p:nvPr/>
        </p:nvGrpSpPr>
        <p:grpSpPr>
          <a:xfrm>
            <a:off x="92075" y="3642975"/>
            <a:ext cx="5250300" cy="1562025"/>
            <a:chOff x="122767" y="4857300"/>
            <a:chExt cx="7000400" cy="2082700"/>
          </a:xfrm>
        </p:grpSpPr>
        <p:pic>
          <p:nvPicPr>
            <p:cNvPr descr="Image result for light bulb icon" id="5356" name="Google Shape;5356;p88"/>
            <p:cNvPicPr preferRelativeResize="0"/>
            <p:nvPr/>
          </p:nvPicPr>
          <p:blipFill rotWithShape="1">
            <a:blip r:embed="rId4">
              <a:alphaModFix/>
            </a:blip>
            <a:srcRect b="0" l="0" r="0" t="0"/>
            <a:stretch/>
          </p:blipFill>
          <p:spPr>
            <a:xfrm>
              <a:off x="381000" y="4857300"/>
              <a:ext cx="819150" cy="819150"/>
            </a:xfrm>
            <a:prstGeom prst="rect">
              <a:avLst/>
            </a:prstGeom>
            <a:noFill/>
            <a:ln>
              <a:noFill/>
            </a:ln>
          </p:spPr>
        </p:pic>
        <p:sp>
          <p:nvSpPr>
            <p:cNvPr id="5357" name="Google Shape;5357;p88"/>
            <p:cNvSpPr txBox="1"/>
            <p:nvPr/>
          </p:nvSpPr>
          <p:spPr>
            <a:xfrm>
              <a:off x="122767" y="5000500"/>
              <a:ext cx="6519000" cy="19395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800"/>
                <a:buFont typeface="Calibri"/>
                <a:buNone/>
              </a:pPr>
              <a:r>
                <a:rPr lang="en-US" sz="2000">
                  <a:latin typeface="Calibri"/>
                  <a:ea typeface="Calibri"/>
                  <a:cs typeface="Calibri"/>
                  <a:sym typeface="Calibri"/>
                </a:rPr>
                <a:t>Λήψη των τριών διπλότυπων </a:t>
              </a:r>
              <a:endParaRPr sz="2000">
                <a:latin typeface="Calibri"/>
                <a:ea typeface="Calibri"/>
                <a:cs typeface="Calibri"/>
                <a:sym typeface="Calibri"/>
              </a:endParaRPr>
            </a:p>
            <a:p>
              <a:pPr indent="0" lvl="0" marL="0" marR="0" rtl="0" algn="r">
                <a:lnSpc>
                  <a:spcPct val="90000"/>
                </a:lnSpc>
                <a:spcBef>
                  <a:spcPts val="0"/>
                </a:spcBef>
                <a:spcAft>
                  <a:spcPts val="0"/>
                </a:spcAft>
                <a:buClr>
                  <a:srgbClr val="000000"/>
                </a:buClr>
                <a:buSzPts val="1800"/>
                <a:buFont typeface="Calibri"/>
                <a:buNone/>
              </a:pPr>
              <a:r>
                <a:rPr b="0" i="0" lang="en-US" sz="2000" u="none" cap="none" strike="noStrike">
                  <a:solidFill>
                    <a:srgbClr val="000000"/>
                  </a:solidFill>
                  <a:latin typeface="Calibri"/>
                  <a:ea typeface="Calibri"/>
                  <a:cs typeface="Calibri"/>
                  <a:sym typeface="Calibri"/>
                </a:rPr>
                <a:t>ACKs </a:t>
              </a:r>
              <a:r>
                <a:rPr lang="en-US" sz="2000">
                  <a:latin typeface="Calibri"/>
                  <a:ea typeface="Calibri"/>
                  <a:cs typeface="Calibri"/>
                  <a:sym typeface="Calibri"/>
                </a:rPr>
                <a:t>υποδηλώνει 3 ληφθέντα τμήματα μετά από ένα αγνοούμενο τμήμα </a:t>
              </a:r>
              <a:endParaRPr sz="2000">
                <a:latin typeface="Calibri"/>
                <a:ea typeface="Calibri"/>
                <a:cs typeface="Calibri"/>
                <a:sym typeface="Calibri"/>
              </a:endParaRPr>
            </a:p>
            <a:p>
              <a:pPr indent="0" lvl="0" marL="0" marR="0" rtl="0" algn="r">
                <a:lnSpc>
                  <a:spcPct val="90000"/>
                </a:lnSpc>
                <a:spcBef>
                  <a:spcPts val="0"/>
                </a:spcBef>
                <a:spcAft>
                  <a:spcPts val="0"/>
                </a:spcAft>
                <a:buClr>
                  <a:srgbClr val="000000"/>
                </a:buClr>
                <a:buSzPts val="1800"/>
                <a:buFont typeface="Calibri"/>
                <a:buNone/>
              </a:pPr>
              <a:r>
                <a:rPr lang="en-US" sz="2000">
                  <a:latin typeface="Calibri"/>
                  <a:ea typeface="Calibri"/>
                  <a:cs typeface="Calibri"/>
                  <a:sym typeface="Calibri"/>
                </a:rPr>
                <a:t>- πιθανά χαμένο τμήμα. </a:t>
              </a:r>
              <a:endParaRPr sz="2000">
                <a:latin typeface="Calibri"/>
                <a:ea typeface="Calibri"/>
                <a:cs typeface="Calibri"/>
                <a:sym typeface="Calibri"/>
              </a:endParaRPr>
            </a:p>
            <a:p>
              <a:pPr indent="0" lvl="0" marL="0" marR="0" rtl="0" algn="r">
                <a:lnSpc>
                  <a:spcPct val="90000"/>
                </a:lnSpc>
                <a:spcBef>
                  <a:spcPts val="0"/>
                </a:spcBef>
                <a:spcAft>
                  <a:spcPts val="0"/>
                </a:spcAft>
                <a:buClr>
                  <a:srgbClr val="000000"/>
                </a:buClr>
                <a:buSzPts val="1800"/>
                <a:buFont typeface="Calibri"/>
                <a:buNone/>
              </a:pPr>
              <a:r>
                <a:rPr lang="en-US" sz="2000">
                  <a:latin typeface="Calibri"/>
                  <a:ea typeface="Calibri"/>
                  <a:cs typeface="Calibri"/>
                  <a:sym typeface="Calibri"/>
                </a:rPr>
                <a:t>Οπότε αναμετάδοση!</a:t>
              </a:r>
              <a:endParaRPr b="0" i="0" sz="2000" u="none" cap="none" strike="noStrike">
                <a:solidFill>
                  <a:srgbClr val="000000"/>
                </a:solidFill>
                <a:latin typeface="Calibri"/>
                <a:ea typeface="Calibri"/>
                <a:cs typeface="Calibri"/>
                <a:sym typeface="Calibri"/>
              </a:endParaRPr>
            </a:p>
          </p:txBody>
        </p:sp>
        <p:cxnSp>
          <p:nvCxnSpPr>
            <p:cNvPr id="5358" name="Google Shape;5358;p88"/>
            <p:cNvCxnSpPr/>
            <p:nvPr/>
          </p:nvCxnSpPr>
          <p:spPr>
            <a:xfrm flipH="1" rot="10800000">
              <a:off x="6691467" y="5143700"/>
              <a:ext cx="431700" cy="3600"/>
            </a:xfrm>
            <a:prstGeom prst="straightConnector1">
              <a:avLst/>
            </a:prstGeom>
            <a:noFill/>
            <a:ln cap="flat" cmpd="sng" w="22225">
              <a:solidFill>
                <a:srgbClr val="C00000"/>
              </a:solidFill>
              <a:prstDash val="solid"/>
              <a:miter lim="800000"/>
              <a:headEnd len="sm" w="sm" type="none"/>
              <a:tailEnd len="sm" w="sm" type="none"/>
            </a:ln>
          </p:spPr>
        </p:cxnSp>
      </p:grpSp>
      <p:grpSp>
        <p:nvGrpSpPr>
          <p:cNvPr id="5359" name="Google Shape;5359;p88"/>
          <p:cNvGrpSpPr/>
          <p:nvPr/>
        </p:nvGrpSpPr>
        <p:grpSpPr>
          <a:xfrm>
            <a:off x="59625" y="844450"/>
            <a:ext cx="3911175" cy="2116935"/>
            <a:chOff x="6988300" y="1579903"/>
            <a:chExt cx="5214900" cy="2822580"/>
          </a:xfrm>
        </p:grpSpPr>
        <p:sp>
          <p:nvSpPr>
            <p:cNvPr id="5360" name="Google Shape;5360;p88"/>
            <p:cNvSpPr/>
            <p:nvPr/>
          </p:nvSpPr>
          <p:spPr>
            <a:xfrm>
              <a:off x="7348955" y="2138683"/>
              <a:ext cx="4809000" cy="22638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1400"/>
                <a:buFont typeface="Noto Sans Symbols"/>
                <a:buNone/>
              </a:pPr>
              <a:r>
                <a:rPr lang="en-US" sz="2000">
                  <a:latin typeface="Calibri"/>
                  <a:ea typeface="Calibri"/>
                  <a:cs typeface="Calibri"/>
                  <a:sym typeface="Calibri"/>
                </a:rPr>
                <a:t>αν ο αποστολέας λάβει 3 επιπλέον ACKs για τα ίδια δεδομένα</a:t>
              </a:r>
              <a:r>
                <a:rPr b="0" i="0" lang="en-US" sz="2000" u="none" cap="none" strike="noStrike">
                  <a:solidFill>
                    <a:srgbClr val="000000"/>
                  </a:solidFill>
                  <a:latin typeface="Calibri"/>
                  <a:ea typeface="Calibri"/>
                  <a:cs typeface="Calibri"/>
                  <a:sym typeface="Calibri"/>
                </a:rPr>
                <a:t> (“3 διπλότυπα(triple duplicate) ACKs”), ξαναστέλνει</a:t>
              </a:r>
              <a:r>
                <a:rPr lang="en-US" sz="2000">
                  <a:latin typeface="Calibri"/>
                  <a:ea typeface="Calibri"/>
                  <a:cs typeface="Calibri"/>
                  <a:sym typeface="Calibri"/>
                </a:rPr>
                <a:t> τμήμα </a:t>
              </a:r>
              <a:r>
                <a:rPr b="0" i="0" lang="en-US" sz="2000" u="none" cap="none" strike="noStrike">
                  <a:solidFill>
                    <a:srgbClr val="000000"/>
                  </a:solidFill>
                  <a:latin typeface="Calibri"/>
                  <a:ea typeface="Calibri"/>
                  <a:cs typeface="Calibri"/>
                  <a:sym typeface="Calibri"/>
                </a:rPr>
                <a:t>unACKed segment με </a:t>
              </a:r>
              <a:r>
                <a:rPr lang="en-US" sz="2000">
                  <a:latin typeface="Calibri"/>
                  <a:ea typeface="Calibri"/>
                  <a:cs typeface="Calibri"/>
                  <a:sym typeface="Calibri"/>
                </a:rPr>
                <a:t>το μικρότερο αριθμό ακολουθίας</a:t>
              </a:r>
              <a:endParaRPr sz="2000"/>
            </a:p>
            <a:p>
              <a:pPr indent="-190500" lvl="1" marL="342900" marR="0" rtl="0" algn="l">
                <a:lnSpc>
                  <a:spcPct val="85000"/>
                </a:lnSpc>
                <a:spcBef>
                  <a:spcPts val="400"/>
                </a:spcBef>
                <a:spcAft>
                  <a:spcPts val="0"/>
                </a:spcAft>
                <a:buClr>
                  <a:srgbClr val="000099"/>
                </a:buClr>
                <a:buSzPts val="2000"/>
                <a:buFont typeface="Noto Sans Symbols"/>
                <a:buChar char="▪"/>
              </a:pPr>
              <a:r>
                <a:rPr lang="en-US" sz="2000">
                  <a:latin typeface="Calibri"/>
                  <a:ea typeface="Calibri"/>
                  <a:cs typeface="Calibri"/>
                  <a:sym typeface="Calibri"/>
                </a:rPr>
                <a:t>πιθανά ένα τμήμα</a:t>
              </a:r>
              <a:r>
                <a:rPr b="0" i="0" lang="en-US" sz="2000" u="none" cap="none" strike="noStrike">
                  <a:solidFill>
                    <a:srgbClr val="000000"/>
                  </a:solidFill>
                  <a:latin typeface="Calibri"/>
                  <a:ea typeface="Calibri"/>
                  <a:cs typeface="Calibri"/>
                  <a:sym typeface="Calibri"/>
                </a:rPr>
                <a:t> unACKed </a:t>
              </a:r>
              <a:r>
                <a:rPr lang="en-US" sz="2000">
                  <a:latin typeface="Calibri"/>
                  <a:ea typeface="Calibri"/>
                  <a:cs typeface="Calibri"/>
                  <a:sym typeface="Calibri"/>
                </a:rPr>
                <a:t>να έχει χαθεί</a:t>
              </a:r>
              <a:r>
                <a:rPr b="0" i="0" lang="en-US" sz="2000" u="none" cap="none" strike="noStrike">
                  <a:solidFill>
                    <a:srgbClr val="000000"/>
                  </a:solidFill>
                  <a:latin typeface="Calibri"/>
                  <a:ea typeface="Calibri"/>
                  <a:cs typeface="Calibri"/>
                  <a:sym typeface="Calibri"/>
                </a:rPr>
                <a:t>, </a:t>
              </a:r>
              <a:r>
                <a:rPr lang="en-US" sz="2000">
                  <a:latin typeface="Calibri"/>
                  <a:ea typeface="Calibri"/>
                  <a:cs typeface="Calibri"/>
                  <a:sym typeface="Calibri"/>
                </a:rPr>
                <a:t>οπότε μην περιμένεις για λήξη χρόνου</a:t>
              </a:r>
              <a:endParaRPr b="0" i="0" sz="2000" u="none" cap="none" strike="noStrike">
                <a:solidFill>
                  <a:srgbClr val="000000"/>
                </a:solidFill>
                <a:latin typeface="Calibri"/>
                <a:ea typeface="Calibri"/>
                <a:cs typeface="Calibri"/>
                <a:sym typeface="Calibri"/>
              </a:endParaRPr>
            </a:p>
          </p:txBody>
        </p:sp>
        <p:sp>
          <p:nvSpPr>
            <p:cNvPr id="5361" name="Google Shape;5361;p88"/>
            <p:cNvSpPr/>
            <p:nvPr/>
          </p:nvSpPr>
          <p:spPr>
            <a:xfrm>
              <a:off x="6988300" y="1788195"/>
              <a:ext cx="5214900" cy="2512800"/>
            </a:xfrm>
            <a:prstGeom prst="rect">
              <a:avLst/>
            </a:prstGeom>
            <a:noFill/>
            <a:ln cap="flat" cmpd="sng" w="19050">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Tahoma"/>
                <a:ea typeface="Tahoma"/>
                <a:cs typeface="Tahoma"/>
                <a:sym typeface="Tahoma"/>
              </a:endParaRPr>
            </a:p>
          </p:txBody>
        </p:sp>
        <p:sp>
          <p:nvSpPr>
            <p:cNvPr id="5362" name="Google Shape;5362;p88"/>
            <p:cNvSpPr txBox="1"/>
            <p:nvPr/>
          </p:nvSpPr>
          <p:spPr>
            <a:xfrm>
              <a:off x="7348969" y="1579903"/>
              <a:ext cx="3279900" cy="502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1800"/>
                <a:buFont typeface="Tahoma"/>
                <a:buNone/>
              </a:pPr>
              <a:r>
                <a:rPr b="0" lang="en-US" sz="2000" u="none" cap="none" strike="noStrike">
                  <a:solidFill>
                    <a:srgbClr val="CC0000"/>
                  </a:solidFill>
                  <a:latin typeface="Tahoma"/>
                  <a:ea typeface="Tahoma"/>
                  <a:cs typeface="Tahoma"/>
                  <a:sym typeface="Tahoma"/>
                </a:rPr>
                <a:t>TCP fast retransmit</a:t>
              </a:r>
              <a:endParaRPr sz="2000"/>
            </a:p>
          </p:txBody>
        </p:sp>
      </p:grpSp>
      <p:sp>
        <p:nvSpPr>
          <p:cNvPr id="5363" name="Google Shape;5363;p8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6"/>
                                        </p:tgtEl>
                                        <p:attrNameLst>
                                          <p:attrName>style.visibility</p:attrName>
                                        </p:attrNameLst>
                                      </p:cBhvr>
                                      <p:to>
                                        <p:strVal val="visible"/>
                                      </p:to>
                                    </p:set>
                                    <p:animEffect filter="fade" transition="in">
                                      <p:cBhvr>
                                        <p:cTn dur="500"/>
                                        <p:tgtEl>
                                          <p:spTgt spid="5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6"/>
                                        </p:tgtEl>
                                        <p:attrNameLst>
                                          <p:attrName>style.visibility</p:attrName>
                                        </p:attrNameLst>
                                      </p:cBhvr>
                                      <p:to>
                                        <p:strVal val="visible"/>
                                      </p:to>
                                    </p:set>
                                    <p:animEffect filter="fade" transition="in">
                                      <p:cBhvr>
                                        <p:cTn dur="500"/>
                                        <p:tgtEl>
                                          <p:spTgt spid="5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5"/>
                                        </p:tgtEl>
                                        <p:attrNameLst>
                                          <p:attrName>style.visibility</p:attrName>
                                        </p:attrNameLst>
                                      </p:cBhvr>
                                      <p:to>
                                        <p:strVal val="visible"/>
                                      </p:to>
                                    </p:set>
                                    <p:animEffect filter="fade" transition="in">
                                      <p:cBhvr>
                                        <p:cTn dur="500"/>
                                        <p:tgtEl>
                                          <p:spTgt spid="5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5"/>
                                        </p:tgtEl>
                                        <p:attrNameLst>
                                          <p:attrName>style.visibility</p:attrName>
                                        </p:attrNameLst>
                                      </p:cBhvr>
                                      <p:to>
                                        <p:strVal val="visible"/>
                                      </p:to>
                                    </p:set>
                                    <p:animEffect filter="fade" transition="in">
                                      <p:cBhvr>
                                        <p:cTn dur="500"/>
                                        <p:tgtEl>
                                          <p:spTgt spid="5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9"/>
                                        </p:tgtEl>
                                        <p:attrNameLst>
                                          <p:attrName>style.visibility</p:attrName>
                                        </p:attrNameLst>
                                      </p:cBhvr>
                                      <p:to>
                                        <p:strVal val="visible"/>
                                      </p:to>
                                    </p:set>
                                    <p:animEffect filter="fade" transition="in">
                                      <p:cBhvr>
                                        <p:cTn dur="500"/>
                                        <p:tgtEl>
                                          <p:spTgt spid="5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8" name="Shape 5368"/>
        <p:cNvGrpSpPr/>
        <p:nvPr/>
      </p:nvGrpSpPr>
      <p:grpSpPr>
        <a:xfrm>
          <a:off x="0" y="0"/>
          <a:ext cx="0" cy="0"/>
          <a:chOff x="0" y="0"/>
          <a:chExt cx="0" cy="0"/>
        </a:xfrm>
      </p:grpSpPr>
      <p:sp>
        <p:nvSpPr>
          <p:cNvPr id="5369" name="Google Shape;5369;p89"/>
          <p:cNvSpPr txBox="1"/>
          <p:nvPr>
            <p:ph type="title"/>
          </p:nvPr>
        </p:nvSpPr>
        <p:spPr>
          <a:xfrm>
            <a:off x="7093" y="22834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Calibri"/>
              <a:buNone/>
            </a:pPr>
            <a:r>
              <a:rPr lang="en-US" sz="3600"/>
              <a:t>Κεφάλαιο 3: roadmap</a:t>
            </a:r>
            <a:endParaRPr sz="3600"/>
          </a:p>
        </p:txBody>
      </p:sp>
      <p:sp>
        <p:nvSpPr>
          <p:cNvPr id="5370" name="Google Shape;5370;p89"/>
          <p:cNvSpPr txBox="1"/>
          <p:nvPr>
            <p:ph idx="2" type="body"/>
          </p:nvPr>
        </p:nvSpPr>
        <p:spPr>
          <a:xfrm>
            <a:off x="7092" y="831184"/>
            <a:ext cx="4963500" cy="4218300"/>
          </a:xfrm>
          <a:prstGeom prst="rect">
            <a:avLst/>
          </a:prstGeom>
          <a:noFill/>
          <a:ln>
            <a:noFill/>
          </a:ln>
        </p:spPr>
        <p:txBody>
          <a:bodyPr anchorCtr="0" anchor="t" bIns="34275" lIns="68575" spcFirstLastPara="1" rIns="68575" wrap="square" tIns="34275">
            <a:noAutofit/>
          </a:bodyPr>
          <a:lstStyle/>
          <a:p>
            <a:pPr indent="-215900" lvl="0" marL="266700" rtl="0" algn="l">
              <a:spcBef>
                <a:spcPts val="0"/>
              </a:spcBef>
              <a:spcAft>
                <a:spcPts val="0"/>
              </a:spcAft>
              <a:buClr>
                <a:schemeClr val="lt2"/>
              </a:buClr>
              <a:buSzPts val="2000"/>
              <a:buChar char="▪"/>
            </a:pPr>
            <a:r>
              <a:rPr lang="en-US" sz="2000">
                <a:solidFill>
                  <a:schemeClr val="lt2"/>
                </a:solidFill>
              </a:rPr>
              <a:t>Υπηρεσίες του επιπέδου Μεταφοράς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Πολύπλεξη και Αποπολύπλεξη</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Ασυνδεσμική μεταφορά: UDP</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Αρχές αξιόπιστης μεταφοράς δεδομένων</a:t>
            </a:r>
            <a:endParaRPr sz="2000">
              <a:solidFill>
                <a:schemeClr val="lt2"/>
              </a:solidFill>
            </a:endParaRPr>
          </a:p>
          <a:p>
            <a:pPr indent="-215900" lvl="0" marL="266700" rtl="0" algn="l">
              <a:spcBef>
                <a:spcPts val="600"/>
              </a:spcBef>
              <a:spcAft>
                <a:spcPts val="0"/>
              </a:spcAft>
              <a:buSzPts val="2000"/>
              <a:buChar char="▪"/>
            </a:pPr>
            <a:r>
              <a:rPr lang="en-US" sz="2000"/>
              <a:t>Συνδεσμική μεταφορά: TCP</a:t>
            </a:r>
            <a:endParaRPr sz="2000"/>
          </a:p>
          <a:p>
            <a:pPr indent="-215900" lvl="1" marL="520700" rtl="0" algn="l">
              <a:spcBef>
                <a:spcPts val="400"/>
              </a:spcBef>
              <a:spcAft>
                <a:spcPts val="0"/>
              </a:spcAft>
              <a:buClr>
                <a:schemeClr val="lt2"/>
              </a:buClr>
              <a:buSzPts val="2000"/>
              <a:buChar char="•"/>
            </a:pPr>
            <a:r>
              <a:rPr lang="en-US" sz="2000">
                <a:solidFill>
                  <a:schemeClr val="lt2"/>
                </a:solidFill>
              </a:rPr>
              <a:t>δομή τμήματος</a:t>
            </a:r>
            <a:endParaRPr sz="2000">
              <a:solidFill>
                <a:schemeClr val="lt2"/>
              </a:solidFill>
            </a:endParaRPr>
          </a:p>
          <a:p>
            <a:pPr indent="-215900" lvl="1" marL="520700" rtl="0" algn="l">
              <a:spcBef>
                <a:spcPts val="400"/>
              </a:spcBef>
              <a:spcAft>
                <a:spcPts val="0"/>
              </a:spcAft>
              <a:buClr>
                <a:schemeClr val="lt2"/>
              </a:buClr>
              <a:buSzPts val="2000"/>
              <a:buChar char="•"/>
            </a:pPr>
            <a:r>
              <a:rPr lang="en-US" sz="2000">
                <a:solidFill>
                  <a:schemeClr val="lt2"/>
                </a:solidFill>
              </a:rPr>
              <a:t>αξιόπιστη μεταφορά δεδομένων</a:t>
            </a:r>
            <a:endParaRPr sz="2000">
              <a:solidFill>
                <a:schemeClr val="lt2"/>
              </a:solidFill>
            </a:endParaRPr>
          </a:p>
          <a:p>
            <a:pPr indent="-215900" lvl="1" marL="520700" rtl="0" algn="l">
              <a:spcBef>
                <a:spcPts val="400"/>
              </a:spcBef>
              <a:spcAft>
                <a:spcPts val="0"/>
              </a:spcAft>
              <a:buSzPts val="2000"/>
              <a:buChar char="•"/>
            </a:pPr>
            <a:r>
              <a:rPr lang="en-US" sz="2000"/>
              <a:t>έλεγχος ροής</a:t>
            </a:r>
            <a:endParaRPr sz="2000"/>
          </a:p>
          <a:p>
            <a:pPr indent="-215900" lvl="1" marL="520700" rtl="0" algn="l">
              <a:spcBef>
                <a:spcPts val="400"/>
              </a:spcBef>
              <a:spcAft>
                <a:spcPts val="0"/>
              </a:spcAft>
              <a:buSzPts val="2000"/>
              <a:buChar char="•"/>
            </a:pPr>
            <a:r>
              <a:rPr lang="en-US" sz="2000"/>
              <a:t>διαχείριση σύνδεσης</a:t>
            </a:r>
            <a:endParaRPr sz="2000"/>
          </a:p>
          <a:p>
            <a:pPr indent="-215900" lvl="0" marL="266700" rtl="0" algn="l">
              <a:spcBef>
                <a:spcPts val="600"/>
              </a:spcBef>
              <a:spcAft>
                <a:spcPts val="0"/>
              </a:spcAft>
              <a:buClr>
                <a:schemeClr val="lt2"/>
              </a:buClr>
              <a:buSzPts val="2000"/>
              <a:buChar char="▪"/>
            </a:pPr>
            <a:r>
              <a:rPr lang="en-US" sz="2000">
                <a:solidFill>
                  <a:schemeClr val="lt2"/>
                </a:solidFill>
              </a:rPr>
              <a:t>Αρχές του ελέγχου συμφόρησης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TCP έλεγχος συμφόρησης</a:t>
            </a:r>
            <a:endParaRPr sz="2000">
              <a:solidFill>
                <a:schemeClr val="lt2"/>
              </a:solidFill>
            </a:endParaRPr>
          </a:p>
          <a:p>
            <a:pPr indent="-215900" lvl="0" marL="266700" rtl="0" algn="l">
              <a:spcBef>
                <a:spcPts val="600"/>
              </a:spcBef>
              <a:spcAft>
                <a:spcPts val="0"/>
              </a:spcAft>
              <a:buClr>
                <a:schemeClr val="lt2"/>
              </a:buClr>
              <a:buSzPts val="2000"/>
              <a:buChar char="▪"/>
            </a:pPr>
            <a:r>
              <a:rPr lang="en-US" sz="2000">
                <a:solidFill>
                  <a:schemeClr val="lt2"/>
                </a:solidFill>
              </a:rPr>
              <a:t>Εξέλιξη της λειτουργικότητας του επιπέδου Μεταφοράς</a:t>
            </a:r>
            <a:endParaRPr sz="2000">
              <a:solidFill>
                <a:srgbClr val="BFBFBF"/>
              </a:solidFill>
            </a:endParaRPr>
          </a:p>
        </p:txBody>
      </p:sp>
      <p:sp>
        <p:nvSpPr>
          <p:cNvPr id="5371" name="Google Shape;5371;p8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pic>
        <p:nvPicPr>
          <p:cNvPr id="5372" name="Google Shape;5372;p89"/>
          <p:cNvPicPr preferRelativeResize="0"/>
          <p:nvPr/>
        </p:nvPicPr>
        <p:blipFill rotWithShape="1">
          <a:blip r:embed="rId3">
            <a:alphaModFix/>
          </a:blip>
          <a:srcRect b="0" l="0" r="0" t="0"/>
          <a:stretch/>
        </p:blipFill>
        <p:spPr>
          <a:xfrm>
            <a:off x="5467422" y="981453"/>
            <a:ext cx="2743200"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9"/>
          <p:cNvSpPr txBox="1"/>
          <p:nvPr>
            <p:ph type="title"/>
          </p:nvPr>
        </p:nvSpPr>
        <p:spPr>
          <a:xfrm>
            <a:off x="-13142" y="75084"/>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40"/>
              <a:buFont typeface="Calibri"/>
              <a:buNone/>
            </a:pPr>
            <a:r>
              <a:rPr lang="en-US" sz="3040"/>
              <a:t>Δύο κύρια πρωτόκολλα μεταφοράς</a:t>
            </a:r>
            <a:r>
              <a:rPr lang="en-US" sz="3040"/>
              <a:t> Internet </a:t>
            </a:r>
            <a:endParaRPr sz="3040"/>
          </a:p>
        </p:txBody>
      </p:sp>
      <p:sp>
        <p:nvSpPr>
          <p:cNvPr id="818" name="Google Shape;818;p9"/>
          <p:cNvSpPr/>
          <p:nvPr/>
        </p:nvSpPr>
        <p:spPr>
          <a:xfrm>
            <a:off x="6149216" y="2179908"/>
            <a:ext cx="844648" cy="1003631"/>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19" name="Google Shape;819;p9"/>
          <p:cNvSpPr/>
          <p:nvPr/>
        </p:nvSpPr>
        <p:spPr>
          <a:xfrm>
            <a:off x="4865882" y="1250101"/>
            <a:ext cx="1302545" cy="988278"/>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820" name="Google Shape;820;p9"/>
          <p:cNvGrpSpPr/>
          <p:nvPr/>
        </p:nvGrpSpPr>
        <p:grpSpPr>
          <a:xfrm>
            <a:off x="4814337" y="2347513"/>
            <a:ext cx="1094184" cy="700088"/>
            <a:chOff x="2889" y="1631"/>
            <a:chExt cx="980" cy="743"/>
          </a:xfrm>
        </p:grpSpPr>
        <p:sp>
          <p:nvSpPr>
            <p:cNvPr id="821" name="Google Shape;821;p9"/>
            <p:cNvSpPr/>
            <p:nvPr/>
          </p:nvSpPr>
          <p:spPr>
            <a:xfrm>
              <a:off x="3046" y="1841"/>
              <a:ext cx="663" cy="533"/>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822" name="Google Shape;822;p9"/>
            <p:cNvSpPr/>
            <p:nvPr/>
          </p:nvSpPr>
          <p:spPr>
            <a:xfrm>
              <a:off x="2889" y="1631"/>
              <a:ext cx="980" cy="253"/>
            </a:xfrm>
            <a:prstGeom prst="triangle">
              <a:avLst>
                <a:gd fmla="val 50000" name="adj"/>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00CCFF"/>
                </a:solidFill>
                <a:latin typeface="Arial"/>
                <a:ea typeface="Arial"/>
                <a:cs typeface="Arial"/>
                <a:sym typeface="Arial"/>
              </a:endParaRPr>
            </a:p>
          </p:txBody>
        </p:sp>
      </p:grpSp>
      <p:sp>
        <p:nvSpPr>
          <p:cNvPr id="823" name="Google Shape;823;p9"/>
          <p:cNvSpPr/>
          <p:nvPr/>
        </p:nvSpPr>
        <p:spPr>
          <a:xfrm>
            <a:off x="5194626" y="3392925"/>
            <a:ext cx="2309813" cy="1248966"/>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24" name="Google Shape;824;p9"/>
          <p:cNvSpPr txBox="1"/>
          <p:nvPr/>
        </p:nvSpPr>
        <p:spPr>
          <a:xfrm>
            <a:off x="5169781" y="996921"/>
            <a:ext cx="1004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mobile network</a:t>
            </a:r>
            <a:endParaRPr sz="1100"/>
          </a:p>
        </p:txBody>
      </p:sp>
      <p:sp>
        <p:nvSpPr>
          <p:cNvPr id="825" name="Google Shape;825;p9"/>
          <p:cNvSpPr txBox="1"/>
          <p:nvPr/>
        </p:nvSpPr>
        <p:spPr>
          <a:xfrm>
            <a:off x="4908451" y="3024516"/>
            <a:ext cx="1466700" cy="2046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home network</a:t>
            </a:r>
            <a:endParaRPr sz="1100"/>
          </a:p>
        </p:txBody>
      </p:sp>
      <p:sp>
        <p:nvSpPr>
          <p:cNvPr id="826" name="Google Shape;826;p9"/>
          <p:cNvSpPr txBox="1"/>
          <p:nvPr/>
        </p:nvSpPr>
        <p:spPr>
          <a:xfrm>
            <a:off x="4890506" y="4215406"/>
            <a:ext cx="896400" cy="4755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enterprise</a:t>
            </a:r>
            <a:endParaRPr sz="1100"/>
          </a:p>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Calibri"/>
                <a:ea typeface="Calibri"/>
                <a:cs typeface="Calibri"/>
                <a:sym typeface="Calibri"/>
              </a:rPr>
              <a:t>          network</a:t>
            </a:r>
            <a:endParaRPr sz="1100"/>
          </a:p>
        </p:txBody>
      </p:sp>
      <p:sp>
        <p:nvSpPr>
          <p:cNvPr id="827" name="Google Shape;827;p9"/>
          <p:cNvSpPr/>
          <p:nvPr/>
        </p:nvSpPr>
        <p:spPr>
          <a:xfrm>
            <a:off x="7361810" y="2308455"/>
            <a:ext cx="955596" cy="1449984"/>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828" name="Google Shape;828;p9"/>
          <p:cNvGrpSpPr/>
          <p:nvPr/>
        </p:nvGrpSpPr>
        <p:grpSpPr>
          <a:xfrm>
            <a:off x="7823286" y="2869920"/>
            <a:ext cx="515514" cy="541192"/>
            <a:chOff x="5203089" y="1751190"/>
            <a:chExt cx="858331" cy="662414"/>
          </a:xfrm>
        </p:grpSpPr>
        <p:sp>
          <p:nvSpPr>
            <p:cNvPr id="829" name="Google Shape;829;p9"/>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30" name="Google Shape;830;p9"/>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831" name="Google Shape;831;p9"/>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832" name="Google Shape;832;p9"/>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33" name="Google Shape;833;p9"/>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834" name="Google Shape;834;p9"/>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835" name="Google Shape;835;p9"/>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836" name="Google Shape;836;p9"/>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837" name="Google Shape;837;p9"/>
          <p:cNvGrpSpPr/>
          <p:nvPr/>
        </p:nvGrpSpPr>
        <p:grpSpPr>
          <a:xfrm>
            <a:off x="7773754" y="2319322"/>
            <a:ext cx="445989" cy="486212"/>
            <a:chOff x="5203089" y="1751190"/>
            <a:chExt cx="858331" cy="662414"/>
          </a:xfrm>
        </p:grpSpPr>
        <p:sp>
          <p:nvSpPr>
            <p:cNvPr id="838" name="Google Shape;838;p9"/>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39" name="Google Shape;839;p9"/>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840" name="Google Shape;840;p9"/>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841" name="Google Shape;841;p9"/>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842" name="Google Shape;842;p9"/>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843" name="Google Shape;843;p9"/>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844" name="Google Shape;844;p9"/>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845" name="Google Shape;845;p9"/>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sp>
        <p:nvSpPr>
          <p:cNvPr id="846" name="Google Shape;846;p9"/>
          <p:cNvSpPr/>
          <p:nvPr/>
        </p:nvSpPr>
        <p:spPr>
          <a:xfrm>
            <a:off x="6850810" y="1260331"/>
            <a:ext cx="1123559" cy="1041898"/>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7" name="Google Shape;847;p9"/>
          <p:cNvSpPr txBox="1"/>
          <p:nvPr/>
        </p:nvSpPr>
        <p:spPr>
          <a:xfrm>
            <a:off x="6480726" y="1268971"/>
            <a:ext cx="1293900" cy="374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national or global ISP</a:t>
            </a:r>
            <a:endParaRPr sz="1100"/>
          </a:p>
        </p:txBody>
      </p:sp>
      <p:sp>
        <p:nvSpPr>
          <p:cNvPr id="848" name="Google Shape;848;p9"/>
          <p:cNvSpPr/>
          <p:nvPr/>
        </p:nvSpPr>
        <p:spPr>
          <a:xfrm>
            <a:off x="6369626" y="2639006"/>
            <a:ext cx="229200" cy="148500"/>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849" name="Google Shape;849;p9"/>
          <p:cNvSpPr txBox="1"/>
          <p:nvPr/>
        </p:nvSpPr>
        <p:spPr>
          <a:xfrm>
            <a:off x="5984946" y="2466514"/>
            <a:ext cx="7806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local or regional ISP</a:t>
            </a:r>
            <a:endParaRPr sz="1100"/>
          </a:p>
        </p:txBody>
      </p:sp>
      <p:sp>
        <p:nvSpPr>
          <p:cNvPr id="850" name="Google Shape;850;p9"/>
          <p:cNvSpPr txBox="1"/>
          <p:nvPr/>
        </p:nvSpPr>
        <p:spPr>
          <a:xfrm>
            <a:off x="7883525" y="3432253"/>
            <a:ext cx="609900" cy="29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datacenter </a:t>
            </a:r>
            <a:endParaRPr sz="1100"/>
          </a:p>
          <a:p>
            <a:pPr indent="0" lvl="0" marL="0" marR="0" rtl="0" algn="l">
              <a:lnSpc>
                <a:spcPct val="9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network</a:t>
            </a:r>
            <a:endParaRPr sz="1100"/>
          </a:p>
        </p:txBody>
      </p:sp>
      <p:sp>
        <p:nvSpPr>
          <p:cNvPr id="851" name="Google Shape;851;p9"/>
          <p:cNvSpPr txBox="1"/>
          <p:nvPr/>
        </p:nvSpPr>
        <p:spPr>
          <a:xfrm>
            <a:off x="7242463" y="3094986"/>
            <a:ext cx="6324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content </a:t>
            </a:r>
            <a:endParaRPr sz="1100"/>
          </a:p>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provider </a:t>
            </a:r>
            <a:endParaRPr sz="1100"/>
          </a:p>
          <a:p>
            <a:pPr indent="0" lvl="0" marL="0" marR="0" rtl="0" algn="l">
              <a:lnSpc>
                <a:spcPct val="9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network</a:t>
            </a:r>
            <a:endParaRPr b="0" i="0" sz="800" u="none" cap="none" strike="noStrike">
              <a:solidFill>
                <a:srgbClr val="000000"/>
              </a:solidFill>
              <a:latin typeface="Calibri"/>
              <a:ea typeface="Calibri"/>
              <a:cs typeface="Calibri"/>
              <a:sym typeface="Calibri"/>
            </a:endParaRPr>
          </a:p>
        </p:txBody>
      </p:sp>
      <p:cxnSp>
        <p:nvCxnSpPr>
          <p:cNvPr id="852" name="Google Shape;852;p9"/>
          <p:cNvCxnSpPr/>
          <p:nvPr/>
        </p:nvCxnSpPr>
        <p:spPr>
          <a:xfrm rot="10800000">
            <a:off x="7615263" y="2608978"/>
            <a:ext cx="309600" cy="47700"/>
          </a:xfrm>
          <a:prstGeom prst="straightConnector1">
            <a:avLst/>
          </a:prstGeom>
          <a:noFill/>
          <a:ln cap="flat" cmpd="sng" w="9525">
            <a:solidFill>
              <a:schemeClr val="dk1"/>
            </a:solidFill>
            <a:prstDash val="solid"/>
            <a:miter lim="800000"/>
            <a:headEnd len="sm" w="sm" type="none"/>
            <a:tailEnd len="sm" w="sm" type="none"/>
          </a:ln>
        </p:spPr>
      </p:cxnSp>
      <p:cxnSp>
        <p:nvCxnSpPr>
          <p:cNvPr id="853" name="Google Shape;853;p9"/>
          <p:cNvCxnSpPr/>
          <p:nvPr/>
        </p:nvCxnSpPr>
        <p:spPr>
          <a:xfrm rot="10800000">
            <a:off x="7690726" y="2654444"/>
            <a:ext cx="259500" cy="554100"/>
          </a:xfrm>
          <a:prstGeom prst="straightConnector1">
            <a:avLst/>
          </a:prstGeom>
          <a:noFill/>
          <a:ln cap="flat" cmpd="sng" w="9525">
            <a:solidFill>
              <a:schemeClr val="dk1"/>
            </a:solidFill>
            <a:prstDash val="solid"/>
            <a:miter lim="800000"/>
            <a:headEnd len="sm" w="sm" type="none"/>
            <a:tailEnd len="sm" w="sm" type="none"/>
          </a:ln>
        </p:spPr>
      </p:cxnSp>
      <p:cxnSp>
        <p:nvCxnSpPr>
          <p:cNvPr id="854" name="Google Shape;854;p9"/>
          <p:cNvCxnSpPr/>
          <p:nvPr/>
        </p:nvCxnSpPr>
        <p:spPr>
          <a:xfrm flipH="1" rot="10800000">
            <a:off x="7672873" y="2648971"/>
            <a:ext cx="252000" cy="296400"/>
          </a:xfrm>
          <a:prstGeom prst="straightConnector1">
            <a:avLst/>
          </a:prstGeom>
          <a:noFill/>
          <a:ln cap="flat" cmpd="sng" w="9525">
            <a:solidFill>
              <a:schemeClr val="dk1"/>
            </a:solidFill>
            <a:prstDash val="solid"/>
            <a:miter lim="800000"/>
            <a:headEnd len="sm" w="sm" type="none"/>
            <a:tailEnd len="sm" w="sm" type="none"/>
          </a:ln>
        </p:spPr>
      </p:cxnSp>
      <p:cxnSp>
        <p:nvCxnSpPr>
          <p:cNvPr id="855" name="Google Shape;855;p9"/>
          <p:cNvCxnSpPr/>
          <p:nvPr/>
        </p:nvCxnSpPr>
        <p:spPr>
          <a:xfrm rot="10800000">
            <a:off x="7623281" y="2620083"/>
            <a:ext cx="0" cy="364200"/>
          </a:xfrm>
          <a:prstGeom prst="straightConnector1">
            <a:avLst/>
          </a:prstGeom>
          <a:noFill/>
          <a:ln cap="flat" cmpd="sng" w="9525">
            <a:solidFill>
              <a:schemeClr val="dk1"/>
            </a:solidFill>
            <a:prstDash val="solid"/>
            <a:miter lim="800000"/>
            <a:headEnd len="sm" w="sm" type="none"/>
            <a:tailEnd len="sm" w="sm" type="none"/>
          </a:ln>
        </p:spPr>
      </p:cxnSp>
      <p:cxnSp>
        <p:nvCxnSpPr>
          <p:cNvPr id="856" name="Google Shape;856;p9"/>
          <p:cNvCxnSpPr/>
          <p:nvPr/>
        </p:nvCxnSpPr>
        <p:spPr>
          <a:xfrm rot="10800000">
            <a:off x="7608272" y="2977417"/>
            <a:ext cx="381300" cy="261600"/>
          </a:xfrm>
          <a:prstGeom prst="straightConnector1">
            <a:avLst/>
          </a:prstGeom>
          <a:noFill/>
          <a:ln cap="flat" cmpd="sng" w="9525">
            <a:solidFill>
              <a:schemeClr val="dk1"/>
            </a:solidFill>
            <a:prstDash val="solid"/>
            <a:miter lim="800000"/>
            <a:headEnd len="sm" w="sm" type="none"/>
            <a:tailEnd len="sm" w="sm" type="none"/>
          </a:ln>
        </p:spPr>
      </p:cxnSp>
      <p:cxnSp>
        <p:nvCxnSpPr>
          <p:cNvPr id="857" name="Google Shape;857;p9"/>
          <p:cNvCxnSpPr/>
          <p:nvPr/>
        </p:nvCxnSpPr>
        <p:spPr>
          <a:xfrm rot="10800000">
            <a:off x="7116465" y="2989607"/>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858" name="Google Shape;858;p9"/>
          <p:cNvCxnSpPr/>
          <p:nvPr/>
        </p:nvCxnSpPr>
        <p:spPr>
          <a:xfrm rot="10800000">
            <a:off x="6324905" y="2946382"/>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859" name="Google Shape;859;p9"/>
          <p:cNvCxnSpPr/>
          <p:nvPr/>
        </p:nvCxnSpPr>
        <p:spPr>
          <a:xfrm flipH="1">
            <a:off x="6367994" y="2511329"/>
            <a:ext cx="286800" cy="387900"/>
          </a:xfrm>
          <a:prstGeom prst="straightConnector1">
            <a:avLst/>
          </a:prstGeom>
          <a:noFill/>
          <a:ln cap="flat" cmpd="sng" w="9525">
            <a:solidFill>
              <a:schemeClr val="dk1"/>
            </a:solidFill>
            <a:prstDash val="solid"/>
            <a:miter lim="800000"/>
            <a:headEnd len="sm" w="sm" type="none"/>
            <a:tailEnd len="sm" w="sm" type="none"/>
          </a:ln>
        </p:spPr>
      </p:cxnSp>
      <p:cxnSp>
        <p:nvCxnSpPr>
          <p:cNvPr id="860" name="Google Shape;860;p9"/>
          <p:cNvCxnSpPr/>
          <p:nvPr/>
        </p:nvCxnSpPr>
        <p:spPr>
          <a:xfrm>
            <a:off x="6995002" y="2554554"/>
            <a:ext cx="0" cy="405300"/>
          </a:xfrm>
          <a:prstGeom prst="straightConnector1">
            <a:avLst/>
          </a:prstGeom>
          <a:noFill/>
          <a:ln cap="flat" cmpd="sng" w="9525">
            <a:solidFill>
              <a:schemeClr val="dk1"/>
            </a:solidFill>
            <a:prstDash val="solid"/>
            <a:miter lim="800000"/>
            <a:headEnd len="sm" w="sm" type="none"/>
            <a:tailEnd len="sm" w="sm" type="none"/>
          </a:ln>
        </p:spPr>
      </p:cxnSp>
      <p:cxnSp>
        <p:nvCxnSpPr>
          <p:cNvPr id="861" name="Google Shape;861;p9"/>
          <p:cNvCxnSpPr/>
          <p:nvPr/>
        </p:nvCxnSpPr>
        <p:spPr>
          <a:xfrm>
            <a:off x="7298451" y="1989819"/>
            <a:ext cx="366000" cy="629400"/>
          </a:xfrm>
          <a:prstGeom prst="straightConnector1">
            <a:avLst/>
          </a:prstGeom>
          <a:noFill/>
          <a:ln cap="flat" cmpd="sng" w="9525">
            <a:solidFill>
              <a:schemeClr val="dk1"/>
            </a:solidFill>
            <a:prstDash val="solid"/>
            <a:miter lim="800000"/>
            <a:headEnd len="sm" w="sm" type="none"/>
            <a:tailEnd len="sm" w="sm" type="none"/>
          </a:ln>
        </p:spPr>
      </p:cxnSp>
      <p:cxnSp>
        <p:nvCxnSpPr>
          <p:cNvPr id="862" name="Google Shape;862;p9"/>
          <p:cNvCxnSpPr/>
          <p:nvPr/>
        </p:nvCxnSpPr>
        <p:spPr>
          <a:xfrm flipH="1">
            <a:off x="7044263" y="1945060"/>
            <a:ext cx="285300" cy="521100"/>
          </a:xfrm>
          <a:prstGeom prst="straightConnector1">
            <a:avLst/>
          </a:prstGeom>
          <a:noFill/>
          <a:ln cap="flat" cmpd="sng" w="12700">
            <a:solidFill>
              <a:schemeClr val="dk1"/>
            </a:solidFill>
            <a:prstDash val="solid"/>
            <a:miter lim="800000"/>
            <a:headEnd len="sm" w="sm" type="none"/>
            <a:tailEnd len="sm" w="sm" type="none"/>
          </a:ln>
        </p:spPr>
      </p:cxnSp>
      <p:grpSp>
        <p:nvGrpSpPr>
          <p:cNvPr id="863" name="Google Shape;863;p9"/>
          <p:cNvGrpSpPr/>
          <p:nvPr/>
        </p:nvGrpSpPr>
        <p:grpSpPr>
          <a:xfrm>
            <a:off x="5082004" y="1476069"/>
            <a:ext cx="2684150" cy="2730213"/>
            <a:chOff x="7562238" y="2127325"/>
            <a:chExt cx="3578867" cy="3640284"/>
          </a:xfrm>
        </p:grpSpPr>
        <p:grpSp>
          <p:nvGrpSpPr>
            <p:cNvPr id="864" name="Google Shape;864;p9"/>
            <p:cNvGrpSpPr/>
            <p:nvPr/>
          </p:nvGrpSpPr>
          <p:grpSpPr>
            <a:xfrm>
              <a:off x="7857253" y="2127325"/>
              <a:ext cx="3283852" cy="3640284"/>
              <a:chOff x="7881336" y="2104198"/>
              <a:chExt cx="3283852" cy="3640284"/>
            </a:xfrm>
          </p:grpSpPr>
          <p:cxnSp>
            <p:nvCxnSpPr>
              <p:cNvPr id="865" name="Google Shape;865;p9"/>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866" name="Google Shape;866;p9"/>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867" name="Google Shape;867;p9"/>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868" name="Google Shape;868;p9"/>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869" name="Google Shape;869;p9"/>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870" name="Google Shape;870;p9"/>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871" name="Google Shape;871;p9"/>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872" name="Google Shape;872;p9"/>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873" name="Google Shape;873;p9"/>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874" name="Google Shape;874;p9"/>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875" name="Google Shape;875;p9"/>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876" name="Google Shape;876;p9"/>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877" name="Google Shape;877;p9"/>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878" name="Google Shape;878;p9"/>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879" name="Google Shape;879;p9"/>
              <p:cNvCxnSpPr/>
              <p:nvPr/>
            </p:nvCxnSpPr>
            <p:spPr>
              <a:xfrm flipH="1">
                <a:off x="10124718" y="2146305"/>
                <a:ext cx="761467" cy="577355"/>
              </a:xfrm>
              <a:prstGeom prst="straightConnector1">
                <a:avLst/>
              </a:prstGeom>
              <a:noFill/>
              <a:ln cap="flat" cmpd="sng" w="12700">
                <a:solidFill>
                  <a:schemeClr val="dk1"/>
                </a:solidFill>
                <a:prstDash val="solid"/>
                <a:miter lim="800000"/>
                <a:headEnd len="sm" w="sm" type="none"/>
                <a:tailEnd len="sm" w="sm" type="none"/>
              </a:ln>
            </p:spPr>
          </p:cxnSp>
          <p:cxnSp>
            <p:nvCxnSpPr>
              <p:cNvPr id="880" name="Google Shape;880;p9"/>
              <p:cNvCxnSpPr/>
              <p:nvPr/>
            </p:nvCxnSpPr>
            <p:spPr>
              <a:xfrm flipH="1">
                <a:off x="10124718" y="2245186"/>
                <a:ext cx="3970" cy="518461"/>
              </a:xfrm>
              <a:prstGeom prst="straightConnector1">
                <a:avLst/>
              </a:prstGeom>
              <a:noFill/>
              <a:ln cap="flat" cmpd="sng" w="12700">
                <a:solidFill>
                  <a:schemeClr val="dk1"/>
                </a:solidFill>
                <a:prstDash val="solid"/>
                <a:miter lim="800000"/>
                <a:headEnd len="sm" w="sm" type="none"/>
                <a:tailEnd len="sm" w="sm" type="none"/>
              </a:ln>
            </p:spPr>
          </p:cxnSp>
          <p:cxnSp>
            <p:nvCxnSpPr>
              <p:cNvPr id="881" name="Google Shape;881;p9"/>
              <p:cNvCxnSpPr/>
              <p:nvPr/>
            </p:nvCxnSpPr>
            <p:spPr>
              <a:xfrm flipH="1">
                <a:off x="10696218" y="2177379"/>
                <a:ext cx="149360" cy="518461"/>
              </a:xfrm>
              <a:prstGeom prst="straightConnector1">
                <a:avLst/>
              </a:prstGeom>
              <a:noFill/>
              <a:ln cap="flat" cmpd="sng" w="12700">
                <a:solidFill>
                  <a:schemeClr val="dk1"/>
                </a:solidFill>
                <a:prstDash val="solid"/>
                <a:miter lim="800000"/>
                <a:headEnd len="sm" w="sm" type="none"/>
                <a:tailEnd len="sm" w="sm" type="none"/>
              </a:ln>
            </p:spPr>
          </p:cxnSp>
          <p:cxnSp>
            <p:nvCxnSpPr>
              <p:cNvPr id="882" name="Google Shape;882;p9"/>
              <p:cNvCxnSpPr/>
              <p:nvPr/>
            </p:nvCxnSpPr>
            <p:spPr>
              <a:xfrm flipH="1">
                <a:off x="10166249" y="2695840"/>
                <a:ext cx="574283" cy="27820"/>
              </a:xfrm>
              <a:prstGeom prst="straightConnector1">
                <a:avLst/>
              </a:prstGeom>
              <a:noFill/>
              <a:ln cap="flat" cmpd="sng" w="12700">
                <a:solidFill>
                  <a:schemeClr val="dk1"/>
                </a:solidFill>
                <a:prstDash val="solid"/>
                <a:miter lim="800000"/>
                <a:headEnd len="sm" w="sm" type="none"/>
                <a:tailEnd len="sm" w="sm" type="none"/>
              </a:ln>
            </p:spPr>
          </p:cxnSp>
          <p:cxnSp>
            <p:nvCxnSpPr>
              <p:cNvPr id="883" name="Google Shape;883;p9"/>
              <p:cNvCxnSpPr/>
              <p:nvPr/>
            </p:nvCxnSpPr>
            <p:spPr>
              <a:xfrm flipH="1">
                <a:off x="10093625" y="2146305"/>
                <a:ext cx="788589" cy="98881"/>
              </a:xfrm>
              <a:prstGeom prst="straightConnector1">
                <a:avLst/>
              </a:prstGeom>
              <a:noFill/>
              <a:ln cap="flat" cmpd="sng" w="12700">
                <a:solidFill>
                  <a:schemeClr val="dk1"/>
                </a:solidFill>
                <a:prstDash val="solid"/>
                <a:miter lim="800000"/>
                <a:headEnd len="sm" w="sm" type="none"/>
                <a:tailEnd len="sm" w="sm" type="none"/>
              </a:ln>
            </p:spPr>
          </p:cxnSp>
          <p:cxnSp>
            <p:nvCxnSpPr>
              <p:cNvPr id="884" name="Google Shape;884;p9"/>
              <p:cNvCxnSpPr/>
              <p:nvPr/>
            </p:nvCxnSpPr>
            <p:spPr>
              <a:xfrm flipH="1">
                <a:off x="10886186" y="2104198"/>
                <a:ext cx="279002" cy="42107"/>
              </a:xfrm>
              <a:prstGeom prst="straightConnector1">
                <a:avLst/>
              </a:prstGeom>
              <a:noFill/>
              <a:ln cap="flat" cmpd="sng" w="12700">
                <a:solidFill>
                  <a:schemeClr val="dk1"/>
                </a:solidFill>
                <a:prstDash val="solid"/>
                <a:miter lim="800000"/>
                <a:headEnd len="sm" w="sm" type="none"/>
                <a:tailEnd len="sm" w="sm" type="none"/>
              </a:ln>
            </p:spPr>
          </p:cxnSp>
          <p:cxnSp>
            <p:nvCxnSpPr>
              <p:cNvPr id="885" name="Google Shape;885;p9"/>
              <p:cNvCxnSpPr/>
              <p:nvPr/>
            </p:nvCxnSpPr>
            <p:spPr>
              <a:xfrm rot="10800000">
                <a:off x="10706077" y="2695840"/>
                <a:ext cx="353541" cy="67807"/>
              </a:xfrm>
              <a:prstGeom prst="straightConnector1">
                <a:avLst/>
              </a:prstGeom>
              <a:noFill/>
              <a:ln cap="flat" cmpd="sng" w="12700">
                <a:solidFill>
                  <a:schemeClr val="dk1"/>
                </a:solidFill>
                <a:prstDash val="solid"/>
                <a:miter lim="800000"/>
                <a:headEnd len="sm" w="sm" type="none"/>
                <a:tailEnd len="sm" w="sm" type="none"/>
              </a:ln>
            </p:spPr>
          </p:cxnSp>
          <p:cxnSp>
            <p:nvCxnSpPr>
              <p:cNvPr id="886" name="Google Shape;886;p9"/>
              <p:cNvCxnSpPr/>
              <p:nvPr/>
            </p:nvCxnSpPr>
            <p:spPr>
              <a:xfrm flipH="1">
                <a:off x="8793306" y="2245186"/>
                <a:ext cx="1300319" cy="606622"/>
              </a:xfrm>
              <a:prstGeom prst="straightConnector1">
                <a:avLst/>
              </a:prstGeom>
              <a:noFill/>
              <a:ln cap="flat" cmpd="sng" w="12700">
                <a:solidFill>
                  <a:schemeClr val="dk1"/>
                </a:solidFill>
                <a:prstDash val="solid"/>
                <a:miter lim="800000"/>
                <a:headEnd len="sm" w="sm" type="none"/>
                <a:tailEnd len="sm" w="sm" type="none"/>
              </a:ln>
            </p:spPr>
          </p:cxnSp>
          <p:cxnSp>
            <p:nvCxnSpPr>
              <p:cNvPr id="887" name="Google Shape;887;p9"/>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888" name="Google Shape;888;p9"/>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889" name="Google Shape;889;p9"/>
            <p:cNvPicPr preferRelativeResize="0"/>
            <p:nvPr/>
          </p:nvPicPr>
          <p:blipFill rotWithShape="1">
            <a:blip r:embed="rId3">
              <a:alphaModFix/>
            </a:blip>
            <a:srcRect b="0" l="0" r="0" t="0"/>
            <a:stretch/>
          </p:blipFill>
          <p:spPr>
            <a:xfrm>
              <a:off x="7562238" y="3813930"/>
              <a:ext cx="506412" cy="106009"/>
            </a:xfrm>
            <a:prstGeom prst="rect">
              <a:avLst/>
            </a:prstGeom>
            <a:noFill/>
            <a:ln>
              <a:noFill/>
            </a:ln>
          </p:spPr>
        </p:pic>
        <p:pic>
          <p:nvPicPr>
            <p:cNvPr descr="antenna_radiation_stylized" id="890" name="Google Shape;890;p9"/>
            <p:cNvPicPr preferRelativeResize="0"/>
            <p:nvPr/>
          </p:nvPicPr>
          <p:blipFill rotWithShape="1">
            <a:blip r:embed="rId4">
              <a:alphaModFix/>
            </a:blip>
            <a:srcRect b="0" l="0" r="0" t="0"/>
            <a:stretch/>
          </p:blipFill>
          <p:spPr>
            <a:xfrm>
              <a:off x="9242073" y="5480938"/>
              <a:ext cx="452014" cy="95159"/>
            </a:xfrm>
            <a:prstGeom prst="rect">
              <a:avLst/>
            </a:prstGeom>
            <a:noFill/>
            <a:ln>
              <a:noFill/>
            </a:ln>
          </p:spPr>
        </p:pic>
        <p:pic>
          <p:nvPicPr>
            <p:cNvPr descr="cell_tower_radiation copy" id="891" name="Google Shape;891;p9"/>
            <p:cNvPicPr preferRelativeResize="0"/>
            <p:nvPr/>
          </p:nvPicPr>
          <p:blipFill rotWithShape="1">
            <a:blip r:embed="rId5">
              <a:alphaModFix/>
            </a:blip>
            <a:srcRect b="0" l="0" r="0" t="0"/>
            <a:stretch/>
          </p:blipFill>
          <p:spPr>
            <a:xfrm>
              <a:off x="7980866" y="2158167"/>
              <a:ext cx="457200" cy="332766"/>
            </a:xfrm>
            <a:prstGeom prst="rect">
              <a:avLst/>
            </a:prstGeom>
            <a:noFill/>
            <a:ln>
              <a:noFill/>
            </a:ln>
          </p:spPr>
        </p:pic>
        <p:sp>
          <p:nvSpPr>
            <p:cNvPr id="892" name="Google Shape;892;p9"/>
            <p:cNvSpPr/>
            <p:nvPr/>
          </p:nvSpPr>
          <p:spPr>
            <a:xfrm>
              <a:off x="8174541" y="2292995"/>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cxnSp>
        <p:nvCxnSpPr>
          <p:cNvPr id="893" name="Google Shape;893;p9"/>
          <p:cNvCxnSpPr/>
          <p:nvPr/>
        </p:nvCxnSpPr>
        <p:spPr>
          <a:xfrm>
            <a:off x="5566220" y="1905844"/>
            <a:ext cx="171000" cy="130800"/>
          </a:xfrm>
          <a:prstGeom prst="straightConnector1">
            <a:avLst/>
          </a:prstGeom>
          <a:noFill/>
          <a:ln cap="flat" cmpd="sng" w="9525">
            <a:solidFill>
              <a:schemeClr val="dk1"/>
            </a:solidFill>
            <a:prstDash val="solid"/>
            <a:round/>
            <a:headEnd len="med" w="med" type="none"/>
            <a:tailEnd len="med" w="med" type="none"/>
          </a:ln>
        </p:spPr>
      </p:cxnSp>
      <p:grpSp>
        <p:nvGrpSpPr>
          <p:cNvPr id="894" name="Google Shape;894;p9"/>
          <p:cNvGrpSpPr/>
          <p:nvPr/>
        </p:nvGrpSpPr>
        <p:grpSpPr>
          <a:xfrm>
            <a:off x="5448348" y="1612607"/>
            <a:ext cx="223838" cy="348006"/>
            <a:chOff x="3130" y="3288"/>
            <a:chExt cx="410" cy="742"/>
          </a:xfrm>
        </p:grpSpPr>
        <p:cxnSp>
          <p:nvCxnSpPr>
            <p:cNvPr id="895" name="Google Shape;895;p9"/>
            <p:cNvCxnSpPr/>
            <p:nvPr/>
          </p:nvCxnSpPr>
          <p:spPr>
            <a:xfrm flipH="1">
              <a:off x="3130" y="3288"/>
              <a:ext cx="205" cy="672"/>
            </a:xfrm>
            <a:prstGeom prst="straightConnector1">
              <a:avLst/>
            </a:prstGeom>
            <a:noFill/>
            <a:ln cap="flat" cmpd="sng" w="19050">
              <a:solidFill>
                <a:schemeClr val="dk1"/>
              </a:solidFill>
              <a:prstDash val="solid"/>
              <a:round/>
              <a:headEnd len="med" w="med" type="none"/>
              <a:tailEnd len="med" w="med" type="none"/>
            </a:ln>
          </p:spPr>
        </p:cxnSp>
        <p:cxnSp>
          <p:nvCxnSpPr>
            <p:cNvPr id="896" name="Google Shape;896;p9"/>
            <p:cNvCxnSpPr/>
            <p:nvPr/>
          </p:nvCxnSpPr>
          <p:spPr>
            <a:xfrm>
              <a:off x="3335" y="3288"/>
              <a:ext cx="205" cy="669"/>
            </a:xfrm>
            <a:prstGeom prst="straightConnector1">
              <a:avLst/>
            </a:prstGeom>
            <a:noFill/>
            <a:ln cap="flat" cmpd="sng" w="19050">
              <a:solidFill>
                <a:schemeClr val="dk1"/>
              </a:solidFill>
              <a:prstDash val="solid"/>
              <a:round/>
              <a:headEnd len="med" w="med" type="none"/>
              <a:tailEnd len="med" w="med" type="none"/>
            </a:ln>
          </p:spPr>
        </p:cxnSp>
        <p:cxnSp>
          <p:nvCxnSpPr>
            <p:cNvPr id="897" name="Google Shape;897;p9"/>
            <p:cNvCxnSpPr/>
            <p:nvPr/>
          </p:nvCxnSpPr>
          <p:spPr>
            <a:xfrm>
              <a:off x="3130"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898" name="Google Shape;898;p9"/>
            <p:cNvCxnSpPr/>
            <p:nvPr/>
          </p:nvCxnSpPr>
          <p:spPr>
            <a:xfrm flipH="1">
              <a:off x="3335"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899" name="Google Shape;899;p9"/>
            <p:cNvCxnSpPr/>
            <p:nvPr/>
          </p:nvCxnSpPr>
          <p:spPr>
            <a:xfrm>
              <a:off x="3335" y="3303"/>
              <a:ext cx="0" cy="727"/>
            </a:xfrm>
            <a:prstGeom prst="straightConnector1">
              <a:avLst/>
            </a:prstGeom>
            <a:noFill/>
            <a:ln cap="flat" cmpd="sng" w="19050">
              <a:solidFill>
                <a:schemeClr val="dk1"/>
              </a:solidFill>
              <a:prstDash val="solid"/>
              <a:round/>
              <a:headEnd len="med" w="med" type="none"/>
              <a:tailEnd len="med" w="med" type="none"/>
            </a:ln>
          </p:spPr>
        </p:cxnSp>
        <p:cxnSp>
          <p:nvCxnSpPr>
            <p:cNvPr id="900" name="Google Shape;900;p9"/>
            <p:cNvCxnSpPr/>
            <p:nvPr/>
          </p:nvCxnSpPr>
          <p:spPr>
            <a:xfrm flipH="1" rot="10800000">
              <a:off x="3130" y="3888"/>
              <a:ext cx="205" cy="72"/>
            </a:xfrm>
            <a:prstGeom prst="straightConnector1">
              <a:avLst/>
            </a:prstGeom>
            <a:noFill/>
            <a:ln cap="flat" cmpd="sng" w="19050">
              <a:solidFill>
                <a:schemeClr val="dk1"/>
              </a:solidFill>
              <a:prstDash val="solid"/>
              <a:round/>
              <a:headEnd len="med" w="med" type="none"/>
              <a:tailEnd len="med" w="med" type="none"/>
            </a:ln>
          </p:spPr>
        </p:cxnSp>
        <p:cxnSp>
          <p:nvCxnSpPr>
            <p:cNvPr id="901" name="Google Shape;901;p9"/>
            <p:cNvCxnSpPr/>
            <p:nvPr/>
          </p:nvCxnSpPr>
          <p:spPr>
            <a:xfrm rot="10800000">
              <a:off x="3335" y="3888"/>
              <a:ext cx="205" cy="69"/>
            </a:xfrm>
            <a:prstGeom prst="straightConnector1">
              <a:avLst/>
            </a:prstGeom>
            <a:noFill/>
            <a:ln cap="flat" cmpd="sng" w="19050">
              <a:solidFill>
                <a:schemeClr val="dk1"/>
              </a:solidFill>
              <a:prstDash val="solid"/>
              <a:round/>
              <a:headEnd len="med" w="med" type="none"/>
              <a:tailEnd len="med" w="med" type="none"/>
            </a:ln>
          </p:spPr>
        </p:cxnSp>
        <p:cxnSp>
          <p:nvCxnSpPr>
            <p:cNvPr id="902" name="Google Shape;902;p9"/>
            <p:cNvCxnSpPr/>
            <p:nvPr/>
          </p:nvCxnSpPr>
          <p:spPr>
            <a:xfrm>
              <a:off x="3217" y="3668"/>
              <a:ext cx="118" cy="55"/>
            </a:xfrm>
            <a:prstGeom prst="straightConnector1">
              <a:avLst/>
            </a:prstGeom>
            <a:noFill/>
            <a:ln cap="flat" cmpd="sng" w="19050">
              <a:solidFill>
                <a:schemeClr val="dk1"/>
              </a:solidFill>
              <a:prstDash val="solid"/>
              <a:round/>
              <a:headEnd len="med" w="med" type="none"/>
              <a:tailEnd len="med" w="med" type="none"/>
            </a:ln>
          </p:spPr>
        </p:cxnSp>
        <p:cxnSp>
          <p:nvCxnSpPr>
            <p:cNvPr id="903" name="Google Shape;903;p9"/>
            <p:cNvCxnSpPr/>
            <p:nvPr/>
          </p:nvCxnSpPr>
          <p:spPr>
            <a:xfrm flipH="1" rot="10800000">
              <a:off x="3335" y="3668"/>
              <a:ext cx="124" cy="55"/>
            </a:xfrm>
            <a:prstGeom prst="straightConnector1">
              <a:avLst/>
            </a:prstGeom>
            <a:noFill/>
            <a:ln cap="flat" cmpd="sng" w="19050">
              <a:solidFill>
                <a:schemeClr val="dk1"/>
              </a:solidFill>
              <a:prstDash val="solid"/>
              <a:round/>
              <a:headEnd len="med" w="med" type="none"/>
              <a:tailEnd len="med" w="med" type="none"/>
            </a:ln>
          </p:spPr>
        </p:cxnSp>
        <p:cxnSp>
          <p:nvCxnSpPr>
            <p:cNvPr id="904" name="Google Shape;904;p9"/>
            <p:cNvCxnSpPr/>
            <p:nvPr/>
          </p:nvCxnSpPr>
          <p:spPr>
            <a:xfrm>
              <a:off x="3178" y="3766"/>
              <a:ext cx="152" cy="75"/>
            </a:xfrm>
            <a:prstGeom prst="straightConnector1">
              <a:avLst/>
            </a:prstGeom>
            <a:noFill/>
            <a:ln cap="flat" cmpd="sng" w="19050">
              <a:solidFill>
                <a:schemeClr val="dk1"/>
              </a:solidFill>
              <a:prstDash val="solid"/>
              <a:round/>
              <a:headEnd len="med" w="med" type="none"/>
              <a:tailEnd len="med" w="med" type="none"/>
            </a:ln>
          </p:spPr>
        </p:cxnSp>
        <p:cxnSp>
          <p:nvCxnSpPr>
            <p:cNvPr id="905" name="Google Shape;905;p9"/>
            <p:cNvCxnSpPr/>
            <p:nvPr/>
          </p:nvCxnSpPr>
          <p:spPr>
            <a:xfrm flipH="1" rot="10800000">
              <a:off x="3335" y="3781"/>
              <a:ext cx="153" cy="66"/>
            </a:xfrm>
            <a:prstGeom prst="straightConnector1">
              <a:avLst/>
            </a:prstGeom>
            <a:noFill/>
            <a:ln cap="flat" cmpd="sng" w="19050">
              <a:solidFill>
                <a:schemeClr val="dk1"/>
              </a:solidFill>
              <a:prstDash val="solid"/>
              <a:round/>
              <a:headEnd len="med" w="med" type="none"/>
              <a:tailEnd len="med" w="med" type="none"/>
            </a:ln>
          </p:spPr>
        </p:cxnSp>
        <p:cxnSp>
          <p:nvCxnSpPr>
            <p:cNvPr id="906" name="Google Shape;906;p9"/>
            <p:cNvCxnSpPr/>
            <p:nvPr/>
          </p:nvCxnSpPr>
          <p:spPr>
            <a:xfrm flipH="1" rot="10800000">
              <a:off x="3335" y="3567"/>
              <a:ext cx="78" cy="27"/>
            </a:xfrm>
            <a:prstGeom prst="straightConnector1">
              <a:avLst/>
            </a:prstGeom>
            <a:noFill/>
            <a:ln cap="flat" cmpd="sng" w="19050">
              <a:solidFill>
                <a:schemeClr val="dk1"/>
              </a:solidFill>
              <a:prstDash val="solid"/>
              <a:round/>
              <a:headEnd len="med" w="med" type="none"/>
              <a:tailEnd len="med" w="med" type="none"/>
            </a:ln>
          </p:spPr>
        </p:cxnSp>
        <p:cxnSp>
          <p:nvCxnSpPr>
            <p:cNvPr id="907" name="Google Shape;907;p9"/>
            <p:cNvCxnSpPr/>
            <p:nvPr/>
          </p:nvCxnSpPr>
          <p:spPr>
            <a:xfrm flipH="1" rot="10800000">
              <a:off x="3335" y="3428"/>
              <a:ext cx="49" cy="21"/>
            </a:xfrm>
            <a:prstGeom prst="straightConnector1">
              <a:avLst/>
            </a:prstGeom>
            <a:noFill/>
            <a:ln cap="flat" cmpd="sng" w="19050">
              <a:solidFill>
                <a:schemeClr val="dk1"/>
              </a:solidFill>
              <a:prstDash val="solid"/>
              <a:round/>
              <a:headEnd len="med" w="med" type="none"/>
              <a:tailEnd len="med" w="med" type="none"/>
            </a:ln>
          </p:spPr>
        </p:cxnSp>
        <p:cxnSp>
          <p:nvCxnSpPr>
            <p:cNvPr id="908" name="Google Shape;908;p9"/>
            <p:cNvCxnSpPr/>
            <p:nvPr/>
          </p:nvCxnSpPr>
          <p:spPr>
            <a:xfrm>
              <a:off x="3247" y="3558"/>
              <a:ext cx="95" cy="36"/>
            </a:xfrm>
            <a:prstGeom prst="straightConnector1">
              <a:avLst/>
            </a:prstGeom>
            <a:noFill/>
            <a:ln cap="flat" cmpd="sng" w="19050">
              <a:solidFill>
                <a:schemeClr val="dk1"/>
              </a:solidFill>
              <a:prstDash val="solid"/>
              <a:round/>
              <a:headEnd len="med" w="med" type="none"/>
              <a:tailEnd len="med" w="med" type="none"/>
            </a:ln>
          </p:spPr>
        </p:cxnSp>
        <p:cxnSp>
          <p:nvCxnSpPr>
            <p:cNvPr id="909" name="Google Shape;909;p9"/>
            <p:cNvCxnSpPr/>
            <p:nvPr/>
          </p:nvCxnSpPr>
          <p:spPr>
            <a:xfrm>
              <a:off x="3289" y="3422"/>
              <a:ext cx="55" cy="36"/>
            </a:xfrm>
            <a:prstGeom prst="straightConnector1">
              <a:avLst/>
            </a:prstGeom>
            <a:noFill/>
            <a:ln cap="flat" cmpd="sng" w="19050">
              <a:solidFill>
                <a:schemeClr val="dk1"/>
              </a:solidFill>
              <a:prstDash val="solid"/>
              <a:round/>
              <a:headEnd len="med" w="med" type="none"/>
              <a:tailEnd len="med" w="med" type="none"/>
            </a:ln>
          </p:spPr>
        </p:cxnSp>
      </p:grpSp>
      <p:pic>
        <p:nvPicPr>
          <p:cNvPr descr="access_point_stylized_small" id="910" name="Google Shape;910;p9"/>
          <p:cNvPicPr preferRelativeResize="0"/>
          <p:nvPr/>
        </p:nvPicPr>
        <p:blipFill rotWithShape="1">
          <a:blip r:embed="rId6">
            <a:alphaModFix/>
          </a:blip>
          <a:srcRect b="0" l="0" r="0" t="0"/>
          <a:stretch/>
        </p:blipFill>
        <p:spPr>
          <a:xfrm>
            <a:off x="5120737" y="2776999"/>
            <a:ext cx="277627" cy="230063"/>
          </a:xfrm>
          <a:prstGeom prst="rect">
            <a:avLst/>
          </a:prstGeom>
          <a:noFill/>
          <a:ln>
            <a:noFill/>
          </a:ln>
        </p:spPr>
      </p:pic>
      <p:pic>
        <p:nvPicPr>
          <p:cNvPr descr="access_point_stylized_small" id="911" name="Google Shape;911;p9"/>
          <p:cNvPicPr preferRelativeResize="0"/>
          <p:nvPr/>
        </p:nvPicPr>
        <p:blipFill rotWithShape="1">
          <a:blip r:embed="rId6">
            <a:alphaModFix/>
          </a:blip>
          <a:srcRect b="0" l="0" r="0" t="0"/>
          <a:stretch/>
        </p:blipFill>
        <p:spPr>
          <a:xfrm>
            <a:off x="6378283" y="4023749"/>
            <a:ext cx="285701" cy="238098"/>
          </a:xfrm>
          <a:prstGeom prst="rect">
            <a:avLst/>
          </a:prstGeom>
          <a:noFill/>
          <a:ln>
            <a:noFill/>
          </a:ln>
        </p:spPr>
      </p:pic>
      <p:grpSp>
        <p:nvGrpSpPr>
          <p:cNvPr id="912" name="Google Shape;912;p9"/>
          <p:cNvGrpSpPr/>
          <p:nvPr/>
        </p:nvGrpSpPr>
        <p:grpSpPr>
          <a:xfrm>
            <a:off x="7033042" y="3666167"/>
            <a:ext cx="295354" cy="163895"/>
            <a:chOff x="7493876" y="2774731"/>
            <a:chExt cx="1481958" cy="894622"/>
          </a:xfrm>
        </p:grpSpPr>
        <p:sp>
          <p:nvSpPr>
            <p:cNvPr id="913" name="Google Shape;913;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14" name="Google Shape;914;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15" name="Google Shape;915;p9"/>
            <p:cNvGrpSpPr/>
            <p:nvPr/>
          </p:nvGrpSpPr>
          <p:grpSpPr>
            <a:xfrm>
              <a:off x="7713663" y="2848339"/>
              <a:ext cx="1042107" cy="425543"/>
              <a:chOff x="7786941" y="2884917"/>
              <a:chExt cx="897649" cy="353919"/>
            </a:xfrm>
          </p:grpSpPr>
          <p:sp>
            <p:nvSpPr>
              <p:cNvPr id="916" name="Google Shape;916;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7" name="Google Shape;917;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8" name="Google Shape;918;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19" name="Google Shape;919;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20" name="Google Shape;920;p9"/>
          <p:cNvGrpSpPr/>
          <p:nvPr/>
        </p:nvGrpSpPr>
        <p:grpSpPr>
          <a:xfrm>
            <a:off x="7082129" y="3928063"/>
            <a:ext cx="232207" cy="143115"/>
            <a:chOff x="3668110" y="2448910"/>
            <a:chExt cx="3794234" cy="2165130"/>
          </a:xfrm>
        </p:grpSpPr>
        <p:sp>
          <p:nvSpPr>
            <p:cNvPr id="921" name="Google Shape;921;p9"/>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2" name="Google Shape;922;p9"/>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923" name="Google Shape;923;p9"/>
            <p:cNvGrpSpPr/>
            <p:nvPr/>
          </p:nvGrpSpPr>
          <p:grpSpPr>
            <a:xfrm>
              <a:off x="3941376" y="2603243"/>
              <a:ext cx="3202061" cy="1066110"/>
              <a:chOff x="7939341" y="3037317"/>
              <a:chExt cx="897649" cy="353919"/>
            </a:xfrm>
          </p:grpSpPr>
          <p:sp>
            <p:nvSpPr>
              <p:cNvPr id="924" name="Google Shape;924;p9"/>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5" name="Google Shape;925;p9"/>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6" name="Google Shape;926;p9"/>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27" name="Google Shape;927;p9"/>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28" name="Google Shape;928;p9"/>
          <p:cNvGrpSpPr/>
          <p:nvPr/>
        </p:nvGrpSpPr>
        <p:grpSpPr>
          <a:xfrm>
            <a:off x="5917962" y="3606020"/>
            <a:ext cx="295354" cy="163895"/>
            <a:chOff x="7493876" y="2774731"/>
            <a:chExt cx="1481958" cy="894622"/>
          </a:xfrm>
        </p:grpSpPr>
        <p:sp>
          <p:nvSpPr>
            <p:cNvPr id="929" name="Google Shape;929;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30" name="Google Shape;930;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31" name="Google Shape;931;p9"/>
            <p:cNvGrpSpPr/>
            <p:nvPr/>
          </p:nvGrpSpPr>
          <p:grpSpPr>
            <a:xfrm>
              <a:off x="7713663" y="2848339"/>
              <a:ext cx="1042107" cy="425543"/>
              <a:chOff x="7786941" y="2884917"/>
              <a:chExt cx="897649" cy="353919"/>
            </a:xfrm>
          </p:grpSpPr>
          <p:sp>
            <p:nvSpPr>
              <p:cNvPr id="932" name="Google Shape;932;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33" name="Google Shape;933;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34" name="Google Shape;934;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35" name="Google Shape;935;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36" name="Google Shape;936;p9"/>
          <p:cNvGrpSpPr/>
          <p:nvPr/>
        </p:nvGrpSpPr>
        <p:grpSpPr>
          <a:xfrm>
            <a:off x="5643870" y="3776384"/>
            <a:ext cx="232207" cy="143115"/>
            <a:chOff x="3668110" y="2448910"/>
            <a:chExt cx="3794234" cy="2165130"/>
          </a:xfrm>
        </p:grpSpPr>
        <p:sp>
          <p:nvSpPr>
            <p:cNvPr id="937" name="Google Shape;937;p9"/>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38" name="Google Shape;938;p9"/>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939" name="Google Shape;939;p9"/>
            <p:cNvGrpSpPr/>
            <p:nvPr/>
          </p:nvGrpSpPr>
          <p:grpSpPr>
            <a:xfrm>
              <a:off x="3941376" y="2603243"/>
              <a:ext cx="3202061" cy="1066110"/>
              <a:chOff x="7939341" y="3037317"/>
              <a:chExt cx="897649" cy="353919"/>
            </a:xfrm>
          </p:grpSpPr>
          <p:sp>
            <p:nvSpPr>
              <p:cNvPr id="940" name="Google Shape;940;p9"/>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41" name="Google Shape;941;p9"/>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42" name="Google Shape;942;p9"/>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43" name="Google Shape;943;p9"/>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44" name="Google Shape;944;p9"/>
          <p:cNvGrpSpPr/>
          <p:nvPr/>
        </p:nvGrpSpPr>
        <p:grpSpPr>
          <a:xfrm>
            <a:off x="5740256" y="1989884"/>
            <a:ext cx="265270" cy="126231"/>
            <a:chOff x="7493876" y="2774731"/>
            <a:chExt cx="1481958" cy="894622"/>
          </a:xfrm>
        </p:grpSpPr>
        <p:sp>
          <p:nvSpPr>
            <p:cNvPr id="945" name="Google Shape;945;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46" name="Google Shape;946;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47" name="Google Shape;947;p9"/>
            <p:cNvGrpSpPr/>
            <p:nvPr/>
          </p:nvGrpSpPr>
          <p:grpSpPr>
            <a:xfrm>
              <a:off x="7713663" y="2848339"/>
              <a:ext cx="1042107" cy="425543"/>
              <a:chOff x="7786941" y="2884917"/>
              <a:chExt cx="897649" cy="353919"/>
            </a:xfrm>
          </p:grpSpPr>
          <p:sp>
            <p:nvSpPr>
              <p:cNvPr id="948" name="Google Shape;948;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49" name="Google Shape;949;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50" name="Google Shape;950;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51" name="Google Shape;951;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52" name="Google Shape;952;p9"/>
          <p:cNvGrpSpPr/>
          <p:nvPr/>
        </p:nvGrpSpPr>
        <p:grpSpPr>
          <a:xfrm>
            <a:off x="5447474" y="2855154"/>
            <a:ext cx="266160" cy="131778"/>
            <a:chOff x="7493876" y="2774731"/>
            <a:chExt cx="1481958" cy="894622"/>
          </a:xfrm>
        </p:grpSpPr>
        <p:sp>
          <p:nvSpPr>
            <p:cNvPr id="953" name="Google Shape;953;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54" name="Google Shape;954;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55" name="Google Shape;955;p9"/>
            <p:cNvGrpSpPr/>
            <p:nvPr/>
          </p:nvGrpSpPr>
          <p:grpSpPr>
            <a:xfrm>
              <a:off x="7713663" y="2848339"/>
              <a:ext cx="1042107" cy="425543"/>
              <a:chOff x="7786941" y="2884917"/>
              <a:chExt cx="897649" cy="353919"/>
            </a:xfrm>
          </p:grpSpPr>
          <p:sp>
            <p:nvSpPr>
              <p:cNvPr id="956" name="Google Shape;956;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57" name="Google Shape;957;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58" name="Google Shape;958;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59" name="Google Shape;959;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60" name="Google Shape;960;p9"/>
          <p:cNvGrpSpPr/>
          <p:nvPr/>
        </p:nvGrpSpPr>
        <p:grpSpPr>
          <a:xfrm>
            <a:off x="7858748" y="2624927"/>
            <a:ext cx="128338" cy="72822"/>
            <a:chOff x="7493876" y="2774731"/>
            <a:chExt cx="1481958" cy="894622"/>
          </a:xfrm>
        </p:grpSpPr>
        <p:sp>
          <p:nvSpPr>
            <p:cNvPr id="961" name="Google Shape;961;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62" name="Google Shape;962;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63" name="Google Shape;963;p9"/>
            <p:cNvGrpSpPr/>
            <p:nvPr/>
          </p:nvGrpSpPr>
          <p:grpSpPr>
            <a:xfrm>
              <a:off x="7713663" y="2848339"/>
              <a:ext cx="1042107" cy="425543"/>
              <a:chOff x="7786941" y="2884917"/>
              <a:chExt cx="897649" cy="353919"/>
            </a:xfrm>
          </p:grpSpPr>
          <p:sp>
            <p:nvSpPr>
              <p:cNvPr id="964" name="Google Shape;964;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65" name="Google Shape;965;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66" name="Google Shape;966;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67" name="Google Shape;967;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68" name="Google Shape;968;p9"/>
          <p:cNvGrpSpPr/>
          <p:nvPr/>
        </p:nvGrpSpPr>
        <p:grpSpPr>
          <a:xfrm>
            <a:off x="7503217" y="2545958"/>
            <a:ext cx="265270" cy="148776"/>
            <a:chOff x="7493876" y="2774731"/>
            <a:chExt cx="1481958" cy="894622"/>
          </a:xfrm>
        </p:grpSpPr>
        <p:sp>
          <p:nvSpPr>
            <p:cNvPr id="969" name="Google Shape;969;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70" name="Google Shape;970;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71" name="Google Shape;971;p9"/>
            <p:cNvGrpSpPr/>
            <p:nvPr/>
          </p:nvGrpSpPr>
          <p:grpSpPr>
            <a:xfrm>
              <a:off x="7713663" y="2848339"/>
              <a:ext cx="1042107" cy="425543"/>
              <a:chOff x="7786941" y="2884917"/>
              <a:chExt cx="897649" cy="353919"/>
            </a:xfrm>
          </p:grpSpPr>
          <p:sp>
            <p:nvSpPr>
              <p:cNvPr id="972" name="Google Shape;972;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73" name="Google Shape;973;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74" name="Google Shape;974;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75" name="Google Shape;975;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76" name="Google Shape;976;p9"/>
          <p:cNvGrpSpPr/>
          <p:nvPr/>
        </p:nvGrpSpPr>
        <p:grpSpPr>
          <a:xfrm>
            <a:off x="7156804" y="1575574"/>
            <a:ext cx="265270" cy="148776"/>
            <a:chOff x="7493876" y="2774731"/>
            <a:chExt cx="1481958" cy="894622"/>
          </a:xfrm>
        </p:grpSpPr>
        <p:sp>
          <p:nvSpPr>
            <p:cNvPr id="977" name="Google Shape;977;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78" name="Google Shape;978;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79" name="Google Shape;979;p9"/>
            <p:cNvGrpSpPr/>
            <p:nvPr/>
          </p:nvGrpSpPr>
          <p:grpSpPr>
            <a:xfrm>
              <a:off x="7713663" y="2848339"/>
              <a:ext cx="1042107" cy="425543"/>
              <a:chOff x="7786941" y="2884917"/>
              <a:chExt cx="897649" cy="353919"/>
            </a:xfrm>
          </p:grpSpPr>
          <p:sp>
            <p:nvSpPr>
              <p:cNvPr id="980" name="Google Shape;980;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81" name="Google Shape;981;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82" name="Google Shape;982;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83" name="Google Shape;983;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84" name="Google Shape;984;p9"/>
          <p:cNvGrpSpPr/>
          <p:nvPr/>
        </p:nvGrpSpPr>
        <p:grpSpPr>
          <a:xfrm>
            <a:off x="7590671" y="1883880"/>
            <a:ext cx="265270" cy="148776"/>
            <a:chOff x="7493876" y="2774731"/>
            <a:chExt cx="1481958" cy="894622"/>
          </a:xfrm>
        </p:grpSpPr>
        <p:sp>
          <p:nvSpPr>
            <p:cNvPr id="985" name="Google Shape;985;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86" name="Google Shape;986;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87" name="Google Shape;987;p9"/>
            <p:cNvGrpSpPr/>
            <p:nvPr/>
          </p:nvGrpSpPr>
          <p:grpSpPr>
            <a:xfrm>
              <a:off x="7713663" y="2848339"/>
              <a:ext cx="1042107" cy="425543"/>
              <a:chOff x="7786941" y="2884917"/>
              <a:chExt cx="897649" cy="353919"/>
            </a:xfrm>
          </p:grpSpPr>
          <p:sp>
            <p:nvSpPr>
              <p:cNvPr id="988" name="Google Shape;988;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89" name="Google Shape;989;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90" name="Google Shape;990;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91" name="Google Shape;991;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992" name="Google Shape;992;p9"/>
          <p:cNvGrpSpPr/>
          <p:nvPr/>
        </p:nvGrpSpPr>
        <p:grpSpPr>
          <a:xfrm>
            <a:off x="7678129" y="1504827"/>
            <a:ext cx="265270" cy="148776"/>
            <a:chOff x="7493876" y="2774731"/>
            <a:chExt cx="1481958" cy="894622"/>
          </a:xfrm>
        </p:grpSpPr>
        <p:sp>
          <p:nvSpPr>
            <p:cNvPr id="993" name="Google Shape;993;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994" name="Google Shape;994;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995" name="Google Shape;995;p9"/>
            <p:cNvGrpSpPr/>
            <p:nvPr/>
          </p:nvGrpSpPr>
          <p:grpSpPr>
            <a:xfrm>
              <a:off x="7713663" y="2848339"/>
              <a:ext cx="1042107" cy="425543"/>
              <a:chOff x="7786941" y="2884917"/>
              <a:chExt cx="897649" cy="353919"/>
            </a:xfrm>
          </p:grpSpPr>
          <p:sp>
            <p:nvSpPr>
              <p:cNvPr id="996" name="Google Shape;996;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97" name="Google Shape;997;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98" name="Google Shape;998;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99" name="Google Shape;999;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00" name="Google Shape;1000;p9"/>
          <p:cNvGrpSpPr/>
          <p:nvPr/>
        </p:nvGrpSpPr>
        <p:grpSpPr>
          <a:xfrm>
            <a:off x="6234061" y="2848162"/>
            <a:ext cx="275348" cy="180266"/>
            <a:chOff x="7493876" y="2774731"/>
            <a:chExt cx="1481958" cy="894622"/>
          </a:xfrm>
        </p:grpSpPr>
        <p:sp>
          <p:nvSpPr>
            <p:cNvPr id="1001" name="Google Shape;1001;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02" name="Google Shape;1002;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03" name="Google Shape;1003;p9"/>
            <p:cNvGrpSpPr/>
            <p:nvPr/>
          </p:nvGrpSpPr>
          <p:grpSpPr>
            <a:xfrm>
              <a:off x="7713663" y="2848339"/>
              <a:ext cx="1042107" cy="425543"/>
              <a:chOff x="7786941" y="2884917"/>
              <a:chExt cx="897649" cy="353919"/>
            </a:xfrm>
          </p:grpSpPr>
          <p:sp>
            <p:nvSpPr>
              <p:cNvPr id="1004" name="Google Shape;1004;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05" name="Google Shape;1005;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06" name="Google Shape;1006;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07" name="Google Shape;1007;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08" name="Google Shape;1008;p9"/>
          <p:cNvGrpSpPr/>
          <p:nvPr/>
        </p:nvGrpSpPr>
        <p:grpSpPr>
          <a:xfrm>
            <a:off x="7180355" y="1920028"/>
            <a:ext cx="265270" cy="148776"/>
            <a:chOff x="7493876" y="2774731"/>
            <a:chExt cx="1481958" cy="894622"/>
          </a:xfrm>
        </p:grpSpPr>
        <p:sp>
          <p:nvSpPr>
            <p:cNvPr id="1009" name="Google Shape;1009;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10" name="Google Shape;1010;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11" name="Google Shape;1011;p9"/>
            <p:cNvGrpSpPr/>
            <p:nvPr/>
          </p:nvGrpSpPr>
          <p:grpSpPr>
            <a:xfrm>
              <a:off x="7713663" y="2848339"/>
              <a:ext cx="1042107" cy="425543"/>
              <a:chOff x="7786941" y="2884917"/>
              <a:chExt cx="897649" cy="353919"/>
            </a:xfrm>
          </p:grpSpPr>
          <p:sp>
            <p:nvSpPr>
              <p:cNvPr id="1012" name="Google Shape;1012;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13" name="Google Shape;1013;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14" name="Google Shape;1014;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15" name="Google Shape;1015;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16" name="Google Shape;1016;p9"/>
          <p:cNvGrpSpPr/>
          <p:nvPr/>
        </p:nvGrpSpPr>
        <p:grpSpPr>
          <a:xfrm>
            <a:off x="6532824" y="2426218"/>
            <a:ext cx="275348" cy="180266"/>
            <a:chOff x="7493876" y="2774731"/>
            <a:chExt cx="1481958" cy="894622"/>
          </a:xfrm>
        </p:grpSpPr>
        <p:sp>
          <p:nvSpPr>
            <p:cNvPr id="1017" name="Google Shape;1017;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18" name="Google Shape;1018;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19" name="Google Shape;1019;p9"/>
            <p:cNvGrpSpPr/>
            <p:nvPr/>
          </p:nvGrpSpPr>
          <p:grpSpPr>
            <a:xfrm>
              <a:off x="7713663" y="2848339"/>
              <a:ext cx="1042107" cy="425543"/>
              <a:chOff x="7786941" y="2884917"/>
              <a:chExt cx="897649" cy="353919"/>
            </a:xfrm>
          </p:grpSpPr>
          <p:sp>
            <p:nvSpPr>
              <p:cNvPr id="1020" name="Google Shape;1020;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21" name="Google Shape;1021;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22" name="Google Shape;1022;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23" name="Google Shape;1023;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24" name="Google Shape;1024;p9"/>
          <p:cNvGrpSpPr/>
          <p:nvPr/>
        </p:nvGrpSpPr>
        <p:grpSpPr>
          <a:xfrm>
            <a:off x="6896010" y="2923741"/>
            <a:ext cx="275348" cy="180266"/>
            <a:chOff x="7493876" y="2774731"/>
            <a:chExt cx="1481958" cy="894622"/>
          </a:xfrm>
        </p:grpSpPr>
        <p:sp>
          <p:nvSpPr>
            <p:cNvPr id="1025" name="Google Shape;1025;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26" name="Google Shape;1026;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27" name="Google Shape;1027;p9"/>
            <p:cNvGrpSpPr/>
            <p:nvPr/>
          </p:nvGrpSpPr>
          <p:grpSpPr>
            <a:xfrm>
              <a:off x="7713663" y="2848339"/>
              <a:ext cx="1042107" cy="425543"/>
              <a:chOff x="7786941" y="2884917"/>
              <a:chExt cx="897649" cy="353919"/>
            </a:xfrm>
          </p:grpSpPr>
          <p:sp>
            <p:nvSpPr>
              <p:cNvPr id="1028" name="Google Shape;1028;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29" name="Google Shape;1029;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30" name="Google Shape;1030;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31" name="Google Shape;1031;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32" name="Google Shape;1032;p9"/>
          <p:cNvGrpSpPr/>
          <p:nvPr/>
        </p:nvGrpSpPr>
        <p:grpSpPr>
          <a:xfrm>
            <a:off x="7476705" y="2918099"/>
            <a:ext cx="265270" cy="148776"/>
            <a:chOff x="7493876" y="2774731"/>
            <a:chExt cx="1481958" cy="894622"/>
          </a:xfrm>
        </p:grpSpPr>
        <p:sp>
          <p:nvSpPr>
            <p:cNvPr id="1033" name="Google Shape;1033;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34" name="Google Shape;1034;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35" name="Google Shape;1035;p9"/>
            <p:cNvGrpSpPr/>
            <p:nvPr/>
          </p:nvGrpSpPr>
          <p:grpSpPr>
            <a:xfrm>
              <a:off x="7713663" y="2848339"/>
              <a:ext cx="1042107" cy="425543"/>
              <a:chOff x="7786941" y="2884917"/>
              <a:chExt cx="897649" cy="353919"/>
            </a:xfrm>
          </p:grpSpPr>
          <p:sp>
            <p:nvSpPr>
              <p:cNvPr id="1036" name="Google Shape;1036;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37" name="Google Shape;1037;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38" name="Google Shape;1038;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39" name="Google Shape;1039;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40" name="Google Shape;1040;p9"/>
          <p:cNvGrpSpPr/>
          <p:nvPr/>
        </p:nvGrpSpPr>
        <p:grpSpPr>
          <a:xfrm>
            <a:off x="6346418" y="3462219"/>
            <a:ext cx="295354" cy="163895"/>
            <a:chOff x="7493876" y="2774731"/>
            <a:chExt cx="1481958" cy="894622"/>
          </a:xfrm>
        </p:grpSpPr>
        <p:sp>
          <p:nvSpPr>
            <p:cNvPr id="1041" name="Google Shape;1041;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42" name="Google Shape;1042;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43" name="Google Shape;1043;p9"/>
            <p:cNvGrpSpPr/>
            <p:nvPr/>
          </p:nvGrpSpPr>
          <p:grpSpPr>
            <a:xfrm>
              <a:off x="7713663" y="2848339"/>
              <a:ext cx="1042107" cy="425543"/>
              <a:chOff x="7786941" y="2884917"/>
              <a:chExt cx="897649" cy="353919"/>
            </a:xfrm>
          </p:grpSpPr>
          <p:sp>
            <p:nvSpPr>
              <p:cNvPr id="1044" name="Google Shape;1044;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5" name="Google Shape;1045;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6" name="Google Shape;1046;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7" name="Google Shape;1047;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48" name="Google Shape;1048;p9"/>
          <p:cNvGrpSpPr/>
          <p:nvPr/>
        </p:nvGrpSpPr>
        <p:grpSpPr>
          <a:xfrm>
            <a:off x="7889408" y="3200820"/>
            <a:ext cx="171166" cy="90357"/>
            <a:chOff x="7493876" y="2774731"/>
            <a:chExt cx="1481958" cy="894622"/>
          </a:xfrm>
        </p:grpSpPr>
        <p:sp>
          <p:nvSpPr>
            <p:cNvPr id="1049" name="Google Shape;1049;p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sp>
          <p:nvSpPr>
            <p:cNvPr id="1050" name="Google Shape;1050;p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endParaRPr sz="1100"/>
            </a:p>
          </p:txBody>
        </p:sp>
        <p:grpSp>
          <p:nvGrpSpPr>
            <p:cNvPr id="1051" name="Google Shape;1051;p9"/>
            <p:cNvGrpSpPr/>
            <p:nvPr/>
          </p:nvGrpSpPr>
          <p:grpSpPr>
            <a:xfrm>
              <a:off x="7713663" y="2848339"/>
              <a:ext cx="1042107" cy="425543"/>
              <a:chOff x="7786941" y="2884917"/>
              <a:chExt cx="897649" cy="353919"/>
            </a:xfrm>
          </p:grpSpPr>
          <p:sp>
            <p:nvSpPr>
              <p:cNvPr id="1052" name="Google Shape;1052;p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53" name="Google Shape;1053;p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54" name="Google Shape;1054;p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55" name="Google Shape;1055;p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grpSp>
      <p:grpSp>
        <p:nvGrpSpPr>
          <p:cNvPr id="1056" name="Google Shape;1056;p9"/>
          <p:cNvGrpSpPr/>
          <p:nvPr/>
        </p:nvGrpSpPr>
        <p:grpSpPr>
          <a:xfrm>
            <a:off x="4989631" y="1648035"/>
            <a:ext cx="401240" cy="311162"/>
            <a:chOff x="7432700" y="2327293"/>
            <a:chExt cx="534987" cy="414882"/>
          </a:xfrm>
        </p:grpSpPr>
        <p:pic>
          <p:nvPicPr>
            <p:cNvPr descr="antenna_stylized" id="1057" name="Google Shape;1057;p9"/>
            <p:cNvPicPr preferRelativeResize="0"/>
            <p:nvPr/>
          </p:nvPicPr>
          <p:blipFill rotWithShape="1">
            <a:blip r:embed="rId7">
              <a:alphaModFix/>
            </a:blip>
            <a:srcRect b="0" l="0" r="0" t="0"/>
            <a:stretch/>
          </p:blipFill>
          <p:spPr>
            <a:xfrm>
              <a:off x="7432700" y="2327293"/>
              <a:ext cx="530702" cy="223756"/>
            </a:xfrm>
            <a:prstGeom prst="rect">
              <a:avLst/>
            </a:prstGeom>
            <a:noFill/>
            <a:ln>
              <a:noFill/>
            </a:ln>
          </p:spPr>
        </p:pic>
        <p:pic>
          <p:nvPicPr>
            <p:cNvPr descr="laptop_keyboard" id="1058" name="Google Shape;1058;p9"/>
            <p:cNvPicPr preferRelativeResize="0"/>
            <p:nvPr/>
          </p:nvPicPr>
          <p:blipFill rotWithShape="1">
            <a:blip r:embed="rId8">
              <a:alphaModFix/>
            </a:blip>
            <a:srcRect b="0" l="0" r="0" t="0"/>
            <a:stretch/>
          </p:blipFill>
          <p:spPr>
            <a:xfrm flipH="1" rot="109064">
              <a:off x="7458407" y="2575770"/>
              <a:ext cx="437221" cy="159511"/>
            </a:xfrm>
            <a:prstGeom prst="rect">
              <a:avLst/>
            </a:prstGeom>
            <a:noFill/>
            <a:ln>
              <a:noFill/>
            </a:ln>
          </p:spPr>
        </p:pic>
        <p:sp>
          <p:nvSpPr>
            <p:cNvPr id="1059" name="Google Shape;1059;p9"/>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1060" name="Google Shape;1060;p9"/>
            <p:cNvPicPr preferRelativeResize="0"/>
            <p:nvPr/>
          </p:nvPicPr>
          <p:blipFill rotWithShape="1">
            <a:blip r:embed="rId9">
              <a:alphaModFix/>
            </a:blip>
            <a:srcRect b="0" l="0" r="0" t="0"/>
            <a:stretch/>
          </p:blipFill>
          <p:spPr>
            <a:xfrm>
              <a:off x="7620637" y="2426338"/>
              <a:ext cx="319785" cy="189429"/>
            </a:xfrm>
            <a:prstGeom prst="rect">
              <a:avLst/>
            </a:prstGeom>
            <a:noFill/>
            <a:ln>
              <a:noFill/>
            </a:ln>
          </p:spPr>
        </p:pic>
        <p:sp>
          <p:nvSpPr>
            <p:cNvPr id="1061" name="Google Shape;1061;p9"/>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2" name="Google Shape;1062;p9"/>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3" name="Google Shape;1063;p9"/>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4" name="Google Shape;1064;p9"/>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5" name="Google Shape;1065;p9"/>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6" name="Google Shape;1066;p9"/>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067" name="Google Shape;1067;p9"/>
            <p:cNvGrpSpPr/>
            <p:nvPr/>
          </p:nvGrpSpPr>
          <p:grpSpPr>
            <a:xfrm>
              <a:off x="7594735" y="2642220"/>
              <a:ext cx="98740" cy="36846"/>
              <a:chOff x="1740" y="2642"/>
              <a:chExt cx="752" cy="327"/>
            </a:xfrm>
          </p:grpSpPr>
          <p:sp>
            <p:nvSpPr>
              <p:cNvPr id="1068" name="Google Shape;1068;p9"/>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9" name="Google Shape;1069;p9"/>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0" name="Google Shape;1070;p9"/>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1" name="Google Shape;1071;p9"/>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2" name="Google Shape;1072;p9"/>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3" name="Google Shape;1073;p9"/>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074" name="Google Shape;1074;p9"/>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5" name="Google Shape;1075;p9"/>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6" name="Google Shape;1076;p9"/>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7" name="Google Shape;1077;p9"/>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8" name="Google Shape;1078;p9"/>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79" name="Google Shape;1079;p9"/>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080" name="Google Shape;1080;p9"/>
          <p:cNvGrpSpPr/>
          <p:nvPr/>
        </p:nvGrpSpPr>
        <p:grpSpPr>
          <a:xfrm>
            <a:off x="5888661" y="1620370"/>
            <a:ext cx="398027" cy="358507"/>
            <a:chOff x="8631407" y="2290407"/>
            <a:chExt cx="530702" cy="478009"/>
          </a:xfrm>
        </p:grpSpPr>
        <p:pic>
          <p:nvPicPr>
            <p:cNvPr descr="light2.png" id="1081" name="Google Shape;1081;p9"/>
            <p:cNvPicPr preferRelativeResize="0"/>
            <p:nvPr/>
          </p:nvPicPr>
          <p:blipFill rotWithShape="1">
            <a:blip r:embed="rId10">
              <a:alphaModFix/>
            </a:blip>
            <a:srcRect b="0" l="0" r="0" t="0"/>
            <a:stretch/>
          </p:blipFill>
          <p:spPr>
            <a:xfrm flipH="1">
              <a:off x="8825293" y="2362969"/>
              <a:ext cx="92772" cy="405447"/>
            </a:xfrm>
            <a:prstGeom prst="rect">
              <a:avLst/>
            </a:prstGeom>
            <a:noFill/>
            <a:ln>
              <a:noFill/>
            </a:ln>
          </p:spPr>
        </p:pic>
        <p:pic>
          <p:nvPicPr>
            <p:cNvPr descr="antenna_stylized" id="1082" name="Google Shape;1082;p9"/>
            <p:cNvPicPr preferRelativeResize="0"/>
            <p:nvPr/>
          </p:nvPicPr>
          <p:blipFill rotWithShape="1">
            <a:blip r:embed="rId7">
              <a:alphaModFix/>
            </a:blip>
            <a:srcRect b="0" l="0" r="0" t="0"/>
            <a:stretch/>
          </p:blipFill>
          <p:spPr>
            <a:xfrm>
              <a:off x="8631407" y="2290407"/>
              <a:ext cx="530702" cy="223756"/>
            </a:xfrm>
            <a:prstGeom prst="rect">
              <a:avLst/>
            </a:prstGeom>
            <a:noFill/>
            <a:ln>
              <a:noFill/>
            </a:ln>
          </p:spPr>
        </p:pic>
      </p:grpSp>
      <p:grpSp>
        <p:nvGrpSpPr>
          <p:cNvPr id="1083" name="Google Shape;1083;p9"/>
          <p:cNvGrpSpPr/>
          <p:nvPr/>
        </p:nvGrpSpPr>
        <p:grpSpPr>
          <a:xfrm>
            <a:off x="5784979" y="1424918"/>
            <a:ext cx="636984" cy="169582"/>
            <a:chOff x="8493165" y="2029804"/>
            <a:chExt cx="849312" cy="226109"/>
          </a:xfrm>
        </p:grpSpPr>
        <p:pic>
          <p:nvPicPr>
            <p:cNvPr descr="car_icon_small" id="1084" name="Google Shape;1084;p9"/>
            <p:cNvPicPr preferRelativeResize="0"/>
            <p:nvPr/>
          </p:nvPicPr>
          <p:blipFill rotWithShape="1">
            <a:blip r:embed="rId11">
              <a:alphaModFix/>
            </a:blip>
            <a:srcRect b="0" l="0" r="0" t="0"/>
            <a:stretch/>
          </p:blipFill>
          <p:spPr>
            <a:xfrm>
              <a:off x="8493165" y="2087638"/>
              <a:ext cx="849312" cy="168275"/>
            </a:xfrm>
            <a:prstGeom prst="rect">
              <a:avLst/>
            </a:prstGeom>
            <a:noFill/>
            <a:ln>
              <a:noFill/>
            </a:ln>
          </p:spPr>
        </p:pic>
        <p:pic>
          <p:nvPicPr>
            <p:cNvPr descr="antenna_stylized" id="1085" name="Google Shape;1085;p9"/>
            <p:cNvPicPr preferRelativeResize="0"/>
            <p:nvPr/>
          </p:nvPicPr>
          <p:blipFill rotWithShape="1">
            <a:blip r:embed="rId7">
              <a:alphaModFix/>
            </a:blip>
            <a:srcRect b="0" l="0" r="0" t="0"/>
            <a:stretch/>
          </p:blipFill>
          <p:spPr>
            <a:xfrm>
              <a:off x="8704645" y="2029804"/>
              <a:ext cx="530702" cy="223756"/>
            </a:xfrm>
            <a:prstGeom prst="rect">
              <a:avLst/>
            </a:prstGeom>
            <a:noFill/>
            <a:ln>
              <a:noFill/>
            </a:ln>
          </p:spPr>
        </p:pic>
      </p:grpSp>
      <p:grpSp>
        <p:nvGrpSpPr>
          <p:cNvPr id="1086" name="Google Shape;1086;p9"/>
          <p:cNvGrpSpPr/>
          <p:nvPr/>
        </p:nvGrpSpPr>
        <p:grpSpPr>
          <a:xfrm>
            <a:off x="5030463" y="2374643"/>
            <a:ext cx="643304" cy="437823"/>
            <a:chOff x="7487144" y="3296104"/>
            <a:chExt cx="857739" cy="583764"/>
          </a:xfrm>
        </p:grpSpPr>
        <p:grpSp>
          <p:nvGrpSpPr>
            <p:cNvPr id="1087" name="Google Shape;1087;p9"/>
            <p:cNvGrpSpPr/>
            <p:nvPr/>
          </p:nvGrpSpPr>
          <p:grpSpPr>
            <a:xfrm>
              <a:off x="7487144" y="3389820"/>
              <a:ext cx="350807" cy="310034"/>
              <a:chOff x="7487144" y="3389820"/>
              <a:chExt cx="350807" cy="310034"/>
            </a:xfrm>
          </p:grpSpPr>
          <p:pic>
            <p:nvPicPr>
              <p:cNvPr descr="antenna_stylized" id="1088" name="Google Shape;1088;p9"/>
              <p:cNvPicPr preferRelativeResize="0"/>
              <p:nvPr/>
            </p:nvPicPr>
            <p:blipFill rotWithShape="1">
              <a:blip r:embed="rId12">
                <a:alphaModFix/>
              </a:blip>
              <a:srcRect b="0" l="0" r="0" t="0"/>
              <a:stretch/>
            </p:blipFill>
            <p:spPr>
              <a:xfrm>
                <a:off x="7487144" y="3389820"/>
                <a:ext cx="347997" cy="167557"/>
              </a:xfrm>
              <a:prstGeom prst="rect">
                <a:avLst/>
              </a:prstGeom>
              <a:noFill/>
              <a:ln>
                <a:noFill/>
              </a:ln>
            </p:spPr>
          </p:pic>
          <p:pic>
            <p:nvPicPr>
              <p:cNvPr descr="laptop_keyboard" id="1089" name="Google Shape;1089;p9"/>
              <p:cNvPicPr preferRelativeResize="0"/>
              <p:nvPr/>
            </p:nvPicPr>
            <p:blipFill rotWithShape="1">
              <a:blip r:embed="rId13">
                <a:alphaModFix/>
              </a:blip>
              <a:srcRect b="0" l="0" r="0" t="0"/>
              <a:stretch/>
            </p:blipFill>
            <p:spPr>
              <a:xfrm flipH="1" rot="109064">
                <a:off x="7504001" y="3575889"/>
                <a:ext cx="286699" cy="119448"/>
              </a:xfrm>
              <a:prstGeom prst="rect">
                <a:avLst/>
              </a:prstGeom>
              <a:noFill/>
              <a:ln>
                <a:noFill/>
              </a:ln>
            </p:spPr>
          </p:pic>
          <p:sp>
            <p:nvSpPr>
              <p:cNvPr id="1090" name="Google Shape;1090;p9"/>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1091" name="Google Shape;1091;p9"/>
              <p:cNvPicPr preferRelativeResize="0"/>
              <p:nvPr/>
            </p:nvPicPr>
            <p:blipFill rotWithShape="1">
              <a:blip r:embed="rId14">
                <a:alphaModFix/>
              </a:blip>
              <a:srcRect b="0" l="0" r="0" t="0"/>
              <a:stretch/>
            </p:blipFill>
            <p:spPr>
              <a:xfrm>
                <a:off x="7610380" y="3463988"/>
                <a:ext cx="209692" cy="141851"/>
              </a:xfrm>
              <a:prstGeom prst="rect">
                <a:avLst/>
              </a:prstGeom>
              <a:noFill/>
              <a:ln>
                <a:noFill/>
              </a:ln>
            </p:spPr>
          </p:pic>
          <p:sp>
            <p:nvSpPr>
              <p:cNvPr id="1092" name="Google Shape;1092;p9"/>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93" name="Google Shape;1093;p9"/>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94" name="Google Shape;1094;p9"/>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95" name="Google Shape;1095;p9"/>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96" name="Google Shape;1096;p9"/>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97" name="Google Shape;1097;p9"/>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098" name="Google Shape;1098;p9"/>
              <p:cNvGrpSpPr/>
              <p:nvPr/>
            </p:nvGrpSpPr>
            <p:grpSpPr>
              <a:xfrm>
                <a:off x="7593395" y="3625649"/>
                <a:ext cx="64747" cy="27592"/>
                <a:chOff x="1740" y="2642"/>
                <a:chExt cx="752" cy="327"/>
              </a:xfrm>
            </p:grpSpPr>
            <p:sp>
              <p:nvSpPr>
                <p:cNvPr id="1099" name="Google Shape;1099;p9"/>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0" name="Google Shape;1100;p9"/>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1" name="Google Shape;1101;p9"/>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2" name="Google Shape;1102;p9"/>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3" name="Google Shape;1103;p9"/>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4" name="Google Shape;1104;p9"/>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105" name="Google Shape;1105;p9"/>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6" name="Google Shape;1106;p9"/>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7" name="Google Shape;1107;p9"/>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8" name="Google Shape;1108;p9"/>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09" name="Google Shape;1109;p9"/>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10" name="Google Shape;1110;p9"/>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11" name="Google Shape;1111;p9"/>
            <p:cNvGrpSpPr/>
            <p:nvPr/>
          </p:nvGrpSpPr>
          <p:grpSpPr>
            <a:xfrm flipH="1">
              <a:off x="7985622" y="3537823"/>
              <a:ext cx="359261" cy="342045"/>
              <a:chOff x="2839" y="3501"/>
              <a:chExt cx="755" cy="803"/>
            </a:xfrm>
          </p:grpSpPr>
          <p:pic>
            <p:nvPicPr>
              <p:cNvPr descr="desktop_computer_stylized_medium" id="1112" name="Google Shape;1112;p9"/>
              <p:cNvPicPr preferRelativeResize="0"/>
              <p:nvPr/>
            </p:nvPicPr>
            <p:blipFill rotWithShape="1">
              <a:blip r:embed="rId15">
                <a:alphaModFix/>
              </a:blip>
              <a:srcRect b="0" l="0" r="0" t="0"/>
              <a:stretch/>
            </p:blipFill>
            <p:spPr>
              <a:xfrm>
                <a:off x="2839" y="3501"/>
                <a:ext cx="755" cy="803"/>
              </a:xfrm>
              <a:prstGeom prst="rect">
                <a:avLst/>
              </a:prstGeom>
              <a:noFill/>
              <a:ln>
                <a:noFill/>
              </a:ln>
            </p:spPr>
          </p:pic>
          <p:sp>
            <p:nvSpPr>
              <p:cNvPr id="1113" name="Google Shape;1113;p9"/>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14" name="Google Shape;1114;p9"/>
            <p:cNvGrpSpPr/>
            <p:nvPr/>
          </p:nvGrpSpPr>
          <p:grpSpPr>
            <a:xfrm>
              <a:off x="7797061" y="3296104"/>
              <a:ext cx="347997" cy="396620"/>
              <a:chOff x="7797061" y="3296104"/>
              <a:chExt cx="347997" cy="396620"/>
            </a:xfrm>
          </p:grpSpPr>
          <p:pic>
            <p:nvPicPr>
              <p:cNvPr descr="fridge2.png" id="1115" name="Google Shape;1115;p9"/>
              <p:cNvPicPr preferRelativeResize="0"/>
              <p:nvPr/>
            </p:nvPicPr>
            <p:blipFill rotWithShape="1">
              <a:blip r:embed="rId16">
                <a:alphaModFix/>
              </a:blip>
              <a:srcRect b="0" l="0" r="0" t="0"/>
              <a:stretch/>
            </p:blipFill>
            <p:spPr>
              <a:xfrm>
                <a:off x="7896825" y="3355697"/>
                <a:ext cx="189578" cy="337027"/>
              </a:xfrm>
              <a:prstGeom prst="rect">
                <a:avLst/>
              </a:prstGeom>
              <a:noFill/>
              <a:ln>
                <a:noFill/>
              </a:ln>
            </p:spPr>
          </p:pic>
          <p:pic>
            <p:nvPicPr>
              <p:cNvPr descr="antenna_stylized" id="1116" name="Google Shape;1116;p9"/>
              <p:cNvPicPr preferRelativeResize="0"/>
              <p:nvPr/>
            </p:nvPicPr>
            <p:blipFill rotWithShape="1">
              <a:blip r:embed="rId12">
                <a:alphaModFix/>
              </a:blip>
              <a:srcRect b="0" l="0" r="0" t="0"/>
              <a:stretch/>
            </p:blipFill>
            <p:spPr>
              <a:xfrm>
                <a:off x="7797061" y="3296104"/>
                <a:ext cx="347997" cy="167557"/>
              </a:xfrm>
              <a:prstGeom prst="rect">
                <a:avLst/>
              </a:prstGeom>
              <a:noFill/>
              <a:ln>
                <a:noFill/>
              </a:ln>
            </p:spPr>
          </p:pic>
        </p:grpSp>
      </p:grpSp>
      <p:grpSp>
        <p:nvGrpSpPr>
          <p:cNvPr id="1117" name="Google Shape;1117;p9"/>
          <p:cNvGrpSpPr/>
          <p:nvPr/>
        </p:nvGrpSpPr>
        <p:grpSpPr>
          <a:xfrm>
            <a:off x="7993910" y="2495164"/>
            <a:ext cx="388836" cy="909182"/>
            <a:chOff x="11058573" y="3399165"/>
            <a:chExt cx="518448" cy="1212242"/>
          </a:xfrm>
        </p:grpSpPr>
        <p:grpSp>
          <p:nvGrpSpPr>
            <p:cNvPr id="1118" name="Google Shape;1118;p9"/>
            <p:cNvGrpSpPr/>
            <p:nvPr/>
          </p:nvGrpSpPr>
          <p:grpSpPr>
            <a:xfrm>
              <a:off x="11087182" y="4159591"/>
              <a:ext cx="489839" cy="451816"/>
              <a:chOff x="5103720" y="2693365"/>
              <a:chExt cx="611650" cy="414788"/>
            </a:xfrm>
          </p:grpSpPr>
          <p:cxnSp>
            <p:nvCxnSpPr>
              <p:cNvPr id="1119" name="Google Shape;1119;p9"/>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1120" name="Google Shape;1120;p9"/>
              <p:cNvGrpSpPr/>
              <p:nvPr/>
            </p:nvGrpSpPr>
            <p:grpSpPr>
              <a:xfrm>
                <a:off x="5275406" y="2693365"/>
                <a:ext cx="439964" cy="414788"/>
                <a:chOff x="5275406" y="2711455"/>
                <a:chExt cx="452949" cy="405518"/>
              </a:xfrm>
            </p:grpSpPr>
            <p:pic>
              <p:nvPicPr>
                <p:cNvPr descr="server_rack.png" id="1121" name="Google Shape;1121;p9"/>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1122" name="Google Shape;1122;p9"/>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1123" name="Google Shape;1123;p9"/>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nvGrpSpPr>
            <p:cNvPr id="1124" name="Google Shape;1124;p9"/>
            <p:cNvGrpSpPr/>
            <p:nvPr/>
          </p:nvGrpSpPr>
          <p:grpSpPr>
            <a:xfrm>
              <a:off x="11058573" y="3399165"/>
              <a:ext cx="423724" cy="405973"/>
              <a:chOff x="5103720" y="2693365"/>
              <a:chExt cx="611650" cy="414788"/>
            </a:xfrm>
          </p:grpSpPr>
          <p:cxnSp>
            <p:nvCxnSpPr>
              <p:cNvPr id="1125" name="Google Shape;1125;p9"/>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1126" name="Google Shape;1126;p9"/>
              <p:cNvGrpSpPr/>
              <p:nvPr/>
            </p:nvGrpSpPr>
            <p:grpSpPr>
              <a:xfrm>
                <a:off x="5275406" y="2693365"/>
                <a:ext cx="439964" cy="414788"/>
                <a:chOff x="5275406" y="2711455"/>
                <a:chExt cx="452949" cy="405518"/>
              </a:xfrm>
            </p:grpSpPr>
            <p:pic>
              <p:nvPicPr>
                <p:cNvPr descr="server_rack.png" id="1127" name="Google Shape;1127;p9"/>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1128" name="Google Shape;1128;p9"/>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1129" name="Google Shape;1129;p9"/>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grpSp>
        <p:nvGrpSpPr>
          <p:cNvPr id="1130" name="Google Shape;1130;p9"/>
          <p:cNvGrpSpPr/>
          <p:nvPr/>
        </p:nvGrpSpPr>
        <p:grpSpPr>
          <a:xfrm flipH="1">
            <a:off x="5395966" y="3555696"/>
            <a:ext cx="259223" cy="240227"/>
            <a:chOff x="2839" y="3501"/>
            <a:chExt cx="755" cy="803"/>
          </a:xfrm>
        </p:grpSpPr>
        <p:pic>
          <p:nvPicPr>
            <p:cNvPr descr="desktop_computer_stylized_medium" id="1131" name="Google Shape;1131;p9"/>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132" name="Google Shape;1132;p9"/>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33" name="Google Shape;1133;p9"/>
          <p:cNvGrpSpPr/>
          <p:nvPr/>
        </p:nvGrpSpPr>
        <p:grpSpPr>
          <a:xfrm>
            <a:off x="6311586" y="4270182"/>
            <a:ext cx="232640" cy="234006"/>
            <a:chOff x="877" y="1008"/>
            <a:chExt cx="2747" cy="2626"/>
          </a:xfrm>
        </p:grpSpPr>
        <p:pic>
          <p:nvPicPr>
            <p:cNvPr descr="antenna_stylized" id="1134" name="Google Shape;1134;p9"/>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1135" name="Google Shape;1135;p9"/>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1136" name="Google Shape;1136;p9"/>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1137" name="Google Shape;1137;p9"/>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1138" name="Google Shape;1138;p9"/>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39" name="Google Shape;1139;p9"/>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0" name="Google Shape;1140;p9"/>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1" name="Google Shape;1141;p9"/>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2" name="Google Shape;1142;p9"/>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3" name="Google Shape;1143;p9"/>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144" name="Google Shape;1144;p9"/>
            <p:cNvGrpSpPr/>
            <p:nvPr/>
          </p:nvGrpSpPr>
          <p:grpSpPr>
            <a:xfrm>
              <a:off x="1709" y="3008"/>
              <a:ext cx="507" cy="234"/>
              <a:chOff x="1740" y="2642"/>
              <a:chExt cx="752" cy="327"/>
            </a:xfrm>
          </p:grpSpPr>
          <p:sp>
            <p:nvSpPr>
              <p:cNvPr id="1145" name="Google Shape;1145;p9"/>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6" name="Google Shape;1146;p9"/>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7" name="Google Shape;1147;p9"/>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8" name="Google Shape;1148;p9"/>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9" name="Google Shape;1149;p9"/>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0" name="Google Shape;1150;p9"/>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151" name="Google Shape;1151;p9"/>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2" name="Google Shape;1152;p9"/>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3" name="Google Shape;1153;p9"/>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4" name="Google Shape;1154;p9"/>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5" name="Google Shape;1155;p9"/>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56" name="Google Shape;1156;p9"/>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57" name="Google Shape;1157;p9"/>
          <p:cNvGrpSpPr/>
          <p:nvPr/>
        </p:nvGrpSpPr>
        <p:grpSpPr>
          <a:xfrm flipH="1">
            <a:off x="5525757" y="4009068"/>
            <a:ext cx="259223" cy="240227"/>
            <a:chOff x="2839" y="3501"/>
            <a:chExt cx="755" cy="803"/>
          </a:xfrm>
        </p:grpSpPr>
        <p:pic>
          <p:nvPicPr>
            <p:cNvPr descr="desktop_computer_stylized_medium" id="1158" name="Google Shape;1158;p9"/>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159" name="Google Shape;1159;p9"/>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60" name="Google Shape;1160;p9"/>
          <p:cNvGrpSpPr/>
          <p:nvPr/>
        </p:nvGrpSpPr>
        <p:grpSpPr>
          <a:xfrm flipH="1">
            <a:off x="5824425" y="4025173"/>
            <a:ext cx="259223" cy="240227"/>
            <a:chOff x="2839" y="3501"/>
            <a:chExt cx="755" cy="803"/>
          </a:xfrm>
        </p:grpSpPr>
        <p:pic>
          <p:nvPicPr>
            <p:cNvPr descr="desktop_computer_stylized_medium" id="1161" name="Google Shape;1161;p9"/>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162" name="Google Shape;1162;p9"/>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1163" name="Google Shape;1163;p9"/>
          <p:cNvGrpSpPr/>
          <p:nvPr/>
        </p:nvGrpSpPr>
        <p:grpSpPr>
          <a:xfrm>
            <a:off x="6846260" y="4270154"/>
            <a:ext cx="239448" cy="192627"/>
            <a:chOff x="877" y="1008"/>
            <a:chExt cx="2747" cy="2626"/>
          </a:xfrm>
        </p:grpSpPr>
        <p:pic>
          <p:nvPicPr>
            <p:cNvPr descr="antenna_stylized" id="1164" name="Google Shape;1164;p9"/>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1165" name="Google Shape;1165;p9"/>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1166" name="Google Shape;1166;p9"/>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screen" id="1167" name="Google Shape;1167;p9"/>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1168" name="Google Shape;1168;p9"/>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69" name="Google Shape;1169;p9"/>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0" name="Google Shape;1170;p9"/>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1" name="Google Shape;1171;p9"/>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2" name="Google Shape;1172;p9"/>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3" name="Google Shape;1173;p9"/>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174" name="Google Shape;1174;p9"/>
            <p:cNvGrpSpPr/>
            <p:nvPr/>
          </p:nvGrpSpPr>
          <p:grpSpPr>
            <a:xfrm>
              <a:off x="1709" y="3008"/>
              <a:ext cx="507" cy="234"/>
              <a:chOff x="1740" y="2642"/>
              <a:chExt cx="752" cy="327"/>
            </a:xfrm>
          </p:grpSpPr>
          <p:sp>
            <p:nvSpPr>
              <p:cNvPr id="1175" name="Google Shape;1175;p9"/>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6" name="Google Shape;1176;p9"/>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7" name="Google Shape;1177;p9"/>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8" name="Google Shape;1178;p9"/>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79" name="Google Shape;1179;p9"/>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0" name="Google Shape;1180;p9"/>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181" name="Google Shape;1181;p9"/>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2" name="Google Shape;1182;p9"/>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3" name="Google Shape;1183;p9"/>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4" name="Google Shape;1184;p9"/>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5" name="Google Shape;1185;p9"/>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6" name="Google Shape;1186;p9"/>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187" name="Google Shape;1187;p9"/>
          <p:cNvSpPr/>
          <p:nvPr/>
        </p:nvSpPr>
        <p:spPr>
          <a:xfrm>
            <a:off x="7310395" y="4151528"/>
            <a:ext cx="25537" cy="249693"/>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8" name="Google Shape;1188;p9"/>
          <p:cNvSpPr/>
          <p:nvPr/>
        </p:nvSpPr>
        <p:spPr>
          <a:xfrm>
            <a:off x="7315178" y="4166492"/>
            <a:ext cx="15249" cy="231013"/>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89" name="Google Shape;1189;p9"/>
          <p:cNvSpPr/>
          <p:nvPr/>
        </p:nvSpPr>
        <p:spPr>
          <a:xfrm>
            <a:off x="7311838" y="4283365"/>
            <a:ext cx="23732" cy="20644"/>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90" name="Google Shape;1190;p9"/>
          <p:cNvSpPr/>
          <p:nvPr/>
        </p:nvSpPr>
        <p:spPr>
          <a:xfrm>
            <a:off x="7214924" y="4179599"/>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191" name="Google Shape;1191;p9"/>
          <p:cNvGrpSpPr/>
          <p:nvPr/>
        </p:nvGrpSpPr>
        <p:grpSpPr>
          <a:xfrm>
            <a:off x="7263489" y="4176968"/>
            <a:ext cx="52138" cy="16407"/>
            <a:chOff x="613" y="2566"/>
            <a:chExt cx="721" cy="144"/>
          </a:xfrm>
        </p:grpSpPr>
        <p:sp>
          <p:nvSpPr>
            <p:cNvPr id="1192" name="Google Shape;1192;p9"/>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93" name="Google Shape;1193;p9"/>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94" name="Google Shape;1194;p9"/>
          <p:cNvSpPr/>
          <p:nvPr/>
        </p:nvSpPr>
        <p:spPr>
          <a:xfrm>
            <a:off x="7215827" y="4215863"/>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195" name="Google Shape;1195;p9"/>
          <p:cNvGrpSpPr/>
          <p:nvPr/>
        </p:nvGrpSpPr>
        <p:grpSpPr>
          <a:xfrm>
            <a:off x="7263454" y="4212383"/>
            <a:ext cx="52138" cy="14636"/>
            <a:chOff x="615" y="2564"/>
            <a:chExt cx="721" cy="139"/>
          </a:xfrm>
        </p:grpSpPr>
        <p:sp>
          <p:nvSpPr>
            <p:cNvPr id="1196" name="Google Shape;1196;p9"/>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97" name="Google Shape;1197;p9"/>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98" name="Google Shape;1198;p9"/>
          <p:cNvSpPr/>
          <p:nvPr/>
        </p:nvSpPr>
        <p:spPr>
          <a:xfrm>
            <a:off x="7215827" y="4252126"/>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99" name="Google Shape;1199;p9"/>
          <p:cNvSpPr/>
          <p:nvPr/>
        </p:nvSpPr>
        <p:spPr>
          <a:xfrm>
            <a:off x="7216729" y="4285003"/>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00" name="Google Shape;1200;p9"/>
          <p:cNvGrpSpPr/>
          <p:nvPr/>
        </p:nvGrpSpPr>
        <p:grpSpPr>
          <a:xfrm>
            <a:off x="7262588" y="4284081"/>
            <a:ext cx="52156" cy="14713"/>
            <a:chOff x="618" y="2586"/>
            <a:chExt cx="720" cy="124"/>
          </a:xfrm>
        </p:grpSpPr>
        <p:sp>
          <p:nvSpPr>
            <p:cNvPr id="1201" name="Google Shape;1201;p9"/>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02" name="Google Shape;1202;p9"/>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03" name="Google Shape;1203;p9"/>
          <p:cNvSpPr/>
          <p:nvPr/>
        </p:nvSpPr>
        <p:spPr>
          <a:xfrm>
            <a:off x="7312200" y="4252126"/>
            <a:ext cx="23732" cy="20535"/>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04" name="Google Shape;1204;p9"/>
          <p:cNvGrpSpPr/>
          <p:nvPr/>
        </p:nvGrpSpPr>
        <p:grpSpPr>
          <a:xfrm>
            <a:off x="7262587" y="4249504"/>
            <a:ext cx="53025" cy="14636"/>
            <a:chOff x="613" y="2571"/>
            <a:chExt cx="732" cy="134"/>
          </a:xfrm>
        </p:grpSpPr>
        <p:sp>
          <p:nvSpPr>
            <p:cNvPr id="1205" name="Google Shape;1205;p9"/>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06" name="Google Shape;1206;p9"/>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07" name="Google Shape;1207;p9"/>
          <p:cNvSpPr/>
          <p:nvPr/>
        </p:nvSpPr>
        <p:spPr>
          <a:xfrm>
            <a:off x="7308410" y="4151091"/>
            <a:ext cx="6300" cy="24960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08" name="Google Shape;1208;p9"/>
          <p:cNvSpPr/>
          <p:nvPr/>
        </p:nvSpPr>
        <p:spPr>
          <a:xfrm>
            <a:off x="7314365" y="4214225"/>
            <a:ext cx="21386" cy="23265"/>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09" name="Google Shape;1209;p9"/>
          <p:cNvSpPr/>
          <p:nvPr/>
        </p:nvSpPr>
        <p:spPr>
          <a:xfrm>
            <a:off x="7314636" y="4178507"/>
            <a:ext cx="22018" cy="26214"/>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10" name="Google Shape;1210;p9"/>
          <p:cNvSpPr/>
          <p:nvPr/>
        </p:nvSpPr>
        <p:spPr>
          <a:xfrm>
            <a:off x="7332683" y="4389425"/>
            <a:ext cx="4500" cy="10500"/>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11" name="Google Shape;1211;p9"/>
          <p:cNvSpPr/>
          <p:nvPr/>
        </p:nvSpPr>
        <p:spPr>
          <a:xfrm>
            <a:off x="7313463" y="4389752"/>
            <a:ext cx="22108" cy="21845"/>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12" name="Google Shape;1212;p9"/>
          <p:cNvSpPr/>
          <p:nvPr/>
        </p:nvSpPr>
        <p:spPr>
          <a:xfrm>
            <a:off x="7208608" y="4396415"/>
            <a:ext cx="108000" cy="1650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13" name="Google Shape;1213;p9"/>
          <p:cNvSpPr/>
          <p:nvPr/>
        </p:nvSpPr>
        <p:spPr>
          <a:xfrm>
            <a:off x="7214924" y="4400675"/>
            <a:ext cx="96300" cy="8700"/>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14" name="Google Shape;1214;p9"/>
          <p:cNvSpPr/>
          <p:nvPr/>
        </p:nvSpPr>
        <p:spPr>
          <a:xfrm>
            <a:off x="7223858" y="436441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15" name="Google Shape;1215;p9"/>
          <p:cNvSpPr/>
          <p:nvPr/>
        </p:nvSpPr>
        <p:spPr>
          <a:xfrm>
            <a:off x="7240100" y="4364411"/>
            <a:ext cx="14400" cy="15600"/>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216" name="Google Shape;1216;p9"/>
          <p:cNvSpPr/>
          <p:nvPr/>
        </p:nvSpPr>
        <p:spPr>
          <a:xfrm>
            <a:off x="7255351" y="436441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17" name="Google Shape;1217;p9"/>
          <p:cNvSpPr/>
          <p:nvPr/>
        </p:nvSpPr>
        <p:spPr>
          <a:xfrm>
            <a:off x="7292258" y="4304883"/>
            <a:ext cx="7200" cy="82800"/>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18" name="Google Shape;1218;p9"/>
          <p:cNvGrpSpPr/>
          <p:nvPr/>
        </p:nvGrpSpPr>
        <p:grpSpPr>
          <a:xfrm flipH="1">
            <a:off x="5240810" y="3841370"/>
            <a:ext cx="259223" cy="240227"/>
            <a:chOff x="2839" y="3501"/>
            <a:chExt cx="755" cy="803"/>
          </a:xfrm>
        </p:grpSpPr>
        <p:pic>
          <p:nvPicPr>
            <p:cNvPr descr="desktop_computer_stylized_medium" id="1219" name="Google Shape;1219;p9"/>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220" name="Google Shape;1220;p9"/>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221" name="Google Shape;1221;p9"/>
          <p:cNvSpPr/>
          <p:nvPr/>
        </p:nvSpPr>
        <p:spPr>
          <a:xfrm>
            <a:off x="4315262" y="905010"/>
            <a:ext cx="4019700" cy="3716100"/>
          </a:xfrm>
          <a:prstGeom prst="rect">
            <a:avLst/>
          </a:prstGeom>
          <a:solidFill>
            <a:schemeClr val="lt1">
              <a:alpha val="67843"/>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1222" name="Google Shape;1222;p9"/>
          <p:cNvGrpSpPr/>
          <p:nvPr/>
        </p:nvGrpSpPr>
        <p:grpSpPr>
          <a:xfrm>
            <a:off x="5222993" y="1275369"/>
            <a:ext cx="311944" cy="289322"/>
            <a:chOff x="2751" y="1851"/>
            <a:chExt cx="462" cy="478"/>
          </a:xfrm>
        </p:grpSpPr>
        <p:pic>
          <p:nvPicPr>
            <p:cNvPr descr="iphone_stylized_small" id="1223" name="Google Shape;1223;p9"/>
            <p:cNvPicPr preferRelativeResize="0"/>
            <p:nvPr/>
          </p:nvPicPr>
          <p:blipFill rotWithShape="1">
            <a:blip r:embed="rId22">
              <a:alphaModFix/>
            </a:blip>
            <a:srcRect b="0" l="0" r="0" t="0"/>
            <a:stretch/>
          </p:blipFill>
          <p:spPr>
            <a:xfrm>
              <a:off x="2928" y="1922"/>
              <a:ext cx="152" cy="407"/>
            </a:xfrm>
            <a:prstGeom prst="rect">
              <a:avLst/>
            </a:prstGeom>
            <a:noFill/>
            <a:ln>
              <a:noFill/>
            </a:ln>
          </p:spPr>
        </p:pic>
        <p:pic>
          <p:nvPicPr>
            <p:cNvPr descr="antenna_radiation_stylized" id="1224" name="Google Shape;1224;p9"/>
            <p:cNvPicPr preferRelativeResize="0"/>
            <p:nvPr/>
          </p:nvPicPr>
          <p:blipFill rotWithShape="1">
            <a:blip r:embed="rId23">
              <a:alphaModFix/>
            </a:blip>
            <a:srcRect b="0" l="0" r="0" t="0"/>
            <a:stretch/>
          </p:blipFill>
          <p:spPr>
            <a:xfrm>
              <a:off x="2751" y="1851"/>
              <a:ext cx="462" cy="110"/>
            </a:xfrm>
            <a:prstGeom prst="rect">
              <a:avLst/>
            </a:prstGeom>
            <a:noFill/>
            <a:ln>
              <a:noFill/>
            </a:ln>
          </p:spPr>
        </p:pic>
      </p:grpSp>
      <p:sp>
        <p:nvSpPr>
          <p:cNvPr id="1225" name="Google Shape;1225;p9"/>
          <p:cNvSpPr/>
          <p:nvPr/>
        </p:nvSpPr>
        <p:spPr>
          <a:xfrm>
            <a:off x="5170568" y="1241203"/>
            <a:ext cx="459300" cy="382500"/>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226" name="Google Shape;1226;p9"/>
          <p:cNvSpPr/>
          <p:nvPr/>
        </p:nvSpPr>
        <p:spPr>
          <a:xfrm>
            <a:off x="7062788" y="4089879"/>
            <a:ext cx="459300" cy="382500"/>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227" name="Google Shape;1227;p9"/>
          <p:cNvSpPr/>
          <p:nvPr/>
        </p:nvSpPr>
        <p:spPr>
          <a:xfrm>
            <a:off x="5414709" y="773610"/>
            <a:ext cx="228600" cy="707231"/>
          </a:xfrm>
          <a:custGeom>
            <a:rect b="b" l="l" r="r" t="t"/>
            <a:pathLst>
              <a:path extrusionOk="0" h="594" w="192">
                <a:moveTo>
                  <a:pt x="0" y="594"/>
                </a:moveTo>
                <a:lnTo>
                  <a:pt x="192" y="0"/>
                </a:lnTo>
                <a:lnTo>
                  <a:pt x="192" y="515"/>
                </a:lnTo>
                <a:lnTo>
                  <a:pt x="0" y="594"/>
                </a:lnTo>
                <a:close/>
              </a:path>
            </a:pathLst>
          </a:custGeom>
          <a:gradFill>
            <a:gsLst>
              <a:gs pos="0">
                <a:schemeClr val="lt1"/>
              </a:gs>
              <a:gs pos="100000">
                <a:srgbClr val="CC000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28" name="Google Shape;1228;p9"/>
          <p:cNvGrpSpPr/>
          <p:nvPr/>
        </p:nvGrpSpPr>
        <p:grpSpPr>
          <a:xfrm>
            <a:off x="7411886" y="3481029"/>
            <a:ext cx="660551" cy="807975"/>
            <a:chOff x="10288915" y="4742972"/>
            <a:chExt cx="880734" cy="1077300"/>
          </a:xfrm>
        </p:grpSpPr>
        <p:grpSp>
          <p:nvGrpSpPr>
            <p:cNvPr id="1229" name="Google Shape;1229;p9"/>
            <p:cNvGrpSpPr/>
            <p:nvPr/>
          </p:nvGrpSpPr>
          <p:grpSpPr>
            <a:xfrm>
              <a:off x="10288915" y="5273951"/>
              <a:ext cx="177192" cy="330833"/>
              <a:chOff x="4140" y="429"/>
              <a:chExt cx="1425" cy="2396"/>
            </a:xfrm>
          </p:grpSpPr>
          <p:sp>
            <p:nvSpPr>
              <p:cNvPr id="1230" name="Google Shape;1230;p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31" name="Google Shape;1231;p9"/>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32" name="Google Shape;1232;p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33" name="Google Shape;1233;p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34" name="Google Shape;1234;p9"/>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35" name="Google Shape;1235;p9"/>
              <p:cNvGrpSpPr/>
              <p:nvPr/>
            </p:nvGrpSpPr>
            <p:grpSpPr>
              <a:xfrm>
                <a:off x="4748" y="666"/>
                <a:ext cx="578" cy="150"/>
                <a:chOff x="613" y="2566"/>
                <a:chExt cx="721" cy="144"/>
              </a:xfrm>
            </p:grpSpPr>
            <p:sp>
              <p:nvSpPr>
                <p:cNvPr id="1236" name="Google Shape;1236;p9"/>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37" name="Google Shape;1237;p9"/>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38" name="Google Shape;1238;p9"/>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39" name="Google Shape;1239;p9"/>
              <p:cNvGrpSpPr/>
              <p:nvPr/>
            </p:nvGrpSpPr>
            <p:grpSpPr>
              <a:xfrm>
                <a:off x="4748" y="990"/>
                <a:ext cx="578" cy="134"/>
                <a:chOff x="615" y="2564"/>
                <a:chExt cx="721" cy="139"/>
              </a:xfrm>
            </p:grpSpPr>
            <p:sp>
              <p:nvSpPr>
                <p:cNvPr id="1240" name="Google Shape;1240;p9"/>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41" name="Google Shape;1241;p9"/>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42" name="Google Shape;1242;p9"/>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43" name="Google Shape;1243;p9"/>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44" name="Google Shape;1244;p9"/>
              <p:cNvGrpSpPr/>
              <p:nvPr/>
            </p:nvGrpSpPr>
            <p:grpSpPr>
              <a:xfrm>
                <a:off x="4738" y="1647"/>
                <a:ext cx="578" cy="135"/>
                <a:chOff x="618" y="2586"/>
                <a:chExt cx="720" cy="124"/>
              </a:xfrm>
            </p:grpSpPr>
            <p:sp>
              <p:nvSpPr>
                <p:cNvPr id="1245" name="Google Shape;1245;p9"/>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46" name="Google Shape;1246;p9"/>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47" name="Google Shape;1247;p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48" name="Google Shape;1248;p9"/>
              <p:cNvGrpSpPr/>
              <p:nvPr/>
            </p:nvGrpSpPr>
            <p:grpSpPr>
              <a:xfrm>
                <a:off x="4738" y="1330"/>
                <a:ext cx="588" cy="134"/>
                <a:chOff x="613" y="2571"/>
                <a:chExt cx="732" cy="134"/>
              </a:xfrm>
            </p:grpSpPr>
            <p:sp>
              <p:nvSpPr>
                <p:cNvPr id="1249" name="Google Shape;1249;p9"/>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0" name="Google Shape;1250;p9"/>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51" name="Google Shape;1251;p9"/>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2" name="Google Shape;1252;p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53" name="Google Shape;1253;p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54" name="Google Shape;1254;p9"/>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5" name="Google Shape;1255;p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56" name="Google Shape;1256;p9"/>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7" name="Google Shape;1257;p9"/>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8" name="Google Shape;1258;p9"/>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59" name="Google Shape;1259;p9"/>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260" name="Google Shape;1260;p9"/>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61" name="Google Shape;1261;p9"/>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62" name="Google Shape;1262;p9"/>
            <p:cNvSpPr/>
            <p:nvPr/>
          </p:nvSpPr>
          <p:spPr>
            <a:xfrm>
              <a:off x="10452186" y="4753064"/>
              <a:ext cx="676276" cy="776288"/>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3" name="Google Shape;1263;p9"/>
            <p:cNvSpPr/>
            <p:nvPr/>
          </p:nvSpPr>
          <p:spPr>
            <a:xfrm>
              <a:off x="10418848" y="4776877"/>
              <a:ext cx="690563" cy="800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4" name="Google Shape;1264;p9"/>
            <p:cNvSpPr/>
            <p:nvPr/>
          </p:nvSpPr>
          <p:spPr>
            <a:xfrm>
              <a:off x="10425991" y="4930726"/>
              <a:ext cx="676276" cy="186668"/>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5" name="Google Shape;1265;p9"/>
            <p:cNvSpPr txBox="1"/>
            <p:nvPr/>
          </p:nvSpPr>
          <p:spPr>
            <a:xfrm>
              <a:off x="10355149" y="4742972"/>
              <a:ext cx="8145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data 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266" name="Google Shape;1266;p9"/>
            <p:cNvCxnSpPr/>
            <p:nvPr/>
          </p:nvCxnSpPr>
          <p:spPr>
            <a:xfrm>
              <a:off x="10418848" y="5119777"/>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1267" name="Google Shape;1267;p9"/>
            <p:cNvCxnSpPr/>
            <p:nvPr/>
          </p:nvCxnSpPr>
          <p:spPr>
            <a:xfrm>
              <a:off x="10428373" y="5257889"/>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1268" name="Google Shape;1268;p9"/>
            <p:cNvCxnSpPr/>
            <p:nvPr/>
          </p:nvCxnSpPr>
          <p:spPr>
            <a:xfrm>
              <a:off x="10428373" y="5396002"/>
              <a:ext cx="690563" cy="4763"/>
            </a:xfrm>
            <a:prstGeom prst="straightConnector1">
              <a:avLst/>
            </a:prstGeom>
            <a:noFill/>
            <a:ln cap="flat" cmpd="sng" w="12700">
              <a:solidFill>
                <a:schemeClr val="dk1"/>
              </a:solidFill>
              <a:prstDash val="solid"/>
              <a:round/>
              <a:headEnd len="med" w="med" type="none"/>
              <a:tailEnd len="med" w="med" type="none"/>
            </a:ln>
          </p:spPr>
        </p:cxnSp>
      </p:grpSp>
      <p:sp>
        <p:nvSpPr>
          <p:cNvPr id="1269" name="Google Shape;1269;p9"/>
          <p:cNvSpPr/>
          <p:nvPr/>
        </p:nvSpPr>
        <p:spPr>
          <a:xfrm>
            <a:off x="7273592" y="3505267"/>
            <a:ext cx="228600" cy="707231"/>
          </a:xfrm>
          <a:custGeom>
            <a:rect b="b" l="l" r="r" t="t"/>
            <a:pathLst>
              <a:path extrusionOk="0" h="594" w="192">
                <a:moveTo>
                  <a:pt x="0" y="594"/>
                </a:moveTo>
                <a:lnTo>
                  <a:pt x="192" y="0"/>
                </a:lnTo>
                <a:lnTo>
                  <a:pt x="192" y="515"/>
                </a:lnTo>
                <a:lnTo>
                  <a:pt x="0" y="594"/>
                </a:lnTo>
                <a:close/>
              </a:path>
            </a:pathLst>
          </a:custGeom>
          <a:gradFill>
            <a:gsLst>
              <a:gs pos="0">
                <a:schemeClr val="lt1"/>
              </a:gs>
              <a:gs pos="100000">
                <a:srgbClr val="CC000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70" name="Google Shape;1270;p9"/>
          <p:cNvGrpSpPr/>
          <p:nvPr/>
        </p:nvGrpSpPr>
        <p:grpSpPr>
          <a:xfrm>
            <a:off x="7197081" y="4136100"/>
            <a:ext cx="161230" cy="302940"/>
            <a:chOff x="4140" y="429"/>
            <a:chExt cx="1425" cy="2396"/>
          </a:xfrm>
        </p:grpSpPr>
        <p:sp>
          <p:nvSpPr>
            <p:cNvPr id="1271" name="Google Shape;1271;p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72" name="Google Shape;1272;p9"/>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73" name="Google Shape;1273;p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74" name="Google Shape;1274;p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75" name="Google Shape;1275;p9"/>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76" name="Google Shape;1276;p9"/>
            <p:cNvGrpSpPr/>
            <p:nvPr/>
          </p:nvGrpSpPr>
          <p:grpSpPr>
            <a:xfrm>
              <a:off x="4748" y="666"/>
              <a:ext cx="578" cy="150"/>
              <a:chOff x="613" y="2566"/>
              <a:chExt cx="721" cy="144"/>
            </a:xfrm>
          </p:grpSpPr>
          <p:sp>
            <p:nvSpPr>
              <p:cNvPr id="1277" name="Google Shape;1277;p9"/>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78" name="Google Shape;1278;p9"/>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79" name="Google Shape;1279;p9"/>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80" name="Google Shape;1280;p9"/>
            <p:cNvGrpSpPr/>
            <p:nvPr/>
          </p:nvGrpSpPr>
          <p:grpSpPr>
            <a:xfrm>
              <a:off x="4748" y="990"/>
              <a:ext cx="578" cy="134"/>
              <a:chOff x="615" y="2564"/>
              <a:chExt cx="721" cy="139"/>
            </a:xfrm>
          </p:grpSpPr>
          <p:sp>
            <p:nvSpPr>
              <p:cNvPr id="1281" name="Google Shape;1281;p9"/>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82" name="Google Shape;1282;p9"/>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83" name="Google Shape;1283;p9"/>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84" name="Google Shape;1284;p9"/>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285" name="Google Shape;1285;p9"/>
            <p:cNvGrpSpPr/>
            <p:nvPr/>
          </p:nvGrpSpPr>
          <p:grpSpPr>
            <a:xfrm>
              <a:off x="4738" y="1647"/>
              <a:ext cx="578" cy="135"/>
              <a:chOff x="618" y="2586"/>
              <a:chExt cx="720" cy="124"/>
            </a:xfrm>
          </p:grpSpPr>
          <p:sp>
            <p:nvSpPr>
              <p:cNvPr id="1286" name="Google Shape;1286;p9"/>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87" name="Google Shape;1287;p9"/>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88" name="Google Shape;1288;p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89" name="Google Shape;1289;p9"/>
            <p:cNvGrpSpPr/>
            <p:nvPr/>
          </p:nvGrpSpPr>
          <p:grpSpPr>
            <a:xfrm>
              <a:off x="4738" y="1330"/>
              <a:ext cx="588" cy="134"/>
              <a:chOff x="613" y="2571"/>
              <a:chExt cx="732" cy="134"/>
            </a:xfrm>
          </p:grpSpPr>
          <p:sp>
            <p:nvSpPr>
              <p:cNvPr id="1290" name="Google Shape;1290;p9"/>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91" name="Google Shape;1291;p9"/>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292" name="Google Shape;1292;p9"/>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93" name="Google Shape;1293;p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94" name="Google Shape;1294;p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95" name="Google Shape;1295;p9"/>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96" name="Google Shape;1296;p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97" name="Google Shape;1297;p9"/>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98" name="Google Shape;1298;p9"/>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299" name="Google Shape;1299;p9"/>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300" name="Google Shape;1300;p9"/>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301" name="Google Shape;1301;p9"/>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302" name="Google Shape;1302;p9"/>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grpSp>
        <p:nvGrpSpPr>
          <p:cNvPr id="1303" name="Google Shape;1303;p9"/>
          <p:cNvGrpSpPr/>
          <p:nvPr/>
        </p:nvGrpSpPr>
        <p:grpSpPr>
          <a:xfrm>
            <a:off x="5599852" y="733975"/>
            <a:ext cx="610875" cy="807975"/>
            <a:chOff x="9791027" y="656358"/>
            <a:chExt cx="814500" cy="1077300"/>
          </a:xfrm>
        </p:grpSpPr>
        <p:sp>
          <p:nvSpPr>
            <p:cNvPr id="1304" name="Google Shape;1304;p9"/>
            <p:cNvSpPr/>
            <p:nvPr/>
          </p:nvSpPr>
          <p:spPr>
            <a:xfrm>
              <a:off x="9888064" y="666450"/>
              <a:ext cx="676276" cy="776288"/>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5" name="Google Shape;1305;p9"/>
            <p:cNvSpPr/>
            <p:nvPr/>
          </p:nvSpPr>
          <p:spPr>
            <a:xfrm>
              <a:off x="9854726" y="690263"/>
              <a:ext cx="690563" cy="800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6" name="Google Shape;1306;p9"/>
            <p:cNvSpPr/>
            <p:nvPr/>
          </p:nvSpPr>
          <p:spPr>
            <a:xfrm>
              <a:off x="9861869" y="844112"/>
              <a:ext cx="676276" cy="186668"/>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7" name="Google Shape;1307;p9"/>
            <p:cNvSpPr txBox="1"/>
            <p:nvPr/>
          </p:nvSpPr>
          <p:spPr>
            <a:xfrm>
              <a:off x="9791027" y="656358"/>
              <a:ext cx="8145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data 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308" name="Google Shape;1308;p9"/>
            <p:cNvCxnSpPr/>
            <p:nvPr/>
          </p:nvCxnSpPr>
          <p:spPr>
            <a:xfrm>
              <a:off x="9854726" y="1033163"/>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1309" name="Google Shape;1309;p9"/>
            <p:cNvCxnSpPr/>
            <p:nvPr/>
          </p:nvCxnSpPr>
          <p:spPr>
            <a:xfrm>
              <a:off x="9864251" y="1171275"/>
              <a:ext cx="690563" cy="4763"/>
            </a:xfrm>
            <a:prstGeom prst="straightConnector1">
              <a:avLst/>
            </a:prstGeom>
            <a:noFill/>
            <a:ln cap="flat" cmpd="sng" w="12700">
              <a:solidFill>
                <a:schemeClr val="dk1"/>
              </a:solidFill>
              <a:prstDash val="solid"/>
              <a:round/>
              <a:headEnd len="med" w="med" type="none"/>
              <a:tailEnd len="med" w="med" type="none"/>
            </a:ln>
          </p:spPr>
        </p:cxnSp>
        <p:cxnSp>
          <p:nvCxnSpPr>
            <p:cNvPr id="1310" name="Google Shape;1310;p9"/>
            <p:cNvCxnSpPr/>
            <p:nvPr/>
          </p:nvCxnSpPr>
          <p:spPr>
            <a:xfrm>
              <a:off x="9864251" y="1309388"/>
              <a:ext cx="690563" cy="4763"/>
            </a:xfrm>
            <a:prstGeom prst="straightConnector1">
              <a:avLst/>
            </a:prstGeom>
            <a:noFill/>
            <a:ln cap="flat" cmpd="sng" w="12700">
              <a:solidFill>
                <a:schemeClr val="dk1"/>
              </a:solidFill>
              <a:prstDash val="solid"/>
              <a:round/>
              <a:headEnd len="med" w="med" type="none"/>
              <a:tailEnd len="med" w="med" type="none"/>
            </a:ln>
          </p:spPr>
        </p:cxnSp>
      </p:grpSp>
      <p:sp>
        <p:nvSpPr>
          <p:cNvPr id="1311" name="Google Shape;1311;p9"/>
          <p:cNvSpPr/>
          <p:nvPr/>
        </p:nvSpPr>
        <p:spPr>
          <a:xfrm rot="-1709793">
            <a:off x="6568485" y="833187"/>
            <a:ext cx="469707" cy="2878815"/>
          </a:xfrm>
          <a:prstGeom prst="upDownArrow">
            <a:avLst>
              <a:gd fmla="val 50000" name="adj1"/>
              <a:gd fmla="val 50000" name="adj2"/>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312" name="Google Shape;1312;p9"/>
          <p:cNvSpPr txBox="1"/>
          <p:nvPr/>
        </p:nvSpPr>
        <p:spPr>
          <a:xfrm rot="3706738">
            <a:off x="5792580" y="2149223"/>
            <a:ext cx="1912771" cy="50024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logical end-end transport</a:t>
            </a:r>
            <a:endParaRPr sz="1100"/>
          </a:p>
        </p:txBody>
      </p:sp>
      <p:sp>
        <p:nvSpPr>
          <p:cNvPr id="1313" name="Google Shape;1313;p9"/>
          <p:cNvSpPr txBox="1"/>
          <p:nvPr/>
        </p:nvSpPr>
        <p:spPr>
          <a:xfrm>
            <a:off x="-37125" y="828799"/>
            <a:ext cx="4716600" cy="4260600"/>
          </a:xfrm>
          <a:prstGeom prst="rect">
            <a:avLst/>
          </a:prstGeom>
          <a:noFill/>
          <a:ln>
            <a:noFill/>
          </a:ln>
        </p:spPr>
        <p:txBody>
          <a:bodyPr anchorCtr="0" anchor="t" bIns="34275" lIns="68575" spcFirstLastPara="1" rIns="68575" wrap="square" tIns="34275">
            <a:normAutofit/>
          </a:bodyPr>
          <a:lstStyle/>
          <a:p>
            <a:pPr indent="-152400" lvl="0" marL="266700" marR="0" rtl="0" algn="l">
              <a:lnSpc>
                <a:spcPct val="100000"/>
              </a:lnSpc>
              <a:spcBef>
                <a:spcPts val="0"/>
              </a:spcBef>
              <a:spcAft>
                <a:spcPts val="0"/>
              </a:spcAft>
              <a:buClr>
                <a:srgbClr val="0000A3"/>
              </a:buClr>
              <a:buSzPts val="2000"/>
              <a:buFont typeface="Noto Sans Symbols"/>
              <a:buChar char="▪"/>
            </a:pPr>
            <a:r>
              <a:rPr b="1" i="0" lang="en-US" sz="2000" u="none" cap="none" strike="noStrike">
                <a:solidFill>
                  <a:srgbClr val="CD0004"/>
                </a:solidFill>
                <a:latin typeface="Calibri"/>
                <a:ea typeface="Calibri"/>
                <a:cs typeface="Calibri"/>
                <a:sym typeface="Calibri"/>
              </a:rPr>
              <a:t>TCP: </a:t>
            </a:r>
            <a:r>
              <a:rPr b="0" i="0" lang="en-US" sz="2000" u="none" cap="none" strike="noStrike">
                <a:solidFill>
                  <a:srgbClr val="000000"/>
                </a:solidFill>
                <a:latin typeface="Calibri"/>
                <a:ea typeface="Calibri"/>
                <a:cs typeface="Calibri"/>
                <a:sym typeface="Calibri"/>
              </a:rPr>
              <a:t>Transmission Control Protocol</a:t>
            </a:r>
            <a:endParaRPr sz="2000"/>
          </a:p>
          <a:p>
            <a:pPr indent="-177800" lvl="1" marL="520700" marR="0" rtl="0" algn="l">
              <a:lnSpc>
                <a:spcPct val="100000"/>
              </a:lnSpc>
              <a:spcBef>
                <a:spcPts val="500"/>
              </a:spcBef>
              <a:spcAft>
                <a:spcPts val="0"/>
              </a:spcAft>
              <a:buClr>
                <a:srgbClr val="0000A8"/>
              </a:buClr>
              <a:buSzPts val="2000"/>
              <a:buFont typeface="Arial"/>
              <a:buChar char="•"/>
            </a:pPr>
            <a:r>
              <a:rPr lang="en-US" sz="2000">
                <a:latin typeface="Calibri"/>
                <a:ea typeface="Calibri"/>
                <a:cs typeface="Calibri"/>
                <a:sym typeface="Calibri"/>
              </a:rPr>
              <a:t>αξιόπιστη, συνδεσμική παράδοση</a:t>
            </a:r>
            <a:endParaRPr sz="2000"/>
          </a:p>
          <a:p>
            <a:pPr indent="-177800" lvl="1" marL="520700" marR="0" rtl="0" algn="l">
              <a:lnSpc>
                <a:spcPct val="100000"/>
              </a:lnSpc>
              <a:spcBef>
                <a:spcPts val="5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congestion control </a:t>
            </a:r>
            <a:endParaRPr sz="2000"/>
          </a:p>
          <a:p>
            <a:pPr indent="-177800" lvl="1" marL="520700" marR="0" rtl="0" algn="l">
              <a:lnSpc>
                <a:spcPct val="100000"/>
              </a:lnSpc>
              <a:spcBef>
                <a:spcPts val="300"/>
              </a:spcBef>
              <a:spcAft>
                <a:spcPts val="0"/>
              </a:spcAft>
              <a:buClr>
                <a:srgbClr val="0000A8"/>
              </a:buClr>
              <a:buSzPts val="2000"/>
              <a:buFont typeface="Arial"/>
              <a:buChar char="•"/>
            </a:pPr>
            <a:r>
              <a:rPr b="0" i="0" lang="en-US" sz="2000" u="none" cap="none" strike="noStrike">
                <a:solidFill>
                  <a:srgbClr val="000000"/>
                </a:solidFill>
                <a:latin typeface="Calibri"/>
                <a:ea typeface="Calibri"/>
                <a:cs typeface="Calibri"/>
                <a:sym typeface="Calibri"/>
              </a:rPr>
              <a:t>flow control</a:t>
            </a:r>
            <a:endParaRPr sz="2000"/>
          </a:p>
          <a:p>
            <a:pPr indent="-177800" lvl="1" marL="520700" marR="0" rtl="0" algn="l">
              <a:lnSpc>
                <a:spcPct val="100000"/>
              </a:lnSpc>
              <a:spcBef>
                <a:spcPts val="300"/>
              </a:spcBef>
              <a:spcAft>
                <a:spcPts val="0"/>
              </a:spcAft>
              <a:buClr>
                <a:srgbClr val="0000A8"/>
              </a:buClr>
              <a:buSzPts val="2000"/>
              <a:buFont typeface="Arial"/>
              <a:buChar char="•"/>
            </a:pPr>
            <a:r>
              <a:rPr lang="en-US" sz="2000">
                <a:latin typeface="Calibri"/>
                <a:ea typeface="Calibri"/>
                <a:cs typeface="Calibri"/>
                <a:sym typeface="Calibri"/>
              </a:rPr>
              <a:t>δημιουργία σύνδεσης</a:t>
            </a:r>
            <a:endParaRPr b="0" i="0" sz="2000" u="none" cap="none" strike="noStrike">
              <a:solidFill>
                <a:srgbClr val="000000"/>
              </a:solidFill>
              <a:latin typeface="Calibri"/>
              <a:ea typeface="Calibri"/>
              <a:cs typeface="Calibri"/>
              <a:sym typeface="Calibri"/>
            </a:endParaRPr>
          </a:p>
          <a:p>
            <a:pPr indent="-152400" lvl="0" marL="266700" marR="0" rtl="0" algn="l">
              <a:lnSpc>
                <a:spcPct val="100000"/>
              </a:lnSpc>
              <a:spcBef>
                <a:spcPts val="500"/>
              </a:spcBef>
              <a:spcAft>
                <a:spcPts val="0"/>
              </a:spcAft>
              <a:buClr>
                <a:srgbClr val="0000A3"/>
              </a:buClr>
              <a:buSzPts val="2000"/>
              <a:buFont typeface="Noto Sans Symbols"/>
              <a:buChar char="▪"/>
            </a:pPr>
            <a:r>
              <a:rPr b="1" i="0" lang="en-US" sz="2000" u="none" cap="none" strike="noStrike">
                <a:solidFill>
                  <a:srgbClr val="CD0004"/>
                </a:solidFill>
                <a:latin typeface="Calibri"/>
                <a:ea typeface="Calibri"/>
                <a:cs typeface="Calibri"/>
                <a:sym typeface="Calibri"/>
              </a:rPr>
              <a:t>UDP: </a:t>
            </a:r>
            <a:r>
              <a:rPr b="0" i="0" lang="en-US" sz="2000" u="none" cap="none" strike="noStrike">
                <a:solidFill>
                  <a:srgbClr val="000000"/>
                </a:solidFill>
                <a:latin typeface="Calibri"/>
                <a:ea typeface="Calibri"/>
                <a:cs typeface="Calibri"/>
                <a:sym typeface="Calibri"/>
              </a:rPr>
              <a:t>User Datagram Protocol</a:t>
            </a:r>
            <a:endParaRPr sz="2000"/>
          </a:p>
          <a:p>
            <a:pPr indent="-203200" lvl="1" marL="558800" marR="0" rtl="0" algn="l">
              <a:lnSpc>
                <a:spcPct val="100000"/>
              </a:lnSpc>
              <a:spcBef>
                <a:spcPts val="500"/>
              </a:spcBef>
              <a:spcAft>
                <a:spcPts val="0"/>
              </a:spcAft>
              <a:buClr>
                <a:srgbClr val="0000A3"/>
              </a:buClr>
              <a:buSzPts val="2000"/>
              <a:buFont typeface="Arial"/>
              <a:buChar char="•"/>
            </a:pPr>
            <a:r>
              <a:rPr lang="en-US" sz="2000">
                <a:latin typeface="Calibri"/>
                <a:ea typeface="Calibri"/>
                <a:cs typeface="Calibri"/>
                <a:sym typeface="Calibri"/>
              </a:rPr>
              <a:t>αναξιόπιστη, ασυνδεσμική παράδοση</a:t>
            </a:r>
            <a:endParaRPr sz="2000"/>
          </a:p>
          <a:p>
            <a:pPr indent="-203200" lvl="1" marL="558800" marR="0" rtl="0" algn="l">
              <a:lnSpc>
                <a:spcPct val="100000"/>
              </a:lnSpc>
              <a:spcBef>
                <a:spcPts val="500"/>
              </a:spcBef>
              <a:spcAft>
                <a:spcPts val="0"/>
              </a:spcAft>
              <a:buClr>
                <a:srgbClr val="0000A3"/>
              </a:buClr>
              <a:buSzPts val="2000"/>
              <a:buFont typeface="Arial"/>
              <a:buChar char="•"/>
            </a:pPr>
            <a:r>
              <a:rPr lang="en-US" sz="2000">
                <a:latin typeface="Calibri"/>
                <a:ea typeface="Calibri"/>
                <a:cs typeface="Calibri"/>
                <a:sym typeface="Calibri"/>
              </a:rPr>
              <a:t>απλό </a:t>
            </a:r>
            <a:r>
              <a:rPr b="0" i="0" lang="en-US" sz="2000" u="none" cap="none" strike="noStrike">
                <a:solidFill>
                  <a:srgbClr val="000000"/>
                </a:solidFill>
                <a:latin typeface="Calibri"/>
                <a:ea typeface="Calibri"/>
                <a:cs typeface="Calibri"/>
                <a:sym typeface="Calibri"/>
              </a:rPr>
              <a:t>extension “</a:t>
            </a:r>
            <a:r>
              <a:rPr lang="en-US" sz="2000">
                <a:latin typeface="Calibri"/>
                <a:ea typeface="Calibri"/>
                <a:cs typeface="Calibri"/>
                <a:sym typeface="Calibri"/>
              </a:rPr>
              <a:t>βέλτιστης προσπάθειας</a:t>
            </a:r>
            <a:r>
              <a:rPr b="0" i="0" lang="en-US" sz="2000" u="none" cap="none" strike="noStrike">
                <a:solidFill>
                  <a:srgbClr val="000000"/>
                </a:solidFill>
                <a:latin typeface="Calibri"/>
                <a:ea typeface="Calibri"/>
                <a:cs typeface="Calibri"/>
                <a:sym typeface="Calibri"/>
              </a:rPr>
              <a:t>” IP</a:t>
            </a:r>
            <a:endParaRPr sz="2000"/>
          </a:p>
          <a:p>
            <a:pPr indent="-152400" lvl="0" marL="266700" marR="0" rtl="0" algn="l">
              <a:lnSpc>
                <a:spcPct val="100000"/>
              </a:lnSpc>
              <a:spcBef>
                <a:spcPts val="500"/>
              </a:spcBef>
              <a:spcAft>
                <a:spcPts val="0"/>
              </a:spcAft>
              <a:buClr>
                <a:srgbClr val="0000A3"/>
              </a:buClr>
              <a:buSzPts val="2000"/>
              <a:buFont typeface="Noto Sans Symbols"/>
              <a:buChar char="▪"/>
            </a:pPr>
            <a:r>
              <a:rPr lang="en-US" sz="2000">
                <a:latin typeface="Calibri"/>
                <a:ea typeface="Calibri"/>
                <a:cs typeface="Calibri"/>
                <a:sym typeface="Calibri"/>
              </a:rPr>
              <a:t>μπορεί να παρέχει τις υπηρεσίες</a:t>
            </a:r>
            <a:r>
              <a:rPr b="0" i="0" lang="en-US" sz="2000" u="none" cap="none" strike="noStrike">
                <a:solidFill>
                  <a:srgbClr val="000000"/>
                </a:solidFill>
                <a:latin typeface="Calibri"/>
                <a:ea typeface="Calibri"/>
                <a:cs typeface="Calibri"/>
                <a:sym typeface="Calibri"/>
              </a:rPr>
              <a:t>: </a:t>
            </a:r>
            <a:endParaRPr sz="2000"/>
          </a:p>
          <a:p>
            <a:pPr indent="-177800" lvl="1" marL="520700" marR="0" rtl="0" algn="l">
              <a:lnSpc>
                <a:spcPct val="100000"/>
              </a:lnSpc>
              <a:spcBef>
                <a:spcPts val="300"/>
              </a:spcBef>
              <a:spcAft>
                <a:spcPts val="0"/>
              </a:spcAft>
              <a:buClr>
                <a:srgbClr val="0000A8"/>
              </a:buClr>
              <a:buSzPts val="2000"/>
              <a:buFont typeface="Arial"/>
              <a:buChar char="•"/>
            </a:pPr>
            <a:r>
              <a:rPr lang="en-US" sz="2000">
                <a:latin typeface="Calibri"/>
                <a:ea typeface="Calibri"/>
                <a:cs typeface="Calibri"/>
                <a:sym typeface="Calibri"/>
              </a:rPr>
              <a:t>εγγυήσεις καθυστέρησης (delay)</a:t>
            </a:r>
            <a:endParaRPr sz="2000"/>
          </a:p>
          <a:p>
            <a:pPr indent="-177800" lvl="1" marL="520700" marR="0" rtl="0" algn="l">
              <a:lnSpc>
                <a:spcPct val="100000"/>
              </a:lnSpc>
              <a:spcBef>
                <a:spcPts val="300"/>
              </a:spcBef>
              <a:spcAft>
                <a:spcPts val="0"/>
              </a:spcAft>
              <a:buClr>
                <a:srgbClr val="0000A8"/>
              </a:buClr>
              <a:buSzPts val="2000"/>
              <a:buFont typeface="Arial"/>
              <a:buChar char="•"/>
            </a:pPr>
            <a:r>
              <a:rPr lang="en-US" sz="2000">
                <a:latin typeface="Calibri"/>
                <a:ea typeface="Calibri"/>
                <a:cs typeface="Calibri"/>
                <a:sym typeface="Calibri"/>
              </a:rPr>
              <a:t>εγγυήσεις εύρους ζώνης (</a:t>
            </a:r>
            <a:r>
              <a:rPr b="0" i="0" lang="en-US" sz="2000" u="none" cap="none" strike="noStrike">
                <a:solidFill>
                  <a:srgbClr val="000000"/>
                </a:solidFill>
                <a:latin typeface="Calibri"/>
                <a:ea typeface="Calibri"/>
                <a:cs typeface="Calibri"/>
                <a:sym typeface="Calibri"/>
              </a:rPr>
              <a:t>bandwidth</a:t>
            </a:r>
            <a:r>
              <a:rPr lang="en-US" sz="2000">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p:txBody>
      </p:sp>
      <p:sp>
        <p:nvSpPr>
          <p:cNvPr id="1314" name="Google Shape;1314;p9"/>
          <p:cNvSpPr txBox="1"/>
          <p:nvPr>
            <p:ph idx="12" type="sldNum"/>
          </p:nvPr>
        </p:nvSpPr>
        <p:spPr>
          <a:xfrm>
            <a:off x="6629837" y="4789092"/>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0" st="0"/>
                                            </p:txEl>
                                          </p:spTgt>
                                        </p:tgtEl>
                                        <p:attrNameLst>
                                          <p:attrName>style.visibility</p:attrName>
                                        </p:attrNameLst>
                                      </p:cBhvr>
                                      <p:to>
                                        <p:strVal val="visible"/>
                                      </p:to>
                                    </p:set>
                                    <p:animEffect filter="fade" transition="in">
                                      <p:cBhvr>
                                        <p:cTn dur="500"/>
                                        <p:tgtEl>
                                          <p:spTgt spid="1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1" st="1"/>
                                            </p:txEl>
                                          </p:spTgt>
                                        </p:tgtEl>
                                        <p:attrNameLst>
                                          <p:attrName>style.visibility</p:attrName>
                                        </p:attrNameLst>
                                      </p:cBhvr>
                                      <p:to>
                                        <p:strVal val="visible"/>
                                      </p:to>
                                    </p:set>
                                    <p:animEffect filter="fade" transition="in">
                                      <p:cBhvr>
                                        <p:cTn dur="500"/>
                                        <p:tgtEl>
                                          <p:spTgt spid="13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2" st="2"/>
                                            </p:txEl>
                                          </p:spTgt>
                                        </p:tgtEl>
                                        <p:attrNameLst>
                                          <p:attrName>style.visibility</p:attrName>
                                        </p:attrNameLst>
                                      </p:cBhvr>
                                      <p:to>
                                        <p:strVal val="visible"/>
                                      </p:to>
                                    </p:set>
                                    <p:animEffect filter="fade" transition="in">
                                      <p:cBhvr>
                                        <p:cTn dur="500"/>
                                        <p:tgtEl>
                                          <p:spTgt spid="13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3" st="3"/>
                                            </p:txEl>
                                          </p:spTgt>
                                        </p:tgtEl>
                                        <p:attrNameLst>
                                          <p:attrName>style.visibility</p:attrName>
                                        </p:attrNameLst>
                                      </p:cBhvr>
                                      <p:to>
                                        <p:strVal val="visible"/>
                                      </p:to>
                                    </p:set>
                                    <p:animEffect filter="fade" transition="in">
                                      <p:cBhvr>
                                        <p:cTn dur="500"/>
                                        <p:tgtEl>
                                          <p:spTgt spid="13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4" st="4"/>
                                            </p:txEl>
                                          </p:spTgt>
                                        </p:tgtEl>
                                        <p:attrNameLst>
                                          <p:attrName>style.visibility</p:attrName>
                                        </p:attrNameLst>
                                      </p:cBhvr>
                                      <p:to>
                                        <p:strVal val="visible"/>
                                      </p:to>
                                    </p:set>
                                    <p:animEffect filter="fade" transition="in">
                                      <p:cBhvr>
                                        <p:cTn dur="500"/>
                                        <p:tgtEl>
                                          <p:spTgt spid="13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5" st="5"/>
                                            </p:txEl>
                                          </p:spTgt>
                                        </p:tgtEl>
                                        <p:attrNameLst>
                                          <p:attrName>style.visibility</p:attrName>
                                        </p:attrNameLst>
                                      </p:cBhvr>
                                      <p:to>
                                        <p:strVal val="visible"/>
                                      </p:to>
                                    </p:set>
                                    <p:animEffect filter="fade" transition="in">
                                      <p:cBhvr>
                                        <p:cTn dur="500"/>
                                        <p:tgtEl>
                                          <p:spTgt spid="13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6" st="6"/>
                                            </p:txEl>
                                          </p:spTgt>
                                        </p:tgtEl>
                                        <p:attrNameLst>
                                          <p:attrName>style.visibility</p:attrName>
                                        </p:attrNameLst>
                                      </p:cBhvr>
                                      <p:to>
                                        <p:strVal val="visible"/>
                                      </p:to>
                                    </p:set>
                                    <p:animEffect filter="fade" transition="in">
                                      <p:cBhvr>
                                        <p:cTn dur="500"/>
                                        <p:tgtEl>
                                          <p:spTgt spid="13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7" st="7"/>
                                            </p:txEl>
                                          </p:spTgt>
                                        </p:tgtEl>
                                        <p:attrNameLst>
                                          <p:attrName>style.visibility</p:attrName>
                                        </p:attrNameLst>
                                      </p:cBhvr>
                                      <p:to>
                                        <p:strVal val="visible"/>
                                      </p:to>
                                    </p:set>
                                    <p:animEffect filter="fade" transition="in">
                                      <p:cBhvr>
                                        <p:cTn dur="500"/>
                                        <p:tgtEl>
                                          <p:spTgt spid="13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8" st="8"/>
                                            </p:txEl>
                                          </p:spTgt>
                                        </p:tgtEl>
                                        <p:attrNameLst>
                                          <p:attrName>style.visibility</p:attrName>
                                        </p:attrNameLst>
                                      </p:cBhvr>
                                      <p:to>
                                        <p:strVal val="visible"/>
                                      </p:to>
                                    </p:set>
                                    <p:animEffect filter="fade" transition="in">
                                      <p:cBhvr>
                                        <p:cTn dur="500"/>
                                        <p:tgtEl>
                                          <p:spTgt spid="131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9" st="9"/>
                                            </p:txEl>
                                          </p:spTgt>
                                        </p:tgtEl>
                                        <p:attrNameLst>
                                          <p:attrName>style.visibility</p:attrName>
                                        </p:attrNameLst>
                                      </p:cBhvr>
                                      <p:to>
                                        <p:strVal val="visible"/>
                                      </p:to>
                                    </p:set>
                                    <p:animEffect filter="fade" transition="in">
                                      <p:cBhvr>
                                        <p:cTn dur="500"/>
                                        <p:tgtEl>
                                          <p:spTgt spid="131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xEl>
                                              <p:pRg end="10" st="10"/>
                                            </p:txEl>
                                          </p:spTgt>
                                        </p:tgtEl>
                                        <p:attrNameLst>
                                          <p:attrName>style.visibility</p:attrName>
                                        </p:attrNameLst>
                                      </p:cBhvr>
                                      <p:to>
                                        <p:strVal val="visible"/>
                                      </p:to>
                                    </p:set>
                                    <p:animEffect filter="fade" transition="in">
                                      <p:cBhvr>
                                        <p:cTn dur="500"/>
                                        <p:tgtEl>
                                          <p:spTgt spid="131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7" name="Shape 5377"/>
        <p:cNvGrpSpPr/>
        <p:nvPr/>
      </p:nvGrpSpPr>
      <p:grpSpPr>
        <a:xfrm>
          <a:off x="0" y="0"/>
          <a:ext cx="0" cy="0"/>
          <a:chOff x="0" y="0"/>
          <a:chExt cx="0" cy="0"/>
        </a:xfrm>
      </p:grpSpPr>
      <p:sp>
        <p:nvSpPr>
          <p:cNvPr id="5378" name="Google Shape;5378;p90"/>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έλεγχος ροής</a:t>
            </a:r>
            <a:endParaRPr b="0" sz="3300"/>
          </a:p>
        </p:txBody>
      </p:sp>
      <p:sp>
        <p:nvSpPr>
          <p:cNvPr id="5379" name="Google Shape;5379;p90"/>
          <p:cNvSpPr/>
          <p:nvPr/>
        </p:nvSpPr>
        <p:spPr>
          <a:xfrm>
            <a:off x="5886316" y="813691"/>
            <a:ext cx="1893000" cy="2890800"/>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80" name="Google Shape;5380;p90"/>
          <p:cNvSpPr/>
          <p:nvPr/>
        </p:nvSpPr>
        <p:spPr>
          <a:xfrm>
            <a:off x="7717498" y="808928"/>
            <a:ext cx="435769" cy="315515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81" name="Google Shape;5381;p90"/>
          <p:cNvSpPr/>
          <p:nvPr/>
        </p:nvSpPr>
        <p:spPr>
          <a:xfrm>
            <a:off x="5822023" y="889891"/>
            <a:ext cx="1900200" cy="28611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82" name="Google Shape;5382;p90"/>
          <p:cNvSpPr/>
          <p:nvPr/>
        </p:nvSpPr>
        <p:spPr>
          <a:xfrm>
            <a:off x="6150625" y="932750"/>
            <a:ext cx="12537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process</a:t>
            </a:r>
            <a:endParaRPr sz="1100"/>
          </a:p>
        </p:txBody>
      </p:sp>
      <p:grpSp>
        <p:nvGrpSpPr>
          <p:cNvPr id="5383" name="Google Shape;5383;p90"/>
          <p:cNvGrpSpPr/>
          <p:nvPr/>
        </p:nvGrpSpPr>
        <p:grpSpPr>
          <a:xfrm>
            <a:off x="6053004" y="1734044"/>
            <a:ext cx="1346597" cy="741759"/>
            <a:chOff x="1173" y="2345"/>
            <a:chExt cx="1131" cy="623"/>
          </a:xfrm>
        </p:grpSpPr>
        <p:sp>
          <p:nvSpPr>
            <p:cNvPr id="5384" name="Google Shape;5384;p90"/>
            <p:cNvSpPr/>
            <p:nvPr/>
          </p:nvSpPr>
          <p:spPr>
            <a:xfrm>
              <a:off x="1173" y="2345"/>
              <a:ext cx="1131" cy="434"/>
            </a:xfrm>
            <a:prstGeom prst="rect">
              <a:avLst/>
            </a:prstGeom>
            <a:solidFill>
              <a:srgbClr val="0000A8"/>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85" name="Google Shape;5385;p90"/>
            <p:cNvSpPr txBox="1"/>
            <p:nvPr/>
          </p:nvSpPr>
          <p:spPr>
            <a:xfrm>
              <a:off x="1235" y="2368"/>
              <a:ext cx="9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TCP socket</a:t>
              </a:r>
              <a:endParaRPr sz="1100"/>
            </a:p>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receiver buffers</a:t>
              </a:r>
              <a:endParaRPr sz="1100"/>
            </a:p>
          </p:txBody>
        </p:sp>
      </p:grpSp>
      <p:sp>
        <p:nvSpPr>
          <p:cNvPr id="5386" name="Google Shape;5386;p90"/>
          <p:cNvSpPr/>
          <p:nvPr/>
        </p:nvSpPr>
        <p:spPr>
          <a:xfrm>
            <a:off x="6179210" y="2501997"/>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387" name="Google Shape;5387;p90"/>
          <p:cNvSpPr txBox="1"/>
          <p:nvPr/>
        </p:nvSpPr>
        <p:spPr>
          <a:xfrm>
            <a:off x="6406628" y="2523625"/>
            <a:ext cx="652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TCP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sp>
        <p:nvSpPr>
          <p:cNvPr id="5388" name="Google Shape;5388;p90"/>
          <p:cNvSpPr/>
          <p:nvPr/>
        </p:nvSpPr>
        <p:spPr>
          <a:xfrm>
            <a:off x="6185164" y="3241375"/>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389" name="Google Shape;5389;p90"/>
          <p:cNvSpPr txBox="1"/>
          <p:nvPr/>
        </p:nvSpPr>
        <p:spPr>
          <a:xfrm>
            <a:off x="6396375" y="3266225"/>
            <a:ext cx="652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cxnSp>
        <p:nvCxnSpPr>
          <p:cNvPr id="5390" name="Google Shape;5390;p90"/>
          <p:cNvCxnSpPr/>
          <p:nvPr/>
        </p:nvCxnSpPr>
        <p:spPr>
          <a:xfrm>
            <a:off x="5817260" y="3053256"/>
            <a:ext cx="1909800" cy="0"/>
          </a:xfrm>
          <a:prstGeom prst="straightConnector1">
            <a:avLst/>
          </a:prstGeom>
          <a:noFill/>
          <a:ln cap="flat" cmpd="sng" w="19050">
            <a:solidFill>
              <a:srgbClr val="000000"/>
            </a:solidFill>
            <a:prstDash val="solid"/>
            <a:round/>
            <a:headEnd len="med" w="med" type="none"/>
            <a:tailEnd len="med" w="med" type="none"/>
          </a:ln>
        </p:spPr>
      </p:cxnSp>
      <p:cxnSp>
        <p:nvCxnSpPr>
          <p:cNvPr id="5391" name="Google Shape;5391;p90"/>
          <p:cNvCxnSpPr/>
          <p:nvPr/>
        </p:nvCxnSpPr>
        <p:spPr>
          <a:xfrm>
            <a:off x="5826785" y="1664987"/>
            <a:ext cx="1909800" cy="0"/>
          </a:xfrm>
          <a:prstGeom prst="straightConnector1">
            <a:avLst/>
          </a:prstGeom>
          <a:noFill/>
          <a:ln cap="flat" cmpd="sng" w="19050">
            <a:solidFill>
              <a:srgbClr val="000000"/>
            </a:solidFill>
            <a:prstDash val="solid"/>
            <a:round/>
            <a:headEnd len="med" w="med" type="none"/>
            <a:tailEnd len="med" w="med" type="none"/>
          </a:ln>
        </p:spPr>
      </p:cxnSp>
      <p:grpSp>
        <p:nvGrpSpPr>
          <p:cNvPr id="5392" name="Google Shape;5392;p90"/>
          <p:cNvGrpSpPr/>
          <p:nvPr/>
        </p:nvGrpSpPr>
        <p:grpSpPr>
          <a:xfrm>
            <a:off x="6559020" y="1578072"/>
            <a:ext cx="400050" cy="154781"/>
            <a:chOff x="2003" y="1816"/>
            <a:chExt cx="336" cy="130"/>
          </a:xfrm>
        </p:grpSpPr>
        <p:sp>
          <p:nvSpPr>
            <p:cNvPr id="5393" name="Google Shape;5393;p90"/>
            <p:cNvSpPr/>
            <p:nvPr/>
          </p:nvSpPr>
          <p:spPr>
            <a:xfrm>
              <a:off x="2003" y="181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94" name="Google Shape;5394;p90"/>
            <p:cNvSpPr/>
            <p:nvPr/>
          </p:nvSpPr>
          <p:spPr>
            <a:xfrm>
              <a:off x="2105" y="1833"/>
              <a:ext cx="110"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95" name="Google Shape;5395;p90"/>
            <p:cNvSpPr/>
            <p:nvPr/>
          </p:nvSpPr>
          <p:spPr>
            <a:xfrm>
              <a:off x="2229" y="189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396" name="Google Shape;5396;p90"/>
            <p:cNvSpPr/>
            <p:nvPr/>
          </p:nvSpPr>
          <p:spPr>
            <a:xfrm>
              <a:off x="2058" y="189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397" name="Google Shape;5397;p90"/>
          <p:cNvSpPr txBox="1"/>
          <p:nvPr/>
        </p:nvSpPr>
        <p:spPr>
          <a:xfrm>
            <a:off x="5662479" y="4367640"/>
            <a:ext cx="2036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receiver protocol stack</a:t>
            </a:r>
            <a:endParaRPr sz="1100"/>
          </a:p>
        </p:txBody>
      </p:sp>
      <p:cxnSp>
        <p:nvCxnSpPr>
          <p:cNvPr id="5398" name="Google Shape;5398;p90"/>
          <p:cNvCxnSpPr/>
          <p:nvPr/>
        </p:nvCxnSpPr>
        <p:spPr>
          <a:xfrm>
            <a:off x="6593083" y="4064876"/>
            <a:ext cx="0" cy="261900"/>
          </a:xfrm>
          <a:prstGeom prst="straightConnector1">
            <a:avLst/>
          </a:prstGeom>
          <a:noFill/>
          <a:ln cap="flat" cmpd="sng" w="28575">
            <a:solidFill>
              <a:srgbClr val="CC0000"/>
            </a:solidFill>
            <a:prstDash val="dash"/>
            <a:round/>
            <a:headEnd len="med" w="med" type="none"/>
            <a:tailEnd len="med" w="med" type="none"/>
          </a:ln>
        </p:spPr>
      </p:cxnSp>
      <p:cxnSp>
        <p:nvCxnSpPr>
          <p:cNvPr id="5399" name="Google Shape;5399;p90"/>
          <p:cNvCxnSpPr/>
          <p:nvPr/>
        </p:nvCxnSpPr>
        <p:spPr>
          <a:xfrm>
            <a:off x="7713926" y="3747391"/>
            <a:ext cx="0" cy="347700"/>
          </a:xfrm>
          <a:prstGeom prst="straightConnector1">
            <a:avLst/>
          </a:prstGeom>
          <a:noFill/>
          <a:ln cap="flat" cmpd="sng" w="19050">
            <a:solidFill>
              <a:srgbClr val="000000"/>
            </a:solidFill>
            <a:prstDash val="dash"/>
            <a:round/>
            <a:headEnd len="med" w="med" type="none"/>
            <a:tailEnd len="med" w="med" type="none"/>
          </a:ln>
        </p:spPr>
      </p:cxnSp>
      <p:grpSp>
        <p:nvGrpSpPr>
          <p:cNvPr id="5400" name="Google Shape;5400;p90"/>
          <p:cNvGrpSpPr/>
          <p:nvPr/>
        </p:nvGrpSpPr>
        <p:grpSpPr>
          <a:xfrm flipH="1">
            <a:off x="7892520" y="3442591"/>
            <a:ext cx="652463" cy="679847"/>
            <a:chOff x="-44" y="1473"/>
            <a:chExt cx="981" cy="1105"/>
          </a:xfrm>
        </p:grpSpPr>
        <p:pic>
          <p:nvPicPr>
            <p:cNvPr descr="desktop_computer_stylized_medium" id="5401" name="Google Shape;5401;p90"/>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402" name="Google Shape;5402;p90"/>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403" name="Google Shape;5403;p90"/>
          <p:cNvSpPr txBox="1"/>
          <p:nvPr/>
        </p:nvSpPr>
        <p:spPr>
          <a:xfrm>
            <a:off x="1016" y="1077766"/>
            <a:ext cx="28881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800"/>
              <a:buFont typeface="Calibri"/>
              <a:buNone/>
            </a:pPr>
            <a:r>
              <a:rPr lang="en-US" sz="1800" u="sng">
                <a:solidFill>
                  <a:srgbClr val="C00000"/>
                </a:solidFill>
                <a:latin typeface="Calibri"/>
                <a:ea typeface="Calibri"/>
                <a:cs typeface="Calibri"/>
                <a:sym typeface="Calibri"/>
              </a:rPr>
              <a:t>Ε</a:t>
            </a:r>
            <a:r>
              <a:rPr b="0" lang="en-US" sz="1800" u="sng" cap="none" strike="noStrike">
                <a:solidFill>
                  <a:srgbClr val="C00000"/>
                </a:solidFill>
                <a:latin typeface="Calibri"/>
                <a:ea typeface="Calibri"/>
                <a:cs typeface="Calibri"/>
                <a:sym typeface="Calibri"/>
              </a:rPr>
              <a:t>:</a:t>
            </a:r>
            <a:r>
              <a:rPr lang="en-US" sz="1800">
                <a:latin typeface="Calibri"/>
                <a:ea typeface="Calibri"/>
                <a:cs typeface="Calibri"/>
                <a:sym typeface="Calibri"/>
              </a:rPr>
              <a:t> Τι γίνεται αν το επίπεδο δικτύου παραδίδει δεδομένα γρηγορότερα από ότι το επίπεδο εφαρμογής διαγράφει δεδομένα από τα</a:t>
            </a:r>
            <a:r>
              <a:rPr b="0" lang="en-US" sz="1800" u="none" cap="none" strike="noStrike">
                <a:solidFill>
                  <a:srgbClr val="000000"/>
                </a:solidFill>
                <a:latin typeface="Calibri"/>
                <a:ea typeface="Calibri"/>
                <a:cs typeface="Calibri"/>
                <a:sym typeface="Calibri"/>
              </a:rPr>
              <a:t> socket buffers?</a:t>
            </a:r>
            <a:endParaRPr sz="1100"/>
          </a:p>
        </p:txBody>
      </p:sp>
      <p:cxnSp>
        <p:nvCxnSpPr>
          <p:cNvPr id="5404" name="Google Shape;5404;p90"/>
          <p:cNvCxnSpPr/>
          <p:nvPr/>
        </p:nvCxnSpPr>
        <p:spPr>
          <a:xfrm>
            <a:off x="5823356" y="3755022"/>
            <a:ext cx="0" cy="347700"/>
          </a:xfrm>
          <a:prstGeom prst="straightConnector1">
            <a:avLst/>
          </a:prstGeom>
          <a:noFill/>
          <a:ln cap="flat" cmpd="sng" w="19050">
            <a:solidFill>
              <a:schemeClr val="dk1"/>
            </a:solidFill>
            <a:prstDash val="dash"/>
            <a:round/>
            <a:headEnd len="med" w="med" type="none"/>
            <a:tailEnd len="med" w="med" type="none"/>
          </a:ln>
        </p:spPr>
      </p:cxnSp>
      <p:grpSp>
        <p:nvGrpSpPr>
          <p:cNvPr id="5405" name="Google Shape;5405;p90"/>
          <p:cNvGrpSpPr/>
          <p:nvPr/>
        </p:nvGrpSpPr>
        <p:grpSpPr>
          <a:xfrm>
            <a:off x="3892266" y="2104764"/>
            <a:ext cx="3400301" cy="2408042"/>
            <a:chOff x="5189688" y="2806352"/>
            <a:chExt cx="4533734" cy="3210723"/>
          </a:xfrm>
        </p:grpSpPr>
        <p:grpSp>
          <p:nvGrpSpPr>
            <p:cNvPr id="5406" name="Google Shape;5406;p90"/>
            <p:cNvGrpSpPr/>
            <p:nvPr/>
          </p:nvGrpSpPr>
          <p:grpSpPr>
            <a:xfrm>
              <a:off x="5189688" y="3080408"/>
              <a:ext cx="3750934" cy="2936667"/>
              <a:chOff x="4633274" y="3577949"/>
              <a:chExt cx="3750934" cy="2936667"/>
            </a:xfrm>
          </p:grpSpPr>
          <p:sp>
            <p:nvSpPr>
              <p:cNvPr id="5407" name="Google Shape;5407;p90"/>
              <p:cNvSpPr/>
              <p:nvPr/>
            </p:nvSpPr>
            <p:spPr>
              <a:xfrm>
                <a:off x="7655546" y="46193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408" name="Google Shape;5408;p90"/>
              <p:cNvGrpSpPr/>
              <p:nvPr/>
            </p:nvGrpSpPr>
            <p:grpSpPr>
              <a:xfrm>
                <a:off x="7344839" y="5551212"/>
                <a:ext cx="1039369" cy="214398"/>
                <a:chOff x="7344839" y="5551212"/>
                <a:chExt cx="1039369" cy="214398"/>
              </a:xfrm>
            </p:grpSpPr>
            <p:sp>
              <p:nvSpPr>
                <p:cNvPr id="5409" name="Google Shape;5409;p90"/>
                <p:cNvSpPr/>
                <p:nvPr/>
              </p:nvSpPr>
              <p:spPr>
                <a:xfrm>
                  <a:off x="7344839" y="5556060"/>
                  <a:ext cx="1006475" cy="209550"/>
                </a:xfrm>
                <a:prstGeom prst="rect">
                  <a:avLst/>
                </a:prstGeom>
                <a:solidFill>
                  <a:srgbClr val="00CC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10" name="Google Shape;5410;p90"/>
                <p:cNvSpPr/>
                <p:nvPr/>
              </p:nvSpPr>
              <p:spPr>
                <a:xfrm>
                  <a:off x="7650783" y="5551212"/>
                  <a:ext cx="733425" cy="212725"/>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411" name="Google Shape;5411;p90"/>
                <p:cNvCxnSpPr/>
                <p:nvPr/>
              </p:nvCxnSpPr>
              <p:spPr>
                <a:xfrm>
                  <a:off x="7488859" y="5555058"/>
                  <a:ext cx="0" cy="206375"/>
                </a:xfrm>
                <a:prstGeom prst="straightConnector1">
                  <a:avLst/>
                </a:prstGeom>
                <a:noFill/>
                <a:ln cap="flat" cmpd="sng" w="28575">
                  <a:solidFill>
                    <a:srgbClr val="FFFFFF"/>
                  </a:solidFill>
                  <a:prstDash val="solid"/>
                  <a:round/>
                  <a:headEnd len="med" w="med" type="none"/>
                  <a:tailEnd len="med" w="med" type="none"/>
                </a:ln>
              </p:spPr>
            </p:cxnSp>
            <p:cxnSp>
              <p:nvCxnSpPr>
                <p:cNvPr id="5412" name="Google Shape;5412;p90"/>
                <p:cNvCxnSpPr/>
                <p:nvPr/>
              </p:nvCxnSpPr>
              <p:spPr>
                <a:xfrm>
                  <a:off x="7641259" y="5555058"/>
                  <a:ext cx="0" cy="206375"/>
                </a:xfrm>
                <a:prstGeom prst="straightConnector1">
                  <a:avLst/>
                </a:prstGeom>
                <a:noFill/>
                <a:ln cap="flat" cmpd="sng" w="28575">
                  <a:solidFill>
                    <a:srgbClr val="FFFFFF"/>
                  </a:solidFill>
                  <a:prstDash val="solid"/>
                  <a:round/>
                  <a:headEnd len="med" w="med" type="none"/>
                  <a:tailEnd len="med" w="med" type="none"/>
                </a:ln>
              </p:spPr>
            </p:cxnSp>
          </p:grpSp>
          <p:sp>
            <p:nvSpPr>
              <p:cNvPr id="5413" name="Google Shape;5413;p90"/>
              <p:cNvSpPr/>
              <p:nvPr/>
            </p:nvSpPr>
            <p:spPr>
              <a:xfrm>
                <a:off x="7647608" y="35779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14" name="Google Shape;5414;p90"/>
              <p:cNvSpPr txBox="1"/>
              <p:nvPr/>
            </p:nvSpPr>
            <p:spPr>
              <a:xfrm>
                <a:off x="4633274" y="4192806"/>
                <a:ext cx="2332500" cy="13854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Network layer delivering </a:t>
                </a:r>
                <a:r>
                  <a:rPr b="0" i="0" lang="en-US" sz="1400" u="none" cap="none" strike="noStrike">
                    <a:solidFill>
                      <a:srgbClr val="000000"/>
                    </a:solidFill>
                    <a:latin typeface="Calibri"/>
                    <a:ea typeface="Calibri"/>
                    <a:cs typeface="Calibri"/>
                    <a:sym typeface="Calibri"/>
                  </a:rPr>
                  <a:t>IP </a:t>
                </a:r>
                <a:r>
                  <a:rPr b="0" i="0" lang="en-US" sz="1400" u="none" cap="none" strike="noStrike">
                    <a:solidFill>
                      <a:srgbClr val="000000"/>
                    </a:solidFill>
                    <a:latin typeface="Calibri"/>
                    <a:ea typeface="Calibri"/>
                    <a:cs typeface="Calibri"/>
                    <a:sym typeface="Calibri"/>
                  </a:rPr>
                  <a:t>datagram </a:t>
                </a:r>
                <a:r>
                  <a:rPr b="0" i="0" lang="en-US" sz="1400" u="none" cap="none" strike="noStrike">
                    <a:solidFill>
                      <a:srgbClr val="000000"/>
                    </a:solidFill>
                    <a:latin typeface="Calibri"/>
                    <a:ea typeface="Calibri"/>
                    <a:cs typeface="Calibri"/>
                    <a:sym typeface="Calibri"/>
                  </a:rPr>
                  <a:t>payload into TCP socket buffers</a:t>
                </a:r>
                <a:endParaRPr sz="1100"/>
              </a:p>
            </p:txBody>
          </p:sp>
          <p:cxnSp>
            <p:nvCxnSpPr>
              <p:cNvPr id="5415" name="Google Shape;5415;p90"/>
              <p:cNvCxnSpPr/>
              <p:nvPr/>
            </p:nvCxnSpPr>
            <p:spPr>
              <a:xfrm>
                <a:off x="6906339" y="4724124"/>
                <a:ext cx="522908" cy="0"/>
              </a:xfrm>
              <a:prstGeom prst="straightConnector1">
                <a:avLst/>
              </a:prstGeom>
              <a:noFill/>
              <a:ln cap="flat" cmpd="sng" w="19050">
                <a:solidFill>
                  <a:srgbClr val="CC0000"/>
                </a:solidFill>
                <a:prstDash val="solid"/>
                <a:round/>
                <a:headEnd len="med" w="med" type="none"/>
                <a:tailEnd len="med" w="med" type="none"/>
              </a:ln>
            </p:spPr>
          </p:cxnSp>
          <p:sp>
            <p:nvSpPr>
              <p:cNvPr id="5416" name="Google Shape;5416;p90"/>
              <p:cNvSpPr txBox="1"/>
              <p:nvPr/>
            </p:nvSpPr>
            <p:spPr>
              <a:xfrm>
                <a:off x="7074521" y="5970716"/>
                <a:ext cx="11334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from sender</a:t>
                </a:r>
                <a:endParaRPr sz="1100"/>
              </a:p>
            </p:txBody>
          </p:sp>
        </p:grpSp>
        <p:sp>
          <p:nvSpPr>
            <p:cNvPr id="5417" name="Google Shape;5417;p90"/>
            <p:cNvSpPr/>
            <p:nvPr/>
          </p:nvSpPr>
          <p:spPr>
            <a:xfrm>
              <a:off x="8312727" y="2806352"/>
              <a:ext cx="1410695" cy="271814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5418" name="Google Shape;5418;p90"/>
          <p:cNvGrpSpPr/>
          <p:nvPr/>
        </p:nvGrpSpPr>
        <p:grpSpPr>
          <a:xfrm>
            <a:off x="3741864" y="1205344"/>
            <a:ext cx="3738700" cy="685417"/>
            <a:chOff x="4989152" y="1607125"/>
            <a:chExt cx="4984933" cy="913889"/>
          </a:xfrm>
        </p:grpSpPr>
        <p:grpSp>
          <p:nvGrpSpPr>
            <p:cNvPr id="5419" name="Google Shape;5419;p90"/>
            <p:cNvGrpSpPr/>
            <p:nvPr/>
          </p:nvGrpSpPr>
          <p:grpSpPr>
            <a:xfrm>
              <a:off x="4989152" y="1652814"/>
              <a:ext cx="4984933" cy="868200"/>
              <a:chOff x="4432738" y="2150355"/>
              <a:chExt cx="4984933" cy="868200"/>
            </a:xfrm>
          </p:grpSpPr>
          <p:cxnSp>
            <p:nvCxnSpPr>
              <p:cNvPr id="5420" name="Google Shape;5420;p90"/>
              <p:cNvCxnSpPr/>
              <p:nvPr/>
            </p:nvCxnSpPr>
            <p:spPr>
              <a:xfrm>
                <a:off x="6976294" y="2457174"/>
                <a:ext cx="1102102" cy="0"/>
              </a:xfrm>
              <a:prstGeom prst="straightConnector1">
                <a:avLst/>
              </a:prstGeom>
              <a:noFill/>
              <a:ln cap="flat" cmpd="sng" w="19050">
                <a:solidFill>
                  <a:srgbClr val="CC0000"/>
                </a:solidFill>
                <a:prstDash val="solid"/>
                <a:round/>
                <a:headEnd len="med" w="med" type="none"/>
                <a:tailEnd len="med" w="med" type="none"/>
              </a:ln>
            </p:spPr>
          </p:cxnSp>
          <p:sp>
            <p:nvSpPr>
              <p:cNvPr id="5421" name="Google Shape;5421;p90"/>
              <p:cNvSpPr txBox="1"/>
              <p:nvPr/>
            </p:nvSpPr>
            <p:spPr>
              <a:xfrm>
                <a:off x="4432738" y="2150355"/>
                <a:ext cx="2533800" cy="8682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Application removing data from </a:t>
                </a:r>
                <a:r>
                  <a:rPr b="0" i="0" lang="en-US" sz="1400" u="none" cap="none" strike="noStrike">
                    <a:solidFill>
                      <a:srgbClr val="000000"/>
                    </a:solidFill>
                    <a:latin typeface="Calibri"/>
                    <a:ea typeface="Calibri"/>
                    <a:cs typeface="Calibri"/>
                    <a:sym typeface="Calibri"/>
                  </a:rPr>
                  <a:t>TCP socket buffers</a:t>
                </a:r>
                <a:endParaRPr sz="1100"/>
              </a:p>
            </p:txBody>
          </p:sp>
          <p:sp>
            <p:nvSpPr>
              <p:cNvPr id="5422" name="Google Shape;5422;p90"/>
              <p:cNvSpPr/>
              <p:nvPr/>
            </p:nvSpPr>
            <p:spPr>
              <a:xfrm>
                <a:off x="8696946" y="2344462"/>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423" name="Google Shape;5423;p90"/>
            <p:cNvSpPr/>
            <p:nvPr/>
          </p:nvSpPr>
          <p:spPr>
            <a:xfrm flipH="1" rot="10800000">
              <a:off x="8517082" y="1607125"/>
              <a:ext cx="1000991" cy="87283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5424" name="Google Shape;5424;p9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5"/>
                                        </p:tgtEl>
                                        <p:attrNameLst>
                                          <p:attrName>style.visibility</p:attrName>
                                        </p:attrNameLst>
                                      </p:cBhvr>
                                      <p:to>
                                        <p:strVal val="visible"/>
                                      </p:to>
                                    </p:set>
                                    <p:animEffect filter="fade" transition="in">
                                      <p:cBhvr>
                                        <p:cTn dur="500"/>
                                        <p:tgtEl>
                                          <p:spTgt spid="5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8"/>
                                        </p:tgtEl>
                                        <p:attrNameLst>
                                          <p:attrName>style.visibility</p:attrName>
                                        </p:attrNameLst>
                                      </p:cBhvr>
                                      <p:to>
                                        <p:strVal val="visible"/>
                                      </p:to>
                                    </p:set>
                                    <p:animEffect filter="fade" transition="in">
                                      <p:cBhvr>
                                        <p:cTn dur="500"/>
                                        <p:tgtEl>
                                          <p:spTgt spid="5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3"/>
                                        </p:tgtEl>
                                        <p:attrNameLst>
                                          <p:attrName>style.visibility</p:attrName>
                                        </p:attrNameLst>
                                      </p:cBhvr>
                                      <p:to>
                                        <p:strVal val="visible"/>
                                      </p:to>
                                    </p:set>
                                    <p:animEffect filter="fade" transition="in">
                                      <p:cBhvr>
                                        <p:cTn dur="500"/>
                                        <p:tgtEl>
                                          <p:spTgt spid="5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9" name="Shape 5429"/>
        <p:cNvGrpSpPr/>
        <p:nvPr/>
      </p:nvGrpSpPr>
      <p:grpSpPr>
        <a:xfrm>
          <a:off x="0" y="0"/>
          <a:ext cx="0" cy="0"/>
          <a:chOff x="0" y="0"/>
          <a:chExt cx="0" cy="0"/>
        </a:xfrm>
      </p:grpSpPr>
      <p:sp>
        <p:nvSpPr>
          <p:cNvPr id="5430" name="Google Shape;5430;p91"/>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έλεγχος ροής</a:t>
            </a:r>
            <a:endParaRPr b="0" sz="3300"/>
          </a:p>
        </p:txBody>
      </p:sp>
      <p:sp>
        <p:nvSpPr>
          <p:cNvPr id="5431" name="Google Shape;5431;p91"/>
          <p:cNvSpPr/>
          <p:nvPr/>
        </p:nvSpPr>
        <p:spPr>
          <a:xfrm>
            <a:off x="5886316" y="813691"/>
            <a:ext cx="1893000" cy="2890800"/>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32" name="Google Shape;5432;p91"/>
          <p:cNvSpPr/>
          <p:nvPr/>
        </p:nvSpPr>
        <p:spPr>
          <a:xfrm>
            <a:off x="7717498" y="808928"/>
            <a:ext cx="435769" cy="315515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33" name="Google Shape;5433;p91"/>
          <p:cNvSpPr/>
          <p:nvPr/>
        </p:nvSpPr>
        <p:spPr>
          <a:xfrm>
            <a:off x="5822023" y="889891"/>
            <a:ext cx="1900200" cy="28611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34" name="Google Shape;5434;p91"/>
          <p:cNvSpPr/>
          <p:nvPr/>
        </p:nvSpPr>
        <p:spPr>
          <a:xfrm>
            <a:off x="6150625" y="932750"/>
            <a:ext cx="13011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process</a:t>
            </a:r>
            <a:endParaRPr sz="1100"/>
          </a:p>
        </p:txBody>
      </p:sp>
      <p:grpSp>
        <p:nvGrpSpPr>
          <p:cNvPr id="5435" name="Google Shape;5435;p91"/>
          <p:cNvGrpSpPr/>
          <p:nvPr/>
        </p:nvGrpSpPr>
        <p:grpSpPr>
          <a:xfrm>
            <a:off x="6053004" y="1734044"/>
            <a:ext cx="1346597" cy="741759"/>
            <a:chOff x="1173" y="2345"/>
            <a:chExt cx="1131" cy="623"/>
          </a:xfrm>
        </p:grpSpPr>
        <p:sp>
          <p:nvSpPr>
            <p:cNvPr id="5436" name="Google Shape;5436;p91"/>
            <p:cNvSpPr/>
            <p:nvPr/>
          </p:nvSpPr>
          <p:spPr>
            <a:xfrm>
              <a:off x="1173" y="2345"/>
              <a:ext cx="1131" cy="434"/>
            </a:xfrm>
            <a:prstGeom prst="rect">
              <a:avLst/>
            </a:prstGeom>
            <a:solidFill>
              <a:srgbClr val="0000A8"/>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37" name="Google Shape;5437;p91"/>
            <p:cNvSpPr txBox="1"/>
            <p:nvPr/>
          </p:nvSpPr>
          <p:spPr>
            <a:xfrm>
              <a:off x="1235" y="2368"/>
              <a:ext cx="9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TCP socket</a:t>
              </a:r>
              <a:endParaRPr sz="1100"/>
            </a:p>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receiver buffers</a:t>
              </a:r>
              <a:endParaRPr sz="1100"/>
            </a:p>
          </p:txBody>
        </p:sp>
      </p:grpSp>
      <p:sp>
        <p:nvSpPr>
          <p:cNvPr id="5438" name="Google Shape;5438;p91"/>
          <p:cNvSpPr/>
          <p:nvPr/>
        </p:nvSpPr>
        <p:spPr>
          <a:xfrm>
            <a:off x="6179210" y="2501997"/>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439" name="Google Shape;5439;p91"/>
          <p:cNvSpPr txBox="1"/>
          <p:nvPr/>
        </p:nvSpPr>
        <p:spPr>
          <a:xfrm>
            <a:off x="6406625" y="2523625"/>
            <a:ext cx="6987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TCP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sp>
        <p:nvSpPr>
          <p:cNvPr id="5440" name="Google Shape;5440;p91"/>
          <p:cNvSpPr/>
          <p:nvPr/>
        </p:nvSpPr>
        <p:spPr>
          <a:xfrm>
            <a:off x="6185164" y="3241375"/>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441" name="Google Shape;5441;p91"/>
          <p:cNvSpPr txBox="1"/>
          <p:nvPr/>
        </p:nvSpPr>
        <p:spPr>
          <a:xfrm>
            <a:off x="6320175" y="3266225"/>
            <a:ext cx="841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cxnSp>
        <p:nvCxnSpPr>
          <p:cNvPr id="5442" name="Google Shape;5442;p91"/>
          <p:cNvCxnSpPr/>
          <p:nvPr/>
        </p:nvCxnSpPr>
        <p:spPr>
          <a:xfrm>
            <a:off x="5817260" y="3053256"/>
            <a:ext cx="1909800" cy="0"/>
          </a:xfrm>
          <a:prstGeom prst="straightConnector1">
            <a:avLst/>
          </a:prstGeom>
          <a:noFill/>
          <a:ln cap="flat" cmpd="sng" w="19050">
            <a:solidFill>
              <a:srgbClr val="000000"/>
            </a:solidFill>
            <a:prstDash val="solid"/>
            <a:round/>
            <a:headEnd len="med" w="med" type="none"/>
            <a:tailEnd len="med" w="med" type="none"/>
          </a:ln>
        </p:spPr>
      </p:cxnSp>
      <p:cxnSp>
        <p:nvCxnSpPr>
          <p:cNvPr id="5443" name="Google Shape;5443;p91"/>
          <p:cNvCxnSpPr/>
          <p:nvPr/>
        </p:nvCxnSpPr>
        <p:spPr>
          <a:xfrm>
            <a:off x="5826785" y="1664987"/>
            <a:ext cx="1909800" cy="0"/>
          </a:xfrm>
          <a:prstGeom prst="straightConnector1">
            <a:avLst/>
          </a:prstGeom>
          <a:noFill/>
          <a:ln cap="flat" cmpd="sng" w="19050">
            <a:solidFill>
              <a:srgbClr val="000000"/>
            </a:solidFill>
            <a:prstDash val="solid"/>
            <a:round/>
            <a:headEnd len="med" w="med" type="none"/>
            <a:tailEnd len="med" w="med" type="none"/>
          </a:ln>
        </p:spPr>
      </p:cxnSp>
      <p:grpSp>
        <p:nvGrpSpPr>
          <p:cNvPr id="5444" name="Google Shape;5444;p91"/>
          <p:cNvGrpSpPr/>
          <p:nvPr/>
        </p:nvGrpSpPr>
        <p:grpSpPr>
          <a:xfrm>
            <a:off x="6559020" y="1578072"/>
            <a:ext cx="400050" cy="154781"/>
            <a:chOff x="2003" y="1816"/>
            <a:chExt cx="336" cy="130"/>
          </a:xfrm>
        </p:grpSpPr>
        <p:sp>
          <p:nvSpPr>
            <p:cNvPr id="5445" name="Google Shape;5445;p91"/>
            <p:cNvSpPr/>
            <p:nvPr/>
          </p:nvSpPr>
          <p:spPr>
            <a:xfrm>
              <a:off x="2003" y="181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46" name="Google Shape;5446;p91"/>
            <p:cNvSpPr/>
            <p:nvPr/>
          </p:nvSpPr>
          <p:spPr>
            <a:xfrm>
              <a:off x="2105" y="1833"/>
              <a:ext cx="110"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47" name="Google Shape;5447;p91"/>
            <p:cNvSpPr/>
            <p:nvPr/>
          </p:nvSpPr>
          <p:spPr>
            <a:xfrm>
              <a:off x="2229" y="189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48" name="Google Shape;5448;p91"/>
            <p:cNvSpPr/>
            <p:nvPr/>
          </p:nvSpPr>
          <p:spPr>
            <a:xfrm>
              <a:off x="2058" y="189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449" name="Google Shape;5449;p91"/>
          <p:cNvSpPr txBox="1"/>
          <p:nvPr/>
        </p:nvSpPr>
        <p:spPr>
          <a:xfrm>
            <a:off x="5662479" y="4367640"/>
            <a:ext cx="2036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receiver protocol stack</a:t>
            </a:r>
            <a:endParaRPr sz="1100"/>
          </a:p>
        </p:txBody>
      </p:sp>
      <p:cxnSp>
        <p:nvCxnSpPr>
          <p:cNvPr id="5450" name="Google Shape;5450;p91"/>
          <p:cNvCxnSpPr/>
          <p:nvPr/>
        </p:nvCxnSpPr>
        <p:spPr>
          <a:xfrm>
            <a:off x="6593083" y="4064876"/>
            <a:ext cx="0" cy="261900"/>
          </a:xfrm>
          <a:prstGeom prst="straightConnector1">
            <a:avLst/>
          </a:prstGeom>
          <a:noFill/>
          <a:ln cap="flat" cmpd="sng" w="28575">
            <a:solidFill>
              <a:srgbClr val="CC0000"/>
            </a:solidFill>
            <a:prstDash val="dash"/>
            <a:round/>
            <a:headEnd len="med" w="med" type="none"/>
            <a:tailEnd len="med" w="med" type="none"/>
          </a:ln>
        </p:spPr>
      </p:cxnSp>
      <p:cxnSp>
        <p:nvCxnSpPr>
          <p:cNvPr id="5451" name="Google Shape;5451;p91"/>
          <p:cNvCxnSpPr/>
          <p:nvPr/>
        </p:nvCxnSpPr>
        <p:spPr>
          <a:xfrm>
            <a:off x="7713926" y="3747391"/>
            <a:ext cx="0" cy="347700"/>
          </a:xfrm>
          <a:prstGeom prst="straightConnector1">
            <a:avLst/>
          </a:prstGeom>
          <a:noFill/>
          <a:ln cap="flat" cmpd="sng" w="19050">
            <a:solidFill>
              <a:srgbClr val="000000"/>
            </a:solidFill>
            <a:prstDash val="dash"/>
            <a:round/>
            <a:headEnd len="med" w="med" type="none"/>
            <a:tailEnd len="med" w="med" type="none"/>
          </a:ln>
        </p:spPr>
      </p:cxnSp>
      <p:grpSp>
        <p:nvGrpSpPr>
          <p:cNvPr id="5452" name="Google Shape;5452;p91"/>
          <p:cNvGrpSpPr/>
          <p:nvPr/>
        </p:nvGrpSpPr>
        <p:grpSpPr>
          <a:xfrm flipH="1">
            <a:off x="7892520" y="3442591"/>
            <a:ext cx="652463" cy="679847"/>
            <a:chOff x="-44" y="1473"/>
            <a:chExt cx="981" cy="1105"/>
          </a:xfrm>
        </p:grpSpPr>
        <p:pic>
          <p:nvPicPr>
            <p:cNvPr descr="desktop_computer_stylized_medium" id="5453" name="Google Shape;5453;p91"/>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454" name="Google Shape;5454;p91"/>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455" name="Google Shape;5455;p91"/>
          <p:cNvSpPr txBox="1"/>
          <p:nvPr/>
        </p:nvSpPr>
        <p:spPr>
          <a:xfrm>
            <a:off x="1012" y="990581"/>
            <a:ext cx="3300600" cy="1716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C00000"/>
              </a:buClr>
              <a:buSzPts val="1800"/>
              <a:buFont typeface="Calibri"/>
              <a:buNone/>
            </a:pPr>
            <a:r>
              <a:rPr lang="en-US" sz="1800" u="sng">
                <a:solidFill>
                  <a:srgbClr val="C00000"/>
                </a:solidFill>
                <a:latin typeface="Calibri"/>
                <a:ea typeface="Calibri"/>
                <a:cs typeface="Calibri"/>
                <a:sym typeface="Calibri"/>
              </a:rPr>
              <a:t>Ε:</a:t>
            </a:r>
            <a:r>
              <a:rPr lang="en-US" sz="1800">
                <a:solidFill>
                  <a:schemeClr val="dk1"/>
                </a:solidFill>
                <a:latin typeface="Calibri"/>
                <a:ea typeface="Calibri"/>
                <a:cs typeface="Calibri"/>
                <a:sym typeface="Calibri"/>
              </a:rPr>
              <a:t> Τι γίνεται αν το επίπεδο δικτύου παραδίδει δεδομένα γρηγορότερα από ότι το επίπεδο εφαρμογής διαγράφει δεδομένα από τα socket buffers?</a:t>
            </a:r>
            <a:endParaRPr sz="1100">
              <a:solidFill>
                <a:schemeClr val="dk1"/>
              </a:solidFill>
            </a:endParaRPr>
          </a:p>
          <a:p>
            <a:pPr indent="0" lvl="0" marL="0" marR="0" rtl="0" algn="l">
              <a:lnSpc>
                <a:spcPct val="100000"/>
              </a:lnSpc>
              <a:spcBef>
                <a:spcPts val="0"/>
              </a:spcBef>
              <a:spcAft>
                <a:spcPts val="0"/>
              </a:spcAft>
              <a:buClr>
                <a:srgbClr val="C00000"/>
              </a:buClr>
              <a:buSzPts val="1800"/>
              <a:buFont typeface="Calibri"/>
              <a:buNone/>
            </a:pPr>
            <a:r>
              <a:t/>
            </a:r>
            <a:endParaRPr sz="1700" u="sng">
              <a:solidFill>
                <a:srgbClr val="C00000"/>
              </a:solidFill>
              <a:latin typeface="Calibri"/>
              <a:ea typeface="Calibri"/>
              <a:cs typeface="Calibri"/>
              <a:sym typeface="Calibri"/>
            </a:endParaRPr>
          </a:p>
        </p:txBody>
      </p:sp>
      <p:cxnSp>
        <p:nvCxnSpPr>
          <p:cNvPr id="5456" name="Google Shape;5456;p91"/>
          <p:cNvCxnSpPr/>
          <p:nvPr/>
        </p:nvCxnSpPr>
        <p:spPr>
          <a:xfrm>
            <a:off x="5823356" y="3755022"/>
            <a:ext cx="0" cy="347700"/>
          </a:xfrm>
          <a:prstGeom prst="straightConnector1">
            <a:avLst/>
          </a:prstGeom>
          <a:noFill/>
          <a:ln cap="flat" cmpd="sng" w="19050">
            <a:solidFill>
              <a:schemeClr val="dk1"/>
            </a:solidFill>
            <a:prstDash val="dash"/>
            <a:round/>
            <a:headEnd len="med" w="med" type="none"/>
            <a:tailEnd len="med" w="med" type="none"/>
          </a:ln>
        </p:spPr>
      </p:cxnSp>
      <p:grpSp>
        <p:nvGrpSpPr>
          <p:cNvPr id="5457" name="Google Shape;5457;p91"/>
          <p:cNvGrpSpPr/>
          <p:nvPr/>
        </p:nvGrpSpPr>
        <p:grpSpPr>
          <a:xfrm>
            <a:off x="3892266" y="2104764"/>
            <a:ext cx="3400301" cy="2408042"/>
            <a:chOff x="5189688" y="2806352"/>
            <a:chExt cx="4533734" cy="3210723"/>
          </a:xfrm>
        </p:grpSpPr>
        <p:grpSp>
          <p:nvGrpSpPr>
            <p:cNvPr id="5458" name="Google Shape;5458;p91"/>
            <p:cNvGrpSpPr/>
            <p:nvPr/>
          </p:nvGrpSpPr>
          <p:grpSpPr>
            <a:xfrm>
              <a:off x="5189688" y="3080408"/>
              <a:ext cx="3750934" cy="2936667"/>
              <a:chOff x="4633274" y="3577949"/>
              <a:chExt cx="3750934" cy="2936667"/>
            </a:xfrm>
          </p:grpSpPr>
          <p:sp>
            <p:nvSpPr>
              <p:cNvPr id="5459" name="Google Shape;5459;p91"/>
              <p:cNvSpPr/>
              <p:nvPr/>
            </p:nvSpPr>
            <p:spPr>
              <a:xfrm>
                <a:off x="7655546" y="46193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460" name="Google Shape;5460;p91"/>
              <p:cNvGrpSpPr/>
              <p:nvPr/>
            </p:nvGrpSpPr>
            <p:grpSpPr>
              <a:xfrm>
                <a:off x="7344839" y="5551212"/>
                <a:ext cx="1039369" cy="214398"/>
                <a:chOff x="7344839" y="5551212"/>
                <a:chExt cx="1039369" cy="214398"/>
              </a:xfrm>
            </p:grpSpPr>
            <p:sp>
              <p:nvSpPr>
                <p:cNvPr id="5461" name="Google Shape;5461;p91"/>
                <p:cNvSpPr/>
                <p:nvPr/>
              </p:nvSpPr>
              <p:spPr>
                <a:xfrm>
                  <a:off x="7344839" y="5556060"/>
                  <a:ext cx="1006475" cy="209550"/>
                </a:xfrm>
                <a:prstGeom prst="rect">
                  <a:avLst/>
                </a:prstGeom>
                <a:solidFill>
                  <a:srgbClr val="00CC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62" name="Google Shape;5462;p91"/>
                <p:cNvSpPr/>
                <p:nvPr/>
              </p:nvSpPr>
              <p:spPr>
                <a:xfrm>
                  <a:off x="7650783" y="5551212"/>
                  <a:ext cx="733425" cy="212725"/>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463" name="Google Shape;5463;p91"/>
                <p:cNvCxnSpPr/>
                <p:nvPr/>
              </p:nvCxnSpPr>
              <p:spPr>
                <a:xfrm>
                  <a:off x="7488859" y="5555058"/>
                  <a:ext cx="0" cy="206375"/>
                </a:xfrm>
                <a:prstGeom prst="straightConnector1">
                  <a:avLst/>
                </a:prstGeom>
                <a:noFill/>
                <a:ln cap="flat" cmpd="sng" w="28575">
                  <a:solidFill>
                    <a:srgbClr val="FFFFFF"/>
                  </a:solidFill>
                  <a:prstDash val="solid"/>
                  <a:round/>
                  <a:headEnd len="med" w="med" type="none"/>
                  <a:tailEnd len="med" w="med" type="none"/>
                </a:ln>
              </p:spPr>
            </p:cxnSp>
            <p:cxnSp>
              <p:nvCxnSpPr>
                <p:cNvPr id="5464" name="Google Shape;5464;p91"/>
                <p:cNvCxnSpPr/>
                <p:nvPr/>
              </p:nvCxnSpPr>
              <p:spPr>
                <a:xfrm>
                  <a:off x="7641259" y="5555058"/>
                  <a:ext cx="0" cy="206375"/>
                </a:xfrm>
                <a:prstGeom prst="straightConnector1">
                  <a:avLst/>
                </a:prstGeom>
                <a:noFill/>
                <a:ln cap="flat" cmpd="sng" w="28575">
                  <a:solidFill>
                    <a:srgbClr val="FFFFFF"/>
                  </a:solidFill>
                  <a:prstDash val="solid"/>
                  <a:round/>
                  <a:headEnd len="med" w="med" type="none"/>
                  <a:tailEnd len="med" w="med" type="none"/>
                </a:ln>
              </p:spPr>
            </p:cxnSp>
          </p:grpSp>
          <p:sp>
            <p:nvSpPr>
              <p:cNvPr id="5465" name="Google Shape;5465;p91"/>
              <p:cNvSpPr/>
              <p:nvPr/>
            </p:nvSpPr>
            <p:spPr>
              <a:xfrm>
                <a:off x="7647608" y="35779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66" name="Google Shape;5466;p91"/>
              <p:cNvSpPr txBox="1"/>
              <p:nvPr/>
            </p:nvSpPr>
            <p:spPr>
              <a:xfrm>
                <a:off x="4633274" y="4192806"/>
                <a:ext cx="2332500" cy="13854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Network layer delivering IP datagram payload into TCP socket buffers</a:t>
                </a:r>
                <a:endParaRPr sz="1100"/>
              </a:p>
            </p:txBody>
          </p:sp>
          <p:cxnSp>
            <p:nvCxnSpPr>
              <p:cNvPr id="5467" name="Google Shape;5467;p91"/>
              <p:cNvCxnSpPr/>
              <p:nvPr/>
            </p:nvCxnSpPr>
            <p:spPr>
              <a:xfrm>
                <a:off x="6906339" y="4724124"/>
                <a:ext cx="522908" cy="0"/>
              </a:xfrm>
              <a:prstGeom prst="straightConnector1">
                <a:avLst/>
              </a:prstGeom>
              <a:noFill/>
              <a:ln cap="flat" cmpd="sng" w="19050">
                <a:solidFill>
                  <a:srgbClr val="CC0000"/>
                </a:solidFill>
                <a:prstDash val="solid"/>
                <a:round/>
                <a:headEnd len="med" w="med" type="none"/>
                <a:tailEnd len="med" w="med" type="none"/>
              </a:ln>
            </p:spPr>
          </p:cxnSp>
          <p:sp>
            <p:nvSpPr>
              <p:cNvPr id="5468" name="Google Shape;5468;p91"/>
              <p:cNvSpPr txBox="1"/>
              <p:nvPr/>
            </p:nvSpPr>
            <p:spPr>
              <a:xfrm>
                <a:off x="7074521" y="5970716"/>
                <a:ext cx="11334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from sender</a:t>
                </a:r>
                <a:endParaRPr sz="1100"/>
              </a:p>
            </p:txBody>
          </p:sp>
        </p:grpSp>
        <p:sp>
          <p:nvSpPr>
            <p:cNvPr id="5469" name="Google Shape;5469;p91"/>
            <p:cNvSpPr/>
            <p:nvPr/>
          </p:nvSpPr>
          <p:spPr>
            <a:xfrm>
              <a:off x="8312727" y="2806352"/>
              <a:ext cx="1410695" cy="271814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5470" name="Google Shape;5470;p91"/>
          <p:cNvGrpSpPr/>
          <p:nvPr/>
        </p:nvGrpSpPr>
        <p:grpSpPr>
          <a:xfrm>
            <a:off x="3741864" y="1205344"/>
            <a:ext cx="3738700" cy="685417"/>
            <a:chOff x="4989152" y="1607125"/>
            <a:chExt cx="4984933" cy="913889"/>
          </a:xfrm>
        </p:grpSpPr>
        <p:grpSp>
          <p:nvGrpSpPr>
            <p:cNvPr id="5471" name="Google Shape;5471;p91"/>
            <p:cNvGrpSpPr/>
            <p:nvPr/>
          </p:nvGrpSpPr>
          <p:grpSpPr>
            <a:xfrm>
              <a:off x="4989152" y="1652814"/>
              <a:ext cx="4984933" cy="868200"/>
              <a:chOff x="4432738" y="2150355"/>
              <a:chExt cx="4984933" cy="868200"/>
            </a:xfrm>
          </p:grpSpPr>
          <p:cxnSp>
            <p:nvCxnSpPr>
              <p:cNvPr id="5472" name="Google Shape;5472;p91"/>
              <p:cNvCxnSpPr/>
              <p:nvPr/>
            </p:nvCxnSpPr>
            <p:spPr>
              <a:xfrm>
                <a:off x="6976294" y="2457174"/>
                <a:ext cx="1102102" cy="0"/>
              </a:xfrm>
              <a:prstGeom prst="straightConnector1">
                <a:avLst/>
              </a:prstGeom>
              <a:noFill/>
              <a:ln cap="flat" cmpd="sng" w="19050">
                <a:solidFill>
                  <a:srgbClr val="CC0000"/>
                </a:solidFill>
                <a:prstDash val="solid"/>
                <a:round/>
                <a:headEnd len="med" w="med" type="none"/>
                <a:tailEnd len="med" w="med" type="none"/>
              </a:ln>
            </p:spPr>
          </p:cxnSp>
          <p:sp>
            <p:nvSpPr>
              <p:cNvPr id="5473" name="Google Shape;5473;p91"/>
              <p:cNvSpPr txBox="1"/>
              <p:nvPr/>
            </p:nvSpPr>
            <p:spPr>
              <a:xfrm>
                <a:off x="4432738" y="2150355"/>
                <a:ext cx="2533800" cy="8682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Application removing data from TCP socket buffers</a:t>
                </a:r>
                <a:endParaRPr sz="1100"/>
              </a:p>
            </p:txBody>
          </p:sp>
          <p:sp>
            <p:nvSpPr>
              <p:cNvPr id="5474" name="Google Shape;5474;p91"/>
              <p:cNvSpPr/>
              <p:nvPr/>
            </p:nvSpPr>
            <p:spPr>
              <a:xfrm>
                <a:off x="8696946" y="2344462"/>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475" name="Google Shape;5475;p91"/>
            <p:cNvSpPr/>
            <p:nvPr/>
          </p:nvSpPr>
          <p:spPr>
            <a:xfrm flipH="1" rot="10800000">
              <a:off x="8517082" y="1607125"/>
              <a:ext cx="1000991" cy="87283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pic>
        <p:nvPicPr>
          <p:cNvPr descr="Drinking from the Firehose: How VividCortex Compresses its Metrics" id="5476" name="Google Shape;5476;p91"/>
          <p:cNvPicPr preferRelativeResize="0"/>
          <p:nvPr/>
        </p:nvPicPr>
        <p:blipFill rotWithShape="1">
          <a:blip r:embed="rId4">
            <a:alphaModFix/>
          </a:blip>
          <a:srcRect b="0" l="0" r="0" t="0"/>
          <a:stretch/>
        </p:blipFill>
        <p:spPr>
          <a:xfrm>
            <a:off x="1468315" y="3363059"/>
            <a:ext cx="2264019" cy="1358411"/>
          </a:xfrm>
          <a:prstGeom prst="rect">
            <a:avLst/>
          </a:prstGeom>
          <a:noFill/>
          <a:ln>
            <a:noFill/>
          </a:ln>
        </p:spPr>
      </p:pic>
      <p:pic>
        <p:nvPicPr>
          <p:cNvPr descr="Drinking From the Information Firehose" id="5477" name="Google Shape;5477;p91"/>
          <p:cNvPicPr preferRelativeResize="0"/>
          <p:nvPr/>
        </p:nvPicPr>
        <p:blipFill rotWithShape="1">
          <a:blip r:embed="rId5">
            <a:alphaModFix/>
          </a:blip>
          <a:srcRect b="0" l="0" r="0" t="0"/>
          <a:stretch/>
        </p:blipFill>
        <p:spPr>
          <a:xfrm>
            <a:off x="437417" y="2475166"/>
            <a:ext cx="2024696" cy="1336299"/>
          </a:xfrm>
          <a:prstGeom prst="rect">
            <a:avLst/>
          </a:prstGeom>
          <a:noFill/>
          <a:ln>
            <a:noFill/>
          </a:ln>
        </p:spPr>
      </p:pic>
      <p:sp>
        <p:nvSpPr>
          <p:cNvPr id="5478" name="Google Shape;5478;p9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3" name="Shape 5483"/>
        <p:cNvGrpSpPr/>
        <p:nvPr/>
      </p:nvGrpSpPr>
      <p:grpSpPr>
        <a:xfrm>
          <a:off x="0" y="0"/>
          <a:ext cx="0" cy="0"/>
          <a:chOff x="0" y="0"/>
          <a:chExt cx="0" cy="0"/>
        </a:xfrm>
      </p:grpSpPr>
      <p:sp>
        <p:nvSpPr>
          <p:cNvPr id="5484" name="Google Shape;5484;p92"/>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έλεγχος ροής</a:t>
            </a:r>
            <a:endParaRPr b="0" sz="3300"/>
          </a:p>
        </p:txBody>
      </p:sp>
      <p:sp>
        <p:nvSpPr>
          <p:cNvPr id="5485" name="Google Shape;5485;p92"/>
          <p:cNvSpPr/>
          <p:nvPr/>
        </p:nvSpPr>
        <p:spPr>
          <a:xfrm>
            <a:off x="5886316" y="813691"/>
            <a:ext cx="1893000" cy="2890800"/>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86" name="Google Shape;5486;p92"/>
          <p:cNvSpPr/>
          <p:nvPr/>
        </p:nvSpPr>
        <p:spPr>
          <a:xfrm>
            <a:off x="7717498" y="808928"/>
            <a:ext cx="435769" cy="315515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87" name="Google Shape;5487;p92"/>
          <p:cNvSpPr/>
          <p:nvPr/>
        </p:nvSpPr>
        <p:spPr>
          <a:xfrm>
            <a:off x="5822023" y="889891"/>
            <a:ext cx="1900200" cy="28611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88" name="Google Shape;5488;p92"/>
          <p:cNvSpPr/>
          <p:nvPr/>
        </p:nvSpPr>
        <p:spPr>
          <a:xfrm>
            <a:off x="6150625" y="932750"/>
            <a:ext cx="13011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process</a:t>
            </a:r>
            <a:endParaRPr sz="1100"/>
          </a:p>
        </p:txBody>
      </p:sp>
      <p:grpSp>
        <p:nvGrpSpPr>
          <p:cNvPr id="5489" name="Google Shape;5489;p92"/>
          <p:cNvGrpSpPr/>
          <p:nvPr/>
        </p:nvGrpSpPr>
        <p:grpSpPr>
          <a:xfrm>
            <a:off x="6053004" y="1734044"/>
            <a:ext cx="1346597" cy="741759"/>
            <a:chOff x="1173" y="2345"/>
            <a:chExt cx="1131" cy="623"/>
          </a:xfrm>
        </p:grpSpPr>
        <p:sp>
          <p:nvSpPr>
            <p:cNvPr id="5490" name="Google Shape;5490;p92"/>
            <p:cNvSpPr/>
            <p:nvPr/>
          </p:nvSpPr>
          <p:spPr>
            <a:xfrm>
              <a:off x="1173" y="2345"/>
              <a:ext cx="1131" cy="434"/>
            </a:xfrm>
            <a:prstGeom prst="rect">
              <a:avLst/>
            </a:prstGeom>
            <a:solidFill>
              <a:srgbClr val="0000A8"/>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491" name="Google Shape;5491;p92"/>
            <p:cNvSpPr txBox="1"/>
            <p:nvPr/>
          </p:nvSpPr>
          <p:spPr>
            <a:xfrm>
              <a:off x="1235" y="2368"/>
              <a:ext cx="9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TCP socket</a:t>
              </a:r>
              <a:endParaRPr sz="1100"/>
            </a:p>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receiver buffers</a:t>
              </a:r>
              <a:endParaRPr sz="1100"/>
            </a:p>
          </p:txBody>
        </p:sp>
      </p:grpSp>
      <p:sp>
        <p:nvSpPr>
          <p:cNvPr id="5492" name="Google Shape;5492;p92"/>
          <p:cNvSpPr/>
          <p:nvPr/>
        </p:nvSpPr>
        <p:spPr>
          <a:xfrm>
            <a:off x="6179210" y="2501997"/>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493" name="Google Shape;5493;p92"/>
          <p:cNvSpPr txBox="1"/>
          <p:nvPr/>
        </p:nvSpPr>
        <p:spPr>
          <a:xfrm>
            <a:off x="6482826" y="2523625"/>
            <a:ext cx="5406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TCP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sp>
        <p:nvSpPr>
          <p:cNvPr id="5494" name="Google Shape;5494;p92"/>
          <p:cNvSpPr/>
          <p:nvPr/>
        </p:nvSpPr>
        <p:spPr>
          <a:xfrm>
            <a:off x="6185164" y="3241375"/>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495" name="Google Shape;5495;p92"/>
          <p:cNvSpPr txBox="1"/>
          <p:nvPr/>
        </p:nvSpPr>
        <p:spPr>
          <a:xfrm>
            <a:off x="6396375" y="3266225"/>
            <a:ext cx="7116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cxnSp>
        <p:nvCxnSpPr>
          <p:cNvPr id="5496" name="Google Shape;5496;p92"/>
          <p:cNvCxnSpPr/>
          <p:nvPr/>
        </p:nvCxnSpPr>
        <p:spPr>
          <a:xfrm>
            <a:off x="5817260" y="3053256"/>
            <a:ext cx="1909800" cy="0"/>
          </a:xfrm>
          <a:prstGeom prst="straightConnector1">
            <a:avLst/>
          </a:prstGeom>
          <a:noFill/>
          <a:ln cap="flat" cmpd="sng" w="19050">
            <a:solidFill>
              <a:srgbClr val="000000"/>
            </a:solidFill>
            <a:prstDash val="solid"/>
            <a:round/>
            <a:headEnd len="med" w="med" type="none"/>
            <a:tailEnd len="med" w="med" type="none"/>
          </a:ln>
        </p:spPr>
      </p:cxnSp>
      <p:cxnSp>
        <p:nvCxnSpPr>
          <p:cNvPr id="5497" name="Google Shape;5497;p92"/>
          <p:cNvCxnSpPr/>
          <p:nvPr/>
        </p:nvCxnSpPr>
        <p:spPr>
          <a:xfrm>
            <a:off x="5826785" y="1664987"/>
            <a:ext cx="1909800" cy="0"/>
          </a:xfrm>
          <a:prstGeom prst="straightConnector1">
            <a:avLst/>
          </a:prstGeom>
          <a:noFill/>
          <a:ln cap="flat" cmpd="sng" w="19050">
            <a:solidFill>
              <a:srgbClr val="000000"/>
            </a:solidFill>
            <a:prstDash val="solid"/>
            <a:round/>
            <a:headEnd len="med" w="med" type="none"/>
            <a:tailEnd len="med" w="med" type="none"/>
          </a:ln>
        </p:spPr>
      </p:cxnSp>
      <p:grpSp>
        <p:nvGrpSpPr>
          <p:cNvPr id="5498" name="Google Shape;5498;p92"/>
          <p:cNvGrpSpPr/>
          <p:nvPr/>
        </p:nvGrpSpPr>
        <p:grpSpPr>
          <a:xfrm>
            <a:off x="6559020" y="1578072"/>
            <a:ext cx="400050" cy="154781"/>
            <a:chOff x="2003" y="1816"/>
            <a:chExt cx="336" cy="130"/>
          </a:xfrm>
        </p:grpSpPr>
        <p:sp>
          <p:nvSpPr>
            <p:cNvPr id="5499" name="Google Shape;5499;p92"/>
            <p:cNvSpPr/>
            <p:nvPr/>
          </p:nvSpPr>
          <p:spPr>
            <a:xfrm>
              <a:off x="2003" y="181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00" name="Google Shape;5500;p92"/>
            <p:cNvSpPr/>
            <p:nvPr/>
          </p:nvSpPr>
          <p:spPr>
            <a:xfrm>
              <a:off x="2105" y="1833"/>
              <a:ext cx="110"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01" name="Google Shape;5501;p92"/>
            <p:cNvSpPr/>
            <p:nvPr/>
          </p:nvSpPr>
          <p:spPr>
            <a:xfrm>
              <a:off x="2229" y="189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02" name="Google Shape;5502;p92"/>
            <p:cNvSpPr/>
            <p:nvPr/>
          </p:nvSpPr>
          <p:spPr>
            <a:xfrm>
              <a:off x="2058" y="189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03" name="Google Shape;5503;p92"/>
          <p:cNvSpPr txBox="1"/>
          <p:nvPr/>
        </p:nvSpPr>
        <p:spPr>
          <a:xfrm>
            <a:off x="5662479" y="4367640"/>
            <a:ext cx="2036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receiver protocol stack</a:t>
            </a:r>
            <a:endParaRPr sz="1100"/>
          </a:p>
        </p:txBody>
      </p:sp>
      <p:cxnSp>
        <p:nvCxnSpPr>
          <p:cNvPr id="5504" name="Google Shape;5504;p92"/>
          <p:cNvCxnSpPr/>
          <p:nvPr/>
        </p:nvCxnSpPr>
        <p:spPr>
          <a:xfrm>
            <a:off x="6593083" y="4064876"/>
            <a:ext cx="0" cy="261900"/>
          </a:xfrm>
          <a:prstGeom prst="straightConnector1">
            <a:avLst/>
          </a:prstGeom>
          <a:noFill/>
          <a:ln cap="flat" cmpd="sng" w="28575">
            <a:solidFill>
              <a:srgbClr val="CC0000"/>
            </a:solidFill>
            <a:prstDash val="dash"/>
            <a:round/>
            <a:headEnd len="med" w="med" type="none"/>
            <a:tailEnd len="med" w="med" type="none"/>
          </a:ln>
        </p:spPr>
      </p:cxnSp>
      <p:cxnSp>
        <p:nvCxnSpPr>
          <p:cNvPr id="5505" name="Google Shape;5505;p92"/>
          <p:cNvCxnSpPr/>
          <p:nvPr/>
        </p:nvCxnSpPr>
        <p:spPr>
          <a:xfrm>
            <a:off x="7713926" y="3747391"/>
            <a:ext cx="0" cy="347700"/>
          </a:xfrm>
          <a:prstGeom prst="straightConnector1">
            <a:avLst/>
          </a:prstGeom>
          <a:noFill/>
          <a:ln cap="flat" cmpd="sng" w="19050">
            <a:solidFill>
              <a:srgbClr val="000000"/>
            </a:solidFill>
            <a:prstDash val="dash"/>
            <a:round/>
            <a:headEnd len="med" w="med" type="none"/>
            <a:tailEnd len="med" w="med" type="none"/>
          </a:ln>
        </p:spPr>
      </p:cxnSp>
      <p:grpSp>
        <p:nvGrpSpPr>
          <p:cNvPr id="5506" name="Google Shape;5506;p92"/>
          <p:cNvGrpSpPr/>
          <p:nvPr/>
        </p:nvGrpSpPr>
        <p:grpSpPr>
          <a:xfrm flipH="1">
            <a:off x="7892520" y="3442591"/>
            <a:ext cx="652463" cy="679847"/>
            <a:chOff x="-44" y="1473"/>
            <a:chExt cx="981" cy="1105"/>
          </a:xfrm>
        </p:grpSpPr>
        <p:pic>
          <p:nvPicPr>
            <p:cNvPr descr="desktop_computer_stylized_medium" id="5507" name="Google Shape;5507;p9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08" name="Google Shape;5508;p9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09" name="Google Shape;5509;p92"/>
          <p:cNvSpPr txBox="1"/>
          <p:nvPr/>
        </p:nvSpPr>
        <p:spPr>
          <a:xfrm>
            <a:off x="1012" y="990581"/>
            <a:ext cx="3300600" cy="14547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C00000"/>
              </a:buClr>
              <a:buSzPts val="1800"/>
              <a:buFont typeface="Calibri"/>
              <a:buNone/>
            </a:pPr>
            <a:r>
              <a:rPr lang="en-US" sz="1800" u="sng">
                <a:solidFill>
                  <a:srgbClr val="C00000"/>
                </a:solidFill>
                <a:latin typeface="Calibri"/>
                <a:ea typeface="Calibri"/>
                <a:cs typeface="Calibri"/>
                <a:sym typeface="Calibri"/>
              </a:rPr>
              <a:t>Ε:</a:t>
            </a:r>
            <a:r>
              <a:rPr lang="en-US" sz="1800">
                <a:solidFill>
                  <a:schemeClr val="dk1"/>
                </a:solidFill>
                <a:latin typeface="Calibri"/>
                <a:ea typeface="Calibri"/>
                <a:cs typeface="Calibri"/>
                <a:sym typeface="Calibri"/>
              </a:rPr>
              <a:t> Τι γίνεται αν το επίπεδο δικτύου παραδίδει δεδομένα γρηγορότερα από ότι το επίπεδο εφαρμογής διαγράφει δεδομένα από τα socket buffers?</a:t>
            </a:r>
            <a:endParaRPr sz="1800" u="sng">
              <a:solidFill>
                <a:srgbClr val="C00000"/>
              </a:solidFill>
              <a:latin typeface="Calibri"/>
              <a:ea typeface="Calibri"/>
              <a:cs typeface="Calibri"/>
              <a:sym typeface="Calibri"/>
            </a:endParaRPr>
          </a:p>
        </p:txBody>
      </p:sp>
      <p:cxnSp>
        <p:nvCxnSpPr>
          <p:cNvPr id="5510" name="Google Shape;5510;p92"/>
          <p:cNvCxnSpPr/>
          <p:nvPr/>
        </p:nvCxnSpPr>
        <p:spPr>
          <a:xfrm>
            <a:off x="5823356" y="3755022"/>
            <a:ext cx="0" cy="347700"/>
          </a:xfrm>
          <a:prstGeom prst="straightConnector1">
            <a:avLst/>
          </a:prstGeom>
          <a:noFill/>
          <a:ln cap="flat" cmpd="sng" w="19050">
            <a:solidFill>
              <a:schemeClr val="dk1"/>
            </a:solidFill>
            <a:prstDash val="dash"/>
            <a:round/>
            <a:headEnd len="med" w="med" type="none"/>
            <a:tailEnd len="med" w="med" type="none"/>
          </a:ln>
        </p:spPr>
      </p:cxnSp>
      <p:sp>
        <p:nvSpPr>
          <p:cNvPr id="5511" name="Google Shape;5511;p92"/>
          <p:cNvSpPr/>
          <p:nvPr/>
        </p:nvSpPr>
        <p:spPr>
          <a:xfrm>
            <a:off x="6158970" y="3091356"/>
            <a:ext cx="540600" cy="15720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512" name="Google Shape;5512;p92"/>
          <p:cNvGrpSpPr/>
          <p:nvPr/>
        </p:nvGrpSpPr>
        <p:grpSpPr>
          <a:xfrm>
            <a:off x="5925940" y="3790253"/>
            <a:ext cx="779527" cy="160799"/>
            <a:chOff x="7344839" y="5551212"/>
            <a:chExt cx="1039369" cy="214398"/>
          </a:xfrm>
        </p:grpSpPr>
        <p:sp>
          <p:nvSpPr>
            <p:cNvPr id="5513" name="Google Shape;5513;p92"/>
            <p:cNvSpPr/>
            <p:nvPr/>
          </p:nvSpPr>
          <p:spPr>
            <a:xfrm>
              <a:off x="7344839" y="5556060"/>
              <a:ext cx="1006475" cy="209550"/>
            </a:xfrm>
            <a:prstGeom prst="rect">
              <a:avLst/>
            </a:prstGeom>
            <a:solidFill>
              <a:srgbClr val="00CC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14" name="Google Shape;5514;p92"/>
            <p:cNvSpPr/>
            <p:nvPr/>
          </p:nvSpPr>
          <p:spPr>
            <a:xfrm>
              <a:off x="7650783" y="5551212"/>
              <a:ext cx="733425" cy="212725"/>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515" name="Google Shape;5515;p92"/>
            <p:cNvCxnSpPr/>
            <p:nvPr/>
          </p:nvCxnSpPr>
          <p:spPr>
            <a:xfrm>
              <a:off x="7488859" y="5555058"/>
              <a:ext cx="0" cy="206375"/>
            </a:xfrm>
            <a:prstGeom prst="straightConnector1">
              <a:avLst/>
            </a:prstGeom>
            <a:noFill/>
            <a:ln cap="flat" cmpd="sng" w="28575">
              <a:solidFill>
                <a:srgbClr val="FFFFFF"/>
              </a:solidFill>
              <a:prstDash val="solid"/>
              <a:round/>
              <a:headEnd len="med" w="med" type="none"/>
              <a:tailEnd len="med" w="med" type="none"/>
            </a:ln>
          </p:spPr>
        </p:cxnSp>
        <p:cxnSp>
          <p:nvCxnSpPr>
            <p:cNvPr id="5516" name="Google Shape;5516;p92"/>
            <p:cNvCxnSpPr/>
            <p:nvPr/>
          </p:nvCxnSpPr>
          <p:spPr>
            <a:xfrm>
              <a:off x="7641259" y="5555058"/>
              <a:ext cx="0" cy="206375"/>
            </a:xfrm>
            <a:prstGeom prst="straightConnector1">
              <a:avLst/>
            </a:prstGeom>
            <a:noFill/>
            <a:ln cap="flat" cmpd="sng" w="28575">
              <a:solidFill>
                <a:srgbClr val="FFFFFF"/>
              </a:solidFill>
              <a:prstDash val="solid"/>
              <a:round/>
              <a:headEnd len="med" w="med" type="none"/>
              <a:tailEnd len="med" w="med" type="none"/>
            </a:ln>
          </p:spPr>
        </p:cxnSp>
      </p:grpSp>
      <p:sp>
        <p:nvSpPr>
          <p:cNvPr id="5517" name="Google Shape;5517;p92"/>
          <p:cNvSpPr/>
          <p:nvPr/>
        </p:nvSpPr>
        <p:spPr>
          <a:xfrm>
            <a:off x="6153016" y="2310306"/>
            <a:ext cx="540600" cy="15720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18" name="Google Shape;5518;p92"/>
          <p:cNvSpPr txBox="1"/>
          <p:nvPr/>
        </p:nvSpPr>
        <p:spPr>
          <a:xfrm>
            <a:off x="5723201" y="4104881"/>
            <a:ext cx="8502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from sender</a:t>
            </a:r>
            <a:endParaRPr sz="1100"/>
          </a:p>
        </p:txBody>
      </p:sp>
      <p:sp>
        <p:nvSpPr>
          <p:cNvPr id="5519" name="Google Shape;5519;p92"/>
          <p:cNvSpPr/>
          <p:nvPr/>
        </p:nvSpPr>
        <p:spPr>
          <a:xfrm>
            <a:off x="6234546" y="2104764"/>
            <a:ext cx="1058100" cy="2038500"/>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5520" name="Google Shape;5520;p92"/>
          <p:cNvGrpSpPr/>
          <p:nvPr/>
        </p:nvGrpSpPr>
        <p:grpSpPr>
          <a:xfrm>
            <a:off x="3741864" y="1205344"/>
            <a:ext cx="3738700" cy="685417"/>
            <a:chOff x="4989152" y="1607125"/>
            <a:chExt cx="4984933" cy="913889"/>
          </a:xfrm>
        </p:grpSpPr>
        <p:grpSp>
          <p:nvGrpSpPr>
            <p:cNvPr id="5521" name="Google Shape;5521;p92"/>
            <p:cNvGrpSpPr/>
            <p:nvPr/>
          </p:nvGrpSpPr>
          <p:grpSpPr>
            <a:xfrm>
              <a:off x="4989152" y="1652814"/>
              <a:ext cx="4984933" cy="868200"/>
              <a:chOff x="4432738" y="2150355"/>
              <a:chExt cx="4984933" cy="868200"/>
            </a:xfrm>
          </p:grpSpPr>
          <p:cxnSp>
            <p:nvCxnSpPr>
              <p:cNvPr id="5522" name="Google Shape;5522;p92"/>
              <p:cNvCxnSpPr/>
              <p:nvPr/>
            </p:nvCxnSpPr>
            <p:spPr>
              <a:xfrm>
                <a:off x="6976294" y="2457174"/>
                <a:ext cx="1102102" cy="0"/>
              </a:xfrm>
              <a:prstGeom prst="straightConnector1">
                <a:avLst/>
              </a:prstGeom>
              <a:noFill/>
              <a:ln cap="flat" cmpd="sng" w="19050">
                <a:solidFill>
                  <a:srgbClr val="CC0000"/>
                </a:solidFill>
                <a:prstDash val="solid"/>
                <a:round/>
                <a:headEnd len="med" w="med" type="none"/>
                <a:tailEnd len="med" w="med" type="none"/>
              </a:ln>
            </p:spPr>
          </p:cxnSp>
          <p:sp>
            <p:nvSpPr>
              <p:cNvPr id="5523" name="Google Shape;5523;p92"/>
              <p:cNvSpPr txBox="1"/>
              <p:nvPr/>
            </p:nvSpPr>
            <p:spPr>
              <a:xfrm>
                <a:off x="4432738" y="2150355"/>
                <a:ext cx="2533800" cy="8682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Application removing data from TCP socket buffers</a:t>
                </a:r>
                <a:endParaRPr sz="1100"/>
              </a:p>
            </p:txBody>
          </p:sp>
          <p:sp>
            <p:nvSpPr>
              <p:cNvPr id="5524" name="Google Shape;5524;p92"/>
              <p:cNvSpPr/>
              <p:nvPr/>
            </p:nvSpPr>
            <p:spPr>
              <a:xfrm>
                <a:off x="8696946" y="2344462"/>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25" name="Google Shape;5525;p92"/>
            <p:cNvSpPr/>
            <p:nvPr/>
          </p:nvSpPr>
          <p:spPr>
            <a:xfrm flipH="1" rot="10800000">
              <a:off x="8517082" y="1607125"/>
              <a:ext cx="1000991" cy="87283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5526" name="Google Shape;5526;p92"/>
          <p:cNvGrpSpPr/>
          <p:nvPr/>
        </p:nvGrpSpPr>
        <p:grpSpPr>
          <a:xfrm>
            <a:off x="833490" y="2569570"/>
            <a:ext cx="3776516" cy="2100390"/>
            <a:chOff x="4343173" y="1560062"/>
            <a:chExt cx="9034726" cy="4921250"/>
          </a:xfrm>
        </p:grpSpPr>
        <p:sp>
          <p:nvSpPr>
            <p:cNvPr id="5527" name="Google Shape;5527;p92"/>
            <p:cNvSpPr/>
            <p:nvPr/>
          </p:nvSpPr>
          <p:spPr>
            <a:xfrm>
              <a:off x="4432073" y="1560062"/>
              <a:ext cx="3951287" cy="4824412"/>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Tahoma"/>
                <a:ea typeface="Tahoma"/>
                <a:cs typeface="Tahoma"/>
                <a:sym typeface="Tahoma"/>
              </a:endParaRPr>
            </a:p>
          </p:txBody>
        </p:sp>
        <p:sp>
          <p:nvSpPr>
            <p:cNvPr id="5528" name="Google Shape;5528;p92"/>
            <p:cNvSpPr/>
            <p:nvPr/>
          </p:nvSpPr>
          <p:spPr>
            <a:xfrm>
              <a:off x="4346348" y="1675949"/>
              <a:ext cx="3951287" cy="4805363"/>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p:txBody>
        </p:sp>
        <p:cxnSp>
          <p:nvCxnSpPr>
            <p:cNvPr id="5529" name="Google Shape;5529;p92"/>
            <p:cNvCxnSpPr/>
            <p:nvPr/>
          </p:nvCxnSpPr>
          <p:spPr>
            <a:xfrm>
              <a:off x="4349523" y="2050599"/>
              <a:ext cx="3946525" cy="4763"/>
            </a:xfrm>
            <a:prstGeom prst="straightConnector1">
              <a:avLst/>
            </a:prstGeom>
            <a:noFill/>
            <a:ln cap="flat" cmpd="sng" w="19050">
              <a:solidFill>
                <a:srgbClr val="000000"/>
              </a:solidFill>
              <a:prstDash val="solid"/>
              <a:round/>
              <a:headEnd len="med" w="med" type="none"/>
              <a:tailEnd len="med" w="med" type="none"/>
            </a:ln>
          </p:spPr>
        </p:cxnSp>
        <p:cxnSp>
          <p:nvCxnSpPr>
            <p:cNvPr id="5530" name="Google Shape;5530;p92"/>
            <p:cNvCxnSpPr/>
            <p:nvPr/>
          </p:nvCxnSpPr>
          <p:spPr>
            <a:xfrm>
              <a:off x="4343173" y="2430012"/>
              <a:ext cx="3951287" cy="0"/>
            </a:xfrm>
            <a:prstGeom prst="straightConnector1">
              <a:avLst/>
            </a:prstGeom>
            <a:noFill/>
            <a:ln cap="flat" cmpd="sng" w="19050">
              <a:solidFill>
                <a:srgbClr val="000000"/>
              </a:solidFill>
              <a:prstDash val="solid"/>
              <a:round/>
              <a:headEnd len="med" w="med" type="none"/>
              <a:tailEnd len="med" w="med" type="none"/>
            </a:ln>
          </p:spPr>
        </p:cxnSp>
        <p:cxnSp>
          <p:nvCxnSpPr>
            <p:cNvPr id="5531" name="Google Shape;5531;p92"/>
            <p:cNvCxnSpPr/>
            <p:nvPr/>
          </p:nvCxnSpPr>
          <p:spPr>
            <a:xfrm>
              <a:off x="4352698" y="2811012"/>
              <a:ext cx="3951287" cy="0"/>
            </a:xfrm>
            <a:prstGeom prst="straightConnector1">
              <a:avLst/>
            </a:prstGeom>
            <a:noFill/>
            <a:ln cap="flat" cmpd="sng" w="19050">
              <a:solidFill>
                <a:srgbClr val="000000"/>
              </a:solidFill>
              <a:prstDash val="solid"/>
              <a:round/>
              <a:headEnd len="med" w="med" type="none"/>
              <a:tailEnd len="med" w="med" type="none"/>
            </a:ln>
          </p:spPr>
        </p:cxnSp>
        <p:cxnSp>
          <p:nvCxnSpPr>
            <p:cNvPr id="5532" name="Google Shape;5532;p92"/>
            <p:cNvCxnSpPr/>
            <p:nvPr/>
          </p:nvCxnSpPr>
          <p:spPr>
            <a:xfrm>
              <a:off x="4347935" y="3206299"/>
              <a:ext cx="3951288" cy="0"/>
            </a:xfrm>
            <a:prstGeom prst="straightConnector1">
              <a:avLst/>
            </a:prstGeom>
            <a:noFill/>
            <a:ln cap="flat" cmpd="sng" w="19050">
              <a:solidFill>
                <a:srgbClr val="000000"/>
              </a:solidFill>
              <a:prstDash val="solid"/>
              <a:round/>
              <a:headEnd len="med" w="med" type="none"/>
              <a:tailEnd len="med" w="med" type="none"/>
            </a:ln>
          </p:spPr>
        </p:cxnSp>
        <p:cxnSp>
          <p:nvCxnSpPr>
            <p:cNvPr id="5533" name="Google Shape;5533;p92"/>
            <p:cNvCxnSpPr/>
            <p:nvPr/>
          </p:nvCxnSpPr>
          <p:spPr>
            <a:xfrm>
              <a:off x="4343173" y="3596824"/>
              <a:ext cx="3951287" cy="0"/>
            </a:xfrm>
            <a:prstGeom prst="straightConnector1">
              <a:avLst/>
            </a:prstGeom>
            <a:noFill/>
            <a:ln cap="flat" cmpd="sng" w="19050">
              <a:solidFill>
                <a:srgbClr val="000000"/>
              </a:solidFill>
              <a:prstDash val="solid"/>
              <a:round/>
              <a:headEnd len="med" w="med" type="none"/>
              <a:tailEnd len="med" w="med" type="none"/>
            </a:ln>
          </p:spPr>
        </p:cxnSp>
        <p:cxnSp>
          <p:nvCxnSpPr>
            <p:cNvPr id="5534" name="Google Shape;5534;p92"/>
            <p:cNvCxnSpPr/>
            <p:nvPr/>
          </p:nvCxnSpPr>
          <p:spPr>
            <a:xfrm>
              <a:off x="4343173" y="4158799"/>
              <a:ext cx="3951287" cy="0"/>
            </a:xfrm>
            <a:prstGeom prst="straightConnector1">
              <a:avLst/>
            </a:prstGeom>
            <a:noFill/>
            <a:ln cap="flat" cmpd="sng" w="19050">
              <a:solidFill>
                <a:srgbClr val="000000"/>
              </a:solidFill>
              <a:prstDash val="solid"/>
              <a:round/>
              <a:headEnd len="med" w="med" type="none"/>
              <a:tailEnd len="med" w="med" type="none"/>
            </a:ln>
          </p:spPr>
        </p:cxnSp>
        <p:cxnSp>
          <p:nvCxnSpPr>
            <p:cNvPr id="5535" name="Google Shape;5535;p92"/>
            <p:cNvCxnSpPr/>
            <p:nvPr/>
          </p:nvCxnSpPr>
          <p:spPr>
            <a:xfrm rot="10800000">
              <a:off x="6303735" y="2814187"/>
              <a:ext cx="4763" cy="777875"/>
            </a:xfrm>
            <a:prstGeom prst="straightConnector1">
              <a:avLst/>
            </a:prstGeom>
            <a:noFill/>
            <a:ln cap="flat" cmpd="sng" w="19050">
              <a:solidFill>
                <a:srgbClr val="000000"/>
              </a:solidFill>
              <a:prstDash val="solid"/>
              <a:round/>
              <a:headEnd len="med" w="med" type="none"/>
              <a:tailEnd len="med" w="med" type="none"/>
            </a:ln>
          </p:spPr>
        </p:cxnSp>
        <p:grpSp>
          <p:nvGrpSpPr>
            <p:cNvPr id="5536" name="Google Shape;5536;p92"/>
            <p:cNvGrpSpPr/>
            <p:nvPr/>
          </p:nvGrpSpPr>
          <p:grpSpPr>
            <a:xfrm>
              <a:off x="6113100" y="2788385"/>
              <a:ext cx="7264799" cy="1064929"/>
              <a:chOff x="6113100" y="2788385"/>
              <a:chExt cx="7264799" cy="1064929"/>
            </a:xfrm>
          </p:grpSpPr>
          <p:sp>
            <p:nvSpPr>
              <p:cNvPr id="5537" name="Google Shape;5537;p92"/>
              <p:cNvSpPr txBox="1"/>
              <p:nvPr/>
            </p:nvSpPr>
            <p:spPr>
              <a:xfrm>
                <a:off x="6113100" y="2788385"/>
                <a:ext cx="2293800" cy="450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receive window</a:t>
                </a:r>
                <a:endParaRPr sz="1100"/>
              </a:p>
            </p:txBody>
          </p:sp>
          <p:sp>
            <p:nvSpPr>
              <p:cNvPr id="5538" name="Google Shape;5538;p92"/>
              <p:cNvSpPr txBox="1"/>
              <p:nvPr/>
            </p:nvSpPr>
            <p:spPr>
              <a:xfrm>
                <a:off x="8724899" y="2847114"/>
                <a:ext cx="4653000" cy="1006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flow control: </a:t>
                </a:r>
                <a:r>
                  <a:rPr b="0" i="0" lang="en-US" sz="1200" u="none" cap="none" strike="noStrike">
                    <a:solidFill>
                      <a:srgbClr val="000000"/>
                    </a:solidFill>
                    <a:latin typeface="Calibri"/>
                    <a:ea typeface="Calibri"/>
                    <a:cs typeface="Calibri"/>
                    <a:sym typeface="Calibri"/>
                  </a:rPr>
                  <a:t># bytes receiver willing to accept</a:t>
                </a:r>
                <a:endParaRPr b="0" i="0" sz="1400" u="none" cap="none" strike="noStrike">
                  <a:solidFill>
                    <a:srgbClr val="000000"/>
                  </a:solidFill>
                  <a:latin typeface="Calibri"/>
                  <a:ea typeface="Calibri"/>
                  <a:cs typeface="Calibri"/>
                  <a:sym typeface="Calibri"/>
                </a:endParaRPr>
              </a:p>
            </p:txBody>
          </p:sp>
          <p:cxnSp>
            <p:nvCxnSpPr>
              <p:cNvPr id="5539" name="Google Shape;5539;p92"/>
              <p:cNvCxnSpPr/>
              <p:nvPr/>
            </p:nvCxnSpPr>
            <p:spPr>
              <a:xfrm rot="10800000">
                <a:off x="8142852" y="3044701"/>
                <a:ext cx="582048" cy="0"/>
              </a:xfrm>
              <a:prstGeom prst="straightConnector1">
                <a:avLst/>
              </a:prstGeom>
              <a:noFill/>
              <a:ln cap="flat" cmpd="sng" w="19050">
                <a:solidFill>
                  <a:srgbClr val="C00000"/>
                </a:solidFill>
                <a:prstDash val="solid"/>
                <a:round/>
                <a:headEnd len="med" w="med" type="none"/>
                <a:tailEnd len="med" w="med" type="none"/>
              </a:ln>
            </p:spPr>
          </p:cxnSp>
        </p:grpSp>
        <p:cxnSp>
          <p:nvCxnSpPr>
            <p:cNvPr id="5540" name="Google Shape;5540;p92"/>
            <p:cNvCxnSpPr/>
            <p:nvPr/>
          </p:nvCxnSpPr>
          <p:spPr>
            <a:xfrm rot="10800000">
              <a:off x="6289447" y="1679374"/>
              <a:ext cx="1761" cy="365184"/>
            </a:xfrm>
            <a:prstGeom prst="straightConnector1">
              <a:avLst/>
            </a:prstGeom>
            <a:noFill/>
            <a:ln cap="flat" cmpd="sng" w="19050">
              <a:solidFill>
                <a:srgbClr val="000000"/>
              </a:solidFill>
              <a:prstDash val="solid"/>
              <a:round/>
              <a:headEnd len="med" w="med" type="none"/>
              <a:tailEnd len="med" w="med" type="none"/>
            </a:ln>
          </p:spPr>
        </p:cxnSp>
      </p:grpSp>
      <p:sp>
        <p:nvSpPr>
          <p:cNvPr id="5541" name="Google Shape;5541;p9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6" name="Shape 5546"/>
        <p:cNvGrpSpPr/>
        <p:nvPr/>
      </p:nvGrpSpPr>
      <p:grpSpPr>
        <a:xfrm>
          <a:off x="0" y="0"/>
          <a:ext cx="0" cy="0"/>
          <a:chOff x="0" y="0"/>
          <a:chExt cx="0" cy="0"/>
        </a:xfrm>
      </p:grpSpPr>
      <p:sp>
        <p:nvSpPr>
          <p:cNvPr id="5547" name="Google Shape;5547;p93"/>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έλεγχος ροής</a:t>
            </a:r>
            <a:endParaRPr sz="3600"/>
          </a:p>
        </p:txBody>
      </p:sp>
      <p:sp>
        <p:nvSpPr>
          <p:cNvPr id="5548" name="Google Shape;5548;p93"/>
          <p:cNvSpPr/>
          <p:nvPr/>
        </p:nvSpPr>
        <p:spPr>
          <a:xfrm>
            <a:off x="5886316" y="813691"/>
            <a:ext cx="1893000" cy="2890800"/>
          </a:xfrm>
          <a:prstGeom prst="rect">
            <a:avLst/>
          </a:prstGeom>
          <a:solidFill>
            <a:srgbClr val="0000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49" name="Google Shape;5549;p93"/>
          <p:cNvSpPr/>
          <p:nvPr/>
        </p:nvSpPr>
        <p:spPr>
          <a:xfrm>
            <a:off x="7717498" y="808928"/>
            <a:ext cx="435769" cy="3155157"/>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50" name="Google Shape;5550;p93"/>
          <p:cNvSpPr/>
          <p:nvPr/>
        </p:nvSpPr>
        <p:spPr>
          <a:xfrm>
            <a:off x="5822023" y="889891"/>
            <a:ext cx="1900200" cy="28611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51" name="Google Shape;5551;p93"/>
          <p:cNvSpPr/>
          <p:nvPr/>
        </p:nvSpPr>
        <p:spPr>
          <a:xfrm>
            <a:off x="6074425" y="932750"/>
            <a:ext cx="13467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process</a:t>
            </a:r>
            <a:endParaRPr sz="1100"/>
          </a:p>
        </p:txBody>
      </p:sp>
      <p:grpSp>
        <p:nvGrpSpPr>
          <p:cNvPr id="5552" name="Google Shape;5552;p93"/>
          <p:cNvGrpSpPr/>
          <p:nvPr/>
        </p:nvGrpSpPr>
        <p:grpSpPr>
          <a:xfrm>
            <a:off x="6053004" y="1734044"/>
            <a:ext cx="1346597" cy="741759"/>
            <a:chOff x="1173" y="2345"/>
            <a:chExt cx="1131" cy="623"/>
          </a:xfrm>
        </p:grpSpPr>
        <p:sp>
          <p:nvSpPr>
            <p:cNvPr id="5553" name="Google Shape;5553;p93"/>
            <p:cNvSpPr/>
            <p:nvPr/>
          </p:nvSpPr>
          <p:spPr>
            <a:xfrm>
              <a:off x="1173" y="2345"/>
              <a:ext cx="1131" cy="434"/>
            </a:xfrm>
            <a:prstGeom prst="rect">
              <a:avLst/>
            </a:prstGeom>
            <a:solidFill>
              <a:srgbClr val="0000A8"/>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54" name="Google Shape;5554;p93"/>
            <p:cNvSpPr txBox="1"/>
            <p:nvPr/>
          </p:nvSpPr>
          <p:spPr>
            <a:xfrm>
              <a:off x="1235" y="2368"/>
              <a:ext cx="9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TCP socket</a:t>
              </a:r>
              <a:endParaRPr sz="1100"/>
            </a:p>
            <a:p>
              <a:pPr indent="0" lvl="0" marL="0" marR="0" rtl="0" algn="ctr">
                <a:lnSpc>
                  <a:spcPct val="100000"/>
                </a:lnSpc>
                <a:spcBef>
                  <a:spcPts val="0"/>
                </a:spcBef>
                <a:spcAft>
                  <a:spcPts val="0"/>
                </a:spcAft>
                <a:buClr>
                  <a:srgbClr val="F2F2F2"/>
                </a:buClr>
                <a:buSzPts val="1200"/>
                <a:buFont typeface="Tahoma"/>
                <a:buNone/>
              </a:pPr>
              <a:r>
                <a:rPr b="0" i="0" lang="en-US" sz="1200" u="none" cap="none" strike="noStrike">
                  <a:solidFill>
                    <a:srgbClr val="F2F2F2"/>
                  </a:solidFill>
                  <a:latin typeface="Tahoma"/>
                  <a:ea typeface="Tahoma"/>
                  <a:cs typeface="Tahoma"/>
                  <a:sym typeface="Tahoma"/>
                </a:rPr>
                <a:t>receiver buffers</a:t>
              </a:r>
              <a:endParaRPr sz="1100"/>
            </a:p>
          </p:txBody>
        </p:sp>
      </p:grpSp>
      <p:sp>
        <p:nvSpPr>
          <p:cNvPr id="5555" name="Google Shape;5555;p93"/>
          <p:cNvSpPr/>
          <p:nvPr/>
        </p:nvSpPr>
        <p:spPr>
          <a:xfrm>
            <a:off x="6179210" y="2501997"/>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556" name="Google Shape;5556;p93"/>
          <p:cNvSpPr txBox="1"/>
          <p:nvPr/>
        </p:nvSpPr>
        <p:spPr>
          <a:xfrm>
            <a:off x="6406625" y="2523625"/>
            <a:ext cx="652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TCP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sp>
        <p:nvSpPr>
          <p:cNvPr id="5557" name="Google Shape;5557;p93"/>
          <p:cNvSpPr/>
          <p:nvPr/>
        </p:nvSpPr>
        <p:spPr>
          <a:xfrm>
            <a:off x="6185164" y="3241375"/>
            <a:ext cx="1171500" cy="447600"/>
          </a:xfrm>
          <a:prstGeom prst="ellipse">
            <a:avLst/>
          </a:prstGeom>
          <a:solidFill>
            <a:srgbClr val="CC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558" name="Google Shape;5558;p93"/>
          <p:cNvSpPr txBox="1"/>
          <p:nvPr/>
        </p:nvSpPr>
        <p:spPr>
          <a:xfrm>
            <a:off x="6472575" y="3266225"/>
            <a:ext cx="5865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IP</a:t>
            </a:r>
            <a:endParaRPr sz="1100"/>
          </a:p>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code</a:t>
            </a:r>
            <a:endParaRPr sz="1100"/>
          </a:p>
        </p:txBody>
      </p:sp>
      <p:cxnSp>
        <p:nvCxnSpPr>
          <p:cNvPr id="5559" name="Google Shape;5559;p93"/>
          <p:cNvCxnSpPr/>
          <p:nvPr/>
        </p:nvCxnSpPr>
        <p:spPr>
          <a:xfrm>
            <a:off x="5817260" y="3053256"/>
            <a:ext cx="1909800" cy="0"/>
          </a:xfrm>
          <a:prstGeom prst="straightConnector1">
            <a:avLst/>
          </a:prstGeom>
          <a:noFill/>
          <a:ln cap="flat" cmpd="sng" w="19050">
            <a:solidFill>
              <a:srgbClr val="000000"/>
            </a:solidFill>
            <a:prstDash val="solid"/>
            <a:round/>
            <a:headEnd len="med" w="med" type="none"/>
            <a:tailEnd len="med" w="med" type="none"/>
          </a:ln>
        </p:spPr>
      </p:cxnSp>
      <p:cxnSp>
        <p:nvCxnSpPr>
          <p:cNvPr id="5560" name="Google Shape;5560;p93"/>
          <p:cNvCxnSpPr/>
          <p:nvPr/>
        </p:nvCxnSpPr>
        <p:spPr>
          <a:xfrm>
            <a:off x="5826785" y="1664987"/>
            <a:ext cx="1909800" cy="0"/>
          </a:xfrm>
          <a:prstGeom prst="straightConnector1">
            <a:avLst/>
          </a:prstGeom>
          <a:noFill/>
          <a:ln cap="flat" cmpd="sng" w="19050">
            <a:solidFill>
              <a:srgbClr val="000000"/>
            </a:solidFill>
            <a:prstDash val="solid"/>
            <a:round/>
            <a:headEnd len="med" w="med" type="none"/>
            <a:tailEnd len="med" w="med" type="none"/>
          </a:ln>
        </p:spPr>
      </p:cxnSp>
      <p:grpSp>
        <p:nvGrpSpPr>
          <p:cNvPr id="5561" name="Google Shape;5561;p93"/>
          <p:cNvGrpSpPr/>
          <p:nvPr/>
        </p:nvGrpSpPr>
        <p:grpSpPr>
          <a:xfrm>
            <a:off x="6559020" y="1578072"/>
            <a:ext cx="400050" cy="154781"/>
            <a:chOff x="2003" y="1816"/>
            <a:chExt cx="336" cy="130"/>
          </a:xfrm>
        </p:grpSpPr>
        <p:sp>
          <p:nvSpPr>
            <p:cNvPr id="5562" name="Google Shape;5562;p93"/>
            <p:cNvSpPr/>
            <p:nvPr/>
          </p:nvSpPr>
          <p:spPr>
            <a:xfrm>
              <a:off x="2003" y="181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63" name="Google Shape;5563;p93"/>
            <p:cNvSpPr/>
            <p:nvPr/>
          </p:nvSpPr>
          <p:spPr>
            <a:xfrm>
              <a:off x="2105" y="1833"/>
              <a:ext cx="110"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64" name="Google Shape;5564;p93"/>
            <p:cNvSpPr/>
            <p:nvPr/>
          </p:nvSpPr>
          <p:spPr>
            <a:xfrm>
              <a:off x="2229" y="189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65" name="Google Shape;5565;p93"/>
            <p:cNvSpPr/>
            <p:nvPr/>
          </p:nvSpPr>
          <p:spPr>
            <a:xfrm>
              <a:off x="2058" y="189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66" name="Google Shape;5566;p93"/>
          <p:cNvSpPr txBox="1"/>
          <p:nvPr/>
        </p:nvSpPr>
        <p:spPr>
          <a:xfrm>
            <a:off x="5662479" y="4367640"/>
            <a:ext cx="2036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receiver protocol stack</a:t>
            </a:r>
            <a:endParaRPr sz="1100"/>
          </a:p>
        </p:txBody>
      </p:sp>
      <p:cxnSp>
        <p:nvCxnSpPr>
          <p:cNvPr id="5567" name="Google Shape;5567;p93"/>
          <p:cNvCxnSpPr/>
          <p:nvPr/>
        </p:nvCxnSpPr>
        <p:spPr>
          <a:xfrm>
            <a:off x="6593083" y="4064876"/>
            <a:ext cx="0" cy="261900"/>
          </a:xfrm>
          <a:prstGeom prst="straightConnector1">
            <a:avLst/>
          </a:prstGeom>
          <a:noFill/>
          <a:ln cap="flat" cmpd="sng" w="28575">
            <a:solidFill>
              <a:srgbClr val="CC0000"/>
            </a:solidFill>
            <a:prstDash val="dash"/>
            <a:round/>
            <a:headEnd len="med" w="med" type="none"/>
            <a:tailEnd len="med" w="med" type="none"/>
          </a:ln>
        </p:spPr>
      </p:cxnSp>
      <p:cxnSp>
        <p:nvCxnSpPr>
          <p:cNvPr id="5568" name="Google Shape;5568;p93"/>
          <p:cNvCxnSpPr/>
          <p:nvPr/>
        </p:nvCxnSpPr>
        <p:spPr>
          <a:xfrm>
            <a:off x="7713926" y="3747391"/>
            <a:ext cx="0" cy="347700"/>
          </a:xfrm>
          <a:prstGeom prst="straightConnector1">
            <a:avLst/>
          </a:prstGeom>
          <a:noFill/>
          <a:ln cap="flat" cmpd="sng" w="19050">
            <a:solidFill>
              <a:srgbClr val="000000"/>
            </a:solidFill>
            <a:prstDash val="dash"/>
            <a:round/>
            <a:headEnd len="med" w="med" type="none"/>
            <a:tailEnd len="med" w="med" type="none"/>
          </a:ln>
        </p:spPr>
      </p:cxnSp>
      <p:grpSp>
        <p:nvGrpSpPr>
          <p:cNvPr id="5569" name="Google Shape;5569;p93"/>
          <p:cNvGrpSpPr/>
          <p:nvPr/>
        </p:nvGrpSpPr>
        <p:grpSpPr>
          <a:xfrm flipH="1">
            <a:off x="7892520" y="3442591"/>
            <a:ext cx="652463" cy="679847"/>
            <a:chOff x="-44" y="1473"/>
            <a:chExt cx="981" cy="1105"/>
          </a:xfrm>
        </p:grpSpPr>
        <p:pic>
          <p:nvPicPr>
            <p:cNvPr descr="desktop_computer_stylized_medium" id="5570" name="Google Shape;5570;p9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571" name="Google Shape;5571;p9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72" name="Google Shape;5572;p93"/>
          <p:cNvSpPr txBox="1"/>
          <p:nvPr/>
        </p:nvSpPr>
        <p:spPr>
          <a:xfrm>
            <a:off x="77212" y="1001569"/>
            <a:ext cx="3207300" cy="1377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C00000"/>
              </a:buClr>
              <a:buSzPts val="1800"/>
              <a:buFont typeface="Calibri"/>
              <a:buNone/>
            </a:pPr>
            <a:r>
              <a:rPr lang="en-US" sz="1700" u="sng">
                <a:solidFill>
                  <a:srgbClr val="C00000"/>
                </a:solidFill>
                <a:latin typeface="Calibri"/>
                <a:ea typeface="Calibri"/>
                <a:cs typeface="Calibri"/>
                <a:sym typeface="Calibri"/>
              </a:rPr>
              <a:t>Ε:</a:t>
            </a:r>
            <a:r>
              <a:rPr lang="en-US" sz="1700">
                <a:solidFill>
                  <a:schemeClr val="dk1"/>
                </a:solidFill>
                <a:latin typeface="Calibri"/>
                <a:ea typeface="Calibri"/>
                <a:cs typeface="Calibri"/>
                <a:sym typeface="Calibri"/>
              </a:rPr>
              <a:t> Τι γίνεται αν το επίπεδο δικτύου παραδίδει δεδομένα γρηγορότερα από ότι το επίπεδο εφαρμογής διαγράφει δεδομένα από τα socket buffers?</a:t>
            </a:r>
            <a:endParaRPr sz="1700" u="sng">
              <a:solidFill>
                <a:srgbClr val="C00000"/>
              </a:solidFill>
              <a:latin typeface="Calibri"/>
              <a:ea typeface="Calibri"/>
              <a:cs typeface="Calibri"/>
              <a:sym typeface="Calibri"/>
            </a:endParaRPr>
          </a:p>
        </p:txBody>
      </p:sp>
      <p:grpSp>
        <p:nvGrpSpPr>
          <p:cNvPr id="5573" name="Google Shape;5573;p93"/>
          <p:cNvGrpSpPr/>
          <p:nvPr/>
        </p:nvGrpSpPr>
        <p:grpSpPr>
          <a:xfrm>
            <a:off x="110550" y="2575668"/>
            <a:ext cx="3123649" cy="1882035"/>
            <a:chOff x="363548" y="4127495"/>
            <a:chExt cx="4164865" cy="2509380"/>
          </a:xfrm>
        </p:grpSpPr>
        <p:sp>
          <p:nvSpPr>
            <p:cNvPr id="5574" name="Google Shape;5574;p93"/>
            <p:cNvSpPr/>
            <p:nvPr/>
          </p:nvSpPr>
          <p:spPr>
            <a:xfrm>
              <a:off x="363548" y="4397370"/>
              <a:ext cx="4134600" cy="2239500"/>
            </a:xfrm>
            <a:prstGeom prst="rect">
              <a:avLst/>
            </a:prstGeom>
            <a:solidFill>
              <a:srgbClr val="FFFFFF"/>
            </a:solidFill>
            <a:ln cap="flat" cmpd="sng" w="28575">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575" name="Google Shape;5575;p93"/>
            <p:cNvSpPr txBox="1"/>
            <p:nvPr/>
          </p:nvSpPr>
          <p:spPr>
            <a:xfrm>
              <a:off x="455613" y="4549775"/>
              <a:ext cx="4072800" cy="2087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Calibri"/>
                <a:buNone/>
              </a:pPr>
              <a:r>
                <a:rPr lang="en-US" sz="1800">
                  <a:latin typeface="Calibri"/>
                  <a:ea typeface="Calibri"/>
                  <a:cs typeface="Calibri"/>
                  <a:sym typeface="Calibri"/>
                </a:rPr>
                <a:t>ο παραλήπτης ελέγχει τον αποστολέα, έτσι ώστε ο αποστολέας να μην υπερχειλίσει το buffer του παραλήπτη με πολλές, πολύ γρήγορες μεταδόσεις</a:t>
              </a:r>
              <a:endParaRPr b="0" i="0" sz="800" u="none" cap="none" strike="noStrike">
                <a:solidFill>
                  <a:srgbClr val="000000"/>
                </a:solidFill>
                <a:latin typeface="Calibri"/>
                <a:ea typeface="Calibri"/>
                <a:cs typeface="Calibri"/>
                <a:sym typeface="Calibri"/>
              </a:endParaRPr>
            </a:p>
          </p:txBody>
        </p:sp>
        <p:grpSp>
          <p:nvGrpSpPr>
            <p:cNvPr id="5576" name="Google Shape;5576;p93"/>
            <p:cNvGrpSpPr/>
            <p:nvPr/>
          </p:nvGrpSpPr>
          <p:grpSpPr>
            <a:xfrm>
              <a:off x="551447" y="4127495"/>
              <a:ext cx="2555538" cy="500066"/>
              <a:chOff x="3327" y="230"/>
              <a:chExt cx="1500" cy="315"/>
            </a:xfrm>
          </p:grpSpPr>
          <p:sp>
            <p:nvSpPr>
              <p:cNvPr id="5577" name="Google Shape;5577;p93"/>
              <p:cNvSpPr/>
              <p:nvPr/>
            </p:nvSpPr>
            <p:spPr>
              <a:xfrm>
                <a:off x="3369" y="323"/>
                <a:ext cx="1134" cy="22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5578" name="Google Shape;5578;p93"/>
              <p:cNvSpPr txBox="1"/>
              <p:nvPr/>
            </p:nvSpPr>
            <p:spPr>
              <a:xfrm>
                <a:off x="3327" y="230"/>
                <a:ext cx="1500" cy="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2100"/>
                  <a:buFont typeface="Calibri"/>
                  <a:buNone/>
                </a:pPr>
                <a:r>
                  <a:rPr lang="en-US" sz="1800">
                    <a:solidFill>
                      <a:srgbClr val="CC0000"/>
                    </a:solidFill>
                    <a:latin typeface="Calibri"/>
                    <a:ea typeface="Calibri"/>
                    <a:cs typeface="Calibri"/>
                    <a:sym typeface="Calibri"/>
                  </a:rPr>
                  <a:t>έλεγχος ροής</a:t>
                </a:r>
                <a:endParaRPr sz="1800"/>
              </a:p>
            </p:txBody>
          </p:sp>
        </p:grpSp>
      </p:grpSp>
      <p:cxnSp>
        <p:nvCxnSpPr>
          <p:cNvPr id="5579" name="Google Shape;5579;p93"/>
          <p:cNvCxnSpPr/>
          <p:nvPr/>
        </p:nvCxnSpPr>
        <p:spPr>
          <a:xfrm>
            <a:off x="5823356" y="3755022"/>
            <a:ext cx="0" cy="347700"/>
          </a:xfrm>
          <a:prstGeom prst="straightConnector1">
            <a:avLst/>
          </a:prstGeom>
          <a:noFill/>
          <a:ln cap="flat" cmpd="sng" w="19050">
            <a:solidFill>
              <a:schemeClr val="dk1"/>
            </a:solidFill>
            <a:prstDash val="dash"/>
            <a:round/>
            <a:headEnd len="med" w="med" type="none"/>
            <a:tailEnd len="med" w="med" type="none"/>
          </a:ln>
        </p:spPr>
      </p:cxnSp>
      <p:grpSp>
        <p:nvGrpSpPr>
          <p:cNvPr id="5580" name="Google Shape;5580;p93"/>
          <p:cNvGrpSpPr/>
          <p:nvPr/>
        </p:nvGrpSpPr>
        <p:grpSpPr>
          <a:xfrm>
            <a:off x="5723201" y="2104764"/>
            <a:ext cx="1569365" cy="2408042"/>
            <a:chOff x="7630935" y="2806352"/>
            <a:chExt cx="2092487" cy="3210723"/>
          </a:xfrm>
        </p:grpSpPr>
        <p:grpSp>
          <p:nvGrpSpPr>
            <p:cNvPr id="5581" name="Google Shape;5581;p93"/>
            <p:cNvGrpSpPr/>
            <p:nvPr/>
          </p:nvGrpSpPr>
          <p:grpSpPr>
            <a:xfrm>
              <a:off x="7630935" y="3080408"/>
              <a:ext cx="1309687" cy="2936667"/>
              <a:chOff x="7074521" y="3577949"/>
              <a:chExt cx="1309687" cy="2936667"/>
            </a:xfrm>
          </p:grpSpPr>
          <p:sp>
            <p:nvSpPr>
              <p:cNvPr id="5582" name="Google Shape;5582;p93"/>
              <p:cNvSpPr/>
              <p:nvPr/>
            </p:nvSpPr>
            <p:spPr>
              <a:xfrm>
                <a:off x="7655546" y="46193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583" name="Google Shape;5583;p93"/>
              <p:cNvGrpSpPr/>
              <p:nvPr/>
            </p:nvGrpSpPr>
            <p:grpSpPr>
              <a:xfrm>
                <a:off x="7344839" y="5551212"/>
                <a:ext cx="1039369" cy="214398"/>
                <a:chOff x="7344839" y="5551212"/>
                <a:chExt cx="1039369" cy="214398"/>
              </a:xfrm>
            </p:grpSpPr>
            <p:sp>
              <p:nvSpPr>
                <p:cNvPr id="5584" name="Google Shape;5584;p93"/>
                <p:cNvSpPr/>
                <p:nvPr/>
              </p:nvSpPr>
              <p:spPr>
                <a:xfrm>
                  <a:off x="7344839" y="5556060"/>
                  <a:ext cx="1006475" cy="209550"/>
                </a:xfrm>
                <a:prstGeom prst="rect">
                  <a:avLst/>
                </a:prstGeom>
                <a:solidFill>
                  <a:srgbClr val="00CC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85" name="Google Shape;5585;p93"/>
                <p:cNvSpPr/>
                <p:nvPr/>
              </p:nvSpPr>
              <p:spPr>
                <a:xfrm>
                  <a:off x="7650783" y="5551212"/>
                  <a:ext cx="733425" cy="212725"/>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586" name="Google Shape;5586;p93"/>
                <p:cNvCxnSpPr/>
                <p:nvPr/>
              </p:nvCxnSpPr>
              <p:spPr>
                <a:xfrm>
                  <a:off x="7488859" y="5555058"/>
                  <a:ext cx="0" cy="206375"/>
                </a:xfrm>
                <a:prstGeom prst="straightConnector1">
                  <a:avLst/>
                </a:prstGeom>
                <a:noFill/>
                <a:ln cap="flat" cmpd="sng" w="28575">
                  <a:solidFill>
                    <a:srgbClr val="FFFFFF"/>
                  </a:solidFill>
                  <a:prstDash val="solid"/>
                  <a:round/>
                  <a:headEnd len="med" w="med" type="none"/>
                  <a:tailEnd len="med" w="med" type="none"/>
                </a:ln>
              </p:spPr>
            </p:cxnSp>
            <p:cxnSp>
              <p:nvCxnSpPr>
                <p:cNvPr id="5587" name="Google Shape;5587;p93"/>
                <p:cNvCxnSpPr/>
                <p:nvPr/>
              </p:nvCxnSpPr>
              <p:spPr>
                <a:xfrm>
                  <a:off x="7641259" y="5555058"/>
                  <a:ext cx="0" cy="206375"/>
                </a:xfrm>
                <a:prstGeom prst="straightConnector1">
                  <a:avLst/>
                </a:prstGeom>
                <a:noFill/>
                <a:ln cap="flat" cmpd="sng" w="28575">
                  <a:solidFill>
                    <a:srgbClr val="FFFFFF"/>
                  </a:solidFill>
                  <a:prstDash val="solid"/>
                  <a:round/>
                  <a:headEnd len="med" w="med" type="none"/>
                  <a:tailEnd len="med" w="med" type="none"/>
                </a:ln>
              </p:spPr>
            </p:cxnSp>
          </p:grpSp>
          <p:sp>
            <p:nvSpPr>
              <p:cNvPr id="5588" name="Google Shape;5588;p93"/>
              <p:cNvSpPr/>
              <p:nvPr/>
            </p:nvSpPr>
            <p:spPr>
              <a:xfrm>
                <a:off x="7647608" y="3577949"/>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589" name="Google Shape;5589;p93"/>
              <p:cNvSpPr txBox="1"/>
              <p:nvPr/>
            </p:nvSpPr>
            <p:spPr>
              <a:xfrm>
                <a:off x="7074521" y="5970716"/>
                <a:ext cx="1133400" cy="54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from sender</a:t>
                </a:r>
                <a:endParaRPr sz="1100"/>
              </a:p>
            </p:txBody>
          </p:sp>
        </p:grpSp>
        <p:sp>
          <p:nvSpPr>
            <p:cNvPr id="5590" name="Google Shape;5590;p93"/>
            <p:cNvSpPr/>
            <p:nvPr/>
          </p:nvSpPr>
          <p:spPr>
            <a:xfrm>
              <a:off x="8312727" y="2806352"/>
              <a:ext cx="1410695" cy="271814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5591" name="Google Shape;5591;p93"/>
          <p:cNvGrpSpPr/>
          <p:nvPr/>
        </p:nvGrpSpPr>
        <p:grpSpPr>
          <a:xfrm>
            <a:off x="3741864" y="1205344"/>
            <a:ext cx="3738700" cy="685417"/>
            <a:chOff x="4989152" y="1607125"/>
            <a:chExt cx="4984933" cy="913889"/>
          </a:xfrm>
        </p:grpSpPr>
        <p:grpSp>
          <p:nvGrpSpPr>
            <p:cNvPr id="5592" name="Google Shape;5592;p93"/>
            <p:cNvGrpSpPr/>
            <p:nvPr/>
          </p:nvGrpSpPr>
          <p:grpSpPr>
            <a:xfrm>
              <a:off x="4989152" y="1652814"/>
              <a:ext cx="4984933" cy="868200"/>
              <a:chOff x="4432738" y="2150355"/>
              <a:chExt cx="4984933" cy="868200"/>
            </a:xfrm>
          </p:grpSpPr>
          <p:cxnSp>
            <p:nvCxnSpPr>
              <p:cNvPr id="5593" name="Google Shape;5593;p93"/>
              <p:cNvCxnSpPr/>
              <p:nvPr/>
            </p:nvCxnSpPr>
            <p:spPr>
              <a:xfrm>
                <a:off x="6976294" y="2457174"/>
                <a:ext cx="1102102" cy="0"/>
              </a:xfrm>
              <a:prstGeom prst="straightConnector1">
                <a:avLst/>
              </a:prstGeom>
              <a:noFill/>
              <a:ln cap="flat" cmpd="sng" w="19050">
                <a:solidFill>
                  <a:srgbClr val="CC0000"/>
                </a:solidFill>
                <a:prstDash val="solid"/>
                <a:round/>
                <a:headEnd len="med" w="med" type="none"/>
                <a:tailEnd len="med" w="med" type="none"/>
              </a:ln>
            </p:spPr>
          </p:cxnSp>
          <p:sp>
            <p:nvSpPr>
              <p:cNvPr id="5594" name="Google Shape;5594;p93"/>
              <p:cNvSpPr txBox="1"/>
              <p:nvPr/>
            </p:nvSpPr>
            <p:spPr>
              <a:xfrm>
                <a:off x="4432738" y="2150355"/>
                <a:ext cx="2533800" cy="868200"/>
              </a:xfrm>
              <a:prstGeom prst="rect">
                <a:avLst/>
              </a:prstGeom>
              <a:noFill/>
              <a:ln>
                <a:noFill/>
              </a:ln>
            </p:spPr>
            <p:txBody>
              <a:bodyPr anchorCtr="0" anchor="t" bIns="34275" lIns="68575" spcFirstLastPara="1" rIns="68575" wrap="square" tIns="34275">
                <a:spAutoFit/>
              </a:bodyPr>
              <a:lstStyle/>
              <a:p>
                <a:pPr indent="0" lvl="0" marL="0" marR="0" rtl="0" algn="r">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Application removing data from TCP socket buffers</a:t>
                </a:r>
                <a:endParaRPr sz="1100"/>
              </a:p>
            </p:txBody>
          </p:sp>
          <p:sp>
            <p:nvSpPr>
              <p:cNvPr id="5595" name="Google Shape;5595;p93"/>
              <p:cNvSpPr/>
              <p:nvPr/>
            </p:nvSpPr>
            <p:spPr>
              <a:xfrm>
                <a:off x="8696946" y="2344462"/>
                <a:ext cx="720725" cy="209550"/>
              </a:xfrm>
              <a:prstGeom prst="rect">
                <a:avLst/>
              </a:pr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596" name="Google Shape;5596;p93"/>
            <p:cNvSpPr/>
            <p:nvPr/>
          </p:nvSpPr>
          <p:spPr>
            <a:xfrm flipH="1" rot="10800000">
              <a:off x="8517082" y="1607125"/>
              <a:ext cx="1000991" cy="872838"/>
            </a:xfrm>
            <a:prstGeom prst="curvedDownArrow">
              <a:avLst>
                <a:gd fmla="val 13767" name="adj1"/>
                <a:gd fmla="val 28170" name="adj2"/>
                <a:gd fmla="val 25000" name="adj3"/>
              </a:avLst>
            </a:prstGeom>
            <a:solidFill>
              <a:srgbClr val="C00000">
                <a:alpha val="53725"/>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5597" name="Google Shape;5597;p9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2" name="Shape 5602"/>
        <p:cNvGrpSpPr/>
        <p:nvPr/>
      </p:nvGrpSpPr>
      <p:grpSpPr>
        <a:xfrm>
          <a:off x="0" y="0"/>
          <a:ext cx="0" cy="0"/>
          <a:chOff x="0" y="0"/>
          <a:chExt cx="0" cy="0"/>
        </a:xfrm>
      </p:grpSpPr>
      <p:sp>
        <p:nvSpPr>
          <p:cNvPr id="5603" name="Google Shape;5603;p94"/>
          <p:cNvSpPr txBox="1"/>
          <p:nvPr>
            <p:ph type="title"/>
          </p:nvPr>
        </p:nvSpPr>
        <p:spPr>
          <a:xfrm>
            <a:off x="-32808" y="253706"/>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έλεγχος ροής</a:t>
            </a:r>
            <a:endParaRPr sz="3600"/>
          </a:p>
        </p:txBody>
      </p:sp>
      <p:sp>
        <p:nvSpPr>
          <p:cNvPr id="5604" name="Google Shape;5604;p94"/>
          <p:cNvSpPr txBox="1"/>
          <p:nvPr/>
        </p:nvSpPr>
        <p:spPr>
          <a:xfrm>
            <a:off x="-130112" y="1151138"/>
            <a:ext cx="4597200" cy="3680400"/>
          </a:xfrm>
          <a:prstGeom prst="rect">
            <a:avLst/>
          </a:prstGeom>
          <a:noFill/>
          <a:ln>
            <a:noFill/>
          </a:ln>
        </p:spPr>
        <p:txBody>
          <a:bodyPr anchorCtr="0" anchor="t" bIns="34275" lIns="68575" spcFirstLastPara="1" rIns="68575" wrap="square" tIns="34275">
            <a:noAutofit/>
          </a:bodyPr>
          <a:lstStyle/>
          <a:p>
            <a:pPr indent="-152400" lvl="0" marL="266700" marR="0" rtl="0" algn="l">
              <a:lnSpc>
                <a:spcPct val="90000"/>
              </a:lnSpc>
              <a:spcBef>
                <a:spcPts val="0"/>
              </a:spcBef>
              <a:spcAft>
                <a:spcPts val="0"/>
              </a:spcAft>
              <a:buClr>
                <a:srgbClr val="0000A3"/>
              </a:buClr>
              <a:buSzPts val="1800"/>
              <a:buFont typeface="Noto Sans Symbols"/>
              <a:buChar char="▪"/>
            </a:pPr>
            <a:r>
              <a:rPr lang="en-US" sz="1800">
                <a:latin typeface="Calibri"/>
                <a:ea typeface="Calibri"/>
                <a:cs typeface="Calibri"/>
                <a:sym typeface="Calibri"/>
              </a:rPr>
              <a:t>o </a:t>
            </a:r>
            <a:r>
              <a:rPr b="0" i="0" lang="en-US" sz="1800" u="none" cap="none" strike="noStrike">
                <a:solidFill>
                  <a:srgbClr val="000000"/>
                </a:solidFill>
                <a:latin typeface="Calibri"/>
                <a:ea typeface="Calibri"/>
                <a:cs typeface="Calibri"/>
                <a:sym typeface="Calibri"/>
              </a:rPr>
              <a:t>TCP </a:t>
            </a:r>
            <a:r>
              <a:rPr lang="en-US" sz="1800">
                <a:latin typeface="Calibri"/>
                <a:ea typeface="Calibri"/>
                <a:cs typeface="Calibri"/>
                <a:sym typeface="Calibri"/>
              </a:rPr>
              <a:t>παραλήπτης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διαφημίζει</a:t>
            </a:r>
            <a:r>
              <a:rPr b="0" i="0" lang="en-US" sz="1800" u="none" cap="none" strike="noStrike">
                <a:solidFill>
                  <a:srgbClr val="000000"/>
                </a:solidFill>
                <a:latin typeface="Calibri"/>
                <a:ea typeface="Calibri"/>
                <a:cs typeface="Calibri"/>
                <a:sym typeface="Calibri"/>
              </a:rPr>
              <a:t>” δωρεάν χώρο buffer </a:t>
            </a:r>
            <a:r>
              <a:rPr lang="en-US" sz="1800">
                <a:latin typeface="Calibri"/>
                <a:ea typeface="Calibri"/>
                <a:cs typeface="Calibri"/>
                <a:sym typeface="Calibri"/>
              </a:rPr>
              <a:t>στο πεδίο</a:t>
            </a: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ourier New"/>
                <a:ea typeface="Courier New"/>
                <a:cs typeface="Courier New"/>
                <a:sym typeface="Courier New"/>
              </a:rPr>
              <a:t>rwnd</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στο</a:t>
            </a:r>
            <a:r>
              <a:rPr b="0" i="0" lang="en-US" sz="1800" u="none" cap="none" strike="noStrike">
                <a:solidFill>
                  <a:srgbClr val="000000"/>
                </a:solidFill>
                <a:latin typeface="Calibri"/>
                <a:ea typeface="Calibri"/>
                <a:cs typeface="Calibri"/>
                <a:sym typeface="Calibri"/>
              </a:rPr>
              <a:t> TCP header</a:t>
            </a:r>
            <a:endParaRPr sz="1800"/>
          </a:p>
          <a:p>
            <a:pPr indent="-177800" lvl="1" marL="520700" marR="0" rtl="0" algn="l">
              <a:lnSpc>
                <a:spcPct val="90000"/>
              </a:lnSpc>
              <a:spcBef>
                <a:spcPts val="400"/>
              </a:spcBef>
              <a:spcAft>
                <a:spcPts val="0"/>
              </a:spcAft>
              <a:buClr>
                <a:srgbClr val="0000A8"/>
              </a:buClr>
              <a:buSzPts val="1800"/>
              <a:buFont typeface="Arial"/>
              <a:buChar char="•"/>
            </a:pPr>
            <a:r>
              <a:rPr b="1" i="0" lang="en-US" sz="1800" u="none" cap="none" strike="noStrike">
                <a:solidFill>
                  <a:srgbClr val="000000"/>
                </a:solidFill>
                <a:latin typeface="Courier New"/>
                <a:ea typeface="Courier New"/>
                <a:cs typeface="Courier New"/>
                <a:sym typeface="Courier New"/>
              </a:rPr>
              <a:t>RcvBuffer </a:t>
            </a:r>
            <a:r>
              <a:rPr lang="en-US" sz="1800">
                <a:latin typeface="Calibri"/>
                <a:ea typeface="Calibri"/>
                <a:cs typeface="Calibri"/>
                <a:sym typeface="Calibri"/>
              </a:rPr>
              <a:t>μέγεθος θέτεται μέσω των επιλογών του</a:t>
            </a:r>
            <a:r>
              <a:rPr b="0" i="0" lang="en-US" sz="1800" u="none" cap="none" strike="noStrike">
                <a:solidFill>
                  <a:srgbClr val="000000"/>
                </a:solidFill>
                <a:latin typeface="Calibri"/>
                <a:ea typeface="Calibri"/>
                <a:cs typeface="Calibri"/>
                <a:sym typeface="Calibri"/>
              </a:rPr>
              <a:t> socket</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τυπικό μέγεθος</a:t>
            </a:r>
            <a:r>
              <a:rPr b="0" i="0" lang="en-US" sz="1800" u="none" cap="none" strike="noStrike">
                <a:solidFill>
                  <a:srgbClr val="000000"/>
                </a:solidFill>
                <a:latin typeface="Calibri"/>
                <a:ea typeface="Calibri"/>
                <a:cs typeface="Calibri"/>
                <a:sym typeface="Calibri"/>
              </a:rPr>
              <a:t> 4096 bytes)</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latin typeface="Calibri"/>
                <a:ea typeface="Calibri"/>
                <a:cs typeface="Calibri"/>
                <a:sym typeface="Calibri"/>
              </a:rPr>
              <a:t>πολλά λειτουργικά συστήματα προσαρμόζουν αυτόματα το </a:t>
            </a:r>
            <a:r>
              <a:rPr b="1" i="0" lang="en-US" sz="1800" u="none" cap="none" strike="noStrike">
                <a:solidFill>
                  <a:srgbClr val="000000"/>
                </a:solidFill>
                <a:latin typeface="Courier New"/>
                <a:ea typeface="Courier New"/>
                <a:cs typeface="Courier New"/>
                <a:sym typeface="Courier New"/>
              </a:rPr>
              <a:t>RcvBuffer</a:t>
            </a:r>
            <a:endParaRPr b="0" i="0" sz="1800" u="none" cap="none" strike="noStrike">
              <a:solidFill>
                <a:srgbClr val="000000"/>
              </a:solidFill>
              <a:latin typeface="Calibri"/>
              <a:ea typeface="Calibri"/>
              <a:cs typeface="Calibri"/>
              <a:sym typeface="Calibri"/>
            </a:endParaRPr>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ο αποστολέας περιορίζει την ποσότητα</a:t>
            </a:r>
            <a:r>
              <a:rPr b="0" i="0" lang="en-US" sz="1800" u="none" cap="none" strike="noStrike">
                <a:solidFill>
                  <a:srgbClr val="000000"/>
                </a:solidFill>
                <a:latin typeface="Calibri"/>
                <a:ea typeface="Calibri"/>
                <a:cs typeface="Calibri"/>
                <a:sym typeface="Calibri"/>
              </a:rPr>
              <a:t> unACKed (“</a:t>
            </a:r>
            <a:r>
              <a:rPr lang="en-US" sz="1800">
                <a:latin typeface="Calibri"/>
                <a:ea typeface="Calibri"/>
                <a:cs typeface="Calibri"/>
                <a:sym typeface="Calibri"/>
              </a:rPr>
              <a:t>σε διέλευση</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δεδομένων για να λάβει</a:t>
            </a:r>
            <a:r>
              <a:rPr b="0" i="0" lang="en-US" sz="1800" u="none" cap="none" strike="noStrike">
                <a:solidFill>
                  <a:srgbClr val="000000"/>
                </a:solidFill>
                <a:latin typeface="Calibri"/>
                <a:ea typeface="Calibri"/>
                <a:cs typeface="Calibri"/>
                <a:sym typeface="Calibri"/>
              </a:rPr>
              <a:t> </a:t>
            </a:r>
            <a:r>
              <a:rPr b="1" i="0" lang="en-US" sz="1800" u="none" cap="none" strike="noStrike">
                <a:solidFill>
                  <a:srgbClr val="000000"/>
                </a:solidFill>
                <a:latin typeface="Courier New"/>
                <a:ea typeface="Courier New"/>
                <a:cs typeface="Courier New"/>
                <a:sym typeface="Courier New"/>
              </a:rPr>
              <a:t>rwnd</a:t>
            </a:r>
            <a:endParaRPr b="1" i="0" sz="1800" u="none" cap="none" strike="noStrike">
              <a:solidFill>
                <a:srgbClr val="000000"/>
              </a:solidFill>
              <a:latin typeface="Courier New"/>
              <a:ea typeface="Courier New"/>
              <a:cs typeface="Courier New"/>
              <a:sym typeface="Courier New"/>
            </a:endParaRPr>
          </a:p>
          <a:p>
            <a:pPr indent="-152400" lvl="0" marL="266700" marR="0" rtl="0" algn="l">
              <a:lnSpc>
                <a:spcPct val="90000"/>
              </a:lnSpc>
              <a:spcBef>
                <a:spcPts val="800"/>
              </a:spcBef>
              <a:spcAft>
                <a:spcPts val="0"/>
              </a:spcAft>
              <a:buClr>
                <a:srgbClr val="0000A3"/>
              </a:buClr>
              <a:buSzPts val="1800"/>
              <a:buFont typeface="Noto Sans Symbols"/>
              <a:buChar char="▪"/>
            </a:pPr>
            <a:r>
              <a:rPr lang="en-US" sz="1800">
                <a:latin typeface="Calibri"/>
                <a:ea typeface="Calibri"/>
                <a:cs typeface="Calibri"/>
                <a:sym typeface="Calibri"/>
              </a:rPr>
              <a:t>εγγυάται</a:t>
            </a:r>
            <a:r>
              <a:rPr lang="en-US" sz="1800">
                <a:latin typeface="Calibri"/>
                <a:ea typeface="Calibri"/>
                <a:cs typeface="Calibri"/>
                <a:sym typeface="Calibri"/>
              </a:rPr>
              <a:t> ότι δεν θα υπερχειλίσει ο </a:t>
            </a:r>
            <a:r>
              <a:rPr b="0" i="0" lang="en-US" sz="1800" u="none" cap="none" strike="noStrike">
                <a:solidFill>
                  <a:srgbClr val="000000"/>
                </a:solidFill>
                <a:latin typeface="Calibri"/>
                <a:ea typeface="Calibri"/>
                <a:cs typeface="Calibri"/>
                <a:sym typeface="Calibri"/>
              </a:rPr>
              <a:t>receive buffer </a:t>
            </a:r>
            <a:endParaRPr sz="1800"/>
          </a:p>
        </p:txBody>
      </p:sp>
      <p:grpSp>
        <p:nvGrpSpPr>
          <p:cNvPr id="5605" name="Google Shape;5605;p94"/>
          <p:cNvGrpSpPr/>
          <p:nvPr/>
        </p:nvGrpSpPr>
        <p:grpSpPr>
          <a:xfrm>
            <a:off x="6110638" y="1763315"/>
            <a:ext cx="1933575" cy="1616869"/>
            <a:chOff x="512" y="1294"/>
            <a:chExt cx="1888" cy="1358"/>
          </a:xfrm>
        </p:grpSpPr>
        <p:grpSp>
          <p:nvGrpSpPr>
            <p:cNvPr id="5606" name="Google Shape;5606;p94"/>
            <p:cNvGrpSpPr/>
            <p:nvPr/>
          </p:nvGrpSpPr>
          <p:grpSpPr>
            <a:xfrm>
              <a:off x="1232" y="1410"/>
              <a:ext cx="336" cy="130"/>
              <a:chOff x="2003" y="1816"/>
              <a:chExt cx="336" cy="130"/>
            </a:xfrm>
          </p:grpSpPr>
          <p:sp>
            <p:nvSpPr>
              <p:cNvPr id="5607" name="Google Shape;5607;p94"/>
              <p:cNvSpPr/>
              <p:nvPr/>
            </p:nvSpPr>
            <p:spPr>
              <a:xfrm>
                <a:off x="2003" y="181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08" name="Google Shape;5608;p94"/>
              <p:cNvSpPr/>
              <p:nvPr/>
            </p:nvSpPr>
            <p:spPr>
              <a:xfrm>
                <a:off x="2105" y="1833"/>
                <a:ext cx="108"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09" name="Google Shape;5609;p94"/>
              <p:cNvSpPr/>
              <p:nvPr/>
            </p:nvSpPr>
            <p:spPr>
              <a:xfrm>
                <a:off x="2228" y="1891"/>
                <a:ext cx="28"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10" name="Google Shape;5610;p94"/>
              <p:cNvSpPr/>
              <p:nvPr/>
            </p:nvSpPr>
            <p:spPr>
              <a:xfrm>
                <a:off x="2056" y="189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611" name="Google Shape;5611;p94"/>
            <p:cNvSpPr/>
            <p:nvPr/>
          </p:nvSpPr>
          <p:spPr>
            <a:xfrm>
              <a:off x="526" y="1522"/>
              <a:ext cx="1871" cy="896"/>
            </a:xfrm>
            <a:prstGeom prst="rect">
              <a:avLst/>
            </a:prstGeom>
            <a:solidFill>
              <a:srgbClr val="0000A8"/>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612" name="Google Shape;5612;p94"/>
            <p:cNvCxnSpPr/>
            <p:nvPr/>
          </p:nvCxnSpPr>
          <p:spPr>
            <a:xfrm>
              <a:off x="512" y="1863"/>
              <a:ext cx="1885" cy="0"/>
            </a:xfrm>
            <a:prstGeom prst="straightConnector1">
              <a:avLst/>
            </a:prstGeom>
            <a:noFill/>
            <a:ln cap="flat" cmpd="sng" w="9525">
              <a:solidFill>
                <a:srgbClr val="000000"/>
              </a:solidFill>
              <a:prstDash val="solid"/>
              <a:round/>
              <a:headEnd len="med" w="med" type="none"/>
              <a:tailEnd len="med" w="med" type="none"/>
            </a:ln>
          </p:spPr>
        </p:cxnSp>
        <p:sp>
          <p:nvSpPr>
            <p:cNvPr id="5613" name="Google Shape;5613;p94"/>
            <p:cNvSpPr/>
            <p:nvPr/>
          </p:nvSpPr>
          <p:spPr>
            <a:xfrm>
              <a:off x="1310" y="1294"/>
              <a:ext cx="157" cy="288"/>
            </a:xfrm>
            <a:prstGeom prst="upArrow">
              <a:avLst>
                <a:gd fmla="val 50000" name="adj1"/>
                <a:gd fmla="val 45860" name="adj2"/>
              </a:avLst>
            </a:prstGeom>
            <a:solidFill>
              <a:srgbClr val="CC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descr="Dark upward diagonal" id="5614" name="Google Shape;5614;p94"/>
            <p:cNvSpPr/>
            <p:nvPr/>
          </p:nvSpPr>
          <p:spPr>
            <a:xfrm>
              <a:off x="534" y="1856"/>
              <a:ext cx="1848" cy="555"/>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15" name="Google Shape;5615;p94"/>
            <p:cNvSpPr/>
            <p:nvPr/>
          </p:nvSpPr>
          <p:spPr>
            <a:xfrm>
              <a:off x="1312" y="2364"/>
              <a:ext cx="157" cy="288"/>
            </a:xfrm>
            <a:prstGeom prst="upArrow">
              <a:avLst>
                <a:gd fmla="val 50000" name="adj1"/>
                <a:gd fmla="val 45860" name="adj2"/>
              </a:avLst>
            </a:prstGeom>
            <a:solidFill>
              <a:srgbClr val="CC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16" name="Google Shape;5616;p94"/>
            <p:cNvSpPr txBox="1"/>
            <p:nvPr/>
          </p:nvSpPr>
          <p:spPr>
            <a:xfrm>
              <a:off x="814" y="1568"/>
              <a:ext cx="12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500"/>
                <a:buFont typeface="Tahoma"/>
                <a:buNone/>
              </a:pPr>
              <a:r>
                <a:rPr b="0" i="0" lang="en-US" sz="1500" u="none" cap="none" strike="noStrike">
                  <a:solidFill>
                    <a:srgbClr val="FFFFFF"/>
                  </a:solidFill>
                  <a:latin typeface="Tahoma"/>
                  <a:ea typeface="Tahoma"/>
                  <a:cs typeface="Tahoma"/>
                  <a:sym typeface="Tahoma"/>
                </a:rPr>
                <a:t>buffered data</a:t>
              </a:r>
              <a:endParaRPr sz="1100"/>
            </a:p>
          </p:txBody>
        </p:sp>
        <p:cxnSp>
          <p:nvCxnSpPr>
            <p:cNvPr id="5617" name="Google Shape;5617;p94"/>
            <p:cNvCxnSpPr/>
            <p:nvPr/>
          </p:nvCxnSpPr>
          <p:spPr>
            <a:xfrm>
              <a:off x="522" y="1857"/>
              <a:ext cx="1878" cy="7"/>
            </a:xfrm>
            <a:prstGeom prst="straightConnector1">
              <a:avLst/>
            </a:prstGeom>
            <a:noFill/>
            <a:ln cap="flat" cmpd="sng" w="28575">
              <a:solidFill>
                <a:srgbClr val="000000"/>
              </a:solidFill>
              <a:prstDash val="solid"/>
              <a:round/>
              <a:headEnd len="med" w="med" type="none"/>
              <a:tailEnd len="med" w="med" type="none"/>
            </a:ln>
          </p:spPr>
        </p:cxnSp>
        <p:sp>
          <p:nvSpPr>
            <p:cNvPr id="5618" name="Google Shape;5618;p94"/>
            <p:cNvSpPr txBox="1"/>
            <p:nvPr/>
          </p:nvSpPr>
          <p:spPr>
            <a:xfrm>
              <a:off x="653" y="2020"/>
              <a:ext cx="15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Tahoma"/>
                <a:buNone/>
              </a:pPr>
              <a:r>
                <a:rPr b="0" i="0" lang="en-US" sz="1500" u="none" cap="none" strike="noStrike">
                  <a:solidFill>
                    <a:srgbClr val="000000"/>
                  </a:solidFill>
                  <a:latin typeface="Tahoma"/>
                  <a:ea typeface="Tahoma"/>
                  <a:cs typeface="Tahoma"/>
                  <a:sym typeface="Tahoma"/>
                </a:rPr>
                <a:t>free buffer space</a:t>
              </a:r>
              <a:endParaRPr sz="1100"/>
            </a:p>
          </p:txBody>
        </p:sp>
      </p:grpSp>
      <p:sp>
        <p:nvSpPr>
          <p:cNvPr id="5619" name="Google Shape;5619;p94"/>
          <p:cNvSpPr txBox="1"/>
          <p:nvPr/>
        </p:nvSpPr>
        <p:spPr>
          <a:xfrm>
            <a:off x="5445078" y="2621755"/>
            <a:ext cx="5049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Courier New"/>
              <a:buNone/>
            </a:pPr>
            <a:r>
              <a:rPr b="1" i="0" lang="en-US" sz="1200" u="none" cap="none" strike="noStrike">
                <a:solidFill>
                  <a:srgbClr val="000000"/>
                </a:solidFill>
                <a:latin typeface="Courier New"/>
                <a:ea typeface="Courier New"/>
                <a:cs typeface="Courier New"/>
                <a:sym typeface="Courier New"/>
              </a:rPr>
              <a:t>rwnd</a:t>
            </a:r>
            <a:endParaRPr sz="1100"/>
          </a:p>
        </p:txBody>
      </p:sp>
      <p:cxnSp>
        <p:nvCxnSpPr>
          <p:cNvPr id="5620" name="Google Shape;5620;p94"/>
          <p:cNvCxnSpPr/>
          <p:nvPr/>
        </p:nvCxnSpPr>
        <p:spPr>
          <a:xfrm>
            <a:off x="5828459" y="2421731"/>
            <a:ext cx="0" cy="241800"/>
          </a:xfrm>
          <a:prstGeom prst="straightConnector1">
            <a:avLst/>
          </a:prstGeom>
          <a:noFill/>
          <a:ln cap="flat" cmpd="sng" w="9525">
            <a:solidFill>
              <a:srgbClr val="000000"/>
            </a:solidFill>
            <a:prstDash val="solid"/>
            <a:round/>
            <a:headEnd len="med" w="med" type="triangle"/>
            <a:tailEnd len="med" w="med" type="none"/>
          </a:ln>
        </p:spPr>
      </p:cxnSp>
      <p:cxnSp>
        <p:nvCxnSpPr>
          <p:cNvPr id="5621" name="Google Shape;5621;p94"/>
          <p:cNvCxnSpPr/>
          <p:nvPr/>
        </p:nvCxnSpPr>
        <p:spPr>
          <a:xfrm rot="10800000">
            <a:off x="5828459" y="2815724"/>
            <a:ext cx="0" cy="241800"/>
          </a:xfrm>
          <a:prstGeom prst="straightConnector1">
            <a:avLst/>
          </a:prstGeom>
          <a:noFill/>
          <a:ln cap="flat" cmpd="sng" w="9525">
            <a:solidFill>
              <a:srgbClr val="000000"/>
            </a:solidFill>
            <a:prstDash val="solid"/>
            <a:round/>
            <a:headEnd len="med" w="med" type="triangle"/>
            <a:tailEnd len="med" w="med" type="none"/>
          </a:ln>
        </p:spPr>
      </p:cxnSp>
      <p:cxnSp>
        <p:nvCxnSpPr>
          <p:cNvPr id="5622" name="Google Shape;5622;p94"/>
          <p:cNvCxnSpPr/>
          <p:nvPr/>
        </p:nvCxnSpPr>
        <p:spPr>
          <a:xfrm>
            <a:off x="5712969" y="3064668"/>
            <a:ext cx="357300" cy="0"/>
          </a:xfrm>
          <a:prstGeom prst="straightConnector1">
            <a:avLst/>
          </a:prstGeom>
          <a:noFill/>
          <a:ln cap="flat" cmpd="sng" w="19050">
            <a:solidFill>
              <a:srgbClr val="000000"/>
            </a:solidFill>
            <a:prstDash val="solid"/>
            <a:round/>
            <a:headEnd len="med" w="med" type="none"/>
            <a:tailEnd len="med" w="med" type="none"/>
          </a:ln>
        </p:spPr>
      </p:cxnSp>
      <p:cxnSp>
        <p:nvCxnSpPr>
          <p:cNvPr id="5623" name="Google Shape;5623;p94"/>
          <p:cNvCxnSpPr/>
          <p:nvPr/>
        </p:nvCxnSpPr>
        <p:spPr>
          <a:xfrm>
            <a:off x="5749878" y="2413396"/>
            <a:ext cx="147600" cy="0"/>
          </a:xfrm>
          <a:prstGeom prst="straightConnector1">
            <a:avLst/>
          </a:prstGeom>
          <a:noFill/>
          <a:ln cap="flat" cmpd="sng" w="19050">
            <a:solidFill>
              <a:srgbClr val="000000"/>
            </a:solidFill>
            <a:prstDash val="solid"/>
            <a:round/>
            <a:headEnd len="med" w="med" type="none"/>
            <a:tailEnd len="med" w="med" type="none"/>
          </a:ln>
        </p:spPr>
      </p:cxnSp>
      <p:cxnSp>
        <p:nvCxnSpPr>
          <p:cNvPr id="5624" name="Google Shape;5624;p94"/>
          <p:cNvCxnSpPr/>
          <p:nvPr/>
        </p:nvCxnSpPr>
        <p:spPr>
          <a:xfrm>
            <a:off x="5729638" y="2019299"/>
            <a:ext cx="357300" cy="0"/>
          </a:xfrm>
          <a:prstGeom prst="straightConnector1">
            <a:avLst/>
          </a:prstGeom>
          <a:noFill/>
          <a:ln cap="flat" cmpd="sng" w="19050">
            <a:solidFill>
              <a:srgbClr val="000000"/>
            </a:solidFill>
            <a:prstDash val="solid"/>
            <a:round/>
            <a:headEnd len="med" w="med" type="none"/>
            <a:tailEnd len="med" w="med" type="none"/>
          </a:ln>
        </p:spPr>
      </p:cxnSp>
      <p:cxnSp>
        <p:nvCxnSpPr>
          <p:cNvPr id="5625" name="Google Shape;5625;p94"/>
          <p:cNvCxnSpPr/>
          <p:nvPr/>
        </p:nvCxnSpPr>
        <p:spPr>
          <a:xfrm>
            <a:off x="6021340" y="2022871"/>
            <a:ext cx="0" cy="133500"/>
          </a:xfrm>
          <a:prstGeom prst="straightConnector1">
            <a:avLst/>
          </a:prstGeom>
          <a:noFill/>
          <a:ln cap="flat" cmpd="sng" w="9525">
            <a:solidFill>
              <a:srgbClr val="000000"/>
            </a:solidFill>
            <a:prstDash val="solid"/>
            <a:round/>
            <a:headEnd len="med" w="med" type="triangle"/>
            <a:tailEnd len="med" w="med" type="none"/>
          </a:ln>
        </p:spPr>
      </p:cxnSp>
      <p:cxnSp>
        <p:nvCxnSpPr>
          <p:cNvPr id="5626" name="Google Shape;5626;p94"/>
          <p:cNvCxnSpPr/>
          <p:nvPr/>
        </p:nvCxnSpPr>
        <p:spPr>
          <a:xfrm>
            <a:off x="6020150" y="2340768"/>
            <a:ext cx="0" cy="715500"/>
          </a:xfrm>
          <a:prstGeom prst="straightConnector1">
            <a:avLst/>
          </a:prstGeom>
          <a:noFill/>
          <a:ln cap="flat" cmpd="sng" w="9525">
            <a:solidFill>
              <a:srgbClr val="000000"/>
            </a:solidFill>
            <a:prstDash val="solid"/>
            <a:round/>
            <a:headEnd len="med" w="med" type="none"/>
            <a:tailEnd len="med" w="med" type="triangle"/>
          </a:ln>
        </p:spPr>
      </p:cxnSp>
      <p:sp>
        <p:nvSpPr>
          <p:cNvPr id="5627" name="Google Shape;5627;p94"/>
          <p:cNvSpPr txBox="1"/>
          <p:nvPr/>
        </p:nvSpPr>
        <p:spPr>
          <a:xfrm>
            <a:off x="5155757" y="2143124"/>
            <a:ext cx="963300" cy="253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200"/>
              <a:buFont typeface="Courier New"/>
              <a:buNone/>
            </a:pPr>
            <a:r>
              <a:rPr b="1" i="0" lang="en-US" sz="1200" u="none" cap="none" strike="noStrike">
                <a:solidFill>
                  <a:srgbClr val="000000"/>
                </a:solidFill>
                <a:latin typeface="Courier New"/>
                <a:ea typeface="Courier New"/>
                <a:cs typeface="Courier New"/>
                <a:sym typeface="Courier New"/>
              </a:rPr>
              <a:t>RcvBuffer</a:t>
            </a:r>
            <a:endParaRPr sz="1100"/>
          </a:p>
        </p:txBody>
      </p:sp>
      <p:sp>
        <p:nvSpPr>
          <p:cNvPr id="5628" name="Google Shape;5628;p94"/>
          <p:cNvSpPr txBox="1"/>
          <p:nvPr/>
        </p:nvSpPr>
        <p:spPr>
          <a:xfrm>
            <a:off x="6114458" y="3364705"/>
            <a:ext cx="1893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TCP segment payloads</a:t>
            </a:r>
            <a:endParaRPr sz="1100"/>
          </a:p>
        </p:txBody>
      </p:sp>
      <p:sp>
        <p:nvSpPr>
          <p:cNvPr id="5629" name="Google Shape;5629;p94"/>
          <p:cNvSpPr txBox="1"/>
          <p:nvPr/>
        </p:nvSpPr>
        <p:spPr>
          <a:xfrm>
            <a:off x="6152726" y="1489471"/>
            <a:ext cx="18588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to application process</a:t>
            </a:r>
            <a:endParaRPr sz="1100"/>
          </a:p>
        </p:txBody>
      </p:sp>
      <p:sp>
        <p:nvSpPr>
          <p:cNvPr id="5630" name="Google Shape;5630;p94"/>
          <p:cNvSpPr txBox="1"/>
          <p:nvPr/>
        </p:nvSpPr>
        <p:spPr>
          <a:xfrm>
            <a:off x="5665993" y="3854053"/>
            <a:ext cx="2672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TCP receiver-side buffering</a:t>
            </a:r>
            <a:endParaRPr sz="1100"/>
          </a:p>
        </p:txBody>
      </p:sp>
      <p:sp>
        <p:nvSpPr>
          <p:cNvPr id="5631" name="Google Shape;5631;p9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6" name="Shape 5636"/>
        <p:cNvGrpSpPr/>
        <p:nvPr/>
      </p:nvGrpSpPr>
      <p:grpSpPr>
        <a:xfrm>
          <a:off x="0" y="0"/>
          <a:ext cx="0" cy="0"/>
          <a:chOff x="0" y="0"/>
          <a:chExt cx="0" cy="0"/>
        </a:xfrm>
      </p:grpSpPr>
      <p:sp>
        <p:nvSpPr>
          <p:cNvPr id="5637" name="Google Shape;5637;p95"/>
          <p:cNvSpPr txBox="1"/>
          <p:nvPr>
            <p:ph type="title"/>
          </p:nvPr>
        </p:nvSpPr>
        <p:spPr>
          <a:xfrm>
            <a:off x="-32795" y="194269"/>
            <a:ext cx="85449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t>TCP έλεγχος ροής</a:t>
            </a:r>
            <a:endParaRPr sz="3600"/>
          </a:p>
        </p:txBody>
      </p:sp>
      <p:sp>
        <p:nvSpPr>
          <p:cNvPr id="5638" name="Google Shape;5638;p95"/>
          <p:cNvSpPr txBox="1"/>
          <p:nvPr/>
        </p:nvSpPr>
        <p:spPr>
          <a:xfrm>
            <a:off x="-130108" y="1091700"/>
            <a:ext cx="4369800" cy="3680100"/>
          </a:xfrm>
          <a:prstGeom prst="rect">
            <a:avLst/>
          </a:prstGeom>
          <a:noFill/>
          <a:ln>
            <a:noFill/>
          </a:ln>
        </p:spPr>
        <p:txBody>
          <a:bodyPr anchorCtr="0" anchor="t" bIns="34275" lIns="68575" spcFirstLastPara="1" rIns="68575" wrap="square" tIns="34275">
            <a:noAutofit/>
          </a:bodyPr>
          <a:lstStyle/>
          <a:p>
            <a:pPr indent="-279400" lvl="0" marL="342900" rtl="0" algn="l">
              <a:lnSpc>
                <a:spcPct val="90000"/>
              </a:lnSpc>
              <a:spcBef>
                <a:spcPts val="0"/>
              </a:spcBef>
              <a:spcAft>
                <a:spcPts val="0"/>
              </a:spcAft>
              <a:buClr>
                <a:srgbClr val="0000A3"/>
              </a:buClr>
              <a:buSzPts val="1800"/>
              <a:buFont typeface="Noto Sans Symbols"/>
              <a:buChar char="▪"/>
            </a:pPr>
            <a:r>
              <a:rPr lang="en-US" sz="1800">
                <a:solidFill>
                  <a:schemeClr val="dk1"/>
                </a:solidFill>
                <a:latin typeface="Calibri"/>
                <a:ea typeface="Calibri"/>
                <a:cs typeface="Calibri"/>
                <a:sym typeface="Calibri"/>
              </a:rPr>
              <a:t>o TCP παραλήπτης “διαφημίζει” δωρεάν χώρο buffer στο πεδίο </a:t>
            </a:r>
            <a:r>
              <a:rPr b="1" lang="en-US" sz="1800">
                <a:solidFill>
                  <a:schemeClr val="dk1"/>
                </a:solidFill>
                <a:latin typeface="Courier New"/>
                <a:ea typeface="Courier New"/>
                <a:cs typeface="Courier New"/>
                <a:sym typeface="Courier New"/>
              </a:rPr>
              <a:t>rwnd</a:t>
            </a:r>
            <a:r>
              <a:rPr lang="en-US" sz="1800">
                <a:solidFill>
                  <a:schemeClr val="dk1"/>
                </a:solidFill>
                <a:latin typeface="Calibri"/>
                <a:ea typeface="Calibri"/>
                <a:cs typeface="Calibri"/>
                <a:sym typeface="Calibri"/>
              </a:rPr>
              <a:t> στο TCP header</a:t>
            </a:r>
            <a:endParaRPr sz="1800">
              <a:solidFill>
                <a:schemeClr val="dk1"/>
              </a:solidFill>
            </a:endParaRPr>
          </a:p>
          <a:p>
            <a:pPr indent="-279400" lvl="1" marL="685800" rtl="0" algn="l">
              <a:lnSpc>
                <a:spcPct val="90000"/>
              </a:lnSpc>
              <a:spcBef>
                <a:spcPts val="400"/>
              </a:spcBef>
              <a:spcAft>
                <a:spcPts val="0"/>
              </a:spcAft>
              <a:buClr>
                <a:srgbClr val="0000A8"/>
              </a:buClr>
              <a:buSzPts val="1800"/>
              <a:buChar char="•"/>
            </a:pPr>
            <a:r>
              <a:rPr b="1" lang="en-US" sz="1800">
                <a:solidFill>
                  <a:schemeClr val="dk1"/>
                </a:solidFill>
                <a:latin typeface="Courier New"/>
                <a:ea typeface="Courier New"/>
                <a:cs typeface="Courier New"/>
                <a:sym typeface="Courier New"/>
              </a:rPr>
              <a:t>RcvBuffer </a:t>
            </a:r>
            <a:r>
              <a:rPr lang="en-US" sz="1800">
                <a:solidFill>
                  <a:schemeClr val="dk1"/>
                </a:solidFill>
                <a:latin typeface="Calibri"/>
                <a:ea typeface="Calibri"/>
                <a:cs typeface="Calibri"/>
                <a:sym typeface="Calibri"/>
              </a:rPr>
              <a:t>μέγεθος θέτεται μέσω των επιλογών του socket (τυπικό μέγεθος 4096 bytes)</a:t>
            </a:r>
            <a:endParaRPr sz="1800">
              <a:solidFill>
                <a:schemeClr val="dk1"/>
              </a:solidFill>
            </a:endParaRPr>
          </a:p>
          <a:p>
            <a:pPr indent="-279400" lvl="1" marL="685800" rtl="0" algn="l">
              <a:lnSpc>
                <a:spcPct val="90000"/>
              </a:lnSpc>
              <a:spcBef>
                <a:spcPts val="400"/>
              </a:spcBef>
              <a:spcAft>
                <a:spcPts val="0"/>
              </a:spcAft>
              <a:buClr>
                <a:srgbClr val="0000A8"/>
              </a:buClr>
              <a:buSzPts val="1800"/>
              <a:buChar char="•"/>
            </a:pPr>
            <a:r>
              <a:rPr lang="en-US" sz="1800">
                <a:solidFill>
                  <a:schemeClr val="dk1"/>
                </a:solidFill>
                <a:latin typeface="Calibri"/>
                <a:ea typeface="Calibri"/>
                <a:cs typeface="Calibri"/>
                <a:sym typeface="Calibri"/>
              </a:rPr>
              <a:t>πολλά λειτουργικά συστήματα προσαρμόζουν αυτόματα το </a:t>
            </a:r>
            <a:r>
              <a:rPr b="1" lang="en-US" sz="1800">
                <a:solidFill>
                  <a:schemeClr val="dk1"/>
                </a:solidFill>
                <a:latin typeface="Courier New"/>
                <a:ea typeface="Courier New"/>
                <a:cs typeface="Courier New"/>
                <a:sym typeface="Courier New"/>
              </a:rPr>
              <a:t>RcvBuffer</a:t>
            </a:r>
            <a:endParaRPr sz="1800">
              <a:solidFill>
                <a:schemeClr val="dk1"/>
              </a:solidFill>
              <a:latin typeface="Calibri"/>
              <a:ea typeface="Calibri"/>
              <a:cs typeface="Calibri"/>
              <a:sym typeface="Calibri"/>
            </a:endParaRPr>
          </a:p>
          <a:p>
            <a:pPr indent="-279400" lvl="0" marL="34290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Calibri"/>
                <a:ea typeface="Calibri"/>
                <a:cs typeface="Calibri"/>
                <a:sym typeface="Calibri"/>
              </a:rPr>
              <a:t>ο αποστολέας περιορίζει την ποσότητα unACKed (“σε διέλευση”) δεδομένων για να λάβει </a:t>
            </a:r>
            <a:r>
              <a:rPr b="1" lang="en-US" sz="1800">
                <a:solidFill>
                  <a:schemeClr val="dk1"/>
                </a:solidFill>
                <a:latin typeface="Courier New"/>
                <a:ea typeface="Courier New"/>
                <a:cs typeface="Courier New"/>
                <a:sym typeface="Courier New"/>
              </a:rPr>
              <a:t>rwnd</a:t>
            </a:r>
            <a:endParaRPr b="1" sz="1800">
              <a:solidFill>
                <a:schemeClr val="dk1"/>
              </a:solidFill>
              <a:latin typeface="Courier New"/>
              <a:ea typeface="Courier New"/>
              <a:cs typeface="Courier New"/>
              <a:sym typeface="Courier New"/>
            </a:endParaRPr>
          </a:p>
          <a:p>
            <a:pPr indent="-279400" lvl="0" marL="34290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Calibri"/>
                <a:ea typeface="Calibri"/>
                <a:cs typeface="Calibri"/>
                <a:sym typeface="Calibri"/>
              </a:rPr>
              <a:t>εγγυάται ότι δεν θα υπερχειλίσει ο receive buffer </a:t>
            </a:r>
            <a:endParaRPr sz="1800">
              <a:latin typeface="Calibri"/>
              <a:ea typeface="Calibri"/>
              <a:cs typeface="Calibri"/>
              <a:sym typeface="Calibri"/>
            </a:endParaRPr>
          </a:p>
        </p:txBody>
      </p:sp>
      <p:grpSp>
        <p:nvGrpSpPr>
          <p:cNvPr id="5639" name="Google Shape;5639;p95"/>
          <p:cNvGrpSpPr/>
          <p:nvPr/>
        </p:nvGrpSpPr>
        <p:grpSpPr>
          <a:xfrm>
            <a:off x="5522808" y="801460"/>
            <a:ext cx="3262050" cy="3881390"/>
            <a:chOff x="7334716" y="821871"/>
            <a:chExt cx="4349400" cy="5175186"/>
          </a:xfrm>
        </p:grpSpPr>
        <p:sp>
          <p:nvSpPr>
            <p:cNvPr id="5640" name="Google Shape;5640;p95"/>
            <p:cNvSpPr txBox="1"/>
            <p:nvPr/>
          </p:nvSpPr>
          <p:spPr>
            <a:xfrm>
              <a:off x="7334716" y="821871"/>
              <a:ext cx="4349400" cy="3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flow control: </a:t>
              </a:r>
              <a:r>
                <a:rPr b="0" i="0" lang="en-US" sz="1200" u="none" cap="none" strike="noStrike">
                  <a:solidFill>
                    <a:srgbClr val="000000"/>
                  </a:solidFill>
                  <a:latin typeface="Calibri"/>
                  <a:ea typeface="Calibri"/>
                  <a:cs typeface="Calibri"/>
                  <a:sym typeface="Calibri"/>
                </a:rPr>
                <a:t># bytes receiver willing to accept</a:t>
              </a:r>
              <a:endParaRPr b="0" i="0" sz="1400" u="none" cap="none" strike="noStrike">
                <a:solidFill>
                  <a:srgbClr val="000000"/>
                </a:solidFill>
                <a:latin typeface="Calibri"/>
                <a:ea typeface="Calibri"/>
                <a:cs typeface="Calibri"/>
                <a:sym typeface="Calibri"/>
              </a:endParaRPr>
            </a:p>
          </p:txBody>
        </p:sp>
        <p:grpSp>
          <p:nvGrpSpPr>
            <p:cNvPr id="5641" name="Google Shape;5641;p95"/>
            <p:cNvGrpSpPr/>
            <p:nvPr/>
          </p:nvGrpSpPr>
          <p:grpSpPr>
            <a:xfrm>
              <a:off x="7490842" y="1445945"/>
              <a:ext cx="3173211" cy="4078555"/>
              <a:chOff x="7157014" y="1873079"/>
              <a:chExt cx="2251592" cy="2800562"/>
            </a:xfrm>
          </p:grpSpPr>
          <p:sp>
            <p:nvSpPr>
              <p:cNvPr id="5642" name="Google Shape;5642;p95"/>
              <p:cNvSpPr/>
              <p:nvPr/>
            </p:nvSpPr>
            <p:spPr>
              <a:xfrm>
                <a:off x="7206558" y="1873079"/>
                <a:ext cx="2202048" cy="2745454"/>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Tahoma"/>
                  <a:ea typeface="Tahoma"/>
                  <a:cs typeface="Tahoma"/>
                  <a:sym typeface="Tahoma"/>
                </a:endParaRPr>
              </a:p>
            </p:txBody>
          </p:sp>
          <p:sp>
            <p:nvSpPr>
              <p:cNvPr id="5643" name="Google Shape;5643;p95"/>
              <p:cNvSpPr/>
              <p:nvPr/>
            </p:nvSpPr>
            <p:spPr>
              <a:xfrm>
                <a:off x="7158783" y="1939027"/>
                <a:ext cx="2202048" cy="2734614"/>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Arial"/>
                  <a:ea typeface="Arial"/>
                  <a:cs typeface="Arial"/>
                  <a:sym typeface="Arial"/>
                </a:endParaRPr>
              </a:p>
            </p:txBody>
          </p:sp>
          <p:cxnSp>
            <p:nvCxnSpPr>
              <p:cNvPr id="5644" name="Google Shape;5644;p95"/>
              <p:cNvCxnSpPr/>
              <p:nvPr/>
            </p:nvCxnSpPr>
            <p:spPr>
              <a:xfrm>
                <a:off x="7160553" y="2152232"/>
                <a:ext cx="2199395" cy="2711"/>
              </a:xfrm>
              <a:prstGeom prst="straightConnector1">
                <a:avLst/>
              </a:prstGeom>
              <a:noFill/>
              <a:ln cap="flat" cmpd="sng" w="19050">
                <a:solidFill>
                  <a:srgbClr val="000000"/>
                </a:solidFill>
                <a:prstDash val="solid"/>
                <a:round/>
                <a:headEnd len="med" w="med" type="none"/>
                <a:tailEnd len="med" w="med" type="none"/>
              </a:ln>
            </p:spPr>
          </p:cxnSp>
          <p:cxnSp>
            <p:nvCxnSpPr>
              <p:cNvPr id="5645" name="Google Shape;5645;p95"/>
              <p:cNvCxnSpPr/>
              <p:nvPr/>
            </p:nvCxnSpPr>
            <p:spPr>
              <a:xfrm>
                <a:off x="7157014" y="2368146"/>
                <a:ext cx="2202048" cy="0"/>
              </a:xfrm>
              <a:prstGeom prst="straightConnector1">
                <a:avLst/>
              </a:prstGeom>
              <a:noFill/>
              <a:ln cap="flat" cmpd="sng" w="19050">
                <a:solidFill>
                  <a:srgbClr val="000000"/>
                </a:solidFill>
                <a:prstDash val="solid"/>
                <a:round/>
                <a:headEnd len="med" w="med" type="none"/>
                <a:tailEnd len="med" w="med" type="none"/>
              </a:ln>
            </p:spPr>
          </p:cxnSp>
          <p:cxnSp>
            <p:nvCxnSpPr>
              <p:cNvPr id="5646" name="Google Shape;5646;p95"/>
              <p:cNvCxnSpPr/>
              <p:nvPr/>
            </p:nvCxnSpPr>
            <p:spPr>
              <a:xfrm>
                <a:off x="7162322" y="2584964"/>
                <a:ext cx="2202048" cy="0"/>
              </a:xfrm>
              <a:prstGeom prst="straightConnector1">
                <a:avLst/>
              </a:prstGeom>
              <a:noFill/>
              <a:ln cap="flat" cmpd="sng" w="19050">
                <a:solidFill>
                  <a:srgbClr val="000000"/>
                </a:solidFill>
                <a:prstDash val="solid"/>
                <a:round/>
                <a:headEnd len="med" w="med" type="none"/>
                <a:tailEnd len="med" w="med" type="none"/>
              </a:ln>
            </p:spPr>
          </p:cxnSp>
          <p:cxnSp>
            <p:nvCxnSpPr>
              <p:cNvPr id="5647" name="Google Shape;5647;p95"/>
              <p:cNvCxnSpPr/>
              <p:nvPr/>
            </p:nvCxnSpPr>
            <p:spPr>
              <a:xfrm>
                <a:off x="7159668" y="2809912"/>
                <a:ext cx="2202049" cy="0"/>
              </a:xfrm>
              <a:prstGeom prst="straightConnector1">
                <a:avLst/>
              </a:prstGeom>
              <a:noFill/>
              <a:ln cap="flat" cmpd="sng" w="19050">
                <a:solidFill>
                  <a:srgbClr val="000000"/>
                </a:solidFill>
                <a:prstDash val="solid"/>
                <a:round/>
                <a:headEnd len="med" w="med" type="none"/>
                <a:tailEnd len="med" w="med" type="none"/>
              </a:ln>
            </p:spPr>
          </p:cxnSp>
          <p:cxnSp>
            <p:nvCxnSpPr>
              <p:cNvPr id="5648" name="Google Shape;5648;p95"/>
              <p:cNvCxnSpPr/>
              <p:nvPr/>
            </p:nvCxnSpPr>
            <p:spPr>
              <a:xfrm>
                <a:off x="7157014" y="3032150"/>
                <a:ext cx="2202048" cy="0"/>
              </a:xfrm>
              <a:prstGeom prst="straightConnector1">
                <a:avLst/>
              </a:prstGeom>
              <a:noFill/>
              <a:ln cap="flat" cmpd="sng" w="19050">
                <a:solidFill>
                  <a:srgbClr val="000000"/>
                </a:solidFill>
                <a:prstDash val="solid"/>
                <a:round/>
                <a:headEnd len="med" w="med" type="none"/>
                <a:tailEnd len="med" w="med" type="none"/>
              </a:ln>
            </p:spPr>
          </p:cxnSp>
          <p:cxnSp>
            <p:nvCxnSpPr>
              <p:cNvPr id="5649" name="Google Shape;5649;p95"/>
              <p:cNvCxnSpPr/>
              <p:nvPr/>
            </p:nvCxnSpPr>
            <p:spPr>
              <a:xfrm>
                <a:off x="7157014" y="3351956"/>
                <a:ext cx="2202048" cy="0"/>
              </a:xfrm>
              <a:prstGeom prst="straightConnector1">
                <a:avLst/>
              </a:prstGeom>
              <a:noFill/>
              <a:ln cap="flat" cmpd="sng" w="19050">
                <a:solidFill>
                  <a:srgbClr val="000000"/>
                </a:solidFill>
                <a:prstDash val="solid"/>
                <a:round/>
                <a:headEnd len="med" w="med" type="none"/>
                <a:tailEnd len="med" w="med" type="none"/>
              </a:ln>
            </p:spPr>
          </p:cxnSp>
          <p:cxnSp>
            <p:nvCxnSpPr>
              <p:cNvPr id="5650" name="Google Shape;5650;p95"/>
              <p:cNvCxnSpPr/>
              <p:nvPr/>
            </p:nvCxnSpPr>
            <p:spPr>
              <a:xfrm rot="10800000">
                <a:off x="8249633" y="2586771"/>
                <a:ext cx="2654" cy="442669"/>
              </a:xfrm>
              <a:prstGeom prst="straightConnector1">
                <a:avLst/>
              </a:prstGeom>
              <a:noFill/>
              <a:ln cap="flat" cmpd="sng" w="19050">
                <a:solidFill>
                  <a:srgbClr val="000000"/>
                </a:solidFill>
                <a:prstDash val="solid"/>
                <a:round/>
                <a:headEnd len="med" w="med" type="none"/>
                <a:tailEnd len="med" w="med" type="none"/>
              </a:ln>
            </p:spPr>
          </p:cxnSp>
          <p:sp>
            <p:nvSpPr>
              <p:cNvPr id="5651" name="Google Shape;5651;p95"/>
              <p:cNvSpPr txBox="1"/>
              <p:nvPr/>
            </p:nvSpPr>
            <p:spPr>
              <a:xfrm>
                <a:off x="8220544" y="2572087"/>
                <a:ext cx="1124010" cy="23247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receive window</a:t>
                </a:r>
                <a:endParaRPr sz="1100"/>
              </a:p>
            </p:txBody>
          </p:sp>
          <p:cxnSp>
            <p:nvCxnSpPr>
              <p:cNvPr id="5652" name="Google Shape;5652;p95"/>
              <p:cNvCxnSpPr/>
              <p:nvPr/>
            </p:nvCxnSpPr>
            <p:spPr>
              <a:xfrm rot="10800000">
                <a:off x="8241671" y="1940977"/>
                <a:ext cx="981" cy="207817"/>
              </a:xfrm>
              <a:prstGeom prst="straightConnector1">
                <a:avLst/>
              </a:prstGeom>
              <a:noFill/>
              <a:ln cap="flat" cmpd="sng" w="19050">
                <a:solidFill>
                  <a:srgbClr val="000000"/>
                </a:solidFill>
                <a:prstDash val="solid"/>
                <a:round/>
                <a:headEnd len="med" w="med" type="none"/>
                <a:tailEnd len="med" w="med" type="none"/>
              </a:ln>
            </p:spPr>
          </p:cxnSp>
        </p:grpSp>
        <p:cxnSp>
          <p:nvCxnSpPr>
            <p:cNvPr id="5653" name="Google Shape;5653;p95"/>
            <p:cNvCxnSpPr/>
            <p:nvPr/>
          </p:nvCxnSpPr>
          <p:spPr>
            <a:xfrm rot="10800000">
              <a:off x="7968285" y="1150408"/>
              <a:ext cx="1233771" cy="1404106"/>
            </a:xfrm>
            <a:prstGeom prst="straightConnector1">
              <a:avLst/>
            </a:prstGeom>
            <a:noFill/>
            <a:ln cap="flat" cmpd="sng" w="19050">
              <a:solidFill>
                <a:srgbClr val="C00000"/>
              </a:solidFill>
              <a:prstDash val="solid"/>
              <a:round/>
              <a:headEnd len="med" w="med" type="none"/>
              <a:tailEnd len="med" w="med" type="none"/>
            </a:ln>
          </p:spPr>
        </p:cxnSp>
        <p:sp>
          <p:nvSpPr>
            <p:cNvPr id="5654" name="Google Shape;5654;p95"/>
            <p:cNvSpPr txBox="1"/>
            <p:nvPr/>
          </p:nvSpPr>
          <p:spPr>
            <a:xfrm>
              <a:off x="8125744" y="5646057"/>
              <a:ext cx="2310000" cy="3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TCP segment format</a:t>
              </a:r>
              <a:endParaRPr sz="1100"/>
            </a:p>
          </p:txBody>
        </p:sp>
      </p:grpSp>
      <p:sp>
        <p:nvSpPr>
          <p:cNvPr id="5655" name="Google Shape;5655;p9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0" name="Shape 5660"/>
        <p:cNvGrpSpPr/>
        <p:nvPr/>
      </p:nvGrpSpPr>
      <p:grpSpPr>
        <a:xfrm>
          <a:off x="0" y="0"/>
          <a:ext cx="0" cy="0"/>
          <a:chOff x="0" y="0"/>
          <a:chExt cx="0" cy="0"/>
        </a:xfrm>
      </p:grpSpPr>
      <p:sp>
        <p:nvSpPr>
          <p:cNvPr id="5661" name="Google Shape;5661;p96"/>
          <p:cNvSpPr txBox="1"/>
          <p:nvPr>
            <p:ph type="title"/>
          </p:nvPr>
        </p:nvSpPr>
        <p:spPr>
          <a:xfrm>
            <a:off x="18442" y="16734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TCP διαχείριση σύνδεσης</a:t>
            </a:r>
            <a:endParaRPr b="0" sz="3300"/>
          </a:p>
        </p:txBody>
      </p:sp>
      <p:sp>
        <p:nvSpPr>
          <p:cNvPr id="5662" name="Google Shape;5662;p96"/>
          <p:cNvSpPr txBox="1"/>
          <p:nvPr/>
        </p:nvSpPr>
        <p:spPr>
          <a:xfrm>
            <a:off x="8357" y="947399"/>
            <a:ext cx="8496900" cy="1640700"/>
          </a:xfrm>
          <a:prstGeom prst="rect">
            <a:avLst/>
          </a:prstGeom>
          <a:noFill/>
          <a:ln>
            <a:noFill/>
          </a:ln>
        </p:spPr>
        <p:txBody>
          <a:bodyPr anchorCtr="0" anchor="t" bIns="34275" lIns="68575" spcFirstLastPara="1" rIns="68575" wrap="square" tIns="34275">
            <a:normAutofit/>
          </a:bodyPr>
          <a:lstStyle/>
          <a:p>
            <a:pPr indent="0" lvl="0" marL="12700" marR="0" rtl="0" algn="l">
              <a:lnSpc>
                <a:spcPct val="90000"/>
              </a:lnSpc>
              <a:spcBef>
                <a:spcPts val="0"/>
              </a:spcBef>
              <a:spcAft>
                <a:spcPts val="0"/>
              </a:spcAft>
              <a:buClr>
                <a:srgbClr val="0000A3"/>
              </a:buClr>
              <a:buSzPts val="2100"/>
              <a:buFont typeface="Noto Sans Symbols"/>
              <a:buNone/>
            </a:pPr>
            <a:r>
              <a:rPr lang="en-US" sz="1800">
                <a:latin typeface="Calibri"/>
                <a:ea typeface="Calibri"/>
                <a:cs typeface="Calibri"/>
                <a:sym typeface="Calibri"/>
              </a:rPr>
              <a:t>πριν την ανταλλαγή δεδομένων, αποστολέας/παραλήπτης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δίνουν χειραψία</a:t>
            </a:r>
            <a:r>
              <a:rPr b="0" i="0" lang="en-US" sz="1800" u="none" cap="none" strike="noStrike">
                <a:solidFill>
                  <a:srgbClr val="000000"/>
                </a:solidFill>
                <a:latin typeface="Calibri"/>
                <a:ea typeface="Calibri"/>
                <a:cs typeface="Calibri"/>
                <a:sym typeface="Calibri"/>
              </a:rPr>
              <a:t>”:</a:t>
            </a:r>
            <a:endParaRPr sz="1800"/>
          </a:p>
          <a:p>
            <a:pPr indent="-165100" lvl="0" marL="266700" marR="0" rtl="0" algn="l">
              <a:lnSpc>
                <a:spcPct val="90000"/>
              </a:lnSpc>
              <a:spcBef>
                <a:spcPts val="300"/>
              </a:spcBef>
              <a:spcAft>
                <a:spcPts val="0"/>
              </a:spcAft>
              <a:buClr>
                <a:srgbClr val="0000A3"/>
              </a:buClr>
              <a:buSzPts val="1800"/>
              <a:buFont typeface="Noto Sans Symbols"/>
              <a:buChar char="▪"/>
            </a:pPr>
            <a:r>
              <a:rPr lang="en-US" sz="1800">
                <a:latin typeface="Calibri"/>
                <a:ea typeface="Calibri"/>
                <a:cs typeface="Calibri"/>
                <a:sym typeface="Calibri"/>
              </a:rPr>
              <a:t>συμφωνεί να εγκαθιδρυθεί σύνδεση (ο καθένας γνωρίζει ότι ο άλλος προτίθεται να εγκαθιδρύσει την σύνδεση)</a:t>
            </a:r>
            <a:endParaRPr sz="1800"/>
          </a:p>
          <a:p>
            <a:pPr indent="-165100" lvl="0" marL="266700" marR="0" rtl="0" algn="l">
              <a:lnSpc>
                <a:spcPct val="90000"/>
              </a:lnSpc>
              <a:spcBef>
                <a:spcPts val="300"/>
              </a:spcBef>
              <a:spcAft>
                <a:spcPts val="0"/>
              </a:spcAft>
              <a:buClr>
                <a:srgbClr val="0000A3"/>
              </a:buClr>
              <a:buSzPts val="1800"/>
              <a:buFont typeface="Noto Sans Symbols"/>
              <a:buChar char="▪"/>
            </a:pPr>
            <a:r>
              <a:rPr lang="en-US" sz="1800">
                <a:latin typeface="Calibri"/>
                <a:ea typeface="Calibri"/>
                <a:cs typeface="Calibri"/>
                <a:sym typeface="Calibri"/>
              </a:rPr>
              <a:t>συμφωνούν στις παραμέτρους σύνδεσης</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π.χ.</a:t>
            </a:r>
            <a:r>
              <a:rPr b="0" i="0" lang="en-US" sz="1800" u="none" cap="none" strike="noStrike">
                <a:solidFill>
                  <a:srgbClr val="000000"/>
                </a:solidFill>
                <a:latin typeface="Calibri"/>
                <a:ea typeface="Calibri"/>
                <a:cs typeface="Calibri"/>
                <a:sym typeface="Calibri"/>
              </a:rPr>
              <a:t>, </a:t>
            </a:r>
            <a:r>
              <a:rPr lang="en-US" sz="1800">
                <a:latin typeface="Calibri"/>
                <a:ea typeface="Calibri"/>
                <a:cs typeface="Calibri"/>
                <a:sym typeface="Calibri"/>
              </a:rPr>
              <a:t>αρχικό αριθμό ακολουθίας)</a:t>
            </a:r>
            <a:endParaRPr sz="1800"/>
          </a:p>
        </p:txBody>
      </p:sp>
      <p:sp>
        <p:nvSpPr>
          <p:cNvPr id="5663" name="Google Shape;5663;p96"/>
          <p:cNvSpPr/>
          <p:nvPr/>
        </p:nvSpPr>
        <p:spPr>
          <a:xfrm>
            <a:off x="2354008" y="2201468"/>
            <a:ext cx="1709700" cy="1810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64" name="Google Shape;5664;p96"/>
          <p:cNvSpPr/>
          <p:nvPr/>
        </p:nvSpPr>
        <p:spPr>
          <a:xfrm>
            <a:off x="2324242" y="2241949"/>
            <a:ext cx="1702500" cy="1853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665" name="Google Shape;5665;p96"/>
          <p:cNvCxnSpPr/>
          <p:nvPr/>
        </p:nvCxnSpPr>
        <p:spPr>
          <a:xfrm>
            <a:off x="2324242" y="2572942"/>
            <a:ext cx="1702500" cy="0"/>
          </a:xfrm>
          <a:prstGeom prst="straightConnector1">
            <a:avLst/>
          </a:prstGeom>
          <a:noFill/>
          <a:ln cap="flat" cmpd="sng" w="9525">
            <a:solidFill>
              <a:srgbClr val="000000"/>
            </a:solidFill>
            <a:prstDash val="solid"/>
            <a:round/>
            <a:headEnd len="med" w="med" type="none"/>
            <a:tailEnd len="med" w="med" type="none"/>
          </a:ln>
        </p:spPr>
      </p:cxnSp>
      <p:sp>
        <p:nvSpPr>
          <p:cNvPr id="5666" name="Google Shape;5666;p96"/>
          <p:cNvSpPr txBox="1"/>
          <p:nvPr/>
        </p:nvSpPr>
        <p:spPr>
          <a:xfrm>
            <a:off x="2334958" y="2657477"/>
            <a:ext cx="1751400" cy="1254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state: ESTAB</a:t>
            </a:r>
            <a:endParaRPr sz="1100"/>
          </a:p>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variables:</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 # client-to-server</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server-to-client</a:t>
            </a:r>
            <a:endParaRPr sz="1100"/>
          </a:p>
          <a:p>
            <a:pPr indent="0" lvl="1" marL="177800" marR="0" rtl="0" algn="l">
              <a:lnSpc>
                <a:spcPct val="100000"/>
              </a:lnSpc>
              <a:spcBef>
                <a:spcPts val="0"/>
              </a:spcBef>
              <a:spcAft>
                <a:spcPts val="0"/>
              </a:spcAft>
              <a:buClr>
                <a:srgbClr val="000000"/>
              </a:buClr>
              <a:buSzPts val="1100"/>
              <a:buFont typeface="Courier New"/>
              <a:buNone/>
            </a:pPr>
            <a:r>
              <a:rPr b="1" i="0" lang="en-US" sz="1100" u="none" cap="none" strike="noStrike">
                <a:solidFill>
                  <a:srgbClr val="000000"/>
                </a:solidFill>
                <a:latin typeface="Courier New"/>
                <a:ea typeface="Courier New"/>
                <a:cs typeface="Courier New"/>
                <a:sym typeface="Courier New"/>
              </a:rPr>
              <a:t>rcvBuffer</a:t>
            </a:r>
            <a:r>
              <a:rPr b="0" i="0" lang="en-US" sz="1100" u="none" cap="none" strike="noStrike">
                <a:solidFill>
                  <a:srgbClr val="000000"/>
                </a:solidFill>
                <a:latin typeface="Tahoma"/>
                <a:ea typeface="Tahoma"/>
                <a:cs typeface="Tahoma"/>
                <a:sym typeface="Tahoma"/>
              </a:rPr>
              <a:t> size</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at server,client </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a:t>
            </a:r>
            <a:endParaRPr sz="1100"/>
          </a:p>
        </p:txBody>
      </p:sp>
      <p:grpSp>
        <p:nvGrpSpPr>
          <p:cNvPr id="5667" name="Google Shape;5667;p96"/>
          <p:cNvGrpSpPr/>
          <p:nvPr/>
        </p:nvGrpSpPr>
        <p:grpSpPr>
          <a:xfrm>
            <a:off x="2984619" y="2508649"/>
            <a:ext cx="328613" cy="154781"/>
            <a:chOff x="344" y="1846"/>
            <a:chExt cx="336" cy="130"/>
          </a:xfrm>
        </p:grpSpPr>
        <p:sp>
          <p:nvSpPr>
            <p:cNvPr id="5668" name="Google Shape;5668;p96"/>
            <p:cNvSpPr/>
            <p:nvPr/>
          </p:nvSpPr>
          <p:spPr>
            <a:xfrm>
              <a:off x="344" y="184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69" name="Google Shape;5669;p96"/>
            <p:cNvSpPr/>
            <p:nvPr/>
          </p:nvSpPr>
          <p:spPr>
            <a:xfrm>
              <a:off x="454" y="1863"/>
              <a:ext cx="112"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70" name="Google Shape;5670;p96"/>
            <p:cNvSpPr/>
            <p:nvPr/>
          </p:nvSpPr>
          <p:spPr>
            <a:xfrm>
              <a:off x="578" y="192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71" name="Google Shape;5671;p96"/>
            <p:cNvSpPr/>
            <p:nvPr/>
          </p:nvSpPr>
          <p:spPr>
            <a:xfrm>
              <a:off x="407" y="192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672" name="Google Shape;5672;p96"/>
          <p:cNvSpPr txBox="1"/>
          <p:nvPr/>
        </p:nvSpPr>
        <p:spPr>
          <a:xfrm>
            <a:off x="2712811" y="2254832"/>
            <a:ext cx="8595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application</a:t>
            </a:r>
            <a:endParaRPr sz="1100"/>
          </a:p>
        </p:txBody>
      </p:sp>
      <p:cxnSp>
        <p:nvCxnSpPr>
          <p:cNvPr id="5673" name="Google Shape;5673;p96"/>
          <p:cNvCxnSpPr/>
          <p:nvPr/>
        </p:nvCxnSpPr>
        <p:spPr>
          <a:xfrm>
            <a:off x="2329004" y="3694511"/>
            <a:ext cx="1701300" cy="0"/>
          </a:xfrm>
          <a:prstGeom prst="straightConnector1">
            <a:avLst/>
          </a:prstGeom>
          <a:noFill/>
          <a:ln cap="flat" cmpd="sng" w="9525">
            <a:solidFill>
              <a:srgbClr val="000000"/>
            </a:solidFill>
            <a:prstDash val="solid"/>
            <a:round/>
            <a:headEnd len="med" w="med" type="none"/>
            <a:tailEnd len="med" w="med" type="none"/>
          </a:ln>
        </p:spPr>
      </p:cxnSp>
      <p:sp>
        <p:nvSpPr>
          <p:cNvPr id="5674" name="Google Shape;5674;p96"/>
          <p:cNvSpPr txBox="1"/>
          <p:nvPr/>
        </p:nvSpPr>
        <p:spPr>
          <a:xfrm>
            <a:off x="2717743" y="3765882"/>
            <a:ext cx="6810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network</a:t>
            </a:r>
            <a:endParaRPr sz="1100"/>
          </a:p>
        </p:txBody>
      </p:sp>
      <p:sp>
        <p:nvSpPr>
          <p:cNvPr id="5675" name="Google Shape;5675;p96"/>
          <p:cNvSpPr/>
          <p:nvPr/>
        </p:nvSpPr>
        <p:spPr>
          <a:xfrm>
            <a:off x="2302811" y="4011217"/>
            <a:ext cx="1751400" cy="1356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676" name="Google Shape;5676;p96"/>
          <p:cNvCxnSpPr/>
          <p:nvPr/>
        </p:nvCxnSpPr>
        <p:spPr>
          <a:xfrm>
            <a:off x="2324242" y="4002884"/>
            <a:ext cx="0" cy="177300"/>
          </a:xfrm>
          <a:prstGeom prst="straightConnector1">
            <a:avLst/>
          </a:prstGeom>
          <a:noFill/>
          <a:ln cap="flat" cmpd="sng" w="9525">
            <a:solidFill>
              <a:srgbClr val="000000"/>
            </a:solidFill>
            <a:prstDash val="dash"/>
            <a:round/>
            <a:headEnd len="med" w="med" type="none"/>
            <a:tailEnd len="med" w="med" type="none"/>
          </a:ln>
        </p:spPr>
      </p:cxnSp>
      <p:cxnSp>
        <p:nvCxnSpPr>
          <p:cNvPr id="5677" name="Google Shape;5677;p96"/>
          <p:cNvCxnSpPr/>
          <p:nvPr/>
        </p:nvCxnSpPr>
        <p:spPr>
          <a:xfrm>
            <a:off x="4022073" y="3981452"/>
            <a:ext cx="0" cy="177300"/>
          </a:xfrm>
          <a:prstGeom prst="straightConnector1">
            <a:avLst/>
          </a:prstGeom>
          <a:noFill/>
          <a:ln cap="flat" cmpd="sng" w="9525">
            <a:solidFill>
              <a:srgbClr val="000000"/>
            </a:solidFill>
            <a:prstDash val="dash"/>
            <a:round/>
            <a:headEnd len="med" w="med" type="none"/>
            <a:tailEnd len="med" w="med" type="none"/>
          </a:ln>
        </p:spPr>
      </p:cxnSp>
      <p:sp>
        <p:nvSpPr>
          <p:cNvPr id="5678" name="Google Shape;5678;p96"/>
          <p:cNvSpPr/>
          <p:nvPr/>
        </p:nvSpPr>
        <p:spPr>
          <a:xfrm flipH="1">
            <a:off x="1969436" y="2244330"/>
            <a:ext cx="351235" cy="1868092"/>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79" name="Google Shape;5679;p96"/>
          <p:cNvSpPr/>
          <p:nvPr/>
        </p:nvSpPr>
        <p:spPr>
          <a:xfrm>
            <a:off x="5580602" y="2206230"/>
            <a:ext cx="1709700" cy="1810800"/>
          </a:xfrm>
          <a:prstGeom prst="rect">
            <a:avLst/>
          </a:prstGeom>
          <a:solidFill>
            <a:srgbClr val="0000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80" name="Google Shape;5680;p96"/>
          <p:cNvSpPr/>
          <p:nvPr/>
        </p:nvSpPr>
        <p:spPr>
          <a:xfrm>
            <a:off x="5550836" y="2246711"/>
            <a:ext cx="1702500" cy="1853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681" name="Google Shape;5681;p96"/>
          <p:cNvCxnSpPr/>
          <p:nvPr/>
        </p:nvCxnSpPr>
        <p:spPr>
          <a:xfrm>
            <a:off x="5550836" y="2577705"/>
            <a:ext cx="1702500" cy="0"/>
          </a:xfrm>
          <a:prstGeom prst="straightConnector1">
            <a:avLst/>
          </a:prstGeom>
          <a:noFill/>
          <a:ln cap="flat" cmpd="sng" w="9525">
            <a:solidFill>
              <a:srgbClr val="000000"/>
            </a:solidFill>
            <a:prstDash val="solid"/>
            <a:round/>
            <a:headEnd len="med" w="med" type="none"/>
            <a:tailEnd len="med" w="med" type="none"/>
          </a:ln>
        </p:spPr>
      </p:cxnSp>
      <p:sp>
        <p:nvSpPr>
          <p:cNvPr id="5682" name="Google Shape;5682;p96"/>
          <p:cNvSpPr txBox="1"/>
          <p:nvPr/>
        </p:nvSpPr>
        <p:spPr>
          <a:xfrm>
            <a:off x="5561552" y="2662240"/>
            <a:ext cx="1751400" cy="1254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state: ESTAB</a:t>
            </a:r>
            <a:endParaRPr sz="1100"/>
          </a:p>
          <a:p>
            <a:pPr indent="0" lvl="0" marL="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Variables:</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seq # client-to-server</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server-to-client</a:t>
            </a:r>
            <a:endParaRPr sz="1100"/>
          </a:p>
          <a:p>
            <a:pPr indent="0" lvl="1" marL="177800" marR="0" rtl="0" algn="l">
              <a:lnSpc>
                <a:spcPct val="100000"/>
              </a:lnSpc>
              <a:spcBef>
                <a:spcPts val="0"/>
              </a:spcBef>
              <a:spcAft>
                <a:spcPts val="0"/>
              </a:spcAft>
              <a:buClr>
                <a:srgbClr val="000000"/>
              </a:buClr>
              <a:buSzPts val="1100"/>
              <a:buFont typeface="Courier New"/>
              <a:buNone/>
            </a:pPr>
            <a:r>
              <a:rPr b="1" i="0" lang="en-US" sz="1100" u="none" cap="none" strike="noStrike">
                <a:solidFill>
                  <a:srgbClr val="000000"/>
                </a:solidFill>
                <a:latin typeface="Courier New"/>
                <a:ea typeface="Courier New"/>
                <a:cs typeface="Courier New"/>
                <a:sym typeface="Courier New"/>
              </a:rPr>
              <a:t>rcvBuffer</a:t>
            </a:r>
            <a:r>
              <a:rPr b="0" i="0" lang="en-US" sz="1100" u="none" cap="none" strike="noStrike">
                <a:solidFill>
                  <a:srgbClr val="000000"/>
                </a:solidFill>
                <a:latin typeface="Tahoma"/>
                <a:ea typeface="Tahoma"/>
                <a:cs typeface="Tahoma"/>
                <a:sym typeface="Tahoma"/>
              </a:rPr>
              <a:t> size</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at server,client </a:t>
            </a:r>
            <a:endParaRPr sz="1100"/>
          </a:p>
          <a:p>
            <a:pPr indent="0" lvl="1" marL="177800" marR="0" rtl="0" algn="l">
              <a:lnSpc>
                <a:spcPct val="10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           </a:t>
            </a:r>
            <a:endParaRPr sz="1100"/>
          </a:p>
        </p:txBody>
      </p:sp>
      <p:grpSp>
        <p:nvGrpSpPr>
          <p:cNvPr id="5683" name="Google Shape;5683;p96"/>
          <p:cNvGrpSpPr/>
          <p:nvPr/>
        </p:nvGrpSpPr>
        <p:grpSpPr>
          <a:xfrm>
            <a:off x="6231383" y="2513411"/>
            <a:ext cx="328613" cy="154781"/>
            <a:chOff x="344" y="1846"/>
            <a:chExt cx="336" cy="130"/>
          </a:xfrm>
        </p:grpSpPr>
        <p:sp>
          <p:nvSpPr>
            <p:cNvPr id="5684" name="Google Shape;5684;p96"/>
            <p:cNvSpPr/>
            <p:nvPr/>
          </p:nvSpPr>
          <p:spPr>
            <a:xfrm>
              <a:off x="344" y="1846"/>
              <a:ext cx="336" cy="130"/>
            </a:xfrm>
            <a:prstGeom prst="rect">
              <a:avLst/>
            </a:prstGeom>
            <a:solidFill>
              <a:srgbClr val="FFFF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85" name="Google Shape;5685;p96"/>
            <p:cNvSpPr/>
            <p:nvPr/>
          </p:nvSpPr>
          <p:spPr>
            <a:xfrm>
              <a:off x="454" y="1863"/>
              <a:ext cx="112" cy="99"/>
            </a:xfrm>
            <a:prstGeom prst="rect">
              <a:avLst/>
            </a:prstGeom>
            <a:solidFill>
              <a:srgbClr val="FFFFFF"/>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86" name="Google Shape;5686;p96"/>
            <p:cNvSpPr/>
            <p:nvPr/>
          </p:nvSpPr>
          <p:spPr>
            <a:xfrm>
              <a:off x="578" y="1921"/>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87" name="Google Shape;5687;p96"/>
            <p:cNvSpPr/>
            <p:nvPr/>
          </p:nvSpPr>
          <p:spPr>
            <a:xfrm>
              <a:off x="407" y="1922"/>
              <a:ext cx="29" cy="35"/>
            </a:xfrm>
            <a:prstGeom prst="rect">
              <a:avLst/>
            </a:prstGeom>
            <a:solidFill>
              <a:srgbClr val="CC9900"/>
            </a:solidFill>
            <a:ln cap="flat" cmpd="sng" w="9525">
              <a:solidFill>
                <a:srgbClr val="CC99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688" name="Google Shape;5688;p96"/>
          <p:cNvSpPr txBox="1"/>
          <p:nvPr/>
        </p:nvSpPr>
        <p:spPr>
          <a:xfrm>
            <a:off x="5957435" y="2268038"/>
            <a:ext cx="8595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application</a:t>
            </a:r>
            <a:endParaRPr sz="1100"/>
          </a:p>
        </p:txBody>
      </p:sp>
      <p:cxnSp>
        <p:nvCxnSpPr>
          <p:cNvPr id="5689" name="Google Shape;5689;p96"/>
          <p:cNvCxnSpPr/>
          <p:nvPr/>
        </p:nvCxnSpPr>
        <p:spPr>
          <a:xfrm>
            <a:off x="5555598" y="3699274"/>
            <a:ext cx="1701300" cy="0"/>
          </a:xfrm>
          <a:prstGeom prst="straightConnector1">
            <a:avLst/>
          </a:prstGeom>
          <a:noFill/>
          <a:ln cap="flat" cmpd="sng" w="9525">
            <a:solidFill>
              <a:srgbClr val="000000"/>
            </a:solidFill>
            <a:prstDash val="solid"/>
            <a:round/>
            <a:headEnd len="med" w="med" type="none"/>
            <a:tailEnd len="med" w="med" type="none"/>
          </a:ln>
        </p:spPr>
      </p:cxnSp>
      <p:sp>
        <p:nvSpPr>
          <p:cNvPr id="5690" name="Google Shape;5690;p96"/>
          <p:cNvSpPr txBox="1"/>
          <p:nvPr/>
        </p:nvSpPr>
        <p:spPr>
          <a:xfrm>
            <a:off x="6053215" y="3760360"/>
            <a:ext cx="6810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network</a:t>
            </a:r>
            <a:endParaRPr sz="1100"/>
          </a:p>
        </p:txBody>
      </p:sp>
      <p:sp>
        <p:nvSpPr>
          <p:cNvPr id="5691" name="Google Shape;5691;p96"/>
          <p:cNvSpPr/>
          <p:nvPr/>
        </p:nvSpPr>
        <p:spPr>
          <a:xfrm>
            <a:off x="5529404" y="4015980"/>
            <a:ext cx="1751400" cy="1356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cxnSp>
        <p:nvCxnSpPr>
          <p:cNvPr id="5692" name="Google Shape;5692;p96"/>
          <p:cNvCxnSpPr/>
          <p:nvPr/>
        </p:nvCxnSpPr>
        <p:spPr>
          <a:xfrm>
            <a:off x="5550836" y="4007646"/>
            <a:ext cx="0" cy="177300"/>
          </a:xfrm>
          <a:prstGeom prst="straightConnector1">
            <a:avLst/>
          </a:prstGeom>
          <a:noFill/>
          <a:ln cap="flat" cmpd="sng" w="9525">
            <a:solidFill>
              <a:srgbClr val="000000"/>
            </a:solidFill>
            <a:prstDash val="dash"/>
            <a:round/>
            <a:headEnd len="med" w="med" type="none"/>
            <a:tailEnd len="med" w="med" type="none"/>
          </a:ln>
        </p:spPr>
      </p:cxnSp>
      <p:cxnSp>
        <p:nvCxnSpPr>
          <p:cNvPr id="5693" name="Google Shape;5693;p96"/>
          <p:cNvCxnSpPr/>
          <p:nvPr/>
        </p:nvCxnSpPr>
        <p:spPr>
          <a:xfrm>
            <a:off x="7248667" y="3986215"/>
            <a:ext cx="0" cy="177300"/>
          </a:xfrm>
          <a:prstGeom prst="straightConnector1">
            <a:avLst/>
          </a:prstGeom>
          <a:noFill/>
          <a:ln cap="flat" cmpd="sng" w="9525">
            <a:solidFill>
              <a:srgbClr val="000000"/>
            </a:solidFill>
            <a:prstDash val="dash"/>
            <a:round/>
            <a:headEnd len="med" w="med" type="none"/>
            <a:tailEnd len="med" w="med" type="none"/>
          </a:ln>
        </p:spPr>
      </p:cxnSp>
      <p:sp>
        <p:nvSpPr>
          <p:cNvPr id="5694" name="Google Shape;5694;p96"/>
          <p:cNvSpPr/>
          <p:nvPr/>
        </p:nvSpPr>
        <p:spPr>
          <a:xfrm>
            <a:off x="7261764" y="2199086"/>
            <a:ext cx="351234" cy="1868092"/>
          </a:xfrm>
          <a:custGeom>
            <a:rect b="b" l="l" r="r" t="t"/>
            <a:pathLst>
              <a:path extrusionOk="0" h="1284" w="366">
                <a:moveTo>
                  <a:pt x="366" y="1278"/>
                </a:moveTo>
                <a:lnTo>
                  <a:pt x="12" y="0"/>
                </a:lnTo>
                <a:lnTo>
                  <a:pt x="0" y="1224"/>
                </a:lnTo>
                <a:lnTo>
                  <a:pt x="186" y="1284"/>
                </a:lnTo>
                <a:lnTo>
                  <a:pt x="366" y="1278"/>
                </a:lnTo>
                <a:close/>
              </a:path>
            </a:pathLst>
          </a:custGeom>
          <a:gradFill>
            <a:gsLst>
              <a:gs pos="0">
                <a:srgbClr val="B2B2B2"/>
              </a:gs>
              <a:gs pos="100000">
                <a:srgbClr val="FFFFFF"/>
              </a:gs>
            </a:gsLst>
            <a:lin ang="0" scaled="0"/>
          </a:gradFill>
          <a:ln cap="flat" cmpd="sng" w="9525">
            <a:solidFill>
              <a:srgbClr val="DDDD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695" name="Google Shape;5695;p96"/>
          <p:cNvSpPr txBox="1"/>
          <p:nvPr/>
        </p:nvSpPr>
        <p:spPr>
          <a:xfrm>
            <a:off x="747034" y="4319736"/>
            <a:ext cx="4224900" cy="5001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Socket clientSocket =   </a:t>
            </a:r>
            <a:endParaRPr sz="1100"/>
          </a:p>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  newSocket("hostname","port number");</a:t>
            </a:r>
            <a:endParaRPr sz="1100"/>
          </a:p>
        </p:txBody>
      </p:sp>
      <p:sp>
        <p:nvSpPr>
          <p:cNvPr id="5696" name="Google Shape;5696;p96"/>
          <p:cNvSpPr txBox="1"/>
          <p:nvPr/>
        </p:nvSpPr>
        <p:spPr>
          <a:xfrm>
            <a:off x="5266346" y="4329858"/>
            <a:ext cx="3119700" cy="5001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000000"/>
              </a:buClr>
              <a:buSzPts val="1400"/>
              <a:buFont typeface="Courier New"/>
              <a:buNone/>
            </a:pPr>
            <a:r>
              <a:rPr b="1" i="0" lang="en-US" sz="1400" u="none" cap="none" strike="noStrike">
                <a:solidFill>
                  <a:srgbClr val="000000"/>
                </a:solidFill>
                <a:latin typeface="Courier New"/>
                <a:ea typeface="Courier New"/>
                <a:cs typeface="Courier New"/>
                <a:sym typeface="Courier New"/>
              </a:rPr>
              <a:t>Socket connectionSocket = welcomeSocket.accept();</a:t>
            </a:r>
            <a:endParaRPr sz="1100"/>
          </a:p>
        </p:txBody>
      </p:sp>
      <p:grpSp>
        <p:nvGrpSpPr>
          <p:cNvPr id="5697" name="Google Shape;5697;p96"/>
          <p:cNvGrpSpPr/>
          <p:nvPr/>
        </p:nvGrpSpPr>
        <p:grpSpPr>
          <a:xfrm>
            <a:off x="1612248" y="3768330"/>
            <a:ext cx="523875" cy="459581"/>
            <a:chOff x="-44" y="1473"/>
            <a:chExt cx="981" cy="1105"/>
          </a:xfrm>
        </p:grpSpPr>
        <p:pic>
          <p:nvPicPr>
            <p:cNvPr descr="desktop_computer_stylized_medium" id="5698" name="Google Shape;5698;p96"/>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699" name="Google Shape;5699;p96"/>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700" name="Google Shape;5700;p96"/>
          <p:cNvGrpSpPr/>
          <p:nvPr/>
        </p:nvGrpSpPr>
        <p:grpSpPr>
          <a:xfrm>
            <a:off x="7473695" y="3692130"/>
            <a:ext cx="311944" cy="470297"/>
            <a:chOff x="4140" y="429"/>
            <a:chExt cx="1425" cy="2396"/>
          </a:xfrm>
        </p:grpSpPr>
        <p:sp>
          <p:nvSpPr>
            <p:cNvPr id="5701" name="Google Shape;5701;p9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02" name="Google Shape;5702;p96"/>
            <p:cNvSpPr/>
            <p:nvPr/>
          </p:nvSpPr>
          <p:spPr>
            <a:xfrm>
              <a:off x="4205" y="429"/>
              <a:ext cx="1050" cy="2287"/>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03" name="Google Shape;5703;p9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04" name="Google Shape;5704;p9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05" name="Google Shape;5705;p96"/>
            <p:cNvSpPr/>
            <p:nvPr/>
          </p:nvSpPr>
          <p:spPr>
            <a:xfrm>
              <a:off x="4211" y="696"/>
              <a:ext cx="598" cy="4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706" name="Google Shape;5706;p96"/>
            <p:cNvGrpSpPr/>
            <p:nvPr/>
          </p:nvGrpSpPr>
          <p:grpSpPr>
            <a:xfrm>
              <a:off x="4749" y="666"/>
              <a:ext cx="582" cy="146"/>
              <a:chOff x="614" y="2566"/>
              <a:chExt cx="726" cy="140"/>
            </a:xfrm>
          </p:grpSpPr>
          <p:sp>
            <p:nvSpPr>
              <p:cNvPr id="5707" name="Google Shape;5707;p96"/>
              <p:cNvSpPr/>
              <p:nvPr/>
            </p:nvSpPr>
            <p:spPr>
              <a:xfrm>
                <a:off x="614" y="2566"/>
                <a:ext cx="726"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08" name="Google Shape;5708;p96"/>
              <p:cNvSpPr/>
              <p:nvPr/>
            </p:nvSpPr>
            <p:spPr>
              <a:xfrm>
                <a:off x="628" y="2583"/>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709" name="Google Shape;5709;p96"/>
            <p:cNvSpPr/>
            <p:nvPr/>
          </p:nvSpPr>
          <p:spPr>
            <a:xfrm>
              <a:off x="4222" y="1017"/>
              <a:ext cx="598"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710" name="Google Shape;5710;p96"/>
            <p:cNvGrpSpPr/>
            <p:nvPr/>
          </p:nvGrpSpPr>
          <p:grpSpPr>
            <a:xfrm>
              <a:off x="4749" y="993"/>
              <a:ext cx="576" cy="133"/>
              <a:chOff x="617" y="2567"/>
              <a:chExt cx="719" cy="138"/>
            </a:xfrm>
          </p:grpSpPr>
          <p:sp>
            <p:nvSpPr>
              <p:cNvPr id="5711" name="Google Shape;5711;p96"/>
              <p:cNvSpPr/>
              <p:nvPr/>
            </p:nvSpPr>
            <p:spPr>
              <a:xfrm>
                <a:off x="617" y="2567"/>
                <a:ext cx="719"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12" name="Google Shape;5712;p96"/>
              <p:cNvSpPr/>
              <p:nvPr/>
            </p:nvSpPr>
            <p:spPr>
              <a:xfrm>
                <a:off x="630" y="2586"/>
                <a:ext cx="679"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713" name="Google Shape;5713;p96"/>
            <p:cNvSpPr/>
            <p:nvPr/>
          </p:nvSpPr>
          <p:spPr>
            <a:xfrm>
              <a:off x="4216" y="1357"/>
              <a:ext cx="598"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14" name="Google Shape;5714;p96"/>
            <p:cNvSpPr/>
            <p:nvPr/>
          </p:nvSpPr>
          <p:spPr>
            <a:xfrm>
              <a:off x="4227" y="1654"/>
              <a:ext cx="598" cy="49"/>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715" name="Google Shape;5715;p96"/>
            <p:cNvGrpSpPr/>
            <p:nvPr/>
          </p:nvGrpSpPr>
          <p:grpSpPr>
            <a:xfrm>
              <a:off x="4733" y="1636"/>
              <a:ext cx="582" cy="134"/>
              <a:chOff x="611" y="2576"/>
              <a:chExt cx="725" cy="123"/>
            </a:xfrm>
          </p:grpSpPr>
          <p:sp>
            <p:nvSpPr>
              <p:cNvPr id="5716" name="Google Shape;5716;p96"/>
              <p:cNvSpPr/>
              <p:nvPr/>
            </p:nvSpPr>
            <p:spPr>
              <a:xfrm>
                <a:off x="611" y="2576"/>
                <a:ext cx="725" cy="123"/>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17" name="Google Shape;5717;p96"/>
              <p:cNvSpPr/>
              <p:nvPr/>
            </p:nvSpPr>
            <p:spPr>
              <a:xfrm>
                <a:off x="625" y="2588"/>
                <a:ext cx="691"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718" name="Google Shape;5718;p9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719" name="Google Shape;5719;p96"/>
            <p:cNvGrpSpPr/>
            <p:nvPr/>
          </p:nvGrpSpPr>
          <p:grpSpPr>
            <a:xfrm>
              <a:off x="4738" y="1327"/>
              <a:ext cx="582" cy="140"/>
              <a:chOff x="613" y="2568"/>
              <a:chExt cx="725" cy="140"/>
            </a:xfrm>
          </p:grpSpPr>
          <p:sp>
            <p:nvSpPr>
              <p:cNvPr id="5720" name="Google Shape;5720;p96"/>
              <p:cNvSpPr/>
              <p:nvPr/>
            </p:nvSpPr>
            <p:spPr>
              <a:xfrm>
                <a:off x="613" y="2568"/>
                <a:ext cx="725" cy="14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1" name="Google Shape;5721;p96"/>
              <p:cNvSpPr/>
              <p:nvPr/>
            </p:nvSpPr>
            <p:spPr>
              <a:xfrm>
                <a:off x="627" y="2586"/>
                <a:ext cx="691"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722" name="Google Shape;5722;p96"/>
            <p:cNvSpPr/>
            <p:nvPr/>
          </p:nvSpPr>
          <p:spPr>
            <a:xfrm>
              <a:off x="5250" y="429"/>
              <a:ext cx="71" cy="2287"/>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3" name="Google Shape;5723;p9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4" name="Google Shape;5724;p9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5" name="Google Shape;5725;p96"/>
            <p:cNvSpPr/>
            <p:nvPr/>
          </p:nvSpPr>
          <p:spPr>
            <a:xfrm>
              <a:off x="5516" y="2613"/>
              <a:ext cx="49" cy="97"/>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6" name="Google Shape;5726;p9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7" name="Google Shape;5727;p96"/>
            <p:cNvSpPr/>
            <p:nvPr/>
          </p:nvSpPr>
          <p:spPr>
            <a:xfrm>
              <a:off x="4140" y="2679"/>
              <a:ext cx="1197" cy="146"/>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8" name="Google Shape;5728;p96"/>
            <p:cNvSpPr/>
            <p:nvPr/>
          </p:nvSpPr>
          <p:spPr>
            <a:xfrm>
              <a:off x="4205" y="2710"/>
              <a:ext cx="1071" cy="85"/>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29" name="Google Shape;5729;p96"/>
            <p:cNvSpPr/>
            <p:nvPr/>
          </p:nvSpPr>
          <p:spPr>
            <a:xfrm>
              <a:off x="4309" y="2382"/>
              <a:ext cx="158" cy="146"/>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30" name="Google Shape;5730;p96"/>
            <p:cNvSpPr/>
            <p:nvPr/>
          </p:nvSpPr>
          <p:spPr>
            <a:xfrm>
              <a:off x="4488" y="2382"/>
              <a:ext cx="158" cy="146"/>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5731" name="Google Shape;5731;p96"/>
            <p:cNvSpPr/>
            <p:nvPr/>
          </p:nvSpPr>
          <p:spPr>
            <a:xfrm>
              <a:off x="4662" y="2382"/>
              <a:ext cx="158" cy="14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732" name="Google Shape;5732;p96"/>
            <p:cNvSpPr/>
            <p:nvPr/>
          </p:nvSpPr>
          <p:spPr>
            <a:xfrm>
              <a:off x="5065" y="1836"/>
              <a:ext cx="82" cy="758"/>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733" name="Google Shape;5733;p9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8" name="Shape 5738"/>
        <p:cNvGrpSpPr/>
        <p:nvPr/>
      </p:nvGrpSpPr>
      <p:grpSpPr>
        <a:xfrm>
          <a:off x="0" y="0"/>
          <a:ext cx="0" cy="0"/>
          <a:chOff x="0" y="0"/>
          <a:chExt cx="0" cy="0"/>
        </a:xfrm>
      </p:grpSpPr>
      <p:sp>
        <p:nvSpPr>
          <p:cNvPr id="5739" name="Google Shape;5739;p97"/>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89011"/>
              <a:buFont typeface="Calibri"/>
              <a:buNone/>
            </a:pPr>
            <a:r>
              <a:rPr lang="en-US" sz="4044"/>
              <a:t>Συμφωνία για εγκαθίδρυση σύνδεσης</a:t>
            </a:r>
            <a:endParaRPr b="0" sz="3744"/>
          </a:p>
        </p:txBody>
      </p:sp>
      <p:sp>
        <p:nvSpPr>
          <p:cNvPr id="5740" name="Google Shape;5740;p97"/>
          <p:cNvSpPr txBox="1"/>
          <p:nvPr/>
        </p:nvSpPr>
        <p:spPr>
          <a:xfrm>
            <a:off x="4470553" y="1721313"/>
            <a:ext cx="4143000" cy="26826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2400"/>
              <a:buFont typeface="Noto Sans Symbols"/>
              <a:buNone/>
            </a:pPr>
            <a:r>
              <a:rPr lang="en-US" sz="2200" u="sng">
                <a:solidFill>
                  <a:srgbClr val="CC0000"/>
                </a:solidFill>
                <a:latin typeface="Calibri"/>
                <a:ea typeface="Calibri"/>
                <a:cs typeface="Calibri"/>
                <a:sym typeface="Calibri"/>
              </a:rPr>
              <a:t>Ε</a:t>
            </a:r>
            <a:r>
              <a:rPr b="0" lang="en-US" sz="2200" u="sng" cap="none" strike="noStrike">
                <a:solidFill>
                  <a:srgbClr val="CC0000"/>
                </a:solidFill>
                <a:latin typeface="Calibri"/>
                <a:ea typeface="Calibri"/>
                <a:cs typeface="Calibri"/>
                <a:sym typeface="Calibri"/>
              </a:rPr>
              <a:t>:</a:t>
            </a:r>
            <a:r>
              <a:rPr b="0" lang="en-US" sz="2200" u="none" cap="none" strike="noStrike">
                <a:solidFill>
                  <a:srgbClr val="000000"/>
                </a:solidFill>
                <a:latin typeface="Calibri"/>
                <a:ea typeface="Calibri"/>
                <a:cs typeface="Calibri"/>
                <a:sym typeface="Calibri"/>
              </a:rPr>
              <a:t> θα δου</a:t>
            </a:r>
            <a:r>
              <a:rPr lang="en-US" sz="2200">
                <a:latin typeface="Calibri"/>
                <a:ea typeface="Calibri"/>
                <a:cs typeface="Calibri"/>
                <a:sym typeface="Calibri"/>
              </a:rPr>
              <a:t>λεύει πάντα το</a:t>
            </a:r>
            <a:r>
              <a:rPr b="0" lang="en-US" sz="2200" u="none" cap="none" strike="noStrike">
                <a:solidFill>
                  <a:srgbClr val="000000"/>
                </a:solidFill>
                <a:latin typeface="Calibri"/>
                <a:ea typeface="Calibri"/>
                <a:cs typeface="Calibri"/>
                <a:sym typeface="Calibri"/>
              </a:rPr>
              <a:t> 2-way handshake </a:t>
            </a:r>
            <a:r>
              <a:rPr lang="en-US" sz="2200">
                <a:latin typeface="Calibri"/>
                <a:ea typeface="Calibri"/>
                <a:cs typeface="Calibri"/>
                <a:sym typeface="Calibri"/>
              </a:rPr>
              <a:t>στο δίκτυο;</a:t>
            </a:r>
            <a:endParaRPr sz="2200"/>
          </a:p>
          <a:p>
            <a:pPr indent="-215900" lvl="0" marL="254000" marR="0" rtl="0" algn="l">
              <a:lnSpc>
                <a:spcPct val="90000"/>
              </a:lnSpc>
              <a:spcBef>
                <a:spcPts val="400"/>
              </a:spcBef>
              <a:spcAft>
                <a:spcPts val="0"/>
              </a:spcAft>
              <a:buClr>
                <a:srgbClr val="000099"/>
              </a:buClr>
              <a:buSzPts val="2200"/>
              <a:buFont typeface="Noto Sans Symbols"/>
              <a:buChar char="▪"/>
            </a:pPr>
            <a:r>
              <a:rPr b="0" lang="en-US" sz="2200" u="none" cap="none" strike="noStrike">
                <a:solidFill>
                  <a:srgbClr val="000000"/>
                </a:solidFill>
                <a:latin typeface="Calibri"/>
                <a:ea typeface="Calibri"/>
                <a:cs typeface="Calibri"/>
                <a:sym typeface="Calibri"/>
              </a:rPr>
              <a:t>variable delays</a:t>
            </a:r>
            <a:endParaRPr sz="2200"/>
          </a:p>
          <a:p>
            <a:pPr indent="-215900" lvl="0" marL="254000" marR="0" rtl="0" algn="l">
              <a:lnSpc>
                <a:spcPct val="90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αναμετάδοση μηνυμάτων</a:t>
            </a:r>
            <a:r>
              <a:rPr b="0" lang="en-US" sz="2200" u="none" cap="none" strike="noStrike">
                <a:solidFill>
                  <a:srgbClr val="000000"/>
                </a:solidFill>
                <a:latin typeface="Calibri"/>
                <a:ea typeface="Calibri"/>
                <a:cs typeface="Calibri"/>
                <a:sym typeface="Calibri"/>
              </a:rPr>
              <a:t>(</a:t>
            </a:r>
            <a:r>
              <a:rPr lang="en-US" sz="2200">
                <a:latin typeface="Calibri"/>
                <a:ea typeface="Calibri"/>
                <a:cs typeface="Calibri"/>
                <a:sym typeface="Calibri"/>
              </a:rPr>
              <a:t>π.χ.</a:t>
            </a:r>
            <a:r>
              <a:rPr b="0" lang="en-US" sz="2200" u="none" cap="none" strike="noStrike">
                <a:solidFill>
                  <a:srgbClr val="000000"/>
                </a:solidFill>
                <a:latin typeface="Calibri"/>
                <a:ea typeface="Calibri"/>
                <a:cs typeface="Calibri"/>
                <a:sym typeface="Calibri"/>
              </a:rPr>
              <a:t> req_conn(x)) </a:t>
            </a:r>
            <a:r>
              <a:rPr lang="en-US" sz="2200">
                <a:latin typeface="Calibri"/>
                <a:ea typeface="Calibri"/>
                <a:cs typeface="Calibri"/>
                <a:sym typeface="Calibri"/>
              </a:rPr>
              <a:t>λόγω απώλειας μηνύματος</a:t>
            </a:r>
            <a:endParaRPr sz="2200"/>
          </a:p>
          <a:p>
            <a:pPr indent="-215900" lvl="0" marL="254000" marR="0" rtl="0" algn="l">
              <a:lnSpc>
                <a:spcPct val="90000"/>
              </a:lnSpc>
              <a:spcBef>
                <a:spcPts val="400"/>
              </a:spcBef>
              <a:spcAft>
                <a:spcPts val="0"/>
              </a:spcAft>
              <a:buClr>
                <a:srgbClr val="000099"/>
              </a:buClr>
              <a:buSzPts val="2200"/>
              <a:buFont typeface="Noto Sans Symbols"/>
              <a:buChar char="▪"/>
            </a:pPr>
            <a:r>
              <a:rPr b="0" lang="en-US" sz="2200" u="none" cap="none" strike="noStrike">
                <a:solidFill>
                  <a:srgbClr val="000000"/>
                </a:solidFill>
                <a:latin typeface="Calibri"/>
                <a:ea typeface="Calibri"/>
                <a:cs typeface="Calibri"/>
                <a:sym typeface="Calibri"/>
              </a:rPr>
              <a:t>message reordering</a:t>
            </a:r>
            <a:endParaRPr sz="2200"/>
          </a:p>
          <a:p>
            <a:pPr indent="-215900" lvl="0" marL="254000" marR="0" rtl="0" algn="l">
              <a:lnSpc>
                <a:spcPct val="90000"/>
              </a:lnSpc>
              <a:spcBef>
                <a:spcPts val="400"/>
              </a:spcBef>
              <a:spcAft>
                <a:spcPts val="0"/>
              </a:spcAft>
              <a:buClr>
                <a:srgbClr val="000099"/>
              </a:buClr>
              <a:buSzPts val="2200"/>
              <a:buFont typeface="Noto Sans Symbols"/>
              <a:buChar char="▪"/>
            </a:pPr>
            <a:r>
              <a:rPr lang="en-US" sz="2200">
                <a:latin typeface="Calibri"/>
                <a:ea typeface="Calibri"/>
                <a:cs typeface="Calibri"/>
                <a:sym typeface="Calibri"/>
              </a:rPr>
              <a:t>δεν μπορεί να δει την άλλην μεριά</a:t>
            </a:r>
            <a:endParaRPr b="0" sz="2200" u="none" cap="none" strike="noStrike">
              <a:solidFill>
                <a:srgbClr val="000000"/>
              </a:solidFill>
              <a:latin typeface="Calibri"/>
              <a:ea typeface="Calibri"/>
              <a:cs typeface="Calibri"/>
              <a:sym typeface="Calibri"/>
            </a:endParaRPr>
          </a:p>
        </p:txBody>
      </p:sp>
      <p:pic>
        <p:nvPicPr>
          <p:cNvPr descr="Alice" id="5741" name="Google Shape;5741;p97"/>
          <p:cNvPicPr preferRelativeResize="0"/>
          <p:nvPr/>
        </p:nvPicPr>
        <p:blipFill rotWithShape="1">
          <a:blip r:embed="rId3">
            <a:alphaModFix/>
          </a:blip>
          <a:srcRect b="0" l="0" r="0" t="0"/>
          <a:stretch/>
        </p:blipFill>
        <p:spPr>
          <a:xfrm>
            <a:off x="1344306" y="1523453"/>
            <a:ext cx="514080" cy="511371"/>
          </a:xfrm>
          <a:prstGeom prst="rect">
            <a:avLst/>
          </a:prstGeom>
          <a:noFill/>
          <a:ln>
            <a:noFill/>
          </a:ln>
        </p:spPr>
      </p:pic>
      <p:pic>
        <p:nvPicPr>
          <p:cNvPr descr="Bob" id="5742" name="Google Shape;5742;p97"/>
          <p:cNvPicPr preferRelativeResize="0"/>
          <p:nvPr/>
        </p:nvPicPr>
        <p:blipFill rotWithShape="1">
          <a:blip r:embed="rId4">
            <a:alphaModFix/>
          </a:blip>
          <a:srcRect b="0" l="0" r="0" t="0"/>
          <a:stretch/>
        </p:blipFill>
        <p:spPr>
          <a:xfrm>
            <a:off x="2881725" y="1551935"/>
            <a:ext cx="629747" cy="517844"/>
          </a:xfrm>
          <a:prstGeom prst="rect">
            <a:avLst/>
          </a:prstGeom>
          <a:noFill/>
          <a:ln>
            <a:noFill/>
          </a:ln>
        </p:spPr>
      </p:pic>
      <p:sp>
        <p:nvSpPr>
          <p:cNvPr id="5743" name="Google Shape;5743;p97"/>
          <p:cNvSpPr txBox="1"/>
          <p:nvPr/>
        </p:nvSpPr>
        <p:spPr>
          <a:xfrm>
            <a:off x="734935" y="1015966"/>
            <a:ext cx="24060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2-way handshake:</a:t>
            </a:r>
            <a:endParaRPr sz="1100"/>
          </a:p>
        </p:txBody>
      </p:sp>
      <p:cxnSp>
        <p:nvCxnSpPr>
          <p:cNvPr id="5744" name="Google Shape;5744;p97"/>
          <p:cNvCxnSpPr/>
          <p:nvPr/>
        </p:nvCxnSpPr>
        <p:spPr>
          <a:xfrm>
            <a:off x="1657573" y="2120268"/>
            <a:ext cx="1497300" cy="257700"/>
          </a:xfrm>
          <a:prstGeom prst="straightConnector1">
            <a:avLst/>
          </a:prstGeom>
          <a:noFill/>
          <a:ln cap="flat" cmpd="sng" w="28575">
            <a:solidFill>
              <a:srgbClr val="000099"/>
            </a:solidFill>
            <a:prstDash val="solid"/>
            <a:round/>
            <a:headEnd len="med" w="med" type="none"/>
            <a:tailEnd len="med" w="med" type="triangle"/>
          </a:ln>
        </p:spPr>
      </p:cxnSp>
      <p:cxnSp>
        <p:nvCxnSpPr>
          <p:cNvPr id="5745" name="Google Shape;5745;p97"/>
          <p:cNvCxnSpPr/>
          <p:nvPr/>
        </p:nvCxnSpPr>
        <p:spPr>
          <a:xfrm>
            <a:off x="1612591" y="2052949"/>
            <a:ext cx="0" cy="893400"/>
          </a:xfrm>
          <a:prstGeom prst="straightConnector1">
            <a:avLst/>
          </a:prstGeom>
          <a:noFill/>
          <a:ln cap="flat" cmpd="sng" w="9525">
            <a:solidFill>
              <a:srgbClr val="777777"/>
            </a:solidFill>
            <a:prstDash val="solid"/>
            <a:round/>
            <a:headEnd len="med" w="med" type="none"/>
            <a:tailEnd len="med" w="med" type="none"/>
          </a:ln>
        </p:spPr>
      </p:cxnSp>
      <p:cxnSp>
        <p:nvCxnSpPr>
          <p:cNvPr id="5746" name="Google Shape;5746;p97"/>
          <p:cNvCxnSpPr/>
          <p:nvPr/>
        </p:nvCxnSpPr>
        <p:spPr>
          <a:xfrm>
            <a:off x="3161256" y="2074957"/>
            <a:ext cx="0" cy="893400"/>
          </a:xfrm>
          <a:prstGeom prst="straightConnector1">
            <a:avLst/>
          </a:prstGeom>
          <a:noFill/>
          <a:ln cap="flat" cmpd="sng" w="9525">
            <a:solidFill>
              <a:srgbClr val="777777"/>
            </a:solidFill>
            <a:prstDash val="solid"/>
            <a:round/>
            <a:headEnd len="med" w="med" type="none"/>
            <a:tailEnd len="med" w="med" type="none"/>
          </a:ln>
        </p:spPr>
      </p:cxnSp>
      <p:cxnSp>
        <p:nvCxnSpPr>
          <p:cNvPr id="5747" name="Google Shape;5747;p97"/>
          <p:cNvCxnSpPr/>
          <p:nvPr/>
        </p:nvCxnSpPr>
        <p:spPr>
          <a:xfrm flipH="1">
            <a:off x="1609335" y="2443921"/>
            <a:ext cx="1497300" cy="257700"/>
          </a:xfrm>
          <a:prstGeom prst="straightConnector1">
            <a:avLst/>
          </a:prstGeom>
          <a:noFill/>
          <a:ln cap="flat" cmpd="sng" w="28575">
            <a:solidFill>
              <a:srgbClr val="000099"/>
            </a:solidFill>
            <a:prstDash val="solid"/>
            <a:round/>
            <a:headEnd len="med" w="med" type="none"/>
            <a:tailEnd len="med" w="med" type="triangle"/>
          </a:ln>
        </p:spPr>
      </p:cxnSp>
      <p:sp>
        <p:nvSpPr>
          <p:cNvPr id="5748" name="Google Shape;5748;p97"/>
          <p:cNvSpPr/>
          <p:nvPr/>
        </p:nvSpPr>
        <p:spPr>
          <a:xfrm>
            <a:off x="1898548" y="2108618"/>
            <a:ext cx="901200" cy="2667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49" name="Google Shape;5749;p97"/>
          <p:cNvSpPr txBox="1"/>
          <p:nvPr/>
        </p:nvSpPr>
        <p:spPr>
          <a:xfrm>
            <a:off x="1941913" y="2090493"/>
            <a:ext cx="837000" cy="3000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Let’s talk</a:t>
            </a:r>
            <a:endParaRPr b="0" i="0" sz="1500" u="none" cap="none" strike="noStrike">
              <a:solidFill>
                <a:srgbClr val="000000"/>
              </a:solidFill>
              <a:latin typeface="Calibri"/>
              <a:ea typeface="Calibri"/>
              <a:cs typeface="Calibri"/>
              <a:sym typeface="Calibri"/>
            </a:endParaRPr>
          </a:p>
        </p:txBody>
      </p:sp>
      <p:sp>
        <p:nvSpPr>
          <p:cNvPr id="5750" name="Google Shape;5750;p97"/>
          <p:cNvSpPr/>
          <p:nvPr/>
        </p:nvSpPr>
        <p:spPr>
          <a:xfrm>
            <a:off x="2158801" y="2454277"/>
            <a:ext cx="444900" cy="2667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51" name="Google Shape;5751;p97"/>
          <p:cNvSpPr txBox="1"/>
          <p:nvPr/>
        </p:nvSpPr>
        <p:spPr>
          <a:xfrm>
            <a:off x="2186389" y="2436153"/>
            <a:ext cx="365700" cy="3000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OK</a:t>
            </a:r>
            <a:endParaRPr sz="1100"/>
          </a:p>
        </p:txBody>
      </p:sp>
      <p:sp>
        <p:nvSpPr>
          <p:cNvPr id="5752" name="Google Shape;5752;p97"/>
          <p:cNvSpPr txBox="1"/>
          <p:nvPr/>
        </p:nvSpPr>
        <p:spPr>
          <a:xfrm>
            <a:off x="3240744" y="2300219"/>
            <a:ext cx="63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500"/>
              <a:buFont typeface="Calibri"/>
              <a:buNone/>
            </a:pPr>
            <a:r>
              <a:rPr b="0" i="0" lang="en-US" sz="1500" u="none" cap="none" strike="noStrike">
                <a:solidFill>
                  <a:srgbClr val="CC0000"/>
                </a:solidFill>
                <a:latin typeface="Calibri"/>
                <a:ea typeface="Calibri"/>
                <a:cs typeface="Calibri"/>
                <a:sym typeface="Calibri"/>
              </a:rPr>
              <a:t>ESTAB</a:t>
            </a:r>
            <a:endParaRPr sz="1100"/>
          </a:p>
        </p:txBody>
      </p:sp>
      <p:sp>
        <p:nvSpPr>
          <p:cNvPr id="5753" name="Google Shape;5753;p97"/>
          <p:cNvSpPr txBox="1"/>
          <p:nvPr/>
        </p:nvSpPr>
        <p:spPr>
          <a:xfrm>
            <a:off x="819749" y="2572088"/>
            <a:ext cx="63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500"/>
              <a:buFont typeface="Calibri"/>
              <a:buNone/>
            </a:pPr>
            <a:r>
              <a:rPr b="0" i="0" lang="en-US" sz="1500" u="none" cap="none" strike="noStrike">
                <a:solidFill>
                  <a:srgbClr val="CC0000"/>
                </a:solidFill>
                <a:latin typeface="Calibri"/>
                <a:ea typeface="Calibri"/>
                <a:cs typeface="Calibri"/>
                <a:sym typeface="Calibri"/>
              </a:rPr>
              <a:t>ESTAB</a:t>
            </a:r>
            <a:endParaRPr sz="1100"/>
          </a:p>
        </p:txBody>
      </p:sp>
      <p:sp>
        <p:nvSpPr>
          <p:cNvPr id="5754" name="Google Shape;5754;p97"/>
          <p:cNvSpPr/>
          <p:nvPr/>
        </p:nvSpPr>
        <p:spPr>
          <a:xfrm>
            <a:off x="1566003" y="2667889"/>
            <a:ext cx="91500" cy="726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CC0000"/>
              </a:solidFill>
              <a:latin typeface="Calibri"/>
              <a:ea typeface="Calibri"/>
              <a:cs typeface="Calibri"/>
              <a:sym typeface="Calibri"/>
            </a:endParaRPr>
          </a:p>
        </p:txBody>
      </p:sp>
      <p:sp>
        <p:nvSpPr>
          <p:cNvPr id="5755" name="Google Shape;5755;p97"/>
          <p:cNvSpPr/>
          <p:nvPr/>
        </p:nvSpPr>
        <p:spPr>
          <a:xfrm>
            <a:off x="3113061" y="2388253"/>
            <a:ext cx="91500" cy="726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CC0000"/>
              </a:solidFill>
              <a:latin typeface="Calibri"/>
              <a:ea typeface="Calibri"/>
              <a:cs typeface="Calibri"/>
              <a:sym typeface="Calibri"/>
            </a:endParaRPr>
          </a:p>
        </p:txBody>
      </p:sp>
      <p:sp>
        <p:nvSpPr>
          <p:cNvPr id="5756" name="Google Shape;5756;p97"/>
          <p:cNvSpPr txBox="1"/>
          <p:nvPr/>
        </p:nvSpPr>
        <p:spPr>
          <a:xfrm>
            <a:off x="730118" y="3715228"/>
            <a:ext cx="821400" cy="531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choose x</a:t>
            </a:r>
            <a:endParaRPr sz="1100"/>
          </a:p>
          <a:p>
            <a:pPr indent="0" lvl="0" marL="0" marR="0" rtl="0" algn="r">
              <a:lnSpc>
                <a:spcPct val="100000"/>
              </a:lnSpc>
              <a:spcBef>
                <a:spcPts val="0"/>
              </a:spcBef>
              <a:spcAft>
                <a:spcPts val="0"/>
              </a:spcAft>
              <a:buClr>
                <a:schemeClr val="dk1"/>
              </a:buClr>
              <a:buSzPts val="1500"/>
              <a:buFont typeface="Tahoma"/>
              <a:buNone/>
            </a:pPr>
            <a:r>
              <a:t/>
            </a:r>
            <a:endParaRPr b="0" i="0" sz="1500" u="none" cap="none" strike="noStrike">
              <a:solidFill>
                <a:srgbClr val="000000"/>
              </a:solidFill>
              <a:latin typeface="Calibri"/>
              <a:ea typeface="Calibri"/>
              <a:cs typeface="Calibri"/>
              <a:sym typeface="Calibri"/>
            </a:endParaRPr>
          </a:p>
        </p:txBody>
      </p:sp>
      <p:cxnSp>
        <p:nvCxnSpPr>
          <p:cNvPr id="5757" name="Google Shape;5757;p97"/>
          <p:cNvCxnSpPr/>
          <p:nvPr/>
        </p:nvCxnSpPr>
        <p:spPr>
          <a:xfrm>
            <a:off x="1686490" y="3856342"/>
            <a:ext cx="1497300" cy="257700"/>
          </a:xfrm>
          <a:prstGeom prst="straightConnector1">
            <a:avLst/>
          </a:prstGeom>
          <a:noFill/>
          <a:ln cap="flat" cmpd="sng" w="28575">
            <a:solidFill>
              <a:srgbClr val="000099"/>
            </a:solidFill>
            <a:prstDash val="solid"/>
            <a:round/>
            <a:headEnd len="med" w="med" type="none"/>
            <a:tailEnd len="med" w="med" type="triangle"/>
          </a:ln>
        </p:spPr>
      </p:cxnSp>
      <p:cxnSp>
        <p:nvCxnSpPr>
          <p:cNvPr id="5758" name="Google Shape;5758;p97"/>
          <p:cNvCxnSpPr/>
          <p:nvPr/>
        </p:nvCxnSpPr>
        <p:spPr>
          <a:xfrm>
            <a:off x="1641508" y="3789022"/>
            <a:ext cx="0" cy="893400"/>
          </a:xfrm>
          <a:prstGeom prst="straightConnector1">
            <a:avLst/>
          </a:prstGeom>
          <a:noFill/>
          <a:ln cap="flat" cmpd="sng" w="9525">
            <a:solidFill>
              <a:srgbClr val="777777"/>
            </a:solidFill>
            <a:prstDash val="solid"/>
            <a:round/>
            <a:headEnd len="med" w="med" type="none"/>
            <a:tailEnd len="med" w="med" type="none"/>
          </a:ln>
        </p:spPr>
      </p:cxnSp>
      <p:cxnSp>
        <p:nvCxnSpPr>
          <p:cNvPr id="5759" name="Google Shape;5759;p97"/>
          <p:cNvCxnSpPr/>
          <p:nvPr/>
        </p:nvCxnSpPr>
        <p:spPr>
          <a:xfrm>
            <a:off x="3190173" y="3811030"/>
            <a:ext cx="0" cy="893400"/>
          </a:xfrm>
          <a:prstGeom prst="straightConnector1">
            <a:avLst/>
          </a:prstGeom>
          <a:noFill/>
          <a:ln cap="flat" cmpd="sng" w="9525">
            <a:solidFill>
              <a:srgbClr val="777777"/>
            </a:solidFill>
            <a:prstDash val="solid"/>
            <a:round/>
            <a:headEnd len="med" w="med" type="none"/>
            <a:tailEnd len="med" w="med" type="none"/>
          </a:ln>
        </p:spPr>
      </p:cxnSp>
      <p:cxnSp>
        <p:nvCxnSpPr>
          <p:cNvPr id="5760" name="Google Shape;5760;p97"/>
          <p:cNvCxnSpPr/>
          <p:nvPr/>
        </p:nvCxnSpPr>
        <p:spPr>
          <a:xfrm flipH="1">
            <a:off x="1638252" y="4179995"/>
            <a:ext cx="1497300" cy="257700"/>
          </a:xfrm>
          <a:prstGeom prst="straightConnector1">
            <a:avLst/>
          </a:prstGeom>
          <a:noFill/>
          <a:ln cap="flat" cmpd="sng" w="28575">
            <a:solidFill>
              <a:srgbClr val="000099"/>
            </a:solidFill>
            <a:prstDash val="solid"/>
            <a:round/>
            <a:headEnd len="med" w="med" type="none"/>
            <a:tailEnd len="med" w="med" type="triangle"/>
          </a:ln>
        </p:spPr>
      </p:cxnSp>
      <p:sp>
        <p:nvSpPr>
          <p:cNvPr id="5761" name="Google Shape;5761;p97"/>
          <p:cNvSpPr/>
          <p:nvPr/>
        </p:nvSpPr>
        <p:spPr>
          <a:xfrm>
            <a:off x="2007790" y="3844690"/>
            <a:ext cx="787200" cy="2667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62" name="Google Shape;5762;p97"/>
          <p:cNvSpPr txBox="1"/>
          <p:nvPr/>
        </p:nvSpPr>
        <p:spPr>
          <a:xfrm>
            <a:off x="1876718" y="3817503"/>
            <a:ext cx="10848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req_conn(x)</a:t>
            </a:r>
            <a:endParaRPr sz="1100"/>
          </a:p>
        </p:txBody>
      </p:sp>
      <p:sp>
        <p:nvSpPr>
          <p:cNvPr id="5763" name="Google Shape;5763;p97"/>
          <p:cNvSpPr/>
          <p:nvPr/>
        </p:nvSpPr>
        <p:spPr>
          <a:xfrm>
            <a:off x="2187718" y="4190351"/>
            <a:ext cx="444900" cy="2667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64" name="Google Shape;5764;p97"/>
          <p:cNvSpPr txBox="1"/>
          <p:nvPr/>
        </p:nvSpPr>
        <p:spPr>
          <a:xfrm>
            <a:off x="3269660" y="4036292"/>
            <a:ext cx="63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500"/>
              <a:buFont typeface="Calibri"/>
              <a:buNone/>
            </a:pPr>
            <a:r>
              <a:rPr b="0" i="0" lang="en-US" sz="1500" u="none" cap="none" strike="noStrike">
                <a:solidFill>
                  <a:srgbClr val="CC0000"/>
                </a:solidFill>
                <a:latin typeface="Calibri"/>
                <a:ea typeface="Calibri"/>
                <a:cs typeface="Calibri"/>
                <a:sym typeface="Calibri"/>
              </a:rPr>
              <a:t>ESTAB</a:t>
            </a:r>
            <a:endParaRPr sz="1100"/>
          </a:p>
        </p:txBody>
      </p:sp>
      <p:sp>
        <p:nvSpPr>
          <p:cNvPr id="5765" name="Google Shape;5765;p97"/>
          <p:cNvSpPr txBox="1"/>
          <p:nvPr/>
        </p:nvSpPr>
        <p:spPr>
          <a:xfrm>
            <a:off x="848666" y="4308161"/>
            <a:ext cx="631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500"/>
              <a:buFont typeface="Calibri"/>
              <a:buNone/>
            </a:pPr>
            <a:r>
              <a:rPr b="0" i="0" lang="en-US" sz="1500" u="none" cap="none" strike="noStrike">
                <a:solidFill>
                  <a:srgbClr val="CC0000"/>
                </a:solidFill>
                <a:latin typeface="Calibri"/>
                <a:ea typeface="Calibri"/>
                <a:cs typeface="Calibri"/>
                <a:sym typeface="Calibri"/>
              </a:rPr>
              <a:t>ESTAB</a:t>
            </a:r>
            <a:endParaRPr sz="1100"/>
          </a:p>
        </p:txBody>
      </p:sp>
      <p:sp>
        <p:nvSpPr>
          <p:cNvPr id="5766" name="Google Shape;5766;p97"/>
          <p:cNvSpPr/>
          <p:nvPr/>
        </p:nvSpPr>
        <p:spPr>
          <a:xfrm>
            <a:off x="1594920" y="4403962"/>
            <a:ext cx="91500" cy="726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CC0000"/>
              </a:solidFill>
              <a:latin typeface="Calibri"/>
              <a:ea typeface="Calibri"/>
              <a:cs typeface="Calibri"/>
              <a:sym typeface="Calibri"/>
            </a:endParaRPr>
          </a:p>
        </p:txBody>
      </p:sp>
      <p:sp>
        <p:nvSpPr>
          <p:cNvPr id="5767" name="Google Shape;5767;p97"/>
          <p:cNvSpPr/>
          <p:nvPr/>
        </p:nvSpPr>
        <p:spPr>
          <a:xfrm>
            <a:off x="3141978" y="4124326"/>
            <a:ext cx="91500" cy="726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CC0000"/>
              </a:solidFill>
              <a:latin typeface="Calibri"/>
              <a:ea typeface="Calibri"/>
              <a:cs typeface="Calibri"/>
              <a:sym typeface="Calibri"/>
            </a:endParaRPr>
          </a:p>
        </p:txBody>
      </p:sp>
      <p:sp>
        <p:nvSpPr>
          <p:cNvPr id="5768" name="Google Shape;5768;p97"/>
          <p:cNvSpPr/>
          <p:nvPr/>
        </p:nvSpPr>
        <p:spPr>
          <a:xfrm>
            <a:off x="1885696" y="4195530"/>
            <a:ext cx="1084500" cy="212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69" name="Google Shape;5769;p97"/>
          <p:cNvSpPr txBox="1"/>
          <p:nvPr/>
        </p:nvSpPr>
        <p:spPr>
          <a:xfrm>
            <a:off x="1875303" y="4164459"/>
            <a:ext cx="1076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acc_conn(x)</a:t>
            </a:r>
            <a:endParaRPr sz="1100"/>
          </a:p>
        </p:txBody>
      </p:sp>
      <p:grpSp>
        <p:nvGrpSpPr>
          <p:cNvPr id="5770" name="Google Shape;5770;p97"/>
          <p:cNvGrpSpPr/>
          <p:nvPr/>
        </p:nvGrpSpPr>
        <p:grpSpPr>
          <a:xfrm>
            <a:off x="1272013" y="3354033"/>
            <a:ext cx="581552" cy="424632"/>
            <a:chOff x="-44" y="1473"/>
            <a:chExt cx="981" cy="1105"/>
          </a:xfrm>
        </p:grpSpPr>
        <p:pic>
          <p:nvPicPr>
            <p:cNvPr descr="desktop_computer_stylized_medium" id="5771" name="Google Shape;5771;p97"/>
            <p:cNvPicPr preferRelativeResize="0"/>
            <p:nvPr/>
          </p:nvPicPr>
          <p:blipFill rotWithShape="1">
            <a:blip r:embed="rId5">
              <a:alphaModFix/>
            </a:blip>
            <a:srcRect b="0" l="0" r="0" t="0"/>
            <a:stretch/>
          </p:blipFill>
          <p:spPr>
            <a:xfrm flipH="1">
              <a:off x="-44" y="1473"/>
              <a:ext cx="981" cy="1105"/>
            </a:xfrm>
            <a:prstGeom prst="rect">
              <a:avLst/>
            </a:prstGeom>
            <a:noFill/>
            <a:ln>
              <a:noFill/>
            </a:ln>
          </p:spPr>
        </p:pic>
        <p:sp>
          <p:nvSpPr>
            <p:cNvPr id="5772" name="Google Shape;5772;p97"/>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grpSp>
        <p:nvGrpSpPr>
          <p:cNvPr id="5773" name="Google Shape;5773;p97"/>
          <p:cNvGrpSpPr/>
          <p:nvPr/>
        </p:nvGrpSpPr>
        <p:grpSpPr>
          <a:xfrm>
            <a:off x="3055227" y="3338497"/>
            <a:ext cx="239063" cy="418159"/>
            <a:chOff x="4140" y="429"/>
            <a:chExt cx="1425" cy="2396"/>
          </a:xfrm>
        </p:grpSpPr>
        <p:sp>
          <p:nvSpPr>
            <p:cNvPr id="5774" name="Google Shape;5774;p9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75" name="Google Shape;5775;p97"/>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76" name="Google Shape;5776;p9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77" name="Google Shape;5777;p9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78" name="Google Shape;5778;p97"/>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nvGrpSpPr>
            <p:cNvPr id="5779" name="Google Shape;5779;p97"/>
            <p:cNvGrpSpPr/>
            <p:nvPr/>
          </p:nvGrpSpPr>
          <p:grpSpPr>
            <a:xfrm>
              <a:off x="4751" y="666"/>
              <a:ext cx="578" cy="148"/>
              <a:chOff x="617" y="2566"/>
              <a:chExt cx="721" cy="142"/>
            </a:xfrm>
          </p:grpSpPr>
          <p:sp>
            <p:nvSpPr>
              <p:cNvPr id="5780" name="Google Shape;5780;p97"/>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81" name="Google Shape;5781;p97"/>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sp>
          <p:nvSpPr>
            <p:cNvPr id="5782" name="Google Shape;5782;p97"/>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nvGrpSpPr>
            <p:cNvPr id="5783" name="Google Shape;5783;p97"/>
            <p:cNvGrpSpPr/>
            <p:nvPr/>
          </p:nvGrpSpPr>
          <p:grpSpPr>
            <a:xfrm>
              <a:off x="4745" y="993"/>
              <a:ext cx="585" cy="134"/>
              <a:chOff x="611" y="2567"/>
              <a:chExt cx="730" cy="139"/>
            </a:xfrm>
          </p:grpSpPr>
          <p:sp>
            <p:nvSpPr>
              <p:cNvPr id="5784" name="Google Shape;5784;p97"/>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85" name="Google Shape;5785;p97"/>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sp>
          <p:nvSpPr>
            <p:cNvPr id="5786" name="Google Shape;5786;p97"/>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87" name="Google Shape;5787;p97"/>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nvGrpSpPr>
            <p:cNvPr id="5788" name="Google Shape;5788;p97"/>
            <p:cNvGrpSpPr/>
            <p:nvPr/>
          </p:nvGrpSpPr>
          <p:grpSpPr>
            <a:xfrm>
              <a:off x="4738" y="1630"/>
              <a:ext cx="578" cy="149"/>
              <a:chOff x="618" y="2571"/>
              <a:chExt cx="720" cy="137"/>
            </a:xfrm>
          </p:grpSpPr>
          <p:sp>
            <p:nvSpPr>
              <p:cNvPr id="5789" name="Google Shape;5789;p97"/>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0" name="Google Shape;5790;p97"/>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sp>
          <p:nvSpPr>
            <p:cNvPr id="5791" name="Google Shape;5791;p9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nvGrpSpPr>
            <p:cNvPr id="5792" name="Google Shape;5792;p97"/>
            <p:cNvGrpSpPr/>
            <p:nvPr/>
          </p:nvGrpSpPr>
          <p:grpSpPr>
            <a:xfrm>
              <a:off x="4738" y="1327"/>
              <a:ext cx="584" cy="141"/>
              <a:chOff x="613" y="2568"/>
              <a:chExt cx="728" cy="141"/>
            </a:xfrm>
          </p:grpSpPr>
          <p:sp>
            <p:nvSpPr>
              <p:cNvPr id="5793" name="Google Shape;5793;p97"/>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4" name="Google Shape;5794;p97"/>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sp>
          <p:nvSpPr>
            <p:cNvPr id="5795" name="Google Shape;5795;p97"/>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6" name="Google Shape;5796;p9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7" name="Google Shape;5797;p9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8" name="Google Shape;5798;p97"/>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799" name="Google Shape;5799;p9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800" name="Google Shape;5800;p97"/>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801" name="Google Shape;5801;p97"/>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802" name="Google Shape;5802;p97"/>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803" name="Google Shape;5803;p97"/>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p:txBody>
        </p:sp>
        <p:sp>
          <p:nvSpPr>
            <p:cNvPr id="5804" name="Google Shape;5804;p97"/>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sp>
          <p:nvSpPr>
            <p:cNvPr id="5805" name="Google Shape;5805;p97"/>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Calibri"/>
                <a:ea typeface="Calibri"/>
                <a:cs typeface="Calibri"/>
                <a:sym typeface="Calibri"/>
              </a:endParaRPr>
            </a:p>
          </p:txBody>
        </p:sp>
      </p:grpSp>
      <p:sp>
        <p:nvSpPr>
          <p:cNvPr id="5806" name="Google Shape;5806;p9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0"/>
                                        </p:tgtEl>
                                        <p:attrNameLst>
                                          <p:attrName>style.visibility</p:attrName>
                                        </p:attrNameLst>
                                      </p:cBhvr>
                                      <p:to>
                                        <p:strVal val="visible"/>
                                      </p:to>
                                    </p:set>
                                    <p:animEffect filter="fade" transition="in">
                                      <p:cBhvr>
                                        <p:cTn dur="500"/>
                                        <p:tgtEl>
                                          <p:spTgt spid="5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1" name="Shape 5811"/>
        <p:cNvGrpSpPr/>
        <p:nvPr/>
      </p:nvGrpSpPr>
      <p:grpSpPr>
        <a:xfrm>
          <a:off x="0" y="0"/>
          <a:ext cx="0" cy="0"/>
          <a:chOff x="0" y="0"/>
          <a:chExt cx="0" cy="0"/>
        </a:xfrm>
      </p:grpSpPr>
      <p:sp>
        <p:nvSpPr>
          <p:cNvPr id="5812" name="Google Shape;5812;p98"/>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2-way handshake σενάρια</a:t>
            </a:r>
            <a:endParaRPr/>
          </a:p>
        </p:txBody>
      </p:sp>
      <p:grpSp>
        <p:nvGrpSpPr>
          <p:cNvPr id="5813" name="Google Shape;5813;p98"/>
          <p:cNvGrpSpPr/>
          <p:nvPr/>
        </p:nvGrpSpPr>
        <p:grpSpPr>
          <a:xfrm>
            <a:off x="326741" y="1076354"/>
            <a:ext cx="2891495" cy="2389587"/>
            <a:chOff x="435655" y="1990325"/>
            <a:chExt cx="3855326" cy="3186116"/>
          </a:xfrm>
        </p:grpSpPr>
        <p:cxnSp>
          <p:nvCxnSpPr>
            <p:cNvPr id="5814" name="Google Shape;5814;p98"/>
            <p:cNvCxnSpPr/>
            <p:nvPr/>
          </p:nvCxnSpPr>
          <p:spPr>
            <a:xfrm flipH="1">
              <a:off x="1461180" y="2545950"/>
              <a:ext cx="1588" cy="2470150"/>
            </a:xfrm>
            <a:prstGeom prst="straightConnector1">
              <a:avLst/>
            </a:prstGeom>
            <a:noFill/>
            <a:ln cap="flat" cmpd="sng" w="9525">
              <a:solidFill>
                <a:srgbClr val="777777"/>
              </a:solidFill>
              <a:prstDash val="solid"/>
              <a:round/>
              <a:headEnd len="med" w="med" type="none"/>
              <a:tailEnd len="med" w="med" type="none"/>
            </a:ln>
          </p:spPr>
        </p:cxnSp>
        <p:cxnSp>
          <p:nvCxnSpPr>
            <p:cNvPr id="5815" name="Google Shape;5815;p98"/>
            <p:cNvCxnSpPr/>
            <p:nvPr/>
          </p:nvCxnSpPr>
          <p:spPr>
            <a:xfrm>
              <a:off x="2991529" y="2618975"/>
              <a:ext cx="0" cy="2524525"/>
            </a:xfrm>
            <a:prstGeom prst="straightConnector1">
              <a:avLst/>
            </a:prstGeom>
            <a:noFill/>
            <a:ln cap="flat" cmpd="sng" w="9525">
              <a:solidFill>
                <a:srgbClr val="777777"/>
              </a:solidFill>
              <a:prstDash val="solid"/>
              <a:round/>
              <a:headEnd len="med" w="med" type="none"/>
              <a:tailEnd len="med" w="med" type="none"/>
            </a:ln>
          </p:spPr>
        </p:cxnSp>
        <p:grpSp>
          <p:nvGrpSpPr>
            <p:cNvPr id="5816" name="Google Shape;5816;p98"/>
            <p:cNvGrpSpPr/>
            <p:nvPr/>
          </p:nvGrpSpPr>
          <p:grpSpPr>
            <a:xfrm>
              <a:off x="1386567" y="4700191"/>
              <a:ext cx="2405063" cy="476250"/>
              <a:chOff x="1097" y="2807"/>
              <a:chExt cx="1515" cy="300"/>
            </a:xfrm>
          </p:grpSpPr>
          <p:cxnSp>
            <p:nvCxnSpPr>
              <p:cNvPr id="5817" name="Google Shape;5817;p98"/>
              <p:cNvCxnSpPr/>
              <p:nvPr/>
            </p:nvCxnSpPr>
            <p:spPr>
              <a:xfrm>
                <a:off x="1097" y="2964"/>
                <a:ext cx="1515" cy="0"/>
              </a:xfrm>
              <a:prstGeom prst="straightConnector1">
                <a:avLst/>
              </a:prstGeom>
              <a:noFill/>
              <a:ln cap="flat" cmpd="sng" w="28575">
                <a:solidFill>
                  <a:srgbClr val="CC0000"/>
                </a:solidFill>
                <a:prstDash val="dash"/>
                <a:round/>
                <a:headEnd len="med" w="med" type="none"/>
                <a:tailEnd len="med" w="med" type="none"/>
              </a:ln>
            </p:spPr>
          </p:cxnSp>
          <p:sp>
            <p:nvSpPr>
              <p:cNvPr id="5818" name="Google Shape;5818;p98"/>
              <p:cNvSpPr txBox="1"/>
              <p:nvPr/>
            </p:nvSpPr>
            <p:spPr>
              <a:xfrm>
                <a:off x="1269" y="2807"/>
                <a:ext cx="600" cy="3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a:t>
                </a:r>
                <a:endParaRPr sz="1100"/>
              </a:p>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x completes</a:t>
                </a:r>
                <a:endParaRPr sz="1100"/>
              </a:p>
            </p:txBody>
          </p:sp>
        </p:grpSp>
        <p:grpSp>
          <p:nvGrpSpPr>
            <p:cNvPr id="5819" name="Google Shape;5819;p98"/>
            <p:cNvGrpSpPr/>
            <p:nvPr/>
          </p:nvGrpSpPr>
          <p:grpSpPr>
            <a:xfrm>
              <a:off x="435655" y="1990325"/>
              <a:ext cx="3570288" cy="2276475"/>
              <a:chOff x="484" y="1100"/>
              <a:chExt cx="2249" cy="1434"/>
            </a:xfrm>
          </p:grpSpPr>
          <p:sp>
            <p:nvSpPr>
              <p:cNvPr id="5820" name="Google Shape;5820;p98"/>
              <p:cNvSpPr txBox="1"/>
              <p:nvPr/>
            </p:nvSpPr>
            <p:spPr>
              <a:xfrm>
                <a:off x="484" y="1393"/>
                <a:ext cx="600" cy="3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choose x</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5821" name="Google Shape;5821;p98"/>
              <p:cNvCxnSpPr/>
              <p:nvPr/>
            </p:nvCxnSpPr>
            <p:spPr>
              <a:xfrm>
                <a:off x="1159" y="1516"/>
                <a:ext cx="932" cy="199"/>
              </a:xfrm>
              <a:prstGeom prst="straightConnector1">
                <a:avLst/>
              </a:prstGeom>
              <a:noFill/>
              <a:ln cap="flat" cmpd="sng" w="28575">
                <a:solidFill>
                  <a:srgbClr val="000099"/>
                </a:solidFill>
                <a:prstDash val="solid"/>
                <a:round/>
                <a:headEnd len="med" w="med" type="none"/>
                <a:tailEnd len="med" w="med" type="triangle"/>
              </a:ln>
            </p:spPr>
          </p:cxnSp>
          <p:cxnSp>
            <p:nvCxnSpPr>
              <p:cNvPr id="5822" name="Google Shape;5822;p98"/>
              <p:cNvCxnSpPr/>
              <p:nvPr/>
            </p:nvCxnSpPr>
            <p:spPr>
              <a:xfrm flipH="1">
                <a:off x="1121" y="1739"/>
                <a:ext cx="990" cy="602"/>
              </a:xfrm>
              <a:prstGeom prst="straightConnector1">
                <a:avLst/>
              </a:prstGeom>
              <a:noFill/>
              <a:ln cap="flat" cmpd="sng" w="28575">
                <a:solidFill>
                  <a:srgbClr val="000099"/>
                </a:solidFill>
                <a:prstDash val="solid"/>
                <a:round/>
                <a:headEnd len="med" w="med" type="none"/>
                <a:tailEnd len="med" w="med" type="triangle"/>
              </a:ln>
            </p:spPr>
          </p:cxnSp>
          <p:sp>
            <p:nvSpPr>
              <p:cNvPr id="5823" name="Google Shape;5823;p98"/>
              <p:cNvSpPr/>
              <p:nvPr/>
            </p:nvSpPr>
            <p:spPr>
              <a:xfrm>
                <a:off x="1359" y="1507"/>
                <a:ext cx="490"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24" name="Google Shape;5824;p98"/>
              <p:cNvSpPr txBox="1"/>
              <p:nvPr/>
            </p:nvSpPr>
            <p:spPr>
              <a:xfrm>
                <a:off x="1214" y="1486"/>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p:txBody>
          </p:sp>
          <p:sp>
            <p:nvSpPr>
              <p:cNvPr id="5825" name="Google Shape;5825;p98"/>
              <p:cNvSpPr/>
              <p:nvPr/>
            </p:nvSpPr>
            <p:spPr>
              <a:xfrm>
                <a:off x="1471" y="1774"/>
                <a:ext cx="277" cy="206"/>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26" name="Google Shape;5826;p98"/>
              <p:cNvSpPr txBox="1"/>
              <p:nvPr/>
            </p:nvSpPr>
            <p:spPr>
              <a:xfrm>
                <a:off x="2133" y="1649"/>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827" name="Google Shape;5827;p98"/>
              <p:cNvSpPr txBox="1"/>
              <p:nvPr/>
            </p:nvSpPr>
            <p:spPr>
              <a:xfrm>
                <a:off x="583" y="2234"/>
                <a:ext cx="6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828" name="Google Shape;5828;p98"/>
              <p:cNvSpPr/>
              <p:nvPr/>
            </p:nvSpPr>
            <p:spPr>
              <a:xfrm>
                <a:off x="1095" y="2298"/>
                <a:ext cx="57" cy="56"/>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sp>
            <p:nvSpPr>
              <p:cNvPr id="5829" name="Google Shape;5829;p98"/>
              <p:cNvSpPr/>
              <p:nvPr/>
            </p:nvSpPr>
            <p:spPr>
              <a:xfrm>
                <a:off x="2065" y="1723"/>
                <a:ext cx="57" cy="56"/>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nvGrpSpPr>
              <p:cNvPr id="5830" name="Google Shape;5830;p98"/>
              <p:cNvGrpSpPr/>
              <p:nvPr/>
            </p:nvGrpSpPr>
            <p:grpSpPr>
              <a:xfrm>
                <a:off x="1277" y="1861"/>
                <a:ext cx="900" cy="300"/>
                <a:chOff x="1065" y="2085"/>
                <a:chExt cx="900" cy="300"/>
              </a:xfrm>
            </p:grpSpPr>
            <p:sp>
              <p:nvSpPr>
                <p:cNvPr id="5831" name="Google Shape;5831;p98"/>
                <p:cNvSpPr/>
                <p:nvPr/>
              </p:nvSpPr>
              <p:spPr>
                <a:xfrm>
                  <a:off x="1137" y="2123"/>
                  <a:ext cx="675" cy="1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32" name="Google Shape;5832;p98"/>
                <p:cNvSpPr txBox="1"/>
                <p:nvPr/>
              </p:nvSpPr>
              <p:spPr>
                <a:xfrm>
                  <a:off x="1065" y="20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acc_conn(x)</a:t>
                  </a:r>
                  <a:endParaRPr sz="1100"/>
                </a:p>
              </p:txBody>
            </p:sp>
          </p:grpSp>
          <p:grpSp>
            <p:nvGrpSpPr>
              <p:cNvPr id="5833" name="Google Shape;5833;p98"/>
              <p:cNvGrpSpPr/>
              <p:nvPr/>
            </p:nvGrpSpPr>
            <p:grpSpPr>
              <a:xfrm>
                <a:off x="834" y="1112"/>
                <a:ext cx="391" cy="307"/>
                <a:chOff x="-44" y="1473"/>
                <a:chExt cx="981" cy="1105"/>
              </a:xfrm>
            </p:grpSpPr>
            <p:pic>
              <p:nvPicPr>
                <p:cNvPr descr="desktop_computer_stylized_medium" id="5834" name="Google Shape;5834;p98"/>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835" name="Google Shape;5835;p98"/>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836" name="Google Shape;5836;p98"/>
              <p:cNvGrpSpPr/>
              <p:nvPr/>
            </p:nvGrpSpPr>
            <p:grpSpPr>
              <a:xfrm>
                <a:off x="1973" y="1100"/>
                <a:ext cx="212" cy="323"/>
                <a:chOff x="4140" y="429"/>
                <a:chExt cx="1425" cy="2396"/>
              </a:xfrm>
            </p:grpSpPr>
            <p:sp>
              <p:nvSpPr>
                <p:cNvPr id="5837" name="Google Shape;5837;p9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38" name="Google Shape;5838;p98"/>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39" name="Google Shape;5839;p9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40" name="Google Shape;5840;p9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41" name="Google Shape;5841;p98"/>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842" name="Google Shape;5842;p98"/>
                <p:cNvGrpSpPr/>
                <p:nvPr/>
              </p:nvGrpSpPr>
              <p:grpSpPr>
                <a:xfrm>
                  <a:off x="4751" y="666"/>
                  <a:ext cx="578" cy="148"/>
                  <a:chOff x="617" y="2566"/>
                  <a:chExt cx="721" cy="142"/>
                </a:xfrm>
              </p:grpSpPr>
              <p:sp>
                <p:nvSpPr>
                  <p:cNvPr id="5843" name="Google Shape;5843;p98"/>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44" name="Google Shape;5844;p98"/>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845" name="Google Shape;5845;p98"/>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846" name="Google Shape;5846;p98"/>
                <p:cNvGrpSpPr/>
                <p:nvPr/>
              </p:nvGrpSpPr>
              <p:grpSpPr>
                <a:xfrm>
                  <a:off x="4745" y="993"/>
                  <a:ext cx="585" cy="134"/>
                  <a:chOff x="611" y="2567"/>
                  <a:chExt cx="730" cy="139"/>
                </a:xfrm>
              </p:grpSpPr>
              <p:sp>
                <p:nvSpPr>
                  <p:cNvPr id="5847" name="Google Shape;5847;p98"/>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48" name="Google Shape;5848;p98"/>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849" name="Google Shape;5849;p98"/>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50" name="Google Shape;5850;p98"/>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851" name="Google Shape;5851;p98"/>
                <p:cNvGrpSpPr/>
                <p:nvPr/>
              </p:nvGrpSpPr>
              <p:grpSpPr>
                <a:xfrm>
                  <a:off x="4738" y="1630"/>
                  <a:ext cx="578" cy="149"/>
                  <a:chOff x="618" y="2571"/>
                  <a:chExt cx="720" cy="137"/>
                </a:xfrm>
              </p:grpSpPr>
              <p:sp>
                <p:nvSpPr>
                  <p:cNvPr id="5852" name="Google Shape;5852;p98"/>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53" name="Google Shape;5853;p98"/>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854" name="Google Shape;5854;p9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855" name="Google Shape;5855;p98"/>
                <p:cNvGrpSpPr/>
                <p:nvPr/>
              </p:nvGrpSpPr>
              <p:grpSpPr>
                <a:xfrm>
                  <a:off x="4738" y="1327"/>
                  <a:ext cx="584" cy="141"/>
                  <a:chOff x="613" y="2568"/>
                  <a:chExt cx="728" cy="141"/>
                </a:xfrm>
              </p:grpSpPr>
              <p:sp>
                <p:nvSpPr>
                  <p:cNvPr id="5856" name="Google Shape;5856;p98"/>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57" name="Google Shape;5857;p98"/>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858" name="Google Shape;5858;p98"/>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59" name="Google Shape;5859;p9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0" name="Google Shape;5860;p9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1" name="Google Shape;5861;p98"/>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2" name="Google Shape;5862;p9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3" name="Google Shape;5863;p98"/>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4" name="Google Shape;5864;p98"/>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5" name="Google Shape;5865;p98"/>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6" name="Google Shape;5866;p98"/>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5867" name="Google Shape;5867;p98"/>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68" name="Google Shape;5868;p98"/>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sp>
          <p:nvSpPr>
            <p:cNvPr id="5869" name="Google Shape;5869;p98"/>
            <p:cNvSpPr/>
            <p:nvPr/>
          </p:nvSpPr>
          <p:spPr>
            <a:xfrm>
              <a:off x="1416094" y="3893738"/>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cxnSp>
          <p:nvCxnSpPr>
            <p:cNvPr id="5870" name="Google Shape;5870;p98"/>
            <p:cNvCxnSpPr/>
            <p:nvPr/>
          </p:nvCxnSpPr>
          <p:spPr>
            <a:xfrm>
              <a:off x="1511344" y="3966763"/>
              <a:ext cx="1479550" cy="315913"/>
            </a:xfrm>
            <a:prstGeom prst="straightConnector1">
              <a:avLst/>
            </a:prstGeom>
            <a:noFill/>
            <a:ln cap="flat" cmpd="sng" w="28575">
              <a:solidFill>
                <a:srgbClr val="000099"/>
              </a:solidFill>
              <a:prstDash val="solid"/>
              <a:round/>
              <a:headEnd len="med" w="med" type="none"/>
              <a:tailEnd len="med" w="med" type="triangle"/>
            </a:ln>
          </p:spPr>
        </p:cxnSp>
        <p:sp>
          <p:nvSpPr>
            <p:cNvPr id="5871" name="Google Shape;5871;p98"/>
            <p:cNvSpPr/>
            <p:nvPr/>
          </p:nvSpPr>
          <p:spPr>
            <a:xfrm>
              <a:off x="1828844" y="3952476"/>
              <a:ext cx="777875" cy="32702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72" name="Google Shape;5872;p98"/>
            <p:cNvSpPr txBox="1"/>
            <p:nvPr/>
          </p:nvSpPr>
          <p:spPr>
            <a:xfrm>
              <a:off x="1689144" y="3919138"/>
              <a:ext cx="10923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sp>
          <p:nvSpPr>
            <p:cNvPr id="5873" name="Google Shape;5873;p98"/>
            <p:cNvSpPr/>
            <p:nvPr/>
          </p:nvSpPr>
          <p:spPr>
            <a:xfrm>
              <a:off x="2960731" y="4250926"/>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sp>
          <p:nvSpPr>
            <p:cNvPr id="5874" name="Google Shape;5874;p98"/>
            <p:cNvSpPr txBox="1"/>
            <p:nvPr/>
          </p:nvSpPr>
          <p:spPr>
            <a:xfrm>
              <a:off x="3119481" y="4011213"/>
              <a:ext cx="1171500" cy="5109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accept</a:t>
              </a:r>
              <a:endParaRPr sz="1100"/>
            </a:p>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data(x+1)</a:t>
              </a:r>
              <a:endParaRPr sz="1100"/>
            </a:p>
          </p:txBody>
        </p:sp>
        <p:grpSp>
          <p:nvGrpSpPr>
            <p:cNvPr id="5875" name="Google Shape;5875;p98"/>
            <p:cNvGrpSpPr/>
            <p:nvPr/>
          </p:nvGrpSpPr>
          <p:grpSpPr>
            <a:xfrm flipH="1">
              <a:off x="1449388" y="4279047"/>
              <a:ext cx="1539875" cy="390924"/>
              <a:chOff x="796245" y="5993547"/>
              <a:chExt cx="1539875" cy="390924"/>
            </a:xfrm>
          </p:grpSpPr>
          <p:cxnSp>
            <p:nvCxnSpPr>
              <p:cNvPr id="5876" name="Google Shape;5876;p98"/>
              <p:cNvCxnSpPr/>
              <p:nvPr/>
            </p:nvCxnSpPr>
            <p:spPr>
              <a:xfrm>
                <a:off x="796245" y="6007834"/>
                <a:ext cx="1479550" cy="315913"/>
              </a:xfrm>
              <a:prstGeom prst="straightConnector1">
                <a:avLst/>
              </a:prstGeom>
              <a:noFill/>
              <a:ln cap="flat" cmpd="sng" w="28575">
                <a:solidFill>
                  <a:srgbClr val="000099"/>
                </a:solidFill>
                <a:prstDash val="solid"/>
                <a:round/>
                <a:headEnd len="med" w="med" type="none"/>
                <a:tailEnd len="med" w="med" type="triangle"/>
              </a:ln>
            </p:spPr>
          </p:cxnSp>
          <p:sp>
            <p:nvSpPr>
              <p:cNvPr id="5877" name="Google Shape;5877;p98"/>
              <p:cNvSpPr/>
              <p:nvPr/>
            </p:nvSpPr>
            <p:spPr>
              <a:xfrm>
                <a:off x="1113745" y="5993547"/>
                <a:ext cx="859292" cy="39092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878" name="Google Shape;5878;p98"/>
              <p:cNvSpPr/>
              <p:nvPr/>
            </p:nvSpPr>
            <p:spPr>
              <a:xfrm>
                <a:off x="2245632" y="6291997"/>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sp>
          <p:nvSpPr>
            <p:cNvPr id="5879" name="Google Shape;5879;p98"/>
            <p:cNvSpPr txBox="1"/>
            <p:nvPr/>
          </p:nvSpPr>
          <p:spPr>
            <a:xfrm>
              <a:off x="1735694" y="4283529"/>
              <a:ext cx="1071127" cy="33855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ACK(x+1)</a:t>
              </a:r>
              <a:endParaRPr sz="1100"/>
            </a:p>
          </p:txBody>
        </p:sp>
      </p:grpSp>
      <p:grpSp>
        <p:nvGrpSpPr>
          <p:cNvPr id="5880" name="Google Shape;5880;p98"/>
          <p:cNvGrpSpPr/>
          <p:nvPr/>
        </p:nvGrpSpPr>
        <p:grpSpPr>
          <a:xfrm>
            <a:off x="955222" y="3860029"/>
            <a:ext cx="1329835" cy="752792"/>
            <a:chOff x="1273629" y="5146706"/>
            <a:chExt cx="1773114" cy="1003723"/>
          </a:xfrm>
        </p:grpSpPr>
        <p:sp>
          <p:nvSpPr>
            <p:cNvPr id="5881" name="Google Shape;5881;p98"/>
            <p:cNvSpPr txBox="1"/>
            <p:nvPr/>
          </p:nvSpPr>
          <p:spPr>
            <a:xfrm>
              <a:off x="1273629" y="5146706"/>
              <a:ext cx="1773114" cy="46166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No problem!</a:t>
              </a:r>
              <a:endParaRPr sz="1100"/>
            </a:p>
          </p:txBody>
        </p:sp>
        <p:pic>
          <p:nvPicPr>
            <p:cNvPr descr="A picture containing drawing&#10;&#10;Description automatically generated" id="5882" name="Google Shape;5882;p98"/>
            <p:cNvPicPr preferRelativeResize="0"/>
            <p:nvPr/>
          </p:nvPicPr>
          <p:blipFill rotWithShape="1">
            <a:blip r:embed="rId4">
              <a:alphaModFix/>
            </a:blip>
            <a:srcRect b="0" l="0" r="0" t="0"/>
            <a:stretch/>
          </p:blipFill>
          <p:spPr>
            <a:xfrm>
              <a:off x="1812470" y="5524500"/>
              <a:ext cx="625929" cy="625929"/>
            </a:xfrm>
            <a:prstGeom prst="rect">
              <a:avLst/>
            </a:prstGeom>
            <a:noFill/>
            <a:ln>
              <a:noFill/>
            </a:ln>
          </p:spPr>
        </p:pic>
      </p:grpSp>
      <p:sp>
        <p:nvSpPr>
          <p:cNvPr id="5883" name="Google Shape;5883;p9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0"/>
                                        </p:tgtEl>
                                        <p:attrNameLst>
                                          <p:attrName>style.visibility</p:attrName>
                                        </p:attrNameLst>
                                      </p:cBhvr>
                                      <p:to>
                                        <p:strVal val="visible"/>
                                      </p:to>
                                    </p:set>
                                    <p:animEffect filter="fade" transition="in">
                                      <p:cBhvr>
                                        <p:cTn dur="500"/>
                                        <p:tgtEl>
                                          <p:spTgt spid="5880"/>
                                        </p:tgtEl>
                                      </p:cBhvr>
                                    </p:animEffect>
                                  </p:childTnLst>
                                </p:cTn>
                              </p:par>
                              <p:par>
                                <p:cTn fill="hold" nodeType="withEffect" presetClass="exit" presetID="10" presetSubtype="0">
                                  <p:stCondLst>
                                    <p:cond delay="0"/>
                                  </p:stCondLst>
                                  <p:childTnLst>
                                    <p:animEffect filter="fade" transition="out">
                                      <p:cBhvr>
                                        <p:cTn dur="500"/>
                                        <p:tgtEl>
                                          <p:spTgt spid="5813"/>
                                        </p:tgtEl>
                                      </p:cBhvr>
                                    </p:animEffect>
                                    <p:set>
                                      <p:cBhvr>
                                        <p:cTn dur="1" fill="hold">
                                          <p:stCondLst>
                                            <p:cond delay="500"/>
                                          </p:stCondLst>
                                        </p:cTn>
                                        <p:tgtEl>
                                          <p:spTgt spid="58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880"/>
                                        </p:tgtEl>
                                      </p:cBhvr>
                                    </p:animEffect>
                                    <p:set>
                                      <p:cBhvr>
                                        <p:cTn dur="1" fill="hold">
                                          <p:stCondLst>
                                            <p:cond delay="500"/>
                                          </p:stCondLst>
                                        </p:cTn>
                                        <p:tgtEl>
                                          <p:spTgt spid="58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8" name="Shape 5888"/>
        <p:cNvGrpSpPr/>
        <p:nvPr/>
      </p:nvGrpSpPr>
      <p:grpSpPr>
        <a:xfrm>
          <a:off x="0" y="0"/>
          <a:ext cx="0" cy="0"/>
          <a:chOff x="0" y="0"/>
          <a:chExt cx="0" cy="0"/>
        </a:xfrm>
      </p:grpSpPr>
      <p:sp>
        <p:nvSpPr>
          <p:cNvPr id="5889" name="Google Shape;5889;p99"/>
          <p:cNvSpPr txBox="1"/>
          <p:nvPr>
            <p:ph type="title"/>
          </p:nvPr>
        </p:nvSpPr>
        <p:spPr>
          <a:xfrm>
            <a:off x="-10583" y="216994"/>
            <a:ext cx="85449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Calibri"/>
              <a:buNone/>
            </a:pPr>
            <a:r>
              <a:rPr lang="en-US" sz="3600"/>
              <a:t>2-way handshake σενάρια</a:t>
            </a:r>
            <a:endParaRPr/>
          </a:p>
        </p:txBody>
      </p:sp>
      <p:grpSp>
        <p:nvGrpSpPr>
          <p:cNvPr id="5890" name="Google Shape;5890;p99"/>
          <p:cNvGrpSpPr/>
          <p:nvPr/>
        </p:nvGrpSpPr>
        <p:grpSpPr>
          <a:xfrm>
            <a:off x="3946581" y="1487631"/>
            <a:ext cx="1147762" cy="3025379"/>
            <a:chOff x="5276623" y="2475192"/>
            <a:chExt cx="1530350" cy="4033838"/>
          </a:xfrm>
        </p:grpSpPr>
        <p:cxnSp>
          <p:nvCxnSpPr>
            <p:cNvPr id="5891" name="Google Shape;5891;p99"/>
            <p:cNvCxnSpPr/>
            <p:nvPr/>
          </p:nvCxnSpPr>
          <p:spPr>
            <a:xfrm flipH="1">
              <a:off x="5276623" y="2475192"/>
              <a:ext cx="1588" cy="2470150"/>
            </a:xfrm>
            <a:prstGeom prst="straightConnector1">
              <a:avLst/>
            </a:prstGeom>
            <a:noFill/>
            <a:ln cap="flat" cmpd="sng" w="9525">
              <a:solidFill>
                <a:srgbClr val="777777"/>
              </a:solidFill>
              <a:prstDash val="solid"/>
              <a:round/>
              <a:headEnd len="med" w="med" type="none"/>
              <a:tailEnd len="med" w="med" type="none"/>
            </a:ln>
          </p:spPr>
        </p:cxnSp>
        <p:cxnSp>
          <p:nvCxnSpPr>
            <p:cNvPr id="5892" name="Google Shape;5892;p99"/>
            <p:cNvCxnSpPr/>
            <p:nvPr/>
          </p:nvCxnSpPr>
          <p:spPr>
            <a:xfrm flipH="1">
              <a:off x="6805386" y="2548217"/>
              <a:ext cx="1587" cy="3960813"/>
            </a:xfrm>
            <a:prstGeom prst="straightConnector1">
              <a:avLst/>
            </a:prstGeom>
            <a:noFill/>
            <a:ln cap="flat" cmpd="sng" w="9525">
              <a:solidFill>
                <a:srgbClr val="777777"/>
              </a:solidFill>
              <a:prstDash val="solid"/>
              <a:round/>
              <a:headEnd len="med" w="med" type="none"/>
              <a:tailEnd len="med" w="med" type="none"/>
            </a:ln>
          </p:spPr>
        </p:cxnSp>
      </p:grpSp>
      <p:grpSp>
        <p:nvGrpSpPr>
          <p:cNvPr id="5893" name="Google Shape;5893;p99"/>
          <p:cNvGrpSpPr/>
          <p:nvPr/>
        </p:nvGrpSpPr>
        <p:grpSpPr>
          <a:xfrm>
            <a:off x="5076316" y="4017169"/>
            <a:ext cx="635850" cy="254025"/>
            <a:chOff x="11151735" y="5148718"/>
            <a:chExt cx="847800" cy="338700"/>
          </a:xfrm>
        </p:grpSpPr>
        <p:sp>
          <p:nvSpPr>
            <p:cNvPr id="5894" name="Google Shape;5894;p99"/>
            <p:cNvSpPr txBox="1"/>
            <p:nvPr/>
          </p:nvSpPr>
          <p:spPr>
            <a:xfrm>
              <a:off x="11227935" y="5148718"/>
              <a:ext cx="771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895" name="Google Shape;5895;p99"/>
            <p:cNvSpPr/>
            <p:nvPr/>
          </p:nvSpPr>
          <p:spPr>
            <a:xfrm>
              <a:off x="11151735" y="5275718"/>
              <a:ext cx="90487"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grpSp>
        <p:nvGrpSpPr>
          <p:cNvPr id="5896" name="Google Shape;5896;p99"/>
          <p:cNvGrpSpPr/>
          <p:nvPr/>
        </p:nvGrpSpPr>
        <p:grpSpPr>
          <a:xfrm>
            <a:off x="2999016" y="2006201"/>
            <a:ext cx="2131217" cy="2137174"/>
            <a:chOff x="8352974" y="2492829"/>
            <a:chExt cx="2841622" cy="2849565"/>
          </a:xfrm>
        </p:grpSpPr>
        <p:sp>
          <p:nvSpPr>
            <p:cNvPr id="5897" name="Google Shape;5897;p99"/>
            <p:cNvSpPr txBox="1"/>
            <p:nvPr/>
          </p:nvSpPr>
          <p:spPr>
            <a:xfrm>
              <a:off x="8352974" y="2492829"/>
              <a:ext cx="1273200" cy="7572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retransmit</a:t>
              </a:r>
              <a:endParaRPr sz="1100"/>
            </a:p>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sp>
          <p:nvSpPr>
            <p:cNvPr id="5898" name="Google Shape;5898;p99"/>
            <p:cNvSpPr/>
            <p:nvPr/>
          </p:nvSpPr>
          <p:spPr>
            <a:xfrm>
              <a:off x="9667423" y="2783342"/>
              <a:ext cx="1527174" cy="2559052"/>
            </a:xfrm>
            <a:custGeom>
              <a:rect b="b" l="l" r="r" t="t"/>
              <a:pathLst>
                <a:path extrusionOk="0" h="1612" w="962">
                  <a:moveTo>
                    <a:pt x="0" y="0"/>
                  </a:moveTo>
                  <a:cubicBezTo>
                    <a:pt x="50" y="40"/>
                    <a:pt x="228" y="10"/>
                    <a:pt x="306" y="234"/>
                  </a:cubicBezTo>
                  <a:cubicBezTo>
                    <a:pt x="384" y="458"/>
                    <a:pt x="358" y="1112"/>
                    <a:pt x="467" y="1342"/>
                  </a:cubicBezTo>
                  <a:cubicBezTo>
                    <a:pt x="576" y="1572"/>
                    <a:pt x="779" y="1601"/>
                    <a:pt x="962" y="1612"/>
                  </a:cubicBezTo>
                </a:path>
              </a:pathLst>
            </a:custGeom>
            <a:noFill/>
            <a:ln cap="flat" cmpd="sng" w="28575">
              <a:solidFill>
                <a:srgbClr val="000099"/>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899" name="Google Shape;5899;p99"/>
            <p:cNvGrpSpPr/>
            <p:nvPr/>
          </p:nvGrpSpPr>
          <p:grpSpPr>
            <a:xfrm>
              <a:off x="9764261" y="3386592"/>
              <a:ext cx="1428749" cy="476250"/>
              <a:chOff x="1065" y="2085"/>
              <a:chExt cx="900" cy="300"/>
            </a:xfrm>
          </p:grpSpPr>
          <p:sp>
            <p:nvSpPr>
              <p:cNvPr id="5900" name="Google Shape;5900;p99"/>
              <p:cNvSpPr/>
              <p:nvPr/>
            </p:nvSpPr>
            <p:spPr>
              <a:xfrm>
                <a:off x="1137" y="2123"/>
                <a:ext cx="675" cy="1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01" name="Google Shape;5901;p99"/>
              <p:cNvSpPr txBox="1"/>
              <p:nvPr/>
            </p:nvSpPr>
            <p:spPr>
              <a:xfrm>
                <a:off x="1065" y="20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p:txBody>
          </p:sp>
        </p:grpSp>
      </p:grpSp>
      <p:grpSp>
        <p:nvGrpSpPr>
          <p:cNvPr id="5902" name="Google Shape;5902;p99"/>
          <p:cNvGrpSpPr/>
          <p:nvPr/>
        </p:nvGrpSpPr>
        <p:grpSpPr>
          <a:xfrm>
            <a:off x="3078786" y="3092423"/>
            <a:ext cx="2708672" cy="513159"/>
            <a:chOff x="406" y="2807"/>
            <a:chExt cx="2275" cy="431"/>
          </a:xfrm>
        </p:grpSpPr>
        <p:cxnSp>
          <p:nvCxnSpPr>
            <p:cNvPr id="5903" name="Google Shape;5903;p99"/>
            <p:cNvCxnSpPr/>
            <p:nvPr/>
          </p:nvCxnSpPr>
          <p:spPr>
            <a:xfrm>
              <a:off x="1097" y="2964"/>
              <a:ext cx="1515" cy="0"/>
            </a:xfrm>
            <a:prstGeom prst="straightConnector1">
              <a:avLst/>
            </a:prstGeom>
            <a:noFill/>
            <a:ln cap="flat" cmpd="sng" w="28575">
              <a:solidFill>
                <a:srgbClr val="CC0000"/>
              </a:solidFill>
              <a:prstDash val="dash"/>
              <a:round/>
              <a:headEnd len="med" w="med" type="none"/>
              <a:tailEnd len="med" w="med" type="none"/>
            </a:ln>
          </p:spPr>
        </p:cxnSp>
        <p:sp>
          <p:nvSpPr>
            <p:cNvPr id="5904" name="Google Shape;5904;p99"/>
            <p:cNvSpPr txBox="1"/>
            <p:nvPr/>
          </p:nvSpPr>
          <p:spPr>
            <a:xfrm>
              <a:off x="406" y="2937"/>
              <a:ext cx="600" cy="300"/>
            </a:xfrm>
            <a:prstGeom prst="rect">
              <a:avLst/>
            </a:prstGeom>
            <a:noFill/>
            <a:ln>
              <a:noFill/>
            </a:ln>
          </p:spPr>
          <p:txBody>
            <a:bodyPr anchorCtr="0" anchor="t" bIns="34275" lIns="68575" spcFirstLastPara="1" rIns="68575" wrap="square" tIns="34275">
              <a:spAutoFit/>
            </a:bodyPr>
            <a:lstStyle/>
            <a:p>
              <a:pPr indent="0" lvl="0" marL="0" marR="0" rtl="0" algn="r">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client termi</a:t>
              </a:r>
              <a:r>
                <a:rPr b="0" i="0" lang="en-US" sz="1200" u="none" cap="none" strike="noStrike">
                  <a:solidFill>
                    <a:srgbClr val="000000"/>
                  </a:solidFill>
                  <a:latin typeface="Tahoma"/>
                  <a:ea typeface="Tahoma"/>
                  <a:cs typeface="Tahoma"/>
                  <a:sym typeface="Tahoma"/>
                </a:rPr>
                <a:t>nat</a:t>
              </a:r>
              <a:r>
                <a:rPr b="0" i="0" lang="en-US" sz="1200" u="none" cap="none" strike="noStrike">
                  <a:solidFill>
                    <a:srgbClr val="000000"/>
                  </a:solidFill>
                  <a:latin typeface="Tahoma"/>
                  <a:ea typeface="Tahoma"/>
                  <a:cs typeface="Tahoma"/>
                  <a:sym typeface="Tahoma"/>
                </a:rPr>
                <a:t>es</a:t>
              </a:r>
              <a:endParaRPr sz="1100"/>
            </a:p>
          </p:txBody>
        </p:sp>
        <p:sp>
          <p:nvSpPr>
            <p:cNvPr id="5905" name="Google Shape;5905;p99"/>
            <p:cNvSpPr txBox="1"/>
            <p:nvPr/>
          </p:nvSpPr>
          <p:spPr>
            <a:xfrm>
              <a:off x="2081" y="2938"/>
              <a:ext cx="6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server</a:t>
              </a:r>
              <a:endParaRPr sz="1100"/>
            </a:p>
            <a:p>
              <a:pPr indent="0" lvl="0" marL="0" marR="0" rtl="0" algn="l">
                <a:lnSpc>
                  <a:spcPct val="85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forgets x</a:t>
              </a:r>
              <a:endParaRPr sz="1100"/>
            </a:p>
          </p:txBody>
        </p:sp>
        <p:sp>
          <p:nvSpPr>
            <p:cNvPr id="5906" name="Google Shape;5906;p99"/>
            <p:cNvSpPr txBox="1"/>
            <p:nvPr/>
          </p:nvSpPr>
          <p:spPr>
            <a:xfrm>
              <a:off x="1269" y="2807"/>
              <a:ext cx="600" cy="3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connection </a:t>
              </a:r>
              <a:endParaRPr sz="1100"/>
            </a:p>
            <a:p>
              <a:pPr indent="0" lvl="0" marL="0" marR="0" rtl="0" algn="ctr">
                <a:lnSpc>
                  <a:spcPct val="90000"/>
                </a:lnSpc>
                <a:spcBef>
                  <a:spcPts val="0"/>
                </a:spcBef>
                <a:spcAft>
                  <a:spcPts val="0"/>
                </a:spcAft>
                <a:buClr>
                  <a:srgbClr val="000000"/>
                </a:buClr>
                <a:buSzPts val="1100"/>
                <a:buFont typeface="Tahoma"/>
                <a:buNone/>
              </a:pPr>
              <a:r>
                <a:rPr b="0" i="0" lang="en-US" sz="1100" u="none" cap="none" strike="noStrike">
                  <a:solidFill>
                    <a:srgbClr val="000000"/>
                  </a:solidFill>
                  <a:latin typeface="Tahoma"/>
                  <a:ea typeface="Tahoma"/>
                  <a:cs typeface="Tahoma"/>
                  <a:sym typeface="Tahoma"/>
                </a:rPr>
                <a:t>x complet</a:t>
              </a:r>
              <a:r>
                <a:rPr b="0" i="0" lang="en-US" sz="1100" u="none" cap="none" strike="noStrike">
                  <a:solidFill>
                    <a:srgbClr val="000000"/>
                  </a:solidFill>
                  <a:latin typeface="Tahoma"/>
                  <a:ea typeface="Tahoma"/>
                  <a:cs typeface="Tahoma"/>
                  <a:sym typeface="Tahoma"/>
                </a:rPr>
                <a:t>e</a:t>
              </a:r>
              <a:r>
                <a:rPr b="0" i="0" lang="en-US" sz="1100" u="none" cap="none" strike="noStrike">
                  <a:solidFill>
                    <a:srgbClr val="000000"/>
                  </a:solidFill>
                  <a:latin typeface="Tahoma"/>
                  <a:ea typeface="Tahoma"/>
                  <a:cs typeface="Tahoma"/>
                  <a:sym typeface="Tahoma"/>
                </a:rPr>
                <a:t>s</a:t>
              </a:r>
              <a:endParaRPr sz="1100"/>
            </a:p>
          </p:txBody>
        </p:sp>
      </p:grpSp>
      <p:grpSp>
        <p:nvGrpSpPr>
          <p:cNvPr id="5907" name="Google Shape;5907;p99"/>
          <p:cNvGrpSpPr/>
          <p:nvPr/>
        </p:nvGrpSpPr>
        <p:grpSpPr>
          <a:xfrm>
            <a:off x="3166552" y="1485079"/>
            <a:ext cx="2542041" cy="1255340"/>
            <a:chOff x="7865155" y="1602735"/>
            <a:chExt cx="3389388" cy="1673787"/>
          </a:xfrm>
        </p:grpSpPr>
        <p:sp>
          <p:nvSpPr>
            <p:cNvPr id="5908" name="Google Shape;5908;p99"/>
            <p:cNvSpPr txBox="1"/>
            <p:nvPr/>
          </p:nvSpPr>
          <p:spPr>
            <a:xfrm>
              <a:off x="7865155" y="1602735"/>
              <a:ext cx="973200" cy="585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choose x</a:t>
              </a:r>
              <a:endParaRPr sz="1100"/>
            </a:p>
            <a:p>
              <a:pPr indent="0" lvl="0" marL="0" marR="0" rtl="0" algn="r">
                <a:lnSpc>
                  <a:spcPct val="100000"/>
                </a:lnSpc>
                <a:spcBef>
                  <a:spcPts val="0"/>
                </a:spcBef>
                <a:spcAft>
                  <a:spcPts val="0"/>
                </a:spcAft>
                <a:buClr>
                  <a:schemeClr val="dk1"/>
                </a:buClr>
                <a:buSzPts val="1200"/>
                <a:buFont typeface="Tahoma"/>
                <a:buNone/>
              </a:pPr>
              <a:r>
                <a:t/>
              </a:r>
              <a:endParaRPr b="0" i="0" sz="1200" u="none" cap="none" strike="noStrike">
                <a:solidFill>
                  <a:srgbClr val="000000"/>
                </a:solidFill>
                <a:latin typeface="Tahoma"/>
                <a:ea typeface="Tahoma"/>
                <a:cs typeface="Tahoma"/>
                <a:sym typeface="Tahoma"/>
              </a:endParaRPr>
            </a:p>
          </p:txBody>
        </p:sp>
        <p:cxnSp>
          <p:nvCxnSpPr>
            <p:cNvPr id="5909" name="Google Shape;5909;p99"/>
            <p:cNvCxnSpPr/>
            <p:nvPr/>
          </p:nvCxnSpPr>
          <p:spPr>
            <a:xfrm>
              <a:off x="8936718" y="1797997"/>
              <a:ext cx="1479550" cy="315913"/>
            </a:xfrm>
            <a:prstGeom prst="straightConnector1">
              <a:avLst/>
            </a:prstGeom>
            <a:noFill/>
            <a:ln cap="flat" cmpd="sng" w="28575">
              <a:solidFill>
                <a:srgbClr val="000099"/>
              </a:solidFill>
              <a:prstDash val="solid"/>
              <a:round/>
              <a:headEnd len="med" w="med" type="none"/>
              <a:tailEnd len="med" w="med" type="triangle"/>
            </a:ln>
          </p:spPr>
        </p:cxnSp>
        <p:cxnSp>
          <p:nvCxnSpPr>
            <p:cNvPr id="5910" name="Google Shape;5910;p99"/>
            <p:cNvCxnSpPr/>
            <p:nvPr/>
          </p:nvCxnSpPr>
          <p:spPr>
            <a:xfrm flipH="1">
              <a:off x="8876393" y="2152010"/>
              <a:ext cx="1571625" cy="955675"/>
            </a:xfrm>
            <a:prstGeom prst="straightConnector1">
              <a:avLst/>
            </a:prstGeom>
            <a:noFill/>
            <a:ln cap="flat" cmpd="sng" w="28575">
              <a:solidFill>
                <a:srgbClr val="000099"/>
              </a:solidFill>
              <a:prstDash val="solid"/>
              <a:round/>
              <a:headEnd len="med" w="med" type="none"/>
              <a:tailEnd len="med" w="med" type="triangle"/>
            </a:ln>
          </p:spPr>
        </p:cxnSp>
        <p:sp>
          <p:nvSpPr>
            <p:cNvPr id="5911" name="Google Shape;5911;p99"/>
            <p:cNvSpPr/>
            <p:nvPr/>
          </p:nvSpPr>
          <p:spPr>
            <a:xfrm>
              <a:off x="9254218" y="1783710"/>
              <a:ext cx="777875" cy="32702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12" name="Google Shape;5912;p99"/>
            <p:cNvSpPr txBox="1"/>
            <p:nvPr/>
          </p:nvSpPr>
          <p:spPr>
            <a:xfrm>
              <a:off x="9024030" y="1750372"/>
              <a:ext cx="12732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req_conn(x)</a:t>
              </a:r>
              <a:endParaRPr sz="1100"/>
            </a:p>
          </p:txBody>
        </p:sp>
        <p:sp>
          <p:nvSpPr>
            <p:cNvPr id="5913" name="Google Shape;5913;p99"/>
            <p:cNvSpPr/>
            <p:nvPr/>
          </p:nvSpPr>
          <p:spPr>
            <a:xfrm>
              <a:off x="9432018" y="2207572"/>
              <a:ext cx="439738" cy="327025"/>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14" name="Google Shape;5914;p99"/>
            <p:cNvSpPr txBox="1"/>
            <p:nvPr/>
          </p:nvSpPr>
          <p:spPr>
            <a:xfrm>
              <a:off x="10482943" y="2009135"/>
              <a:ext cx="771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915" name="Google Shape;5915;p99"/>
            <p:cNvSpPr txBox="1"/>
            <p:nvPr/>
          </p:nvSpPr>
          <p:spPr>
            <a:xfrm>
              <a:off x="8022318" y="2937822"/>
              <a:ext cx="771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CC0000"/>
                </a:buClr>
                <a:buSzPts val="1200"/>
                <a:buFont typeface="Tahoma"/>
                <a:buNone/>
              </a:pPr>
              <a:r>
                <a:rPr b="0" i="0" lang="en-US" sz="1200" u="none" cap="none" strike="noStrike">
                  <a:solidFill>
                    <a:srgbClr val="CC0000"/>
                  </a:solidFill>
                  <a:latin typeface="Tahoma"/>
                  <a:ea typeface="Tahoma"/>
                  <a:cs typeface="Tahoma"/>
                  <a:sym typeface="Tahoma"/>
                </a:rPr>
                <a:t>ESTAB</a:t>
              </a:r>
              <a:endParaRPr sz="1100"/>
            </a:p>
          </p:txBody>
        </p:sp>
        <p:sp>
          <p:nvSpPr>
            <p:cNvPr id="5916" name="Google Shape;5916;p99"/>
            <p:cNvSpPr/>
            <p:nvPr/>
          </p:nvSpPr>
          <p:spPr>
            <a:xfrm>
              <a:off x="8835118" y="3039422"/>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sp>
          <p:nvSpPr>
            <p:cNvPr id="5917" name="Google Shape;5917;p99"/>
            <p:cNvSpPr/>
            <p:nvPr/>
          </p:nvSpPr>
          <p:spPr>
            <a:xfrm>
              <a:off x="10374993" y="2126610"/>
              <a:ext cx="90488" cy="88900"/>
            </a:xfrm>
            <a:prstGeom prst="ellipse">
              <a:avLst/>
            </a:prstGeom>
            <a:solidFill>
              <a:srgbClr val="CC0000"/>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CC0000"/>
                </a:solidFill>
                <a:latin typeface="Tahoma"/>
                <a:ea typeface="Tahoma"/>
                <a:cs typeface="Tahoma"/>
                <a:sym typeface="Tahoma"/>
              </a:endParaRPr>
            </a:p>
          </p:txBody>
        </p:sp>
        <p:grpSp>
          <p:nvGrpSpPr>
            <p:cNvPr id="5918" name="Google Shape;5918;p99"/>
            <p:cNvGrpSpPr/>
            <p:nvPr/>
          </p:nvGrpSpPr>
          <p:grpSpPr>
            <a:xfrm>
              <a:off x="9124043" y="2345685"/>
              <a:ext cx="1428751" cy="476250"/>
              <a:chOff x="1065" y="2085"/>
              <a:chExt cx="900" cy="300"/>
            </a:xfrm>
          </p:grpSpPr>
          <p:sp>
            <p:nvSpPr>
              <p:cNvPr id="5919" name="Google Shape;5919;p99"/>
              <p:cNvSpPr/>
              <p:nvPr/>
            </p:nvSpPr>
            <p:spPr>
              <a:xfrm>
                <a:off x="1137" y="2123"/>
                <a:ext cx="675" cy="1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20" name="Google Shape;5920;p99"/>
              <p:cNvSpPr txBox="1"/>
              <p:nvPr/>
            </p:nvSpPr>
            <p:spPr>
              <a:xfrm>
                <a:off x="1065" y="20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acc_conn(x)</a:t>
                </a:r>
                <a:endParaRPr sz="1100"/>
              </a:p>
            </p:txBody>
          </p:sp>
        </p:grpSp>
      </p:grpSp>
      <p:grpSp>
        <p:nvGrpSpPr>
          <p:cNvPr id="5921" name="Google Shape;5921;p99"/>
          <p:cNvGrpSpPr/>
          <p:nvPr/>
        </p:nvGrpSpPr>
        <p:grpSpPr>
          <a:xfrm>
            <a:off x="3659471" y="1074314"/>
            <a:ext cx="465535" cy="365522"/>
            <a:chOff x="-44" y="1473"/>
            <a:chExt cx="981" cy="1105"/>
          </a:xfrm>
        </p:grpSpPr>
        <p:pic>
          <p:nvPicPr>
            <p:cNvPr descr="desktop_computer_stylized_medium" id="5922" name="Google Shape;5922;p9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5923" name="Google Shape;5923;p9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924" name="Google Shape;5924;p99"/>
          <p:cNvGrpSpPr/>
          <p:nvPr/>
        </p:nvGrpSpPr>
        <p:grpSpPr>
          <a:xfrm>
            <a:off x="5015594" y="1060026"/>
            <a:ext cx="252413" cy="384572"/>
            <a:chOff x="4140" y="429"/>
            <a:chExt cx="1425" cy="2396"/>
          </a:xfrm>
        </p:grpSpPr>
        <p:sp>
          <p:nvSpPr>
            <p:cNvPr id="5925" name="Google Shape;5925;p9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26" name="Google Shape;5926;p99"/>
            <p:cNvSpPr/>
            <p:nvPr/>
          </p:nvSpPr>
          <p:spPr>
            <a:xfrm>
              <a:off x="4207" y="429"/>
              <a:ext cx="1049"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27" name="Google Shape;5927;p9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28" name="Google Shape;5928;p9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29" name="Google Shape;5929;p99"/>
            <p:cNvSpPr/>
            <p:nvPr/>
          </p:nvSpPr>
          <p:spPr>
            <a:xfrm>
              <a:off x="4214" y="696"/>
              <a:ext cx="592"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930" name="Google Shape;5930;p99"/>
            <p:cNvGrpSpPr/>
            <p:nvPr/>
          </p:nvGrpSpPr>
          <p:grpSpPr>
            <a:xfrm>
              <a:off x="4751" y="666"/>
              <a:ext cx="578" cy="148"/>
              <a:chOff x="617" y="2566"/>
              <a:chExt cx="721" cy="142"/>
            </a:xfrm>
          </p:grpSpPr>
          <p:sp>
            <p:nvSpPr>
              <p:cNvPr id="5931" name="Google Shape;5931;p99"/>
              <p:cNvSpPr/>
              <p:nvPr/>
            </p:nvSpPr>
            <p:spPr>
              <a:xfrm>
                <a:off x="617" y="2566"/>
                <a:ext cx="721" cy="142"/>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32" name="Google Shape;5932;p99"/>
              <p:cNvSpPr/>
              <p:nvPr/>
            </p:nvSpPr>
            <p:spPr>
              <a:xfrm>
                <a:off x="634" y="2581"/>
                <a:ext cx="688"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933" name="Google Shape;5933;p99"/>
            <p:cNvSpPr/>
            <p:nvPr/>
          </p:nvSpPr>
          <p:spPr>
            <a:xfrm>
              <a:off x="4221" y="1022"/>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934" name="Google Shape;5934;p99"/>
            <p:cNvGrpSpPr/>
            <p:nvPr/>
          </p:nvGrpSpPr>
          <p:grpSpPr>
            <a:xfrm>
              <a:off x="4745" y="993"/>
              <a:ext cx="585" cy="134"/>
              <a:chOff x="611" y="2567"/>
              <a:chExt cx="730" cy="139"/>
            </a:xfrm>
          </p:grpSpPr>
          <p:sp>
            <p:nvSpPr>
              <p:cNvPr id="5935" name="Google Shape;5935;p99"/>
              <p:cNvSpPr/>
              <p:nvPr/>
            </p:nvSpPr>
            <p:spPr>
              <a:xfrm>
                <a:off x="611" y="2567"/>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36" name="Google Shape;5936;p99"/>
              <p:cNvSpPr/>
              <p:nvPr/>
            </p:nvSpPr>
            <p:spPr>
              <a:xfrm>
                <a:off x="628" y="2582"/>
                <a:ext cx="696" cy="108"/>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937" name="Google Shape;5937;p99"/>
            <p:cNvSpPr/>
            <p:nvPr/>
          </p:nvSpPr>
          <p:spPr>
            <a:xfrm>
              <a:off x="4214" y="1356"/>
              <a:ext cx="598" cy="45"/>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38" name="Google Shape;5938;p99"/>
            <p:cNvSpPr/>
            <p:nvPr/>
          </p:nvSpPr>
          <p:spPr>
            <a:xfrm>
              <a:off x="4227" y="1653"/>
              <a:ext cx="598" cy="52"/>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939" name="Google Shape;5939;p99"/>
            <p:cNvGrpSpPr/>
            <p:nvPr/>
          </p:nvGrpSpPr>
          <p:grpSpPr>
            <a:xfrm>
              <a:off x="4738" y="1630"/>
              <a:ext cx="578" cy="149"/>
              <a:chOff x="618" y="2571"/>
              <a:chExt cx="720" cy="137"/>
            </a:xfrm>
          </p:grpSpPr>
          <p:sp>
            <p:nvSpPr>
              <p:cNvPr id="5940" name="Google Shape;5940;p99"/>
              <p:cNvSpPr/>
              <p:nvPr/>
            </p:nvSpPr>
            <p:spPr>
              <a:xfrm>
                <a:off x="618" y="2571"/>
                <a:ext cx="720" cy="137"/>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41" name="Google Shape;5941;p99"/>
              <p:cNvSpPr/>
              <p:nvPr/>
            </p:nvSpPr>
            <p:spPr>
              <a:xfrm>
                <a:off x="635" y="2585"/>
                <a:ext cx="687"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942" name="Google Shape;5942;p9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943" name="Google Shape;5943;p99"/>
            <p:cNvGrpSpPr/>
            <p:nvPr/>
          </p:nvGrpSpPr>
          <p:grpSpPr>
            <a:xfrm>
              <a:off x="4738" y="1327"/>
              <a:ext cx="584" cy="141"/>
              <a:chOff x="613" y="2568"/>
              <a:chExt cx="728" cy="141"/>
            </a:xfrm>
          </p:grpSpPr>
          <p:sp>
            <p:nvSpPr>
              <p:cNvPr id="5944" name="Google Shape;5944;p99"/>
              <p:cNvSpPr/>
              <p:nvPr/>
            </p:nvSpPr>
            <p:spPr>
              <a:xfrm>
                <a:off x="613" y="2568"/>
                <a:ext cx="728" cy="14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45" name="Google Shape;5945;p99"/>
              <p:cNvSpPr/>
              <p:nvPr/>
            </p:nvSpPr>
            <p:spPr>
              <a:xfrm>
                <a:off x="630" y="2582"/>
                <a:ext cx="695" cy="11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sp>
          <p:nvSpPr>
            <p:cNvPr id="5946" name="Google Shape;5946;p99"/>
            <p:cNvSpPr/>
            <p:nvPr/>
          </p:nvSpPr>
          <p:spPr>
            <a:xfrm>
              <a:off x="5249" y="429"/>
              <a:ext cx="67" cy="2292"/>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47" name="Google Shape;5947;p9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48" name="Google Shape;5948;p9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49" name="Google Shape;5949;p99"/>
            <p:cNvSpPr/>
            <p:nvPr/>
          </p:nvSpPr>
          <p:spPr>
            <a:xfrm>
              <a:off x="5518" y="2610"/>
              <a:ext cx="47" cy="96"/>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0" name="Google Shape;5950;p9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1" name="Google Shape;5951;p99"/>
            <p:cNvSpPr/>
            <p:nvPr/>
          </p:nvSpPr>
          <p:spPr>
            <a:xfrm>
              <a:off x="4140" y="2677"/>
              <a:ext cx="1196" cy="148"/>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2" name="Google Shape;5952;p99"/>
            <p:cNvSpPr/>
            <p:nvPr/>
          </p:nvSpPr>
          <p:spPr>
            <a:xfrm>
              <a:off x="4207" y="2714"/>
              <a:ext cx="1069" cy="82"/>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3" name="Google Shape;5953;p99"/>
            <p:cNvSpPr/>
            <p:nvPr/>
          </p:nvSpPr>
          <p:spPr>
            <a:xfrm>
              <a:off x="4308" y="2380"/>
              <a:ext cx="155" cy="14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4" name="Google Shape;5954;p99"/>
            <p:cNvSpPr/>
            <p:nvPr/>
          </p:nvSpPr>
          <p:spPr>
            <a:xfrm>
              <a:off x="4483" y="2387"/>
              <a:ext cx="161" cy="141"/>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Arial"/>
                <a:ea typeface="Arial"/>
                <a:cs typeface="Arial"/>
                <a:sym typeface="Arial"/>
              </a:endParaRPr>
            </a:p>
          </p:txBody>
        </p:sp>
        <p:sp>
          <p:nvSpPr>
            <p:cNvPr id="5955" name="Google Shape;5955;p99"/>
            <p:cNvSpPr/>
            <p:nvPr/>
          </p:nvSpPr>
          <p:spPr>
            <a:xfrm>
              <a:off x="4664" y="2380"/>
              <a:ext cx="155" cy="141"/>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56" name="Google Shape;5956;p99"/>
            <p:cNvSpPr/>
            <p:nvPr/>
          </p:nvSpPr>
          <p:spPr>
            <a:xfrm>
              <a:off x="5061" y="1838"/>
              <a:ext cx="87" cy="757"/>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grpSp>
        <p:nvGrpSpPr>
          <p:cNvPr id="5957" name="Google Shape;5957;p99"/>
          <p:cNvGrpSpPr/>
          <p:nvPr/>
        </p:nvGrpSpPr>
        <p:grpSpPr>
          <a:xfrm>
            <a:off x="3688046" y="4154261"/>
            <a:ext cx="1417354" cy="496521"/>
            <a:chOff x="9620023" y="2667000"/>
            <a:chExt cx="1889805" cy="662028"/>
          </a:xfrm>
        </p:grpSpPr>
        <p:cxnSp>
          <p:nvCxnSpPr>
            <p:cNvPr id="5958" name="Google Shape;5958;p99"/>
            <p:cNvCxnSpPr/>
            <p:nvPr/>
          </p:nvCxnSpPr>
          <p:spPr>
            <a:xfrm flipH="1">
              <a:off x="9620023" y="2667000"/>
              <a:ext cx="1889805" cy="662028"/>
            </a:xfrm>
            <a:prstGeom prst="straightConnector1">
              <a:avLst/>
            </a:prstGeom>
            <a:noFill/>
            <a:ln cap="flat" cmpd="sng" w="28575">
              <a:solidFill>
                <a:srgbClr val="000099"/>
              </a:solidFill>
              <a:prstDash val="solid"/>
              <a:round/>
              <a:headEnd len="med" w="med" type="none"/>
              <a:tailEnd len="med" w="med" type="triangle"/>
            </a:ln>
          </p:spPr>
        </p:cxnSp>
        <p:sp>
          <p:nvSpPr>
            <p:cNvPr id="5959" name="Google Shape;5959;p99"/>
            <p:cNvSpPr/>
            <p:nvPr/>
          </p:nvSpPr>
          <p:spPr>
            <a:xfrm>
              <a:off x="10132106" y="2824428"/>
              <a:ext cx="855208" cy="39774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grpSp>
          <p:nvGrpSpPr>
            <p:cNvPr id="5960" name="Google Shape;5960;p99"/>
            <p:cNvGrpSpPr/>
            <p:nvPr/>
          </p:nvGrpSpPr>
          <p:grpSpPr>
            <a:xfrm>
              <a:off x="9998301" y="2802885"/>
              <a:ext cx="1428751" cy="476250"/>
              <a:chOff x="1065" y="2085"/>
              <a:chExt cx="900" cy="300"/>
            </a:xfrm>
          </p:grpSpPr>
          <p:sp>
            <p:nvSpPr>
              <p:cNvPr id="5961" name="Google Shape;5961;p99"/>
              <p:cNvSpPr/>
              <p:nvPr/>
            </p:nvSpPr>
            <p:spPr>
              <a:xfrm>
                <a:off x="1137" y="2123"/>
                <a:ext cx="675" cy="1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ahoma"/>
                  <a:ea typeface="Tahoma"/>
                  <a:cs typeface="Tahoma"/>
                  <a:sym typeface="Tahoma"/>
                </a:endParaRPr>
              </a:p>
            </p:txBody>
          </p:sp>
          <p:sp>
            <p:nvSpPr>
              <p:cNvPr id="5962" name="Google Shape;5962;p99"/>
              <p:cNvSpPr txBox="1"/>
              <p:nvPr/>
            </p:nvSpPr>
            <p:spPr>
              <a:xfrm>
                <a:off x="1065" y="2085"/>
                <a:ext cx="9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Tahoma"/>
                  <a:buNone/>
                </a:pPr>
                <a:r>
                  <a:rPr b="0" i="0" lang="en-US" sz="1200" u="none" cap="none" strike="noStrike">
                    <a:solidFill>
                      <a:srgbClr val="000000"/>
                    </a:solidFill>
                    <a:latin typeface="Tahoma"/>
                    <a:ea typeface="Tahoma"/>
                    <a:cs typeface="Tahoma"/>
                    <a:sym typeface="Tahoma"/>
                  </a:rPr>
                  <a:t>acc_conn(x)</a:t>
                </a:r>
                <a:endParaRPr sz="1100"/>
              </a:p>
            </p:txBody>
          </p:sp>
        </p:grpSp>
      </p:grpSp>
      <p:grpSp>
        <p:nvGrpSpPr>
          <p:cNvPr id="5963" name="Google Shape;5963;p99"/>
          <p:cNvGrpSpPr/>
          <p:nvPr/>
        </p:nvGrpSpPr>
        <p:grpSpPr>
          <a:xfrm>
            <a:off x="3060247" y="4299177"/>
            <a:ext cx="3101067" cy="811666"/>
            <a:chOff x="3673928" y="5775778"/>
            <a:chExt cx="4134756" cy="1082222"/>
          </a:xfrm>
        </p:grpSpPr>
        <p:sp>
          <p:nvSpPr>
            <p:cNvPr id="5964" name="Google Shape;5964;p99"/>
            <p:cNvSpPr/>
            <p:nvPr/>
          </p:nvSpPr>
          <p:spPr>
            <a:xfrm>
              <a:off x="4020455" y="5775778"/>
              <a:ext cx="3788229" cy="108222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5965" name="Google Shape;5965;p99"/>
            <p:cNvGrpSpPr/>
            <p:nvPr/>
          </p:nvGrpSpPr>
          <p:grpSpPr>
            <a:xfrm>
              <a:off x="3673928" y="5804239"/>
              <a:ext cx="3829985" cy="831000"/>
              <a:chOff x="4588327" y="5819777"/>
              <a:chExt cx="3829985" cy="831000"/>
            </a:xfrm>
          </p:grpSpPr>
          <p:sp>
            <p:nvSpPr>
              <p:cNvPr id="5966" name="Google Shape;5966;p99"/>
              <p:cNvSpPr txBox="1"/>
              <p:nvPr/>
            </p:nvSpPr>
            <p:spPr>
              <a:xfrm>
                <a:off x="5202012" y="5819777"/>
                <a:ext cx="3216300" cy="8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Problem: half open connection! (no client)</a:t>
                </a:r>
                <a:endParaRPr sz="1100"/>
              </a:p>
            </p:txBody>
          </p:sp>
          <p:pic>
            <p:nvPicPr>
              <p:cNvPr descr="A picture containing drawing&#10;&#10;Description automatically generated" id="5967" name="Google Shape;5967;p99"/>
              <p:cNvPicPr preferRelativeResize="0"/>
              <p:nvPr/>
            </p:nvPicPr>
            <p:blipFill rotWithShape="1">
              <a:blip r:embed="rId4">
                <a:alphaModFix/>
              </a:blip>
              <a:srcRect b="0" l="0" r="0" t="0"/>
              <a:stretch/>
            </p:blipFill>
            <p:spPr>
              <a:xfrm>
                <a:off x="4588327" y="5916386"/>
                <a:ext cx="636815" cy="636815"/>
              </a:xfrm>
              <a:prstGeom prst="rect">
                <a:avLst/>
              </a:prstGeom>
              <a:noFill/>
              <a:ln>
                <a:noFill/>
              </a:ln>
            </p:spPr>
          </p:pic>
        </p:grpSp>
      </p:grpSp>
      <p:sp>
        <p:nvSpPr>
          <p:cNvPr id="5968" name="Google Shape;5968;p9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Transport Layer: 3-</a:t>
            </a:r>
            <a:fld id="{00000000-1234-1234-1234-123412341234}" type="slidenum">
              <a:rPr lang="en-US"/>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7"/>
                                        </p:tgtEl>
                                        <p:attrNameLst>
                                          <p:attrName>style.visibility</p:attrName>
                                        </p:attrNameLst>
                                      </p:cBhvr>
                                      <p:to>
                                        <p:strVal val="visible"/>
                                      </p:to>
                                    </p:set>
                                    <p:animEffect filter="fade" transition="in">
                                      <p:cBhvr>
                                        <p:cTn dur="2000"/>
                                        <p:tgtEl>
                                          <p:spTgt spid="5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2"/>
                                        </p:tgtEl>
                                        <p:attrNameLst>
                                          <p:attrName>style.visibility</p:attrName>
                                        </p:attrNameLst>
                                      </p:cBhvr>
                                      <p:to>
                                        <p:strVal val="visible"/>
                                      </p:to>
                                    </p:set>
                                    <p:animEffect filter="fade" transition="in">
                                      <p:cBhvr>
                                        <p:cTn dur="500"/>
                                        <p:tgtEl>
                                          <p:spTgt spid="59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6"/>
                                        </p:tgtEl>
                                        <p:attrNameLst>
                                          <p:attrName>style.visibility</p:attrName>
                                        </p:attrNameLst>
                                      </p:cBhvr>
                                      <p:to>
                                        <p:strVal val="visible"/>
                                      </p:to>
                                    </p:set>
                                    <p:animEffect filter="fade" transition="in">
                                      <p:cBhvr>
                                        <p:cTn dur="500"/>
                                        <p:tgtEl>
                                          <p:spTgt spid="58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3"/>
                                        </p:tgtEl>
                                        <p:attrNameLst>
                                          <p:attrName>style.visibility</p:attrName>
                                        </p:attrNameLst>
                                      </p:cBhvr>
                                      <p:to>
                                        <p:strVal val="visible"/>
                                      </p:to>
                                    </p:set>
                                    <p:animEffect filter="fade" transition="in">
                                      <p:cBhvr>
                                        <p:cTn dur="500"/>
                                        <p:tgtEl>
                                          <p:spTgt spid="5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7"/>
                                        </p:tgtEl>
                                        <p:attrNameLst>
                                          <p:attrName>style.visibility</p:attrName>
                                        </p:attrNameLst>
                                      </p:cBhvr>
                                      <p:to>
                                        <p:strVal val="visible"/>
                                      </p:to>
                                    </p:set>
                                    <p:animEffect filter="fade" transition="in">
                                      <p:cBhvr>
                                        <p:cTn dur="500"/>
                                        <p:tgtEl>
                                          <p:spTgt spid="59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3"/>
                                        </p:tgtEl>
                                        <p:attrNameLst>
                                          <p:attrName>style.visibility</p:attrName>
                                        </p:attrNameLst>
                                      </p:cBhvr>
                                      <p:to>
                                        <p:strVal val="visible"/>
                                      </p:to>
                                    </p:set>
                                    <p:animEffect filter="fade" transition="in">
                                      <p:cBhvr>
                                        <p:cTn dur="500"/>
                                        <p:tgtEl>
                                          <p:spTgt spid="59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2020-01-18T07:24:59Z</dcterms:created>
  <dc:creator>James Kurose</dc:creator>
</cp:coreProperties>
</file>