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notesMasterIdLst>
    <p:notesMasterId r:id="rId20"/>
  </p:notesMasterIdLst>
  <p:handoutMasterIdLst>
    <p:handoutMasterId r:id="rId21"/>
  </p:handoutMasterIdLst>
  <p:sldIdLst>
    <p:sldId id="546" r:id="rId3"/>
    <p:sldId id="585" r:id="rId4"/>
    <p:sldId id="586" r:id="rId5"/>
    <p:sldId id="587" r:id="rId6"/>
    <p:sldId id="588" r:id="rId7"/>
    <p:sldId id="589" r:id="rId8"/>
    <p:sldId id="590" r:id="rId9"/>
    <p:sldId id="591" r:id="rId10"/>
    <p:sldId id="592" r:id="rId11"/>
    <p:sldId id="593" r:id="rId12"/>
    <p:sldId id="594" r:id="rId13"/>
    <p:sldId id="595" r:id="rId14"/>
    <p:sldId id="596" r:id="rId15"/>
    <p:sldId id="597" r:id="rId16"/>
    <p:sldId id="598" r:id="rId17"/>
    <p:sldId id="599" r:id="rId18"/>
    <p:sldId id="327" r:id="rId19"/>
  </p:sldIdLst>
  <p:sldSz cx="9144000" cy="6858000" type="screen4x3"/>
  <p:notesSz cx="6815138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29" autoAdjust="0"/>
  </p:normalViewPr>
  <p:slideViewPr>
    <p:cSldViewPr>
      <p:cViewPr varScale="1">
        <p:scale>
          <a:sx n="95" d="100"/>
          <a:sy n="95" d="100"/>
        </p:scale>
        <p:origin x="206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9C50E155-FB04-4E8D-827A-FABB71849F58}"/>
    <pc:docChg chg="delSld">
      <pc:chgData name="Kafentzis Georgios" userId="0fad1e94-8729-4dd9-a94a-3efaf92f008a" providerId="ADAL" clId="{9C50E155-FB04-4E8D-827A-FABB71849F58}" dt="2023-11-24T21:16:43.705" v="0" actId="2696"/>
      <pc:docMkLst>
        <pc:docMk/>
      </pc:docMkLst>
      <pc:sldChg chg="del">
        <pc:chgData name="Kafentzis Georgios" userId="0fad1e94-8729-4dd9-a94a-3efaf92f008a" providerId="ADAL" clId="{9C50E155-FB04-4E8D-827A-FABB71849F58}" dt="2023-11-24T21:16:43.705" v="0" actId="2696"/>
        <pc:sldMkLst>
          <pc:docMk/>
          <pc:sldMk cId="656062191" sldId="600"/>
        </pc:sldMkLst>
      </pc:sldChg>
      <pc:sldChg chg="del">
        <pc:chgData name="Kafentzis Georgios" userId="0fad1e94-8729-4dd9-a94a-3efaf92f008a" providerId="ADAL" clId="{9C50E155-FB04-4E8D-827A-FABB71849F58}" dt="2023-11-24T21:16:43.705" v="0" actId="2696"/>
        <pc:sldMkLst>
          <pc:docMk/>
          <pc:sldMk cId="317825946" sldId="601"/>
        </pc:sldMkLst>
      </pc:sldChg>
      <pc:sldChg chg="del">
        <pc:chgData name="Kafentzis Georgios" userId="0fad1e94-8729-4dd9-a94a-3efaf92f008a" providerId="ADAL" clId="{9C50E155-FB04-4E8D-827A-FABB71849F58}" dt="2023-11-24T21:16:43.705" v="0" actId="2696"/>
        <pc:sldMkLst>
          <pc:docMk/>
          <pc:sldMk cId="3069024865" sldId="602"/>
        </pc:sldMkLst>
      </pc:sldChg>
      <pc:sldChg chg="del">
        <pc:chgData name="Kafentzis Georgios" userId="0fad1e94-8729-4dd9-a94a-3efaf92f008a" providerId="ADAL" clId="{9C50E155-FB04-4E8D-827A-FABB71849F58}" dt="2023-11-24T21:16:43.705" v="0" actId="2696"/>
        <pc:sldMkLst>
          <pc:docMk/>
          <pc:sldMk cId="1229260438" sldId="603"/>
        </pc:sldMkLst>
      </pc:sldChg>
      <pc:sldChg chg="del">
        <pc:chgData name="Kafentzis Georgios" userId="0fad1e94-8729-4dd9-a94a-3efaf92f008a" providerId="ADAL" clId="{9C50E155-FB04-4E8D-827A-FABB71849F58}" dt="2023-11-24T21:16:43.705" v="0" actId="2696"/>
        <pc:sldMkLst>
          <pc:docMk/>
          <pc:sldMk cId="2114584056" sldId="604"/>
        </pc:sldMkLst>
      </pc:sldChg>
      <pc:sldChg chg="del">
        <pc:chgData name="Kafentzis Georgios" userId="0fad1e94-8729-4dd9-a94a-3efaf92f008a" providerId="ADAL" clId="{9C50E155-FB04-4E8D-827A-FABB71849F58}" dt="2023-11-24T21:16:43.705" v="0" actId="2696"/>
        <pc:sldMkLst>
          <pc:docMk/>
          <pc:sldMk cId="198991531" sldId="605"/>
        </pc:sldMkLst>
      </pc:sldChg>
    </pc:docChg>
  </pc:docChgLst>
  <pc:docChgLst>
    <pc:chgData name="Kafentzis Georgios" userId="0fad1e94-8729-4dd9-a94a-3efaf92f008a" providerId="ADAL" clId="{B2D32A41-A8D4-48D0-B4CF-FF3B00587612}"/>
    <pc:docChg chg="undo custSel modSld">
      <pc:chgData name="Kafentzis Georgios" userId="0fad1e94-8729-4dd9-a94a-3efaf92f008a" providerId="ADAL" clId="{B2D32A41-A8D4-48D0-B4CF-FF3B00587612}" dt="2023-11-23T15:44:35.033" v="3" actId="1076"/>
      <pc:docMkLst>
        <pc:docMk/>
      </pc:docMkLst>
      <pc:sldChg chg="addSp modSp mod modAnim">
        <pc:chgData name="Kafentzis Georgios" userId="0fad1e94-8729-4dd9-a94a-3efaf92f008a" providerId="ADAL" clId="{B2D32A41-A8D4-48D0-B4CF-FF3B00587612}" dt="2023-11-23T15:44:35.033" v="3" actId="1076"/>
        <pc:sldMkLst>
          <pc:docMk/>
          <pc:sldMk cId="3252104494" sldId="568"/>
        </pc:sldMkLst>
        <pc:picChg chg="add mod">
          <ac:chgData name="Kafentzis Georgios" userId="0fad1e94-8729-4dd9-a94a-3efaf92f008a" providerId="ADAL" clId="{B2D32A41-A8D4-48D0-B4CF-FF3B00587612}" dt="2023-11-23T15:44:35.033" v="3" actId="1076"/>
          <ac:picMkLst>
            <pc:docMk/>
            <pc:sldMk cId="3252104494" sldId="568"/>
            <ac:picMk id="6" creationId="{28CF35D0-14B1-5745-43F9-3D16A39AE87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0335" y="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B36A-C0AB-42BA-A637-E464AAA7D7C8}" type="datetimeFigureOut">
              <a:rPr lang="en-US" smtClean="0"/>
              <a:t>24-Nov-23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0335" y="9448801"/>
            <a:ext cx="2953226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DAB5A-0A41-4EC6-AACB-67FD2325F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0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27:20.6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14420 11641 625 0,'0'-3'236'0,"4"0"-240"0</inkml:trace>
  <inkml:trace contextRef="#ctx0" brushRef="#br0" timeOffset="187923.41">6185 5457 512 0,'-3'0'138'15,"-5"0"-236"-15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4:11.0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5835 13519 752 0,'-2'-3'298'15,"-1"-4"-175"-15</inkml:trace>
  <inkml:trace contextRef="#ctx0" brushRef="#br0" timeOffset="71988.06">10704 14822 572 0,'-6'-2'155'0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24/11/2023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3638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17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5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0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1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39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228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906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02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89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44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86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09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77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2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36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198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2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1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24-Nov-23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emf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emf"/><Relationship Id="rId4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0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2"/>
          <a:stretch/>
        </p:blipFill>
        <p:spPr>
          <a:xfrm>
            <a:off x="4343400" y="5181600"/>
            <a:ext cx="4317999" cy="1317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2"/>
          <a:stretch/>
        </p:blipFill>
        <p:spPr>
          <a:xfrm>
            <a:off x="4343400" y="2438401"/>
            <a:ext cx="4317999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ημιτονοειδών κυμάτων</a:t>
                </a:r>
              </a:p>
              <a:p>
                <a:pPr lvl="1"/>
                <a:r>
                  <a:rPr lang="el-GR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num>
                                  <m:den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Ίδιο μήκος κύματος</a:t>
                </a:r>
              </a:p>
              <a:p>
                <a:pPr lvl="1"/>
                <a:r>
                  <a:rPr lang="el-GR" dirty="0"/>
                  <a:t>(α)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=0, 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4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/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</a:t>
                </a:r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σε φάση</a:t>
                </a:r>
              </a:p>
              <a:p>
                <a:pPr lvl="2"/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Ενισχυτική συμβολή</a:t>
                </a:r>
              </a:p>
              <a:p>
                <a:pPr lvl="1"/>
                <a:r>
                  <a:rPr lang="el-GR" dirty="0"/>
                  <a:t>(</a:t>
                </a:r>
                <a:r>
                  <a:rPr lang="en-US" dirty="0"/>
                  <a:t>b)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5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/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 0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</a:t>
                </a:r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εκτός φάσης</a:t>
                </a:r>
              </a:p>
              <a:p>
                <a:pPr lvl="2"/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</a:t>
                </a:r>
              </a:p>
              <a:p>
                <a:pPr lvl="1"/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(c)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Άλλες περιπτώσεις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0 &lt; Πλάτος &lt;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  <a:blipFill rotWithShape="0">
                <a:blip r:embed="rId3"/>
                <a:stretch>
                  <a:fillRect t="-1665" b="-154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8" b="32438"/>
          <a:stretch/>
        </p:blipFill>
        <p:spPr>
          <a:xfrm>
            <a:off x="4343400" y="3886201"/>
            <a:ext cx="4317999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222640" y="1964520"/>
              <a:ext cx="2970360" cy="2226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8320" y="1959840"/>
                <a:ext cx="2980080" cy="223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18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Υπέρθεση ημιτονοειδών κυμάτων</a:t>
            </a:r>
          </a:p>
        </p:txBody>
      </p:sp>
      <p:pic>
        <p:nvPicPr>
          <p:cNvPr id="2050" name="Picture 2" descr="Superposition and interference | Wav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5161"/>
            <a:ext cx="7794672" cy="37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856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62" y="3200400"/>
            <a:ext cx="3752494" cy="3274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4904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Τα κύματα έχουν εν γένει το καθένα τη δική του αρχική φάση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…ενώ μπορεί να διανύουν και διαφορετικές διαδρομές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Ηχητικά κύματα από το ηχείο ακολουθούν διαφορετική διαδρομή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Έχουν το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ίδιο πλάτος </a:t>
                </a:r>
                <a14:m>
                  <m:oMath xmlns:m="http://schemas.openxmlformats.org/officeDocument/2006/math">
                    <m:r>
                      <a:rPr lang="el-GR" b="1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𝚨</m:t>
                    </m:r>
                  </m:oMath>
                </a14:m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και συχνότητα 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𝝎</m:t>
                    </m:r>
                  </m:oMath>
                </a14:m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ηχείου από </a:t>
                </a:r>
                <a:b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δέκτη =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μήκος διαδρομής</a:t>
                </a:r>
                <a:endParaRPr lang="el-GR" dirty="0"/>
              </a:p>
              <a:p>
                <a:pPr marL="685800" lvl="2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4904" cy="5181600"/>
              </a:xfrm>
              <a:blipFill>
                <a:blip r:embed="rId3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13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67" y="769484"/>
            <a:ext cx="3833509" cy="3345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Διαφορά διαδρομής </a:t>
                </a:r>
                <a:br>
                  <a:rPr lang="en-US" b="0" i="0" dirty="0">
                    <a:latin typeface="Cambria Math" panose="02040503050406030204" pitchFamily="18" charset="0"/>
                  </a:rPr>
                </a:br>
                <a:r>
                  <a:rPr lang="el-GR" b="0" i="0" dirty="0">
                    <a:latin typeface="Cambria Math" panose="02040503050406030204" pitchFamily="18" charset="0"/>
                  </a:rPr>
                  <a:t>	</a:t>
                </a:r>
                <a:r>
                  <a:rPr lang="en-US" b="0" i="0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l-GR" sz="2400" b="1" dirty="0"/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Φάση του καθενός κύματος</a:t>
                </a:r>
              </a:p>
              <a:p>
                <a:pPr marL="365760" lvl="1" indent="0">
                  <a:buNone/>
                </a:pPr>
                <a:r>
                  <a:rPr lang="el-GR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l-GR" b="0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  <a:p>
                <a:pPr marL="685800" lvl="2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3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1905000" y="5536264"/>
            <a:ext cx="2209800" cy="8382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47029" y="5532043"/>
                <a:ext cx="6603411" cy="853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2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sz="22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2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sz="22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sz="220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sz="22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2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sz="220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sz="22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2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2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029" y="5532043"/>
                <a:ext cx="6603411" cy="8530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62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Έστω</a:t>
                </a:r>
                <a:r>
                  <a:rPr lang="el-GR" b="0" dirty="0"/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b>
                          <m:r>
                            <a:rPr lang="el-GR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l-GR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𝚽</m:t>
                          </m:r>
                        </m:e>
                        <m:sub>
                          <m:r>
                            <a:rPr lang="el-GR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 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τα κύματα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συμβάλλουν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ενισχυτικά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Αφού</a:t>
                </a:r>
                <a:r>
                  <a:rPr lang="el-GR" dirty="0"/>
                  <a:t>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=±2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sz="1050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+1)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τα κύματα συμβάλλουν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καταστρεπτικά</a:t>
                </a:r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Αφού</a:t>
                </a:r>
                <a:endParaRPr lang="en-US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/>
              </a:p>
              <a:p>
                <a:pPr marL="685800" lvl="2" indent="0">
                  <a:buNone/>
                </a:pPr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  <a:blipFill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4419600" y="634092"/>
                <a:ext cx="4191000" cy="813708"/>
              </a:xfrm>
              <a:prstGeom prst="horizontalScroll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func>
                        <m:funcPr>
                          <m:ctrlP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ctrlP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sz="16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600" b="1" i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𝚽</m:t>
                                      </m:r>
                                    </m:e>
                                    <m:sub>
                                      <m:r>
                                        <a:rPr lang="el-GR" sz="1600" b="1" i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  <m:r>
                                    <a:rPr lang="el-GR" sz="1600" b="1" i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sz="16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sz="1600" b="1" i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𝚽</m:t>
                                      </m:r>
                                    </m:e>
                                    <m:sub>
                                      <m:r>
                                        <a:rPr lang="el-GR" sz="1600" b="1" i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sz="16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634092"/>
                <a:ext cx="4191000" cy="813708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384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Επίσης</a:t>
                </a:r>
                <a:r>
                  <a:rPr lang="el-GR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 η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αρχική φάση είναι ίδια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(π.χ. κοινή πηγή ήχου):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sz="600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dirty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lvl="2"/>
                <a:endParaRPr lang="en-US" sz="600" b="1" dirty="0"/>
              </a:p>
              <a:p>
                <a:pPr lvl="1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Ενισχυτική συμβολή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σε κοινή πηγή ήχου)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60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l-GR" dirty="0"/>
              </a:p>
              <a:p>
                <a:pPr lvl="1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 (σε κοινή πηγή ήχου)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60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=0,1,2,3… </m:t>
                      </m:r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5188319" y="710292"/>
                <a:ext cx="3422280" cy="613470"/>
              </a:xfrm>
              <a:prstGeom prst="horizontalScroll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4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319" y="710292"/>
                <a:ext cx="3422280" cy="613470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455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 – πότε συμβαίνει?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διαφοράς αρχικής φάσης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m:rPr>
                        <m:sty m:val="p"/>
                      </m:rPr>
                      <a:rPr lang="el-GR" i="0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φ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 (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διαφορετικής θέσης της πηγής - (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3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Διαφορετικό μήκος διαδρομής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𝑟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(που εξαρτάται από το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𝜆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και των δυο παραπάνω παραγόντων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c)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Στο παρακάτω σχήμα,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έχουμε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ΔΦ</m:t>
                    </m:r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σε κάθε περίπτωση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Θεωρούμε ότι </a:t>
                </a:r>
                <a14:m>
                  <m:oMath xmlns:m="http://schemas.openxmlformats.org/officeDocument/2006/math">
                    <m:r>
                      <a:rPr lang="en-B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B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και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𝜔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τα ίδια στα δυο κύματα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5"/>
          <a:stretch/>
        </p:blipFill>
        <p:spPr>
          <a:xfrm>
            <a:off x="533401" y="4648200"/>
            <a:ext cx="8045604" cy="1828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098800" y="4863240"/>
              <a:ext cx="1755000" cy="473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2320" y="4856760"/>
                <a:ext cx="1765800" cy="4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097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Συνεχίζεται... </a:t>
            </a:r>
            <a:r>
              <a:rPr lang="el-GR" dirty="0">
                <a:sym typeface="Wingdings" panose="05000000000000000000" pitchFamily="2" charset="2"/>
              </a:rPr>
              <a:t>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652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Υπέρθεση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200" b="1" dirty="0">
                <a:latin typeface="Cambria" panose="02040503050406030204" pitchFamily="18" charset="0"/>
              </a:rPr>
              <a:t>Εικόνα: </a:t>
            </a:r>
            <a:r>
              <a:rPr lang="en-US" sz="1200" b="1" dirty="0">
                <a:latin typeface="Cambria" panose="02040503050406030204" pitchFamily="18" charset="0"/>
              </a:rPr>
              <a:t>O Carlos Santana </a:t>
            </a:r>
            <a:r>
              <a:rPr lang="el-GR" sz="1200" b="1" dirty="0">
                <a:latin typeface="Cambria" panose="02040503050406030204" pitchFamily="18" charset="0"/>
              </a:rPr>
              <a:t>εκμεταλλεύεται τα στάσιμα κύματα που δημιουργούνται από διαφορετικά κύματα που «προστίθενται»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159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Υπέρθεση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200" b="1" dirty="0">
                <a:latin typeface="Cambria" panose="02040503050406030204" pitchFamily="18" charset="0"/>
              </a:rPr>
              <a:t>Εικόνα: </a:t>
            </a:r>
            <a:r>
              <a:rPr lang="en-US" sz="1200" b="1" dirty="0">
                <a:latin typeface="Cambria" panose="02040503050406030204" pitchFamily="18" charset="0"/>
              </a:rPr>
              <a:t>O Carlos Santana </a:t>
            </a:r>
            <a:r>
              <a:rPr lang="el-GR" sz="1200" b="1" dirty="0">
                <a:latin typeface="Cambria" panose="02040503050406030204" pitchFamily="18" charset="0"/>
              </a:rPr>
              <a:t>εκμεταλλεύεται τα στάσιμα κύματα που δημιουργούνται από διαφορετικά κύματα που «προστίθενται»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3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234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048" y="1371600"/>
            <a:ext cx="7872249" cy="5105400"/>
          </a:xfrm>
        </p:spPr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Μελέτη κυματικής</a:t>
            </a:r>
          </a:p>
          <a:p>
            <a:pPr marL="365760" lvl="1" indent="0">
              <a:buNone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Βασική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διαφορά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κυμάτων από σωματίδια</a:t>
            </a: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Συνδυασμός σωματιδίων δίνει ένα σώμα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Για να συμβεί πρέπει τα σωματίδια να βρίσκονται σε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διαφορετικά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σημεία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του χώρου</a:t>
            </a:r>
          </a:p>
          <a:p>
            <a:pPr lvl="1"/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Συνδυασμός κυμάτων δίνει ένα κύμα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Για να συμβεί πρέπει τα κύματα να βρίσκονται στο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σημείο!</a:t>
            </a:r>
          </a:p>
          <a:p>
            <a:pPr marL="365760" lvl="1" indent="0">
              <a:buNone/>
            </a:pP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Σημαντικό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τα κύματα μπορούν να συνδυαστούν, να συνυπάρξουν, να συμβάλλουν στην 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ίδια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θέση του χώρου!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Για να αναλύσουμε τέτοιες συμπεριφορές, απαιτείται η </a:t>
            </a:r>
            <a:b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        </a:t>
            </a:r>
            <a:r>
              <a:rPr lang="el-GR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941" y="1371600"/>
            <a:ext cx="7629059" cy="5105400"/>
          </a:xfrm>
        </p:spPr>
        <p:txBody>
          <a:bodyPr/>
          <a:lstStyle/>
          <a:p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Αν σε κάποιο μέσο διαδίδονται δυο ή περισσότερα κύματα, η συνισταμένη τιμή της κυματοσυνάρτησης σε οποιοδήποτε σημείο είναι το αλγεβρικό άθροισμα των τιμών των κυματοσυναρτήσεων των επιμέρους κυμάτων</a:t>
            </a:r>
          </a:p>
          <a:p>
            <a:pPr lvl="2"/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Τέτοια κύματα λέγονται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γραμμικά</a:t>
            </a:r>
          </a:p>
          <a:p>
            <a:pPr lvl="2"/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συνδυασμός δυο διαφορετικών κυμάτων στην ίδια περιοχή του χώρου λέγεται 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συμβολή</a:t>
            </a:r>
          </a:p>
          <a:p>
            <a:pPr lvl="2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50857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marL="6858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   Ενισχυτική Συμβολή                  Καταστρεπτική Συμβολή</a:t>
            </a:r>
          </a:p>
          <a:p>
            <a:endParaRPr lang="el-GR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9" y="1828800"/>
            <a:ext cx="7180691" cy="39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</p:txBody>
      </p:sp>
      <p:pic>
        <p:nvPicPr>
          <p:cNvPr id="3074" name="Picture 2" descr="http://resource.isvr.soton.ac.uk/spcg/tutorial/tutorial/Tutorial_files/gaussia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222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884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553200" cy="368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50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Υπέρθεση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ημιτονοειδών κυμάτων</a:t>
                </a:r>
              </a:p>
              <a:p>
                <a:pPr lvl="1"/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Δυο ημιτονοειδή κύματα που διαδίδονται προς μια κατεύθυνση</a:t>
                </a:r>
              </a:p>
              <a:p>
                <a:pPr lvl="2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μήκος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κύματος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και πλάτος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Διαφορετική αρχική φάση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:endParaRPr lang="el-GR" sz="110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br>
                  <a:rPr lang="el-GR" b="0" dirty="0"/>
                </a:br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br>
                  <a:rPr lang="el-GR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100" b="0" i="0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>
                    <a:latin typeface="Cambria Math" panose="02040503050406030204" pitchFamily="18" charset="0"/>
                  </a:rPr>
                  <a:t>	   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num>
                                  <m:den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l-GR" dirty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  <a:blipFill>
                <a:blip r:embed="rId2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334000" y="710292"/>
            <a:ext cx="3200400" cy="688870"/>
            <a:chOff x="5334000" y="710292"/>
            <a:chExt cx="3200400" cy="688870"/>
          </a:xfrm>
        </p:grpSpPr>
        <p:sp>
          <p:nvSpPr>
            <p:cNvPr id="4" name="Horizontal Scroll 3"/>
            <p:cNvSpPr/>
            <p:nvPr/>
          </p:nvSpPr>
          <p:spPr>
            <a:xfrm>
              <a:off x="5334000" y="710292"/>
              <a:ext cx="3200400" cy="688870"/>
            </a:xfrm>
            <a:prstGeom prst="horizontalScroll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984" t="4464" r="5977" b="5882"/>
            <a:stretch/>
          </p:blipFill>
          <p:spPr>
            <a:xfrm>
              <a:off x="5512610" y="823189"/>
              <a:ext cx="2945590" cy="43551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2684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1_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8794</TotalTime>
  <Words>755</Words>
  <Application>Microsoft Office PowerPoint</Application>
  <PresentationFormat>Προβολή στην οθόνη (4:3)</PresentationFormat>
  <Paragraphs>133</Paragraphs>
  <Slides>17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17</vt:i4>
      </vt:variant>
    </vt:vector>
  </HeadingPairs>
  <TitlesOfParts>
    <vt:vector size="23" baseType="lpstr">
      <vt:lpstr>Calibri</vt:lpstr>
      <vt:lpstr>Cambria</vt:lpstr>
      <vt:lpstr>Cambria Math</vt:lpstr>
      <vt:lpstr>Wingdings 2</vt:lpstr>
      <vt:lpstr>Theme2</vt:lpstr>
      <vt:lpstr>1_Theme2</vt:lpstr>
      <vt:lpstr>Παρουσίαση του PowerPoint</vt:lpstr>
      <vt:lpstr>Φυσική για Μηχανικούς</vt:lpstr>
      <vt:lpstr>Φυσική για Μηχανικούς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Συνεχίζεται...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Kafentzis Georgios</cp:lastModifiedBy>
  <cp:revision>936</cp:revision>
  <cp:lastPrinted>2022-11-23T14:28:56Z</cp:lastPrinted>
  <dcterms:created xsi:type="dcterms:W3CDTF">2006-08-16T00:00:00Z</dcterms:created>
  <dcterms:modified xsi:type="dcterms:W3CDTF">2023-11-24T21:16:54Z</dcterms:modified>
  <cp:contentStatus/>
</cp:coreProperties>
</file>