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480" r:id="rId2"/>
    <p:sldId id="510" r:id="rId3"/>
    <p:sldId id="503" r:id="rId4"/>
    <p:sldId id="511" r:id="rId5"/>
    <p:sldId id="512" r:id="rId6"/>
    <p:sldId id="513" r:id="rId7"/>
    <p:sldId id="514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55" r:id="rId17"/>
    <p:sldId id="523" r:id="rId18"/>
    <p:sldId id="524" r:id="rId19"/>
    <p:sldId id="294" r:id="rId20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08" autoAdjust="0"/>
  </p:normalViewPr>
  <p:slideViewPr>
    <p:cSldViewPr>
      <p:cViewPr varScale="1">
        <p:scale>
          <a:sx n="98" d="100"/>
          <a:sy n="98" d="100"/>
        </p:scale>
        <p:origin x="1368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FD67-1E62-43A5-A1E8-83EC84F90643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DFAD-03D5-4B52-9B3C-E1FDC19787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586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1T15:16:50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20656 3653 28,'0'0'29,"-9"14"-4,1 6-5,1 13-4,-3 18-4,7 17-3,-5 25-3,4 28-1,-1 29-2,2 27-1,3 32 0,0 22 0,0 15-1,7 17 0,1 6 1,6 1 0,2 0 1,4-3-1,1-7 2,0 2-1,-4-7 1,0-6-1,-1-13-1,-1-4 0,-3-25-3,-2-24-12,-10-28-23,0-22-1,-15-47 0,0-29 1</inkml:trace>
  <inkml:trace contextRef="#ctx0" brushRef="#br0" timeOffset="548.8108">20551 8258 57,'0'0'38,"0"0"0,0 27-4,12 6-16,-3 3-6,11 9-4,2 0-3,8 2 0,1-6-1,4-4-1,1-20 1,3-10-1,1-18 1,4-11 0,-1-19-1,3-10-2,4-15-11,7-21-31,-3-24-2,8-18-1,3-28 0</inkml:trace>
  <inkml:trace contextRef="#ctx0" brushRef="#br0" timeOffset="1599.62">21137 6092 17,'15'0'19,"-15"0"1,10-3 0,-10 3-1,3-14-2,-3 2-2,-11-2-2,-2-2-4,-7-1-3,-2 0-1,-6 8-1,0 7-2,-2 4 0,0 12-2,5 6 2,8 6-2,6 2 1,5 4-1,8-3 0,9-4 0,7-5 0,5-6 1,4-9-1,3-5 0,-3-5 1,2-9-1,-2-10 1,-2-7-1,-6-7 0,-4-7 0,-6-6-1,-3-8 1,-6-3 0,-6-1-1,1 5 0,-4 5 1,-1 12 1,1 4-1,0 15 0,9 22 0,-11 0 0,8 17 0,3 11 1,0 9 0,0 15 0,5 8 0,-5 8 0,6 2 0,-1 2 0,-1-4-1,2-3-4,-3-13-20,4-16-11,9-11-1,-1-21 0</inkml:trace>
  <inkml:trace contextRef="#ctx0" brushRef="#br0" timeOffset="2095.9932">21592 5970 32,'-24'-4'31,"2"8"-6,-10-1-4,0-1-5,4 3-5,0 0-3,11 5-2,8-4-2,9 7-2,13-1 0,8 4-1,4 1 1,4 6 0,-2 1 0,-4 3 1,-7 1-1,-6 0 1,-10-4 0,-11 0-1,-8-7 1,-2-8-1,-4-9-2,2-13-3,6 3-7,1-9-16,7-4-10,12-3 0,4-4-1</inkml:trace>
  <inkml:trace contextRef="#ctx0" brushRef="#br0" timeOffset="2696.9937">21327 5819 27,'0'0'31,"0"-11"-4,11 6-3,9 2-4,7-3-6,8 6-3,4-3-2,8 3-3,0 0-1,2 0-2,-4 3-3,-9 2 0,-6-1-1,-8-4 0,-9 4 0,-13-4-1,0 0 0,0 0 0,-12-13 0,-1 1 1,-3 2 1,1-2-1,1 2 0,0-2 1,14 12 0,-8-14 0,8 14 0,20 0 0,-4 5 1,1 7 1,-3 2 2,1 6 0,-6-1 1,-9 10 0,-8-3 0,-5 2-18,-8 5-21,-1 14-2,-16-6-1,-15 23-2</inkml:trace>
  <inkml:trace contextRef="#ctx0" brushRef="#br0" timeOffset="8575.5594">16012 2638 34,'0'-36'31,"2"14"3,-4 11-13,2 11-4,-4 25-3,-2 10-5,6 18-2,-6 15-3,6 6 0,-7 5-2,7 1-2,0-1-6,0-16-9,0-11-19,10-5-2,-4-22 1,4 1-2</inkml:trace>
  <inkml:trace contextRef="#ctx0" brushRef="#br0" timeOffset="9064.4974">16427 3119 17,'-10'-25'28,"8"2"-2,-17-3-6,1 2-4,-5 7-4,-5 5-5,1 8-2,-5 8-1,5 13-2,3 8-1,8 4 0,9 6-1,7-1 1,9-2 0,11-4-1,5-9 1,5-10 1,4-9-1,-2-9 0,-1-13 0,-1-7-1,-8-9 2,-3-13-2,-7-7 1,-3 1 0,-6-1-1,-3-1 0,-5 12 1,2 5 0,-4 11-1,1 17 1,6 14-1,0 0 1,-6 23 1,6 11 0,0 5 0,5 15 0,-5 1 0,7 1 0,-4-1-1,2 0-5,3-6-13,1-6-17,-3-18 0,7-1 0,-2-21-1</inkml:trace>
  <inkml:trace contextRef="#ctx0" brushRef="#br0" timeOffset="9349.9576">16774 2963 9,'-18'0'25,"-8"-12"0,5 20-10,2-1-3,7 10-2,12 7 0,7 0-2,8 7-2,3-2 1,7 2-1,-6-6 0,-3 3 0,-7-4-2,-9-6-1,-4-4-2,-8-7-4,-3-7-9,15 0-12,-22-21-7,13 1-2,-4-15 0</inkml:trace>
  <inkml:trace contextRef="#ctx0" brushRef="#br0" timeOffset="9726.2884">16563 2875 11,'9'-4'30,"13"4"2,1-7-5,14 0-10,8 7-4,2-8-4,3 8-2,-4-4-2,-2-2-3,-10 6-2,-10-3-1,-13 3-2,-11 0 0,0-14 0,-13 6-1,3 0 1,-2 0 0,12 8 1,-13-9 1,13 9 3,0 0 0,16 4 0,-6 6 1,-1 1-1,1 2 1,-7 2-1,-3-2-5,-5 0-14,5 0-15,-14-13 1,14 0 0,-16-6 0</inkml:trace>
  <inkml:trace contextRef="#ctx0" brushRef="#br0" timeOffset="10026.7111">17124 2622 27,'0'-11'32,"0"11"1,0 0-4,0 28-9,0 6-6,4 14-3,-1 10-3,7 15-1,-4-1-1,2 6-3,-2-9 0,1-4-1,0-8-3,-4-10-3,1-7-11,-4-16-22,4-14 0,-4-10 0,10 0-1</inkml:trace>
  <inkml:trace contextRef="#ctx0" brushRef="#br0" timeOffset="10237.9617">17459 2966 35,'0'0'31,"26"9"0,-5-9-5,13 5-17,3 0-7,1-1-9,4 1-20,-13-10-3,5 10-1,-16-10 0</inkml:trace>
  <inkml:trace contextRef="#ctx0" brushRef="#br0" timeOffset="10403.1873">17483 3087 43,'0'0'32,"20"0"-3,7 2-9,8-2-6,8 0-8,1 6-12,4-1-22,-7-5-3,7 13-1,-11-13-1</inkml:trace>
  <inkml:trace contextRef="#ctx0" brushRef="#br0" timeOffset="10868.3814">18289 3128 21,'10'-9'29,"-10"-11"2,8 2-8,-8-7-8,-4-5-3,-5 5-5,-7-6-1,-6 9-3,-6 5-1,-4 3-1,-3 7 0,1 16-1,4 6 0,3 11 0,11 6 0,7 0 0,9 1 0,13 1 0,9-7 0,5-3 0,5-14 0,4-10 1,1-10 0,-1-9-1,-2-10 1,-4-13-1,-4-8 1,-7-14-1,-8-6-1,-7 3 0,-4 0 1,-5 6-1,-7 10 1,0 17-1,-4 12 2,5 22 0,2 26 1,6 16 2,3 13-1,0 20 2,6 0-1,4 10 0,0 0-7,11-3-30,-15-18-1,9 0-2,-7-17 0</inkml:trace>
  <inkml:trace contextRef="#ctx0" brushRef="#br0" timeOffset="65582.5524">5626 2192 5,'-66'-3'28,"28"10"2,14-9-5,24 2-9,43 0-5,30-10-4,36 10 0,40-4-1,41 0 0,39-8-1,40 3-1,27-8-1,16 11 0,2-3 0,-8-4-1,-24 1 0,-30 3-1,-40 0-1,-44 6 1,-45-2 0,-32-4 0,-36 3 0,-22-2 0,-23 5-1,-10 3 0,-15-3 1,-5-6 0,-3-1-1,-8 6-1,-3-2 1,-1 3 0,2-3 0,4-2 1,4-1-2,7 9 0,6-3 0,12 3 1,15-9-1,10 9 0,10 0 0,5 3 0,7 7 1,2 3 1,-5-1 0,-5 5 0,-18 1 1,-10 2 0,-18 0 1,-9-5-1,-15-2-5,-9-1-17,-6 1-15,2-3-1,-9-10 0,4 0 0</inkml:trace>
  <inkml:trace contextRef="#ctx0" brushRef="#br0" timeOffset="66426.6535">5566 2150 22,'-42'0'23,"16"5"-2,13-3-3,22-2-3,26 4-3,23-6 0,32 2-2,29-9 0,29 4-2,19 0-1,18 0-1,5-1-1,0 0-2,-10 2-1,-17 1 0,-29 3-1,-23 0 0,-30 0-1,-29 0 1,-21 0-1,-21 0 1,-10 0-1,-27-6 0,2 5 1,-1-9-1,-2 2 0,0-3-2,1-2 2,4-6-1,3-2 0,-2 2 0,3-1 0,-2 3 0,5 3 0,3 2 1,13 12 0,0 0 0,16 10-1,9 5 1,12 4 1,7 6-1,2-5 0,-2 6 1,-7-1 0,-10-4 1,-16-4 1,-15 1 0,-14-4-1,-11 5 2,-11 1-1,3-1 0,-3-2 0,8 0-2,5-2-2,8-1-7,10-2-31,9-3 0,0-9-1,19-3 1</inkml:trace>
  <inkml:trace contextRef="#ctx0" brushRef="#br0" timeOffset="67079.2221">9352 2282 10,'0'0'28,"7"32"2,-7-3-9,0 3-5,0 9-1,0-5-4,4 6 0,-4-12-2,3-2 0,-3-16-2,5-2-1,-5-10-1,0-10-1,0-8 0,0-14-1,-5-10-1,1-4-2,1 0 1,-3-3-1,6 3 0,0 2 1,6 4-1,2 15-1,7 10 1,6 2-1,9 7-3,4 2-6,13 4-11,2 10-17,1-6 0,6 5 0,-7 0 1</inkml:trace>
  <inkml:trace contextRef="#ctx0" brushRef="#br0" timeOffset="67290.5705">9346 2565 22,'-6'9'32,"6"-9"1,9 6-9,19-6-5,2 0-6,11 0-5,1 0-10,3 5-25,-4-14-5,2-1-2,-14-9-1</inkml:trace>
  <inkml:trace contextRef="#ctx0" brushRef="#br0" timeOffset="67509.8279">9322 2138 30,'50'4'19,"-4"-4"-11,9-4-14,4 8-13,-15-8-2,2 8 11</inkml:trace>
  <inkml:trace contextRef="#ctx0" brushRef="#br0" timeOffset="67898.9984">9342 2334 24,'0'0'34,"0"0"0,20 0-2,12-11-13,14 5-8,0-3-8,4 0-12,0-5-24,2 7-1,-8-9 0,-1-2-1</inkml:trace>
  <inkml:trace contextRef="#ctx0" brushRef="#br0" timeOffset="68222.4317">9442 1881 20,'31'0'28,"0"-14"0,8 5-11,0 0-6,1-5-5,-3 9-1,-2-4-3,-4-4 0,-7-3-1,-3 13 0,-1-4 0,1 14 2,-4 5 3,0 2-1,-7 0 1,-1 12 0,-9 0 1,-5-6-3,-3 4-4,-7-12-19,-7-12-15,5 5 0,-6-10 0</inkml:trace>
  <inkml:trace contextRef="#ctx0" brushRef="#br0" timeOffset="69327.4653">7296 2741 43,'-16'0'18,"-8"0"-4,-4 5-4,0 4-1,1 2-2,4 3-1,6 4-2,9 1 1,8-1-1,15-4 1,1-6 0,12-3-1,3-15 1,3-3-1,0-11-1,3-7 0,-8-10-1,-5-6-2,-5-8 0,-3-3 0,-10 5 1,-6 0-2,0 7 2,-6 14-1,-8 13 1,2 19 0,-3 21 2,8 11-1,-1 11 0,8 11 2,0 4-2,5-2 0,5-4 0,6-5-2,-2-6-5,3-10-9,-9-11-20,15-6-2,-5-14 1,7 5 0</inkml:trace>
  <inkml:trace contextRef="#ctx0" brushRef="#br0" timeOffset="69613.9806">7783 2638 37,'-35'-12'30,"4"12"0,1 0-14,7 9-5,15 7-1,8 0-3,12 3 0,10 4-2,9 1 0,-3-2-1,1 3 0,-6-7-1,-8 0 0,-15-4-1,-9 1-1,-12-4 0,-4-8-2,-3-3-5,-4-5-7,5-5-14,8-4-9,-2-13 0,15 4 0</inkml:trace>
  <inkml:trace contextRef="#ctx0" brushRef="#br0" timeOffset="69989.2742">7599 2520 10,'13'-10'32,"14"10"0,4 0-4,10-7-11,6 9-3,3-2-4,6 0-2,-8 0-3,-1-4-1,-9 4-1,-11-6-2,-12-3 0,-9-1-2,-6-3 1,-9-2 0,-2 0-1,-3 2-1,3 2 1,1 3 0,10 8 1,0 0 2,-3 14-1,3 4 1,0 4 0,0 0 1,-9-1-1,1 1-5,1-7-22,-4-3-10,-7-8 0,3-4-1</inkml:trace>
  <inkml:trace contextRef="#ctx0" brushRef="#br0" timeOffset="89692.8613">10428 18565 31,'-6'70'32,"6"-70"-16,0 0-11,0 0-31,53-56-5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1T15:21:10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3825 1257 20,'0'0'23,"0"0"-1,12-4-3,-40 87 6,10-34-19,-7 14 1,1 2-3,-1 1-2,4 2-1,2-5 1,3-22-1,7-7 1,5-8-3,4-26-2,0 0-2,17-17-4,-5-17-6,0-10-8,7-1-2,-4-16 1,4-9 2</inkml:trace>
  <inkml:trace contextRef="#ctx0" brushRef="#br0" timeOffset="293.0308">3809 1182 19,'13'-60'16,"-13"60"-2,0 0-1,0 0 0,43-15-4,-43 15 2,0 0-1,65 70 0,-30-23-1,1 12-1,6-5-2,-5 3-1,0 5-2,-9-3 0,-6 1-2,-16-3 1,-9-22 0,-16-4-1,-10 0 1,-13-9-1,-6-10 0,-6 1 1,1-16 0,2-4-2,6 7 0,10-9-2,4 0-4,18 4-10,13 5-17,0-9-2,16 9 0,0 0 1</inkml:trace>
  <inkml:trace contextRef="#ctx0" brushRef="#br0" timeOffset="631.1883">4291 1209 32,'0'0'31,"35"0"0,-30 38-12,1 13-3,6 7-6,-2 12-1,5 7-1,7-8-2,6 1-1,3-13 1,7-29-1,-2-9 0,9-17-2,-5-24 2,0-12-2,-7-13 1,-2-20-2,-7 0 0,-1 7-1,-11 0-1,-3 1-1,-5 15-4,-4 44-14,-10-62-21,10 62 1,0 0-1,0 0 2</inkml:trace>
  <inkml:trace contextRef="#ctx0" brushRef="#br0" timeOffset="856.1914">5125 1504 41,'19'-10'32,"12"10"0,6-5-15,7 5-14,-1 0-10,0 7-14,2-7-9,-18 0 0,-3 12-2</inkml:trace>
  <inkml:trace contextRef="#ctx0" brushRef="#br0" timeOffset="1000.2246">5122 1656 40,'11'15'28,"9"-13"-11,23-2-14,12 10-22,4-10-4,17 14-3,-5-6 7</inkml:trace>
  <inkml:trace contextRef="#ctx0" brushRef="#br0" timeOffset="1268.858">5925 1617 51,'17'-4'35,"32"4"1,27 0-17,18 0-4,33 11-3,15 0-1,21-1-2,3 4-4,5-2-4,-7 0-9,-18 3-26,-19-8-3,-22-13-1,-34-5-2</inkml:trace>
  <inkml:trace contextRef="#ctx0" brushRef="#br0" timeOffset="1894.8209">6391 860 45,'-40'41'20,"40"-41"-6,-50 68 0,50-68-2,-45 62-2,45-62 0,0 0-1,-33 51-1,33-51 0,0 0-2,0 0-3,46-69 1,-46 69-1,38-78-1,-17 35 0,-21 43 0,28-84-2,-19 43 1,-9 41-1,0 0 1,10-48-1,-10 48 0,0 0 0,0 0-1,28 60 1,-4-19-1,-24-41 1,66 81-1,-23-30 1,3-9-2,-3 8 5,-5-3-2,-38-47 0,51 57 0,-51-57 1,-8 53-2,8-53 1,-73 29 0,22-29-1,-8-9 0,-2 9 0,2-8-2,7-6 0,52 14-2,-69-28-4,69 28-4,0 0-10,0 0-12,0 0-3,53-41 1,-53 41 15</inkml:trace>
  <inkml:trace contextRef="#ctx0" brushRef="#br0" timeOffset="2322.881">6753 855 35,'47'-38'29,"-47"38"-9,0 0-4,0 0-2,0 0-4,15 65-3,-15-65 0,-13 79-2,13-79 1,-2 78-1,2-78-1,20 76 0,-20-76-1,48 47 1,-48-47-1,62 6-1,-62-6-1,68-29-1,-68 29 0,62-85 0,-37 32-1,-6 7 0,-8 3 1,-4-4 0,-7 47 0,-4-64 2,4 64 0,0 0 0,0 0 1,-43 37-2,43-37 0,0 60 1,0-60-2,25 90-2,-10-41-7,2-4-22,-6 4-7,-4 16 1,-13 0 0</inkml:trace>
  <inkml:trace contextRef="#ctx0" brushRef="#br0" timeOffset="2947.1943">6651 2131 39,'18'-25'27,"-2"1"-10,-2 0-3,-6-7-4,-8 6 0,-10-1-4,-6 11-1,-9 5-2,-5 4 0,-3 9-1,-2 9 0,1 8-2,5 10 0,6 6 0,7-5 0,12 1-1,8-1 1,7-7 0,6-4 0,7-10 1,4-10 0,2-7-1,-1-7 0,-1-4 1,-6-2-1,-4-5 1,-5 9-1,-8-2 0,-5 18 2,-5-13 0,-5 18 1,-3 7-1,1 8 2,-3 11-1,6 7 1,3 10 0,6 4 1,0 2-1,5 6 0,-1-8-1,5 3 1,-3-12 1,3-7-2,-5-14 1,1-1-2,-5-21-2,0 0-22,0 0-16,0 0-1,0-15-1,4-2-1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1-21T15:21:10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3825 1257 20,'0'0'23,"0"0"-1,12-4-3,-40 87 6,10-34-19,-7 14 1,1 2-3,-1 1-2,4 2-1,2-5 1,3-22-1,7-7 1,5-8-3,4-26-2,0 0-2,17-17-4,-5-17-6,0-10-8,7-1-2,-4-16 1,4-9 2</inkml:trace>
  <inkml:trace contextRef="#ctx0" brushRef="#br0" timeOffset="293.0308">3809 1182 19,'13'-60'16,"-13"60"-2,0 0-1,0 0 0,43-15-4,-43 15 2,0 0-1,65 70 0,-30-23-1,1 12-1,6-5-2,-5 3-1,0 5-2,-9-3 0,-6 1-2,-16-3 1,-9-22 0,-16-4-1,-10 0 1,-13-9-1,-6-10 0,-6 1 1,1-16 0,2-4-2,6 7 0,10-9-2,4 0-4,18 4-10,13 5-17,0-9-2,16 9 0,0 0 1</inkml:trace>
  <inkml:trace contextRef="#ctx0" brushRef="#br0" timeOffset="631.1883">4291 1209 32,'0'0'31,"35"0"0,-30 38-12,1 13-3,6 7-6,-2 12-1,5 7-1,7-8-2,6 1-1,3-13 1,7-29-1,-2-9 0,9-17-2,-5-24 2,0-12-2,-7-13 1,-2-20-2,-7 0 0,-1 7-1,-11 0-1,-3 1-1,-5 15-4,-4 44-14,-10-62-21,10 62 1,0 0-1,0 0 2</inkml:trace>
  <inkml:trace contextRef="#ctx0" brushRef="#br0" timeOffset="856.1914">5125 1504 41,'19'-10'32,"12"10"0,6-5-15,7 5-14,-1 0-10,0 7-14,2-7-9,-18 0 0,-3 12-2</inkml:trace>
  <inkml:trace contextRef="#ctx0" brushRef="#br0" timeOffset="1000.2246">5122 1656 40,'11'15'28,"9"-13"-11,23-2-14,12 10-22,4-10-4,17 14-3,-5-6 7</inkml:trace>
  <inkml:trace contextRef="#ctx0" brushRef="#br0" timeOffset="1268.858">5925 1617 51,'17'-4'35,"32"4"1,27 0-17,18 0-4,33 11-3,15 0-1,21-1-2,3 4-4,5-2-4,-7 0-9,-18 3-26,-19-8-3,-22-13-1,-34-5-2</inkml:trace>
  <inkml:trace contextRef="#ctx0" brushRef="#br0" timeOffset="1894.8209">6391 860 45,'-40'41'20,"40"-41"-6,-50 68 0,50-68-2,-45 62-2,45-62 0,0 0-1,-33 51-1,33-51 0,0 0-2,0 0-3,46-69 1,-46 69-1,38-78-1,-17 35 0,-21 43 0,28-84-2,-19 43 1,-9 41-1,0 0 1,10-48-1,-10 48 0,0 0 0,0 0-1,28 60 1,-4-19-1,-24-41 1,66 81-1,-23-30 1,3-9-2,-3 8 5,-5-3-2,-38-47 0,51 57 0,-51-57 1,-8 53-2,8-53 1,-73 29 0,22-29-1,-8-9 0,-2 9 0,2-8-2,7-6 0,52 14-2,-69-28-4,69 28-4,0 0-10,0 0-12,0 0-3,53-41 1,-53 41 15</inkml:trace>
  <inkml:trace contextRef="#ctx0" brushRef="#br0" timeOffset="2322.881">6753 855 35,'47'-38'29,"-47"38"-9,0 0-4,0 0-2,0 0-4,15 65-3,-15-65 0,-13 79-2,13-79 1,-2 78-1,2-78-1,20 76 0,-20-76-1,48 47 1,-48-47-1,62 6-1,-62-6-1,68-29-1,-68 29 0,62-85 0,-37 32-1,-6 7 0,-8 3 1,-4-4 0,-7 47 0,-4-64 2,4 64 0,0 0 0,0 0 1,-43 37-2,43-37 0,0 60 1,0-60-2,25 90-2,-10-41-7,2-4-22,-6 4-7,-4 16 1,-13 0 0</inkml:trace>
  <inkml:trace contextRef="#ctx0" brushRef="#br0" timeOffset="2947.1943">6651 2131 39,'18'-25'27,"-2"1"-10,-2 0-3,-6-7-4,-8 6 0,-10-1-4,-6 11-1,-9 5-2,-5 4 0,-3 9-1,-2 9 0,1 8-2,5 10 0,6 6 0,7-5 0,12 1-1,8-1 1,7-7 0,6-4 0,7-10 1,4-10 0,2-7-1,-1-7 0,-1-4 1,-6-2-1,-4-5 1,-5 9-1,-8-2 0,-5 18 2,-5-13 0,-5 18 1,-3 7-1,1 8 2,-3 11-1,6 7 1,3 10 0,6 4 1,0 2-1,5 6 0,-1-8-1,5 3 1,-3-12 1,3-7-2,-5-14 1,1-1-2,-5-21-2,0 0-22,0 0-16,0 0-1,0-15-1,4-2-1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45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015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4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1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5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8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6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2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5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6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56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4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νόμος του </a:t>
            </a:r>
            <a:r>
              <a:rPr lang="en-US" dirty="0"/>
              <a:t>Gauss</a:t>
            </a:r>
            <a:endParaRPr lang="el-GR" dirty="0"/>
          </a:p>
          <a:p>
            <a:endParaRPr lang="el-GR" b="1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Σε μια επιτραπέζια μπάλα πλάσματος, οι χρωματιστές γραμμές που βγαίνουν από τη σφαίρα αποδεικνύουν την ύπαρξη ισχυρού ηλεκτρικού πεδίου. Με το νόμο του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Gauss,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δείχνουμε ότι το ηλεκτρικό πεδίο που περιβάλλει μια ομοιόμορφα φορτισμένη σφαίρα είναι όμοιο με αυτό γύρω από ένα σημειακό φορτίο.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3801"/>
            <a:ext cx="4191000" cy="31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7983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r>
                  <a:rPr lang="el-GR" dirty="0" smtClean="0"/>
                  <a:t>Για μια συγκεκριμένη θέση του φορτίου στο πεδίο, το σύστημα έχει μια δυναμική ενέργεια </a:t>
                </a:r>
                <a:r>
                  <a:rPr lang="en-US" dirty="0" smtClean="0"/>
                  <a:t>U</a:t>
                </a:r>
                <a:endParaRPr lang="el-GR" dirty="0" smtClean="0"/>
              </a:p>
              <a:p>
                <a:pPr lvl="2"/>
                <a:r>
                  <a:rPr lang="el-GR" dirty="0" smtClean="0"/>
                  <a:t>Σε σχέση με μια θέση όπου έχει δυναμική ενέργεια </a:t>
                </a:r>
                <a:r>
                  <a:rPr lang="en-US" dirty="0" smtClean="0"/>
                  <a:t>0</a:t>
                </a:r>
              </a:p>
              <a:p>
                <a:pPr lvl="1"/>
                <a:r>
                  <a:rPr lang="el-GR" dirty="0" smtClean="0"/>
                  <a:t>Διαιρώντας τη </a:t>
                </a:r>
                <a:r>
                  <a:rPr lang="en-US" dirty="0" smtClean="0"/>
                  <a:t>U </a:t>
                </a:r>
                <a:r>
                  <a:rPr lang="el-GR" dirty="0" smtClean="0"/>
                  <a:t>με το φορτίο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>    </a:t>
                </a:r>
                <a:r>
                  <a:rPr lang="el-GR" dirty="0" smtClean="0"/>
                  <a:t>το οποίο ονομάζεται </a:t>
                </a:r>
                <a:r>
                  <a:rPr lang="el-GR" b="1" i="1" dirty="0" smtClean="0"/>
                  <a:t>ηλεκτρικό δυναμικό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l-GR" b="1" i="1" dirty="0" smtClean="0"/>
              </a:p>
              <a:p>
                <a:pPr lvl="1"/>
                <a:r>
                  <a:rPr lang="el-GR" dirty="0" smtClean="0"/>
                  <a:t>Η </a:t>
                </a:r>
                <a:r>
                  <a:rPr lang="el-GR" b="1" i="1" dirty="0" smtClean="0"/>
                  <a:t>διαφορά δυναμικού</a:t>
                </a:r>
                <a:r>
                  <a:rPr lang="el-GR" dirty="0" smtClean="0"/>
                  <a:t> ορίζεται ως η μεταβολή στην ηλεκτρική δυναμική ενέργεια του συστήματος όταν ένα φορτίο </a:t>
                </a:r>
                <a:r>
                  <a:rPr lang="en-US" dirty="0" smtClean="0"/>
                  <a:t>q </a:t>
                </a:r>
                <a:r>
                  <a:rPr lang="el-GR" dirty="0" smtClean="0"/>
                  <a:t>μετακινείται μεταξύ δυο σημείων (Α) και (Β), δια το φορτίο αυτό: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798330"/>
              </a:xfrm>
              <a:blipFill rotWithShape="0">
                <a:blip r:embed="rId2"/>
                <a:stretch>
                  <a:fillRect t="-15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34200" y="5486400"/>
                <a:ext cx="1746114" cy="10156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: </a:t>
                </a:r>
                <a:r>
                  <a:rPr lang="el-GR" sz="1400" dirty="0" smtClean="0"/>
                  <a:t>μετατόπιση </a:t>
                </a:r>
                <a:br>
                  <a:rPr lang="el-GR" sz="1400" dirty="0" smtClean="0"/>
                </a:br>
                <a:r>
                  <a:rPr lang="el-GR" sz="1400" dirty="0" smtClean="0"/>
                  <a:t>μεταξύ δυο σημείων Α, Β στο χώρο</a:t>
                </a:r>
                <a:endParaRPr lang="el-GR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486400"/>
                <a:ext cx="1746114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692" t="-6471" b="-35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>
            <a:stCxn id="4" idx="0"/>
          </p:cNvCxnSpPr>
          <p:nvPr/>
        </p:nvCxnSpPr>
        <p:spPr>
          <a:xfrm rot="16200000" flipH="1" flipV="1">
            <a:off x="6951629" y="5240371"/>
            <a:ext cx="609600" cy="1101657"/>
          </a:xfrm>
          <a:prstGeom prst="bentConnector4">
            <a:avLst>
              <a:gd name="adj1" fmla="val -18351"/>
              <a:gd name="adj2" fmla="val 896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7983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 lvl="1"/>
                <a:r>
                  <a:rPr lang="el-GR" dirty="0" smtClean="0"/>
                  <a:t>Δεν εξαρτάται από το φορτίο </a:t>
                </a:r>
                <a:r>
                  <a:rPr lang="en-US" dirty="0" smtClean="0"/>
                  <a:t>q, </a:t>
                </a:r>
                <a:r>
                  <a:rPr lang="el-GR" dirty="0" smtClean="0"/>
                  <a:t>παρά μόνο από </a:t>
                </a:r>
                <a:r>
                  <a:rPr lang="el-GR" smtClean="0"/>
                  <a:t>το ηλεκτρικό πεδίο</a:t>
                </a:r>
                <a:r>
                  <a:rPr lang="en-US" dirty="0" smtClean="0"/>
                  <a:t>!</a:t>
                </a:r>
              </a:p>
              <a:p>
                <a:pPr marL="365760" lvl="1" indent="0">
                  <a:buNone/>
                </a:pPr>
                <a:endParaRPr lang="el-GR" dirty="0" smtClean="0"/>
              </a:p>
              <a:p>
                <a:pPr lvl="1"/>
                <a:r>
                  <a:rPr lang="el-GR" dirty="0" smtClean="0"/>
                  <a:t>Όπως </a:t>
                </a:r>
                <a:r>
                  <a:rPr lang="el-GR" dirty="0" smtClean="0"/>
                  <a:t>και με τη δυναμική ενέργεια που έχουμε δει ως τώρα</a:t>
                </a:r>
                <a:r>
                  <a:rPr lang="en-US" dirty="0" smtClean="0"/>
                  <a:t> (</a:t>
                </a:r>
                <a:r>
                  <a:rPr lang="el-GR" dirty="0" err="1" smtClean="0"/>
                  <a:t>βαρυτική</a:t>
                </a:r>
                <a:r>
                  <a:rPr lang="el-GR" dirty="0" smtClean="0"/>
                  <a:t>, ελαστική), μόνο </a:t>
                </a:r>
                <a:r>
                  <a:rPr lang="el-GR" i="1" u="sng" dirty="0" smtClean="0"/>
                  <a:t>διαφορές</a:t>
                </a:r>
                <a:r>
                  <a:rPr lang="el-GR" dirty="0" smtClean="0"/>
                  <a:t> δυναμικού έχουν σημασία</a:t>
                </a:r>
              </a:p>
              <a:p>
                <a:pPr lvl="2"/>
                <a:endParaRPr lang="en-US" dirty="0" smtClean="0"/>
              </a:p>
              <a:p>
                <a:pPr lvl="2"/>
                <a:r>
                  <a:rPr lang="el-GR" dirty="0" smtClean="0"/>
                  <a:t>Πολλές φορές ορίζουμε εμείς ένα σημείο του ηλεκτρικού πεδίο ως μηδενικού δυναμικού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798330"/>
              </a:xfrm>
              <a:blipFill rotWithShape="0">
                <a:blip r:embed="rId2"/>
                <a:stretch>
                  <a:fillRect t="-1779" r="-15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3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872249" cy="4645930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Ηλεκτρικό Δυναμικό </a:t>
            </a:r>
          </a:p>
          <a:p>
            <a:pPr lvl="1"/>
            <a:r>
              <a:rPr lang="el-GR" dirty="0" smtClean="0"/>
              <a:t>Προσοχή: η διαφορά δυναμικού δεν είναι το ίδιο με τη διαφορά δυναμικής ενέργειας</a:t>
            </a:r>
          </a:p>
          <a:p>
            <a:pPr lvl="2"/>
            <a:r>
              <a:rPr lang="el-GR" dirty="0" smtClean="0"/>
              <a:t>Η διαφορά δυναμικού μεταξύ (Α) και (Β) υπάρχει αποκλειστικά λόγω μιας πηγής φορτίου και εξαρτάται από την κατανομή αυτής</a:t>
            </a:r>
          </a:p>
          <a:p>
            <a:pPr lvl="2"/>
            <a:r>
              <a:rPr lang="el-GR" dirty="0" smtClean="0"/>
              <a:t>Για να υπάρχει διαφορά δυναμικής ενέργειας, πρέπει να υπάρχει ένα σύστημα με τουλάχιστον δυο φορτία!</a:t>
            </a:r>
          </a:p>
          <a:p>
            <a:pPr lvl="3"/>
            <a:r>
              <a:rPr lang="el-GR" dirty="0" smtClean="0"/>
              <a:t>Η δυναμική ενέργεια ανήκει στο σύστημα και αλλάζει μόνον αν ένα φορτίο μετακινηθεί σε σχέση με τη θέση ηρεμίας του συστήματος!</a:t>
            </a:r>
            <a:endParaRPr lang="el-GR" dirty="0"/>
          </a:p>
          <a:p>
            <a:pPr lvl="1"/>
            <a:r>
              <a:rPr lang="el-GR" dirty="0" smtClean="0"/>
              <a:t>Σκεφτείτε το όμοια με το ηλεκτρικό πεδίο…</a:t>
            </a:r>
          </a:p>
          <a:p>
            <a:pPr lvl="2"/>
            <a:r>
              <a:rPr lang="el-GR" dirty="0" smtClean="0"/>
              <a:t>Το πεδίο υπάρχει λόγω μιας πηγής φορτίου</a:t>
            </a:r>
          </a:p>
          <a:p>
            <a:pPr lvl="2"/>
            <a:r>
              <a:rPr lang="el-GR" dirty="0" smtClean="0"/>
              <a:t>Η </a:t>
            </a:r>
            <a:r>
              <a:rPr lang="el-GR" dirty="0" err="1" smtClean="0"/>
              <a:t>ηλ</a:t>
            </a:r>
            <a:r>
              <a:rPr lang="el-GR" dirty="0" smtClean="0"/>
              <a:t>. δύναμη εγείρεται σε άλλο φορτίο στο χώρο του πεδίου</a:t>
            </a:r>
          </a:p>
          <a:p>
            <a:pPr lvl="3"/>
            <a:r>
              <a:rPr lang="el-GR" dirty="0" smtClean="0"/>
              <a:t>Απαιτούνται δηλαδή τουλάχιστον δυο φορτία!</a:t>
            </a:r>
          </a:p>
        </p:txBody>
      </p:sp>
    </p:spTree>
    <p:extLst>
      <p:ext uri="{BB962C8B-B14F-4D97-AF65-F5344CB8AC3E}">
        <p14:creationId xmlns:p14="http://schemas.microsoft.com/office/powerpoint/2010/main" val="18631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r>
                  <a:rPr lang="el-GR" dirty="0" smtClean="0"/>
                  <a:t>Ας θεωρήσουμε τώρα την περίπτωση όπου κάποια εξωτερική δύναμη μετακινεί ένα φορτίο στο πεδίο</a:t>
                </a:r>
              </a:p>
              <a:p>
                <a:pPr lvl="2"/>
                <a:r>
                  <a:rPr lang="el-GR" dirty="0" smtClean="0"/>
                  <a:t>Από ένα σημείο (Α) σε ένα (Β)</a:t>
                </a:r>
              </a:p>
              <a:p>
                <a:pPr lvl="2"/>
                <a:r>
                  <a:rPr lang="el-GR" dirty="0" smtClean="0"/>
                  <a:t>Χωρίς να αλλάζει την κινητική του ενέργεια</a:t>
                </a:r>
              </a:p>
              <a:p>
                <a:pPr lvl="2"/>
                <a:r>
                  <a:rPr lang="el-GR" dirty="0" smtClean="0"/>
                  <a:t>Αλλάζει όμως η δυναμική ενέργεια!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l-GR" dirty="0" smtClean="0"/>
                  <a:t>Το έργο αυτής της δύναμης θα είναι</a:t>
                </a:r>
                <a:r>
                  <a:rPr lang="en-US" dirty="0"/>
                  <a:t>:</a:t>
                </a:r>
                <a:r>
                  <a:rPr lang="el-GR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𝛥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l-GR" dirty="0" smtClean="0"/>
                  <a:t>Το ηλεκτρικό δυναμικό μετρά δυναμική ενέργεια ανά μονάδα φορτίου: </a:t>
                </a:r>
                <a:r>
                  <a:rPr lang="en-US" dirty="0" smtClean="0"/>
                  <a:t>J/C = Volt (V)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  <a:blipFill rotWithShape="1">
                <a:blip r:embed="rId2"/>
                <a:stretch>
                  <a:fillRect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8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78" y="710292"/>
            <a:ext cx="2253864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8100850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/>
                  <a:t>Ας απλοποιήσουμε τα πράγματα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Έστω ένα ομογενές ηλεκτρικό πεδίο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υπολογίσουμε τη Δ</a:t>
                </a:r>
                <a:r>
                  <a:rPr lang="en-US" dirty="0" smtClean="0">
                    <a:sym typeface="Wingdings" panose="05000000000000000000" pitchFamily="2" charset="2"/>
                  </a:rPr>
                  <a:t>V </a:t>
                </a:r>
                <a:r>
                  <a:rPr lang="el-GR" dirty="0" smtClean="0">
                    <a:sym typeface="Wingdings" panose="05000000000000000000" pitchFamily="2" charset="2"/>
                  </a:rPr>
                  <a:t>ανάμεσα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στα σημεία (Α), (Β), απόστασης </a:t>
                </a:r>
                <a:r>
                  <a:rPr lang="en-US" dirty="0" smtClean="0">
                    <a:sym typeface="Wingdings" panose="05000000000000000000" pitchFamily="2" charset="2"/>
                  </a:rPr>
                  <a:t>d</a:t>
                </a: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H </a:t>
                </a:r>
                <a:r>
                  <a:rPr lang="el-GR" dirty="0" smtClean="0"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από το (Α) στο (Β)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είναι παράλληλη στις δυναμικές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γραμμές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𝐸𝑑𝑠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 </a:t>
                </a:r>
                <a:endParaRPr lang="en-US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𝑉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8100850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974600" y="641520"/>
              <a:ext cx="5855040" cy="6067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7400" y="632160"/>
                <a:ext cx="5874480" cy="60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36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85800"/>
            <a:ext cx="3039892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θεωρήσουμε τώρα ένα φορτίο +</a:t>
                </a:r>
                <a:r>
                  <a:rPr lang="en-US" dirty="0" smtClean="0">
                    <a:sym typeface="Wingdings" panose="05000000000000000000" pitchFamily="2" charset="2"/>
                  </a:rPr>
                  <a:t>q</a:t>
                </a:r>
                <a:r>
                  <a:rPr lang="en-US" i="1" dirty="0">
                    <a:sym typeface="Wingdings" panose="05000000000000000000" pitchFamily="2" charset="2"/>
                  </a:rPr>
                  <a:t/>
                </a:r>
                <a:br>
                  <a:rPr lang="en-US" i="1" dirty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που κινείται από το (Α) στο (Β)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endParaRPr lang="en-US" i="1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Βλέπουμε ότι Δ</a:t>
                </a:r>
                <a:r>
                  <a:rPr lang="en-US" dirty="0" smtClean="0">
                    <a:sym typeface="Wingdings" panose="05000000000000000000" pitchFamily="2" charset="2"/>
                  </a:rPr>
                  <a:t>U &lt; 0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Αυτό σημαίνει ότι η δυναμική ενέργεια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του συστήματος φθίνει όταν το θετικό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φορτίο κατευθύνεται προς την κατεύ-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θυνση των δυναμικών γραμμών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Άρα, αν αφήσουμε στη θέση (Α) ένα φορτίο </a:t>
                </a:r>
                <a:r>
                  <a:rPr lang="en-US" dirty="0" smtClean="0">
                    <a:sym typeface="Wingdings" panose="05000000000000000000" pitchFamily="2" charset="2"/>
                  </a:rPr>
                  <a:t>q &gt; 0, </a:t>
                </a:r>
                <a:r>
                  <a:rPr lang="el-GR" dirty="0" smtClean="0">
                    <a:sym typeface="Wingdings" panose="05000000000000000000" pitchFamily="2" charset="2"/>
                  </a:rPr>
                  <a:t>αυτό θα κινηθεί προς τα «κάτω» λόγω ηλεκτρ. δύναμης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Άρα επιταχύνεται  αποκτά κινητική ενέργεια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Όσο προχωρά προς τα κάτω, η δυναμική ενέργεια του συστήματος φορτίο-πεδίο μειώνεται!</a:t>
                </a:r>
              </a:p>
              <a:p>
                <a:pPr lvl="4"/>
                <a:r>
                  <a:rPr lang="el-GR" dirty="0" smtClean="0">
                    <a:sym typeface="Wingdings" panose="05000000000000000000" pitchFamily="2" charset="2"/>
                  </a:rPr>
                  <a:t>Σας εκπλήσσει αυτό;  Γιατί συμβαίνει;</a:t>
                </a:r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  <a:blipFill rotWithShape="1">
                <a:blip r:embed="rId3"/>
                <a:stretch>
                  <a:fillRect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313280" y="537360"/>
              <a:ext cx="1402560" cy="68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3560" y="525120"/>
                <a:ext cx="1416600" cy="7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5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θεωρήσουμε </a:t>
                </a:r>
                <a:r>
                  <a:rPr lang="en-US" dirty="0" smtClean="0">
                    <a:sym typeface="Wingdings" panose="05000000000000000000" pitchFamily="2" charset="2"/>
                  </a:rPr>
                  <a:t>– </a:t>
                </a:r>
                <a:r>
                  <a:rPr lang="el-GR" dirty="0" smtClean="0">
                    <a:sym typeface="Wingdings" panose="05000000000000000000" pitchFamily="2" charset="2"/>
                  </a:rPr>
                  <a:t>στην ίδια διάταξη - τώρα ένα φορτίο </a:t>
                </a:r>
                <a:r>
                  <a:rPr lang="en-US" dirty="0" smtClean="0">
                    <a:sym typeface="Wingdings" panose="05000000000000000000" pitchFamily="2" charset="2"/>
                  </a:rPr>
                  <a:t>–q</a:t>
                </a:r>
                <a:r>
                  <a:rPr lang="en-US" i="1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που κινείται από το (</a:t>
                </a:r>
                <a:r>
                  <a:rPr lang="en-US" dirty="0" smtClean="0">
                    <a:sym typeface="Wingdings" panose="05000000000000000000" pitchFamily="2" charset="2"/>
                  </a:rPr>
                  <a:t>B</a:t>
                </a:r>
                <a:r>
                  <a:rPr lang="el-GR" dirty="0" smtClean="0">
                    <a:sym typeface="Wingdings" panose="05000000000000000000" pitchFamily="2" charset="2"/>
                  </a:rPr>
                  <a:t>) στο (</a:t>
                </a:r>
                <a:r>
                  <a:rPr lang="en-US" dirty="0" smtClean="0">
                    <a:sym typeface="Wingdings" panose="05000000000000000000" pitchFamily="2" charset="2"/>
                  </a:rPr>
                  <a:t>A</a:t>
                </a:r>
                <a:r>
                  <a:rPr lang="el-GR" dirty="0" smtClean="0">
                    <a:sym typeface="Wingdings" panose="05000000000000000000" pitchFamily="2" charset="2"/>
                  </a:rPr>
                  <a:t>) (δε γίνεται να κινηθεί Α → Β)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d>
                    <m:r>
                      <a:rPr lang="el-GR" b="0" i="1" smtClean="0">
                        <a:latin typeface="Cambria Math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    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l-GR" dirty="0" smtClean="0">
                    <a:sym typeface="Wingdings" panose="05000000000000000000" pitchFamily="2" charset="2"/>
                  </a:rPr>
                  <a:t>    </a:t>
                </a:r>
                <a:r>
                  <a:rPr lang="en-US" dirty="0" smtClean="0">
                    <a:sym typeface="Wingdings" panose="05000000000000000000" pitchFamily="2" charset="2"/>
                  </a:rPr>
                  <a:t>(</a:t>
                </a:r>
                <a:r>
                  <a:rPr lang="el-GR" dirty="0" smtClean="0">
                    <a:sym typeface="Wingdings" panose="05000000000000000000" pitchFamily="2" charset="2"/>
                  </a:rPr>
                  <a:t>αφού τώρα μετράμε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και όχι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Α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Β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)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Βλέπουμε ότι πάλι Δ</a:t>
                </a:r>
                <a:r>
                  <a:rPr lang="en-US" dirty="0" smtClean="0">
                    <a:sym typeface="Wingdings" panose="05000000000000000000" pitchFamily="2" charset="2"/>
                  </a:rPr>
                  <a:t>U </a:t>
                </a:r>
                <a:r>
                  <a:rPr lang="el-GR" dirty="0">
                    <a:sym typeface="Wingdings" panose="05000000000000000000" pitchFamily="2" charset="2"/>
                  </a:rPr>
                  <a:t>&lt;</a:t>
                </a:r>
                <a:r>
                  <a:rPr lang="en-US" dirty="0" smtClean="0">
                    <a:sym typeface="Wingdings" panose="05000000000000000000" pitchFamily="2" charset="2"/>
                  </a:rPr>
                  <a:t> 0</a:t>
                </a:r>
                <a:r>
                  <a:rPr lang="el-GR" dirty="0" smtClean="0">
                    <a:sym typeface="Wingdings" panose="05000000000000000000" pitchFamily="2" charset="2"/>
                  </a:rPr>
                  <a:t>!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Αυτό σημαίνει ότι η δυναμική ενέργεια του συστήματος φθίνει ξανά όταν το αρνητικό φορτίο κατευθύνεται προς αντίθετη κατεύθυνση από την κατεύθυνση των δυναμικών γραμμών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Άρα, αν αφήσουμε στη θέση (Β) ένα φορτίο </a:t>
                </a:r>
                <a:r>
                  <a:rPr lang="en-US" dirty="0" smtClean="0">
                    <a:sym typeface="Wingdings" panose="05000000000000000000" pitchFamily="2" charset="2"/>
                  </a:rPr>
                  <a:t>q </a:t>
                </a:r>
                <a:r>
                  <a:rPr lang="el-GR" dirty="0" smtClean="0">
                    <a:sym typeface="Wingdings" panose="05000000000000000000" pitchFamily="2" charset="2"/>
                  </a:rPr>
                  <a:t>&lt;</a:t>
                </a:r>
                <a:r>
                  <a:rPr lang="en-US" dirty="0" smtClean="0">
                    <a:sym typeface="Wingdings" panose="05000000000000000000" pitchFamily="2" charset="2"/>
                  </a:rPr>
                  <a:t> 0, </a:t>
                </a:r>
                <a:r>
                  <a:rPr lang="el-GR" dirty="0" smtClean="0">
                    <a:sym typeface="Wingdings" panose="05000000000000000000" pitchFamily="2" charset="2"/>
                  </a:rPr>
                  <a:t>αυτό θα κινηθεί προς τα «πάνω» λόγω ηλεκτρ. δύναμης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Άρα επιταχύνεται  αποκτά κινητική ενέργεια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Όσο προχωρά προς τα πάνω, η δυναμική ενέργεια του συστήματος φορτίο-πεδίο μειώνεται.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  <a:blipFill rotWithShape="1">
                <a:blip r:embed="rId2"/>
                <a:stretch>
                  <a:fillRect t="-1444"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13280" y="537360"/>
              <a:ext cx="1402560" cy="68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560" y="525120"/>
                <a:ext cx="1416600" cy="7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7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166" y="1907270"/>
                <a:ext cx="8100850" cy="464593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γενικεύσουμε τώρα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Έστω ότι η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από το (Α</a:t>
                </a:r>
                <a:r>
                  <a:rPr lang="el-GR" dirty="0" smtClean="0">
                    <a:sym typeface="Wingdings" panose="05000000000000000000" pitchFamily="2" charset="2"/>
                  </a:rPr>
                  <a:t>)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στο </a:t>
                </a:r>
                <a:r>
                  <a:rPr lang="el-GR" dirty="0">
                    <a:sym typeface="Wingdings" panose="05000000000000000000" pitchFamily="2" charset="2"/>
                  </a:rPr>
                  <a:t>(</a:t>
                </a:r>
                <a:r>
                  <a:rPr lang="el-GR" dirty="0" smtClean="0">
                    <a:sym typeface="Wingdings" panose="05000000000000000000" pitchFamily="2" charset="2"/>
                  </a:rPr>
                  <a:t>Β)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ΔΕΝ είναι </a:t>
                </a:r>
                <a:r>
                  <a:rPr lang="el-GR" dirty="0">
                    <a:sym typeface="Wingdings" panose="05000000000000000000" pitchFamily="2" charset="2"/>
                  </a:rPr>
                  <a:t>παράλληλη στις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δυναμικές γραμμές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Τότε </a:t>
                </a:r>
                <a:endParaRPr lang="en-US" b="0" i="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 </a:t>
                </a:r>
                <a:r>
                  <a:rPr lang="el-GR" dirty="0" smtClean="0">
                    <a:sym typeface="Wingdings" panose="05000000000000000000" pitchFamily="2" charset="2"/>
                  </a:rPr>
                  <a:t>για το σύστημα πεδίο-φορτίο</a:t>
                </a:r>
                <a:endParaRPr lang="en-US" b="0" i="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𝑞𝐸𝑑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Όμως </a:t>
                </a:r>
                <a:r>
                  <a:rPr lang="el-GR" dirty="0" smtClean="0">
                    <a:sym typeface="Wingdings" panose="05000000000000000000" pitchFamily="2" charset="2"/>
                  </a:rPr>
                  <a:t>είδαμε πριν ότι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u="sng" dirty="0" smtClean="0">
                    <a:sym typeface="Wingdings" panose="05000000000000000000" pitchFamily="2" charset="2"/>
                  </a:rPr>
                  <a:t>Συμπέρασμα</a:t>
                </a:r>
                <a:r>
                  <a:rPr lang="el-GR" dirty="0" smtClean="0">
                    <a:sym typeface="Wingdings" panose="05000000000000000000" pitchFamily="2" charset="2"/>
                  </a:rPr>
                  <a:t>: </a:t>
                </a:r>
                <a:r>
                  <a:rPr lang="el-GR" i="1" dirty="0" smtClean="0">
                    <a:sym typeface="Wingdings" panose="05000000000000000000" pitchFamily="2" charset="2"/>
                  </a:rPr>
                  <a:t>όλα τα σημεία που βρίσκονται σε επίπεδο κάθετο στο πεδίο έχουν ίδιο δυναμικό (</a:t>
                </a:r>
                <a:r>
                  <a:rPr lang="el-GR" i="1" dirty="0" err="1" smtClean="0">
                    <a:sym typeface="Wingdings" panose="05000000000000000000" pitchFamily="2" charset="2"/>
                  </a:rPr>
                  <a:t>ισοδυναμική</a:t>
                </a:r>
                <a:r>
                  <a:rPr lang="el-GR" i="1" dirty="0" smtClean="0">
                    <a:sym typeface="Wingdings" panose="05000000000000000000" pitchFamily="2" charset="2"/>
                  </a:rPr>
                  <a:t> επιφάνεια)</a:t>
                </a:r>
                <a:endParaRPr lang="en-US" i="1" dirty="0" smtClean="0">
                  <a:sym typeface="Wingdings" panose="05000000000000000000" pitchFamily="2" charset="2"/>
                </a:endParaRP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166" y="1907270"/>
                <a:ext cx="8100850" cy="4645930"/>
              </a:xfrm>
              <a:blipFill rotWithShape="0">
                <a:blip r:embed="rId2"/>
                <a:stretch>
                  <a:fillRect t="-2100" r="-11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10292"/>
            <a:ext cx="2819400" cy="294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52" y="1395094"/>
            <a:ext cx="3013953" cy="2186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Διαφορά Δυναμικού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lvl="1"/>
                <a:endParaRPr lang="el-GR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(μικρό) Παράδειγμα:</a:t>
                </a: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i="1" dirty="0" smtClean="0">
                    <a:sym typeface="Wingdings" panose="05000000000000000000" pitchFamily="2" charset="2"/>
                  </a:rPr>
                  <a:t>Ποιο το μέτρο του ηλεκτρικού πεδίου ανάμεσα στις πλάκες Α, Β, που απέχουν </a:t>
                </a:r>
                <a:r>
                  <a:rPr lang="en-US" i="1" dirty="0" smtClean="0">
                    <a:sym typeface="Wingdings" panose="05000000000000000000" pitchFamily="2" charset="2"/>
                  </a:rPr>
                  <a:t>d=0.3 cm</a:t>
                </a:r>
                <a:r>
                  <a:rPr lang="el-GR" i="1" dirty="0" smtClean="0">
                    <a:sym typeface="Wingdings" panose="05000000000000000000" pitchFamily="2" charset="2"/>
                  </a:rPr>
                  <a:t>;</a:t>
                </a:r>
              </a:p>
              <a:p>
                <a:pPr lvl="1"/>
                <a:endParaRPr lang="el-GR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Απάντηση: </a:t>
                </a:r>
                <a:endParaRPr lang="el-GR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𝛦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|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sym typeface="Wingdings" panose="05000000000000000000" pitchFamily="2" charset="2"/>
                </a:endParaRP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2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νόμος του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Σε μια επιτραπέζια μπάλα πλάσματος, οι χρωματιστές γραμμές που βγαίνουν από τη σφαίρα αποδεικνύουν την ύπαρξη ισχυρού ηλεκτρικού πεδίου. Με το νόμο του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Gauss,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δείχνουμε ότι το ηλεκτρικό πεδίο που περιβάλλει μια ομοιόμορφα φορτισμένη σφαίρα είναι όμοιο με αυτό γύρω από ένα σημειακό φορτίο.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3801"/>
            <a:ext cx="4191000" cy="31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24706"/>
            <a:ext cx="3402461" cy="2514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99" y="3352800"/>
            <a:ext cx="2905464" cy="3015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5" y="4091668"/>
            <a:ext cx="2817615" cy="2080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8258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 - </a:t>
            </a:r>
            <a:r>
              <a:rPr lang="el-GR" dirty="0" smtClean="0"/>
              <a:t>επανάληψη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62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85" y="710293"/>
            <a:ext cx="2167848" cy="3023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5697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Αγωγοί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Ηλεκτρικό Πεδίο</a:t>
                </a:r>
              </a:p>
              <a:p>
                <a:pPr lvl="1"/>
                <a:r>
                  <a:rPr lang="el-GR" dirty="0" smtClean="0"/>
                  <a:t>Μπορεί κανείς να δείξει ότι ένας </a:t>
                </a:r>
                <a:br>
                  <a:rPr lang="el-GR" dirty="0" smtClean="0"/>
                </a:br>
                <a:r>
                  <a:rPr lang="el-GR" dirty="0" smtClean="0"/>
                  <a:t>στέρεος αγωγός σε ηλεκτροστατική</a:t>
                </a:r>
                <a:br>
                  <a:rPr lang="el-GR" dirty="0" smtClean="0"/>
                </a:br>
                <a:r>
                  <a:rPr lang="el-GR" dirty="0" smtClean="0"/>
                  <a:t>ισορροπία έχει τις ακόλουθες ιδιότητες</a:t>
                </a:r>
              </a:p>
              <a:p>
                <a:pPr lvl="2"/>
                <a:r>
                  <a:rPr lang="el-GR" dirty="0" smtClean="0"/>
                  <a:t>Το ηλεκτρικό πεδίο ακριβώς έξω από </a:t>
                </a:r>
                <a:br>
                  <a:rPr lang="el-GR" dirty="0" smtClean="0"/>
                </a:br>
                <a:r>
                  <a:rPr lang="el-GR" dirty="0" smtClean="0"/>
                  <a:t>τον αγωγό είναι κάθετο στην επιφάνειά του και έχει μέτρο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Το ηλεκτρικό πεδίο εντός του αγωγού είναι μηδέν</a:t>
                </a:r>
                <a:endParaRPr lang="en-US" dirty="0" smtClean="0"/>
              </a:p>
              <a:p>
                <a:pPr lvl="3"/>
                <a:r>
                  <a:rPr lang="el-GR" dirty="0" smtClean="0"/>
                  <a:t>…είτε ο αγωγός είναι συμπαγής είτε «κούφιος»</a:t>
                </a:r>
              </a:p>
              <a:p>
                <a:pPr lvl="2"/>
                <a:r>
                  <a:rPr lang="el-GR" dirty="0" smtClean="0"/>
                  <a:t>Αν ο αγωγός είναι μονωμένος και φέρει φορτίο, το φορτίο βρίσκεται στην επιφάνειά του</a:t>
                </a:r>
              </a:p>
              <a:p>
                <a:pPr lvl="2"/>
                <a:r>
                  <a:rPr lang="el-GR" dirty="0" smtClean="0"/>
                  <a:t>Σε έναν αγωγό ακαθόριστου σχήματος, η επιφανειακή πυκνότητα φορτίου είναι μεγαλύτερη εκεί που η κυρτότητά του είναι μεγαλύτερη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569730"/>
              </a:xfrm>
              <a:blipFill rotWithShape="0">
                <a:blip r:embed="rId3"/>
                <a:stretch>
                  <a:fillRect t="-1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6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Ηλεκτρικό Δυναμικ</a:t>
            </a:r>
            <a:r>
              <a:rPr lang="el-GR" dirty="0"/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Ηλεκτρικό Δυναμικ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907270"/>
            <a:ext cx="7872249" cy="4569730"/>
          </a:xfrm>
        </p:spPr>
        <p:txBody>
          <a:bodyPr/>
          <a:lstStyle/>
          <a:p>
            <a:r>
              <a:rPr lang="el-GR" b="1" dirty="0" smtClean="0"/>
              <a:t>Εισαγωγή</a:t>
            </a:r>
          </a:p>
          <a:p>
            <a:pPr lvl="1"/>
            <a:r>
              <a:rPr lang="el-GR" dirty="0" smtClean="0"/>
              <a:t>Στη μελέτη του ηλεκτρισμού ως τώρα, τον σχετίσαμε με την έννοια της ηλεκτρικής </a:t>
            </a:r>
            <a:r>
              <a:rPr lang="el-GR" i="1" dirty="0" smtClean="0"/>
              <a:t>δύναμης</a:t>
            </a:r>
          </a:p>
          <a:p>
            <a:pPr lvl="1"/>
            <a:r>
              <a:rPr lang="el-GR" dirty="0" smtClean="0"/>
              <a:t>Τώρα, θα συσχετίσουμε τα ηλεκτρικά φαινόμενα με την έννοια της </a:t>
            </a:r>
            <a:r>
              <a:rPr lang="el-GR" i="1" dirty="0" smtClean="0"/>
              <a:t>ενέργειας</a:t>
            </a:r>
          </a:p>
          <a:p>
            <a:pPr lvl="1"/>
            <a:r>
              <a:rPr lang="el-GR" dirty="0" smtClean="0"/>
              <a:t>Θα ορίσουμε την έννοια του </a:t>
            </a:r>
            <a:r>
              <a:rPr lang="el-GR" b="1" dirty="0" smtClean="0"/>
              <a:t>ηλεκτρικού δυναμικού</a:t>
            </a:r>
          </a:p>
          <a:p>
            <a:pPr lvl="1"/>
            <a:r>
              <a:rPr lang="el-GR" dirty="0" smtClean="0"/>
              <a:t>Θα περιγράψουμε φαινόμενα με μεγαλύτερη ευκολία απ’ ότι με χρήση πεδίων και δυνάμεων</a:t>
            </a:r>
          </a:p>
          <a:p>
            <a:pPr lvl="1"/>
            <a:r>
              <a:rPr lang="el-GR" dirty="0" smtClean="0"/>
              <a:t>Το ηλεκτρικό δυναμικό έχει μεγάλη εφαρμογή στη λειτουργία των ηλεκτρικών κυκλωμάτων και συσκευών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10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r>
                  <a:rPr lang="el-GR" dirty="0" smtClean="0"/>
                  <a:t>Έστω ένα φορτίο </a:t>
                </a:r>
                <a:r>
                  <a:rPr lang="en-US" dirty="0" smtClean="0"/>
                  <a:t>q </a:t>
                </a:r>
                <a:r>
                  <a:rPr lang="el-GR" dirty="0" smtClean="0"/>
                  <a:t>τοποθετείται σε </a:t>
                </a:r>
                <a:r>
                  <a:rPr lang="el-GR" dirty="0" err="1" smtClean="0"/>
                  <a:t>ηλ</a:t>
                </a:r>
                <a:r>
                  <a:rPr lang="el-GR" dirty="0" smtClean="0"/>
                  <a:t>.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𝑞𝐸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ασκείται στο φορτίο</a:t>
                </a:r>
              </a:p>
              <a:p>
                <a:pPr lvl="2"/>
                <a:r>
                  <a:rPr lang="el-GR" dirty="0" smtClean="0"/>
                  <a:t>Η δύναμη είναι </a:t>
                </a:r>
                <a:r>
                  <a:rPr lang="el-GR" b="1" dirty="0" smtClean="0"/>
                  <a:t>συντηρητική</a:t>
                </a:r>
              </a:p>
              <a:p>
                <a:pPr lvl="1"/>
                <a:r>
                  <a:rPr lang="el-GR" dirty="0" smtClean="0"/>
                  <a:t>Έστω το φορτίο και το πεδίο ως ένα </a:t>
                </a:r>
                <a:r>
                  <a:rPr lang="el-GR" i="1" dirty="0" smtClean="0"/>
                  <a:t>σύστημα</a:t>
                </a:r>
              </a:p>
              <a:p>
                <a:pPr lvl="1"/>
                <a:r>
                  <a:rPr lang="el-GR" dirty="0" smtClean="0"/>
                  <a:t>Η ηλεκτρ. </a:t>
                </a:r>
                <a:r>
                  <a:rPr lang="el-GR" dirty="0"/>
                  <a:t>δ</a:t>
                </a:r>
                <a:r>
                  <a:rPr lang="el-GR" dirty="0" smtClean="0"/>
                  <a:t>ύναμη είναι </a:t>
                </a:r>
                <a:r>
                  <a:rPr lang="el-GR" i="1" dirty="0" smtClean="0"/>
                  <a:t>εσωτερική</a:t>
                </a:r>
                <a:r>
                  <a:rPr lang="el-GR" dirty="0" smtClean="0"/>
                  <a:t> δύναμη σε αυτό</a:t>
                </a:r>
              </a:p>
              <a:p>
                <a:pPr lvl="2"/>
                <a:r>
                  <a:rPr lang="el-GR" dirty="0"/>
                  <a:t>Οπότε το φορτίο μπορεί να κινηθεί λόγω της </a:t>
                </a:r>
                <a:r>
                  <a:rPr lang="el-GR" dirty="0" smtClean="0"/>
                  <a:t>δύναμης</a:t>
                </a:r>
              </a:p>
              <a:p>
                <a:pPr lvl="2"/>
                <a:r>
                  <a:rPr lang="el-GR" dirty="0" smtClean="0"/>
                  <a:t>Άρα το έργο της είναι εσωτερικό στο σύστημα</a:t>
                </a:r>
              </a:p>
              <a:p>
                <a:pPr lvl="2"/>
                <a:r>
                  <a:rPr lang="el-GR" dirty="0" smtClean="0"/>
                  <a:t>Η δύναμη οφείλεται στο πεδίο</a:t>
                </a:r>
              </a:p>
              <a:p>
                <a:pPr lvl="2"/>
                <a:r>
                  <a:rPr lang="el-GR" dirty="0" smtClean="0"/>
                  <a:t>Άρα το πεδίο παράγει εσωτερικό έργο στο σύστημα</a:t>
                </a:r>
              </a:p>
              <a:p>
                <a:pPr lvl="3"/>
                <a:r>
                  <a:rPr lang="el-GR" dirty="0" smtClean="0"/>
                  <a:t>Όπως ακριβώς η βαρύτητα (</a:t>
                </a:r>
                <a:r>
                  <a:rPr lang="el-GR" dirty="0" err="1" smtClean="0"/>
                  <a:t>βαρυτικό</a:t>
                </a:r>
                <a:r>
                  <a:rPr lang="el-GR" dirty="0" smtClean="0"/>
                  <a:t> πεδίο) στο σύστημα Γης-βιβλίου, όταν αυτό αφήνεται να πέσει από ύψος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569730"/>
              </a:xfrm>
              <a:blipFill rotWithShape="0">
                <a:blip r:embed="rId2"/>
                <a:stretch>
                  <a:fillRect t="-1067" b="-1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1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907270"/>
                <a:ext cx="7872249" cy="47983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r>
                  <a:rPr lang="el-GR" dirty="0" smtClean="0"/>
                  <a:t>Για μια απειροστή μετατόπιση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σημειακού φορτίου σε ένα ηλεκτρικό πεδίο</a:t>
                </a:r>
              </a:p>
              <a:p>
                <a:pPr lvl="2"/>
                <a:r>
                  <a:rPr lang="el-GR" dirty="0" smtClean="0"/>
                  <a:t>Το έργο της ηλεκτρ. δύναμης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Θυμηθείτε: το έργο μιας εσωτερικής δύναμης σε ένα σύστημα ισούται με την αρνητική μεταβολή της δυναμικής του ενέργειας (εδώ: </a:t>
                </a:r>
                <a:r>
                  <a:rPr lang="el-GR" b="1" dirty="0" smtClean="0"/>
                  <a:t>ηλεκτρικής δυναμικής ενέργειας</a:t>
                </a:r>
                <a:r>
                  <a:rPr lang="el-GR" dirty="0" smtClean="0"/>
                  <a:t>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dirty="0" smtClean="0"/>
              </a:p>
              <a:p>
                <a:pPr lvl="2"/>
                <a:r>
                  <a:rPr lang="el-GR" dirty="0" smtClean="0"/>
                  <a:t>Για πεπερασμένη μετατόπιση από το σημείο (Α) στο (Β) είναι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907270"/>
                <a:ext cx="7872249" cy="4798330"/>
              </a:xfrm>
              <a:blipFill rotWithShape="0">
                <a:blip r:embed="rId2"/>
                <a:stretch>
                  <a:fillRect t="-1525" r="-7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43599" y="5486400"/>
            <a:ext cx="2666999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Δεν εξαρτάται από το μονοπάτι (συντηρητική δύναμη)!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86400" y="59436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6470AC7-68F3-45D2-9901-B5B3A5D6F9C9}" vid="{45918709-7DA6-4BA0-B422-6C23C2EEF3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8799</TotalTime>
  <Words>647</Words>
  <Application>Microsoft Office PowerPoint</Application>
  <PresentationFormat>On-screen Show (4:3)</PresentationFormat>
  <Paragraphs>143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Cambria</vt:lpstr>
      <vt:lpstr>Cambria Math</vt:lpstr>
      <vt:lpstr>Century Gothic</vt:lpstr>
      <vt:lpstr>Wingdings</vt:lpstr>
      <vt:lpstr>Wingdings 2</vt:lpstr>
      <vt:lpstr>Theme1</vt:lpstr>
      <vt:lpstr>Φυσική για Μηχανικούς</vt:lpstr>
      <vt:lpstr>Φυσική για Μηχανικούς</vt:lpstr>
      <vt:lpstr>O νόμος του Gauss - επανάληψη</vt:lpstr>
      <vt:lpstr>Ο νόμος του Gauss</vt:lpstr>
      <vt:lpstr>Φυσική για Μηχανικούς</vt:lpstr>
      <vt:lpstr>Φυσική για Μηχανικούς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Τέλος Διάλεξης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918</cp:revision>
  <cp:lastPrinted>2015-10-20T13:37:47Z</cp:lastPrinted>
  <dcterms:created xsi:type="dcterms:W3CDTF">2006-08-16T00:00:00Z</dcterms:created>
  <dcterms:modified xsi:type="dcterms:W3CDTF">2016-11-21T16:28:03Z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