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comments/comment2.xml" ContentType="application/vnd.openxmlformats-officedocument.presentationml.comments+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403" r:id="rId2"/>
    <p:sldId id="402" r:id="rId3"/>
    <p:sldId id="275" r:id="rId4"/>
    <p:sldId id="291" r:id="rId5"/>
    <p:sldId id="346" r:id="rId6"/>
    <p:sldId id="365" r:id="rId7"/>
    <p:sldId id="347" r:id="rId8"/>
    <p:sldId id="348" r:id="rId9"/>
    <p:sldId id="350" r:id="rId10"/>
    <p:sldId id="293" r:id="rId11"/>
    <p:sldId id="376" r:id="rId12"/>
    <p:sldId id="377" r:id="rId13"/>
    <p:sldId id="379" r:id="rId14"/>
    <p:sldId id="378" r:id="rId15"/>
    <p:sldId id="387" r:id="rId16"/>
    <p:sldId id="388" r:id="rId17"/>
    <p:sldId id="386" r:id="rId18"/>
    <p:sldId id="383" r:id="rId19"/>
    <p:sldId id="384" r:id="rId20"/>
    <p:sldId id="381" r:id="rId21"/>
    <p:sldId id="382" r:id="rId22"/>
    <p:sldId id="380" r:id="rId23"/>
    <p:sldId id="385" r:id="rId24"/>
    <p:sldId id="349" r:id="rId25"/>
    <p:sldId id="351" r:id="rId26"/>
    <p:sldId id="370" r:id="rId27"/>
    <p:sldId id="353" r:id="rId28"/>
    <p:sldId id="352" r:id="rId29"/>
    <p:sldId id="354" r:id="rId30"/>
    <p:sldId id="389" r:id="rId31"/>
    <p:sldId id="337" r:id="rId32"/>
    <p:sldId id="338" r:id="rId33"/>
    <p:sldId id="335" r:id="rId34"/>
    <p:sldId id="336" r:id="rId35"/>
    <p:sldId id="339" r:id="rId36"/>
    <p:sldId id="355" r:id="rId37"/>
    <p:sldId id="356" r:id="rId38"/>
    <p:sldId id="357" r:id="rId39"/>
    <p:sldId id="358" r:id="rId40"/>
    <p:sldId id="359" r:id="rId41"/>
    <p:sldId id="327" r:id="rId42"/>
    <p:sldId id="342" r:id="rId43"/>
    <p:sldId id="341" r:id="rId44"/>
    <p:sldId id="360" r:id="rId45"/>
    <p:sldId id="361" r:id="rId46"/>
    <p:sldId id="364" r:id="rId47"/>
    <p:sldId id="363" r:id="rId48"/>
    <p:sldId id="362" r:id="rId49"/>
    <p:sldId id="321" r:id="rId50"/>
    <p:sldId id="322" r:id="rId51"/>
    <p:sldId id="294" r:id="rId52"/>
    <p:sldId id="295" r:id="rId53"/>
    <p:sldId id="297" r:id="rId54"/>
    <p:sldId id="296" r:id="rId55"/>
    <p:sldId id="298" r:id="rId56"/>
    <p:sldId id="320" r:id="rId57"/>
    <p:sldId id="340" r:id="rId58"/>
    <p:sldId id="395" r:id="rId59"/>
    <p:sldId id="258" r:id="rId60"/>
    <p:sldId id="394" r:id="rId61"/>
    <p:sldId id="256" r:id="rId62"/>
    <p:sldId id="257" r:id="rId63"/>
    <p:sldId id="400" r:id="rId64"/>
    <p:sldId id="259" r:id="rId65"/>
    <p:sldId id="299" r:id="rId66"/>
    <p:sldId id="371" r:id="rId67"/>
    <p:sldId id="292" r:id="rId68"/>
    <p:sldId id="367" r:id="rId69"/>
    <p:sldId id="396" r:id="rId70"/>
    <p:sldId id="280" r:id="rId71"/>
    <p:sldId id="397" r:id="rId72"/>
    <p:sldId id="267" r:id="rId73"/>
    <p:sldId id="268" r:id="rId74"/>
    <p:sldId id="260" r:id="rId75"/>
    <p:sldId id="262" r:id="rId76"/>
    <p:sldId id="398" r:id="rId77"/>
    <p:sldId id="270" r:id="rId78"/>
    <p:sldId id="399" r:id="rId79"/>
    <p:sldId id="271" r:id="rId80"/>
    <p:sldId id="269" r:id="rId81"/>
    <p:sldId id="263" r:id="rId82"/>
    <p:sldId id="264" r:id="rId83"/>
    <p:sldId id="265" r:id="rId84"/>
    <p:sldId id="273" r:id="rId85"/>
    <p:sldId id="274" r:id="rId86"/>
    <p:sldId id="287" r:id="rId87"/>
    <p:sldId id="323" r:id="rId88"/>
    <p:sldId id="324" r:id="rId89"/>
    <p:sldId id="325" r:id="rId90"/>
    <p:sldId id="266" r:id="rId91"/>
    <p:sldId id="300" r:id="rId92"/>
    <p:sldId id="301" r:id="rId93"/>
    <p:sldId id="302" r:id="rId94"/>
    <p:sldId id="303" r:id="rId95"/>
    <p:sldId id="304" r:id="rId96"/>
    <p:sldId id="305" r:id="rId97"/>
    <p:sldId id="343" r:id="rId98"/>
    <p:sldId id="306" r:id="rId99"/>
    <p:sldId id="307" r:id="rId100"/>
    <p:sldId id="345" r:id="rId101"/>
    <p:sldId id="308" r:id="rId102"/>
    <p:sldId id="309" r:id="rId103"/>
    <p:sldId id="310" r:id="rId104"/>
    <p:sldId id="311" r:id="rId105"/>
    <p:sldId id="312" r:id="rId106"/>
    <p:sldId id="313" r:id="rId107"/>
    <p:sldId id="314" r:id="rId108"/>
    <p:sldId id="315" r:id="rId109"/>
    <p:sldId id="316" r:id="rId110"/>
    <p:sldId id="344" r:id="rId111"/>
    <p:sldId id="317" r:id="rId112"/>
    <p:sldId id="318" r:id="rId113"/>
    <p:sldId id="278" r:id="rId114"/>
    <p:sldId id="279" r:id="rId115"/>
  </p:sldIdLst>
  <p:sldSz cx="12192000" cy="6858000"/>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apadopouli" initials="MP" lastIdx="2" clrIdx="0">
    <p:extLst>
      <p:ext uri="{19B8F6BF-5375-455C-9EA6-DF929625EA0E}">
        <p15:presenceInfo xmlns:p15="http://schemas.microsoft.com/office/powerpoint/2012/main" xmlns="" userId="S-1-5-21-676814388-1321436977-1990613996-2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A671"/>
    <a:srgbClr val="9CCE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9" autoAdjust="0"/>
    <p:restoredTop sz="94660"/>
  </p:normalViewPr>
  <p:slideViewPr>
    <p:cSldViewPr snapToGrid="0">
      <p:cViewPr varScale="1">
        <p:scale>
          <a:sx n="46" d="100"/>
          <a:sy n="46" d="100"/>
        </p:scale>
        <p:origin x="-548" y="-80"/>
      </p:cViewPr>
      <p:guideLst>
        <p:guide orient="horz" pos="2160"/>
        <p:guide pos="3840"/>
      </p:guideLst>
    </p:cSldViewPr>
  </p:slideViewPr>
  <p:notesTextViewPr>
    <p:cViewPr>
      <p:scale>
        <a:sx n="1" d="1"/>
        <a:sy n="1" d="1"/>
      </p:scale>
      <p:origin x="0" y="0"/>
    </p:cViewPr>
  </p:notesTextViewPr>
  <p:sorterViewPr>
    <p:cViewPr>
      <p:scale>
        <a:sx n="60" d="100"/>
        <a:sy n="60" d="100"/>
      </p:scale>
      <p:origin x="0" y="1864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8T11:36:35.176" idx="1">
    <p:pos x="10" y="10"/>
    <p:text>Entropy essentially is representing the amount of otherness of the, of the information in all the partitions. So we still use this graph, this figure to represent conceptually we have ground truths represented by different color points, we have clusters represented by different ellipses. For entropy of clustering C. Suppose we got R clusters. It's, it's essentially this is the entropy of every particular cluster. Then we add all these clusters together we get entropy for the clustering C. Then for each cluster, actually the entropy is based on the probability of C sub i. The probability of clustering C sub i is based on the number of points in this cluster divided by the total number of points. Then entropy of partitioning T is essentially defined a similar way. Suppose we have ground truths j from 1 to k, these k groupSo for each ground truth is, PT sub i we actually can get a, the probability of the ground truth as defined by these P sub t, sub i, okay. Then we add all their entropies together for all the K ground truths we get a ground truth for the whole partition. Then what we're interested in is the entropy of T with respect to clustering C sub i. That means we want to see how the ground truth is distributed within each cluster. So you probably can see this j represent the ground truth, and the i represents the really clusters. So we probably want to see such distribution so we can work out the entropy of T with respect to the cluster C sub i. Then if we want to get to the conditional entropy of T with respect to whole clustering C, then we just add all these together. Because this one is just for cluster C sub i, but we total have r clusters, we add all these up proportionally, then we will get the whole conditional entropy of T with respect to the whole clustering of C. Conceptually, we can see the more of a cluster's membership has split into different partitions, the higher the conditional entropy. That's the less desirable. You probably can see if, if you're partitions, wide spread into different clusters it is no good. Okay. For perfect clustering the conditional entropy value should be 0. The worse conditional entropy value, is log k. We can use a transformation formula like this. We can transfer on this conditional entropy To be the joint-entropy, minus the clustering's entropy. So, you probably can see, that's the conditional formula transformation.</p:text>
    <p:extLst>
      <p:ext uri="{C676402C-5697-4E1C-873F-D02D1690AC5C}">
        <p15:threadingInfo xmlns:p15="http://schemas.microsoft.com/office/powerpoint/2012/main" xmlns=""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0-18T11:37:47.486" idx="2">
    <p:pos x="10" y="10"/>
    <p:text>The Mutual Information is also defined in, information's theory, introduced there. But it's also very useful in machine learning and data mining. Okay. Essentially, the mutual information quantifies the amount of shared information, between the clustering C and the partitioning T. So you can probably see the formula, we have r clusters, we have k ground truths. So they are mutual information essentially so adding all these up together. This is a similar formula as entropy, but it's different because you can probably see this part is really, this ij's probability divided by this cross rings property and a partitioning's property. That means we want to measure the dependency between the observed joint probability p sub ij of C and T, and the expected joint probability of PC sub i and PT sub j. Under the independence assumption. Of course, if c and t are really independent that means they really want equal distance to this. Then you probably can see this is one actually when you take log this becomes 0, okay. Of course in this case, this is no good because it implies these ground truths actually scatter r around different clusters. However there's no upper bound on the mutual information, which is less desirable. That's why we need to introduce a normalized mutual information. That means we want to normalize the range from 0 to the highest wines one. Then the value close to 1 actually indicates a good clustering, a value close to 0 means they are almost accompanied to random independent assignment. Okay, then this normalized mutual information essentially is you take the mutual information. Divide by the entropy of clustering and divided by entropy of partitioning. You product them together, take their square root, or you can transfer in this way. So this is, quite useful, because you will know once you're clustering based on your external measure. Your cluster becomes perfect if their value is very close to one.</p:text>
    <p:extLst>
      <p:ext uri="{C676402C-5697-4E1C-873F-D02D1690AC5C}">
        <p15:threadingInfo xmlns:p15="http://schemas.microsoft.com/office/powerpoint/2012/main" xmlns=""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C0D218D-6194-4842-9231-160AFA3E9F24}" type="datetimeFigureOut">
              <a:rPr lang="el-GR" smtClean="0"/>
              <a:pPr/>
              <a:t>29/4/2018</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954D2E2-837E-449D-ADC6-633897A112E9}" type="slidenum">
              <a:rPr lang="el-GR" smtClean="0"/>
              <a:pPr/>
              <a:t>‹#›</a:t>
            </a:fld>
            <a:endParaRPr lang="el-GR"/>
          </a:p>
        </p:txBody>
      </p:sp>
    </p:spTree>
    <p:extLst>
      <p:ext uri="{BB962C8B-B14F-4D97-AF65-F5344CB8AC3E}">
        <p14:creationId xmlns:p14="http://schemas.microsoft.com/office/powerpoint/2010/main" xmlns="" val="100444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5"/>
          <p:cNvSpPr>
            <a:spLocks noGrp="1" noChangeArrowheads="1"/>
          </p:cNvSpPr>
          <p:nvPr>
            <p:ph type="sldNum"/>
          </p:nvPr>
        </p:nvSpPr>
        <p:spPr>
          <a:ln/>
        </p:spPr>
        <p:txBody>
          <a:bodyPr/>
          <a:lstStyle/>
          <a:p>
            <a:fld id="{5CBF315C-1B69-46CF-B530-1A9830B98D26}" type="slidenum">
              <a:rPr lang="en-US"/>
              <a:pPr/>
              <a:t>1</a:t>
            </a:fld>
            <a:endParaRPr lang="en-US" dirty="0"/>
          </a:p>
        </p:txBody>
      </p:sp>
      <p:sp>
        <p:nvSpPr>
          <p:cNvPr id="26625" name="Text Box 1"/>
          <p:cNvSpPr txBox="1">
            <a:spLocks noChangeArrowheads="1"/>
          </p:cNvSpPr>
          <p:nvPr/>
        </p:nvSpPr>
        <p:spPr bwMode="auto">
          <a:xfrm>
            <a:off x="3847297" y="9431504"/>
            <a:ext cx="2942049" cy="487322"/>
          </a:xfrm>
          <a:prstGeom prst="rect">
            <a:avLst/>
          </a:prstGeom>
          <a:noFill/>
          <a:ln w="9525">
            <a:noFill/>
            <a:round/>
            <a:headEnd/>
            <a:tailEnd/>
          </a:ln>
          <a:effectLst/>
        </p:spPr>
        <p:txBody>
          <a:bodyPr lIns="0" tIns="0" rIns="0" bIns="0" anchor="b"/>
          <a:lstStyle/>
          <a:p>
            <a:pPr algn="r">
              <a:tabLst>
                <a:tab pos="0" algn="l"/>
                <a:tab pos="405619" algn="l"/>
                <a:tab pos="811238" algn="l"/>
                <a:tab pos="1216858" algn="l"/>
                <a:tab pos="1622477" algn="l"/>
                <a:tab pos="2028096" algn="l"/>
                <a:tab pos="2433715" algn="l"/>
                <a:tab pos="2839336" algn="l"/>
                <a:tab pos="3244955" algn="l"/>
                <a:tab pos="3650574" algn="l"/>
                <a:tab pos="4056193" algn="l"/>
                <a:tab pos="4461813" algn="l"/>
                <a:tab pos="4867431" algn="l"/>
                <a:tab pos="5273051" algn="l"/>
                <a:tab pos="5678670" algn="l"/>
                <a:tab pos="6084290" algn="l"/>
                <a:tab pos="6489908" algn="l"/>
                <a:tab pos="6895528" algn="l"/>
                <a:tab pos="7301147" algn="l"/>
                <a:tab pos="7706767" algn="l"/>
                <a:tab pos="8112387" algn="l"/>
              </a:tabLst>
            </a:pPr>
            <a:fld id="{779D38FD-D2CB-4C35-AEE3-E5AA11246B5A}" type="slidenum">
              <a:rPr lang="en-US" sz="1300">
                <a:solidFill>
                  <a:srgbClr val="000000"/>
                </a:solidFill>
                <a:latin typeface="Times New Roman" pitchFamily="16" charset="0"/>
                <a:ea typeface="DejaVu Sans" charset="0"/>
                <a:cs typeface="DejaVu Sans" charset="0"/>
              </a:rPr>
              <a:pPr algn="r">
                <a:tabLst>
                  <a:tab pos="0" algn="l"/>
                  <a:tab pos="405619" algn="l"/>
                  <a:tab pos="811238" algn="l"/>
                  <a:tab pos="1216858" algn="l"/>
                  <a:tab pos="1622477" algn="l"/>
                  <a:tab pos="2028096" algn="l"/>
                  <a:tab pos="2433715" algn="l"/>
                  <a:tab pos="2839336" algn="l"/>
                  <a:tab pos="3244955" algn="l"/>
                  <a:tab pos="3650574" algn="l"/>
                  <a:tab pos="4056193" algn="l"/>
                  <a:tab pos="4461813" algn="l"/>
                  <a:tab pos="4867431" algn="l"/>
                  <a:tab pos="5273051" algn="l"/>
                  <a:tab pos="5678670" algn="l"/>
                  <a:tab pos="6084290" algn="l"/>
                  <a:tab pos="6489908" algn="l"/>
                  <a:tab pos="6895528" algn="l"/>
                  <a:tab pos="7301147" algn="l"/>
                  <a:tab pos="7706767" algn="l"/>
                  <a:tab pos="8112387" algn="l"/>
                </a:tabLst>
              </a:pPr>
              <a:t>1</a:t>
            </a:fld>
            <a:endParaRPr lang="en-US" sz="1300" dirty="0">
              <a:solidFill>
                <a:srgbClr val="000000"/>
              </a:solidFill>
              <a:latin typeface="Times New Roman" pitchFamily="16" charset="0"/>
              <a:ea typeface="DejaVu Sans" charset="0"/>
              <a:cs typeface="DejaVu Sans" charset="0"/>
            </a:endParaRPr>
          </a:p>
        </p:txBody>
      </p:sp>
      <p:sp>
        <p:nvSpPr>
          <p:cNvPr id="26626" name="Rectangle 2"/>
          <p:cNvSpPr txBox="1">
            <a:spLocks noGrp="1" noRot="1" noChangeAspect="1" noChangeArrowheads="1"/>
          </p:cNvSpPr>
          <p:nvPr>
            <p:ph type="sldImg"/>
          </p:nvPr>
        </p:nvSpPr>
        <p:spPr bwMode="auto">
          <a:xfrm>
            <a:off x="87313" y="750888"/>
            <a:ext cx="6623050" cy="3725862"/>
          </a:xfrm>
          <a:prstGeom prst="rect">
            <a:avLst/>
          </a:prstGeom>
          <a:solidFill>
            <a:srgbClr val="FFFFFF"/>
          </a:solidFill>
          <a:ln>
            <a:solidFill>
              <a:srgbClr val="000000"/>
            </a:solidFill>
            <a:miter lim="800000"/>
            <a:headEnd/>
            <a:tailEnd/>
          </a:ln>
        </p:spPr>
      </p:sp>
      <p:sp>
        <p:nvSpPr>
          <p:cNvPr id="26627" name="Rectangle 3"/>
          <p:cNvSpPr txBox="1">
            <a:spLocks noGrp="1" noChangeArrowheads="1"/>
          </p:cNvSpPr>
          <p:nvPr>
            <p:ph type="body" idx="1"/>
          </p:nvPr>
        </p:nvSpPr>
        <p:spPr bwMode="auto">
          <a:xfrm>
            <a:off x="680325" y="4714973"/>
            <a:ext cx="5438419" cy="4467386"/>
          </a:xfrm>
          <a:prstGeom prst="rect">
            <a:avLst/>
          </a:prstGeom>
          <a:noFill/>
          <a:ln>
            <a:round/>
            <a:headEnd/>
            <a:tailEnd/>
          </a:ln>
        </p:spPr>
        <p:txBody>
          <a:bodyPr wrap="none" anchor="ctr"/>
          <a:lstStyle/>
          <a:p>
            <a:endParaRPr lang="el-GR" dirty="0"/>
          </a:p>
        </p:txBody>
      </p:sp>
    </p:spTree>
    <p:extLst>
      <p:ext uri="{BB962C8B-B14F-4D97-AF65-F5344CB8AC3E}">
        <p14:creationId xmlns:p14="http://schemas.microsoft.com/office/powerpoint/2010/main" xmlns="" val="39024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28F7D3C-50BD-4B55-8033-236941C078D3}" type="slidenum">
              <a:rPr lang="en-GB" altLang="el-GR" sz="1200"/>
              <a:pPr eaLnBrk="1" hangingPunct="1"/>
              <a:t>56</a:t>
            </a:fld>
            <a:endParaRPr lang="en-GB" altLang="el-GR"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a typeface="ＭＳ Ｐゴシック" charset="0"/>
              <a:cs typeface="+mn-cs"/>
            </a:endParaRPr>
          </a:p>
        </p:txBody>
      </p:sp>
    </p:spTree>
    <p:extLst>
      <p:ext uri="{BB962C8B-B14F-4D97-AF65-F5344CB8AC3E}">
        <p14:creationId xmlns:p14="http://schemas.microsoft.com/office/powerpoint/2010/main" xmlns="" val="421998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4F52005-36BC-4CE8-8FBF-743C7F6B444F}" type="datetimeFigureOut">
              <a:rPr lang="el-GR" smtClean="0"/>
              <a:pPr/>
              <a:t>29/4/2018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425534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F52005-36BC-4CE8-8FBF-743C7F6B444F}" type="datetimeFigureOut">
              <a:rPr lang="el-GR" smtClean="0"/>
              <a:pPr/>
              <a:t>29/4/2018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271135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F52005-36BC-4CE8-8FBF-743C7F6B444F}" type="datetimeFigureOut">
              <a:rPr lang="el-GR" smtClean="0"/>
              <a:pPr/>
              <a:t>29/4/2018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324739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t>Basic Biostat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9: Basics of Hypothesis Testing</a:t>
            </a:r>
          </a:p>
        </p:txBody>
      </p:sp>
      <p:sp>
        <p:nvSpPr>
          <p:cNvPr id="7" name="Rectangle 6"/>
          <p:cNvSpPr>
            <a:spLocks noGrp="1" noChangeArrowheads="1"/>
          </p:cNvSpPr>
          <p:nvPr>
            <p:ph type="sldNum" sz="quarter" idx="12"/>
          </p:nvPr>
        </p:nvSpPr>
        <p:spPr>
          <a:ln/>
        </p:spPr>
        <p:txBody>
          <a:bodyPr/>
          <a:lstStyle>
            <a:lvl1pPr>
              <a:defRPr/>
            </a:lvl1pPr>
          </a:lstStyle>
          <a:p>
            <a:fld id="{FA9C0FEF-FB0E-4FC7-A001-5DF6A24B551C}" type="slidenum">
              <a:rPr lang="en-US" altLang="el-GR"/>
              <a:pPr/>
              <a:t>‹#›</a:t>
            </a:fld>
            <a:endParaRPr lang="en-US" altLang="el-GR"/>
          </a:p>
        </p:txBody>
      </p:sp>
    </p:spTree>
    <p:extLst>
      <p:ext uri="{BB962C8B-B14F-4D97-AF65-F5344CB8AC3E}">
        <p14:creationId xmlns:p14="http://schemas.microsoft.com/office/powerpoint/2010/main" xmlns="" val="378267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09600" y="277813"/>
            <a:ext cx="10972800" cy="585311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EA127D25-813F-423B-BB25-972734CF053D}" type="slidenum">
              <a:rPr lang="el-GR" altLang="el-GR"/>
              <a:pPr>
                <a:defRPr/>
              </a:pPr>
              <a:t>‹#›</a:t>
            </a:fld>
            <a:endParaRPr lang="el-GR" altLang="el-GR"/>
          </a:p>
        </p:txBody>
      </p:sp>
    </p:spTree>
    <p:extLst>
      <p:ext uri="{BB962C8B-B14F-4D97-AF65-F5344CB8AC3E}">
        <p14:creationId xmlns:p14="http://schemas.microsoft.com/office/powerpoint/2010/main" xmlns="" val="314152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4"/>
            <a:ext cx="10972800" cy="1139825"/>
          </a:xfrm>
        </p:spPr>
        <p:txBody>
          <a:bodyPr/>
          <a:lstStyle/>
          <a:p>
            <a:r>
              <a:rPr lang="el-GR" smtClean="0"/>
              <a:t>Kλικ για επεξεργασία του τίτλου</a:t>
            </a:r>
            <a:endParaRPr lang="en-US"/>
          </a:p>
        </p:txBody>
      </p:sp>
      <p:sp>
        <p:nvSpPr>
          <p:cNvPr id="3" name="2 - Θέση κειμένου"/>
          <p:cNvSpPr>
            <a:spLocks noGrp="1"/>
          </p:cNvSpPr>
          <p:nvPr>
            <p:ph type="body" sz="half" idx="1"/>
          </p:nvPr>
        </p:nvSpPr>
        <p:spPr>
          <a:xfrm>
            <a:off x="609600" y="1600201"/>
            <a:ext cx="53848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6197600" y="1600201"/>
            <a:ext cx="53848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E996DC-08C2-4AB5-BDAB-E84983487852}" type="slidenum">
              <a:rPr lang="el-GR" altLang="el-GR"/>
              <a:pPr>
                <a:defRPr/>
              </a:pPr>
              <a:t>‹#›</a:t>
            </a:fld>
            <a:endParaRPr lang="el-GR" altLang="el-GR"/>
          </a:p>
        </p:txBody>
      </p:sp>
    </p:spTree>
    <p:extLst>
      <p:ext uri="{BB962C8B-B14F-4D97-AF65-F5344CB8AC3E}">
        <p14:creationId xmlns:p14="http://schemas.microsoft.com/office/powerpoint/2010/main" xmlns="" val="237627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F52005-36BC-4CE8-8FBF-743C7F6B444F}" type="datetimeFigureOut">
              <a:rPr lang="el-GR" smtClean="0"/>
              <a:pPr/>
              <a:t>29/4/2018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416138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52005-36BC-4CE8-8FBF-743C7F6B444F}" type="datetimeFigureOut">
              <a:rPr lang="el-GR" smtClean="0"/>
              <a:pPr/>
              <a:t>29/4/2018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176880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4F52005-36BC-4CE8-8FBF-743C7F6B444F}" type="datetimeFigureOut">
              <a:rPr lang="el-GR" smtClean="0"/>
              <a:pPr/>
              <a:t>29/4/2018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335107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4F52005-36BC-4CE8-8FBF-743C7F6B444F}" type="datetimeFigureOut">
              <a:rPr lang="el-GR" smtClean="0"/>
              <a:pPr/>
              <a:t>29/4/2018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2165623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4F52005-36BC-4CE8-8FBF-743C7F6B444F}" type="datetimeFigureOut">
              <a:rPr lang="el-GR" smtClean="0"/>
              <a:pPr/>
              <a:t>29/4/2018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278454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52005-36BC-4CE8-8FBF-743C7F6B444F}" type="datetimeFigureOut">
              <a:rPr lang="el-GR" smtClean="0"/>
              <a:pPr/>
              <a:t>29/4/2018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357277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52005-36BC-4CE8-8FBF-743C7F6B444F}" type="datetimeFigureOut">
              <a:rPr lang="el-GR" smtClean="0"/>
              <a:pPr/>
              <a:t>29/4/2018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334725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52005-36BC-4CE8-8FBF-743C7F6B444F}" type="datetimeFigureOut">
              <a:rPr lang="el-GR" smtClean="0"/>
              <a:pPr/>
              <a:t>29/4/2018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75596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52005-36BC-4CE8-8FBF-743C7F6B444F}" type="datetimeFigureOut">
              <a:rPr lang="el-GR" smtClean="0"/>
              <a:pPr/>
              <a:t>29/4/2018</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CCD0E-428D-470B-A44F-6A3C27ECBDD1}" type="slidenum">
              <a:rPr lang="el-GR" smtClean="0"/>
              <a:pPr/>
              <a:t>‹#›</a:t>
            </a:fld>
            <a:endParaRPr lang="el-GR"/>
          </a:p>
        </p:txBody>
      </p:sp>
    </p:spTree>
    <p:extLst>
      <p:ext uri="{BB962C8B-B14F-4D97-AF65-F5344CB8AC3E}">
        <p14:creationId xmlns:p14="http://schemas.microsoft.com/office/powerpoint/2010/main" xmlns="" val="921847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ics.forth.gr/mobile"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10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sd.uoc.gr/" TargetMode="External"/><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emf"/></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9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6.png"/></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9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uoc_logo.jpg"/>
          <p:cNvPicPr>
            <a:picLocks noChangeAspect="1"/>
          </p:cNvPicPr>
          <p:nvPr/>
        </p:nvPicPr>
        <p:blipFill>
          <a:blip r:embed="rId3" cstate="print"/>
          <a:stretch>
            <a:fillRect/>
          </a:stretch>
        </p:blipFill>
        <p:spPr bwMode="auto">
          <a:xfrm>
            <a:off x="9219999" y="0"/>
            <a:ext cx="1448000" cy="1556792"/>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0" y="0"/>
            <a:ext cx="2326098" cy="1124744"/>
          </a:xfrm>
          <a:prstGeom prst="rect">
            <a:avLst/>
          </a:prstGeom>
        </p:spPr>
      </p:pic>
      <p:sp>
        <p:nvSpPr>
          <p:cNvPr id="11" name="Text Box 2"/>
          <p:cNvSpPr txBox="1">
            <a:spLocks noChangeArrowheads="1"/>
          </p:cNvSpPr>
          <p:nvPr/>
        </p:nvSpPr>
        <p:spPr bwMode="auto">
          <a:xfrm>
            <a:off x="3287688" y="2564904"/>
            <a:ext cx="5688632" cy="1728192"/>
          </a:xfrm>
          <a:prstGeom prst="rect">
            <a:avLst/>
          </a:prstGeom>
          <a:noFill/>
          <a:ln w="9525">
            <a:noFill/>
            <a:round/>
            <a:headEnd/>
            <a:tailEnd/>
          </a:ln>
          <a:effectLst/>
        </p:spPr>
        <p:txBody>
          <a:bodyPr lIns="0" tIns="25471" rIns="0" bIns="0" anchor="ctr"/>
          <a:lstStyle/>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US" dirty="0">
              <a:solidFill>
                <a:srgbClr val="000000"/>
              </a:solidFill>
              <a:latin typeface="+mj-lt"/>
              <a:ea typeface="WenQuanYi Micro Hei" charset="0"/>
              <a:cs typeface="WenQuanYi Micro Hei" charset="0"/>
            </a:endParaRP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US" sz="2400" b="1" dirty="0">
                <a:solidFill>
                  <a:srgbClr val="000000"/>
                </a:solidFill>
                <a:ea typeface="WenQuanYi Micro Hei" charset="0"/>
                <a:cs typeface="WenQuanYi Micro Hei" charset="0"/>
              </a:rPr>
              <a:t>Maria Papadopouli</a:t>
            </a: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US" sz="2200" dirty="0">
                <a:solidFill>
                  <a:srgbClr val="000000"/>
                </a:solidFill>
                <a:ea typeface="WenQuanYi Micro Hei" charset="0"/>
                <a:cs typeface="WenQuanYi Micro Hei" charset="0"/>
              </a:rPr>
              <a:t>Professor </a:t>
            </a: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US" dirty="0">
                <a:solidFill>
                  <a:srgbClr val="000000"/>
                </a:solidFill>
                <a:latin typeface="+mj-lt"/>
                <a:ea typeface="WenQuanYi Micro Hei" charset="0"/>
                <a:cs typeface="WenQuanYi Micro Hei" charset="0"/>
              </a:rPr>
              <a:t>University of Crete</a:t>
            </a: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US" dirty="0">
                <a:solidFill>
                  <a:srgbClr val="000000"/>
                </a:solidFill>
                <a:latin typeface="+mj-lt"/>
                <a:ea typeface="WenQuanYi Micro Hei" charset="0"/>
                <a:cs typeface="WenQuanYi Micro Hei" charset="0"/>
              </a:rPr>
              <a:t>Foundation for Research &amp; Technology – Hellas (FORTH)</a:t>
            </a: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r>
              <a:rPr lang="en-GB" sz="1600" b="1" dirty="0">
                <a:solidFill>
                  <a:srgbClr val="000000"/>
                </a:solidFill>
                <a:latin typeface="+mj-lt"/>
                <a:ea typeface="WenQuanYi Micro Hei" charset="0"/>
                <a:cs typeface="WenQuanYi Micro Hei" charset="0"/>
                <a:hlinkClick r:id="rId5"/>
              </a:rPr>
              <a:t>http://www.ics.forth.gr/mobile</a:t>
            </a:r>
            <a:endParaRPr lang="en-GB" sz="1600" b="1" dirty="0">
              <a:solidFill>
                <a:srgbClr val="000000"/>
              </a:solidFill>
              <a:latin typeface="+mj-lt"/>
              <a:ea typeface="WenQuanYi Micro Hei" charset="0"/>
              <a:cs typeface="WenQuanYi Micro Hei" charset="0"/>
            </a:endParaRPr>
          </a:p>
          <a:p>
            <a:pPr marL="311045" indent="-298085" algn="ctr">
              <a:tabLst>
                <a:tab pos="311045" algn="l"/>
                <a:tab pos="725771" algn="l"/>
                <a:tab pos="1140497" algn="l"/>
                <a:tab pos="1555223" algn="l"/>
                <a:tab pos="1969949" algn="l"/>
                <a:tab pos="2384675" algn="l"/>
                <a:tab pos="2799401" algn="l"/>
                <a:tab pos="3214127" algn="l"/>
                <a:tab pos="3628854" algn="l"/>
                <a:tab pos="4043580" algn="l"/>
                <a:tab pos="4458306" algn="l"/>
                <a:tab pos="4873032" algn="l"/>
                <a:tab pos="5287758" algn="l"/>
                <a:tab pos="5702484" algn="l"/>
                <a:tab pos="6117210" algn="l"/>
                <a:tab pos="6531936" algn="l"/>
                <a:tab pos="6946663" algn="l"/>
                <a:tab pos="7361389" algn="l"/>
                <a:tab pos="7776115" algn="l"/>
                <a:tab pos="8190841" algn="l"/>
                <a:tab pos="8605567" algn="l"/>
              </a:tabLst>
            </a:pPr>
            <a:endParaRPr lang="en-GB" sz="1600" dirty="0">
              <a:solidFill>
                <a:srgbClr val="000000"/>
              </a:solidFill>
              <a:latin typeface="+mj-lt"/>
              <a:ea typeface="WenQuanYi Micro Hei" charset="0"/>
              <a:cs typeface="WenQuanYi Micro Hei" charset="0"/>
            </a:endParaRPr>
          </a:p>
        </p:txBody>
      </p:sp>
      <p:sp>
        <p:nvSpPr>
          <p:cNvPr id="3073" name="Text Box 1"/>
          <p:cNvSpPr txBox="1">
            <a:spLocks noChangeArrowheads="1"/>
          </p:cNvSpPr>
          <p:nvPr/>
        </p:nvSpPr>
        <p:spPr bwMode="auto">
          <a:xfrm>
            <a:off x="1631504" y="548680"/>
            <a:ext cx="9144000" cy="1398406"/>
          </a:xfrm>
          <a:prstGeom prst="rect">
            <a:avLst/>
          </a:prstGeom>
          <a:noFill/>
          <a:ln w="9525">
            <a:noFill/>
            <a:round/>
            <a:headEnd/>
            <a:tailEnd/>
          </a:ln>
          <a:effectLst/>
        </p:spPr>
        <p:txBody>
          <a:bodyPr lIns="0" tIns="35268" rIns="0" bIns="0" anchor="ct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536446" algn="l"/>
                <a:tab pos="9193096" algn="l"/>
              </a:tabLst>
            </a:pPr>
            <a:endParaRPr lang="en-US" sz="3600" b="1" dirty="0">
              <a:solidFill>
                <a:srgbClr val="0070C0"/>
              </a:solidFill>
              <a:latin typeface="+mj-lt"/>
              <a:ea typeface="WenQuanYi Micro Hei" charset="0"/>
              <a:cs typeface="WenQuanYi Micro Hei" charset="0"/>
            </a:endParaRPr>
          </a:p>
        </p:txBody>
      </p:sp>
      <p:sp>
        <p:nvSpPr>
          <p:cNvPr id="8" name="Rectangle 7"/>
          <p:cNvSpPr/>
          <p:nvPr/>
        </p:nvSpPr>
        <p:spPr>
          <a:xfrm>
            <a:off x="7896200" y="5"/>
            <a:ext cx="2268406" cy="360755"/>
          </a:xfrm>
          <a:prstGeom prst="rect">
            <a:avLst/>
          </a:prstGeom>
        </p:spPr>
        <p:txBody>
          <a:bodyPr wrap="none" lIns="82945" tIns="41473" rIns="82945" bIns="41473">
            <a:spAutoFit/>
          </a:bodyPr>
          <a:lstStyle/>
          <a:p>
            <a:r>
              <a:rPr lang="en-US" b="1" dirty="0">
                <a:solidFill>
                  <a:srgbClr val="C4760E"/>
                </a:solidFill>
              </a:rPr>
              <a:t>UNIVERSITY OF CRETE</a:t>
            </a:r>
            <a:endParaRPr lang="el-GR" b="1" dirty="0">
              <a:solidFill>
                <a:srgbClr val="C4760E"/>
              </a:solidFill>
            </a:endParaRPr>
          </a:p>
        </p:txBody>
      </p:sp>
      <p:pic>
        <p:nvPicPr>
          <p:cNvPr id="3075" name="Picture 3"/>
          <p:cNvPicPr>
            <a:picLocks noChangeAspect="1" noChangeArrowheads="1"/>
          </p:cNvPicPr>
          <p:nvPr/>
        </p:nvPicPr>
        <p:blipFill>
          <a:blip r:embed="rId6" cstate="print"/>
          <a:srcRect/>
          <a:stretch>
            <a:fillRect/>
          </a:stretch>
        </p:blipFill>
        <p:spPr bwMode="auto">
          <a:xfrm>
            <a:off x="1524000" y="4725144"/>
            <a:ext cx="9144001" cy="1451672"/>
          </a:xfrm>
          <a:prstGeom prst="rect">
            <a:avLst/>
          </a:prstGeom>
          <a:noFill/>
          <a:ln w="9525">
            <a:noFill/>
            <a:round/>
            <a:headEnd/>
            <a:tailEnd/>
          </a:ln>
          <a:effectLst/>
        </p:spPr>
      </p:pic>
      <p:sp>
        <p:nvSpPr>
          <p:cNvPr id="17" name="Footer Placeholder 11"/>
          <p:cNvSpPr txBox="1">
            <a:spLocks/>
          </p:cNvSpPr>
          <p:nvPr/>
        </p:nvSpPr>
        <p:spPr>
          <a:xfrm>
            <a:off x="1199456" y="6669365"/>
            <a:ext cx="9865096" cy="45719"/>
          </a:xfrm>
          <a:prstGeom prst="rect">
            <a:avLst/>
          </a:prstGeom>
        </p:spPr>
        <p:txBody>
          <a:bodyPr anchor="ctr"/>
          <a:lstStyle>
            <a:defPPr>
              <a:defRPr lang="el-GR"/>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sz="1400" b="1" dirty="0"/>
          </a:p>
        </p:txBody>
      </p:sp>
      <p:sp>
        <p:nvSpPr>
          <p:cNvPr id="10" name="Slide Number Placeholder 9"/>
          <p:cNvSpPr>
            <a:spLocks noGrp="1"/>
          </p:cNvSpPr>
          <p:nvPr>
            <p:ph type="sldNum" sz="quarter" idx="12"/>
          </p:nvPr>
        </p:nvSpPr>
        <p:spPr>
          <a:xfrm>
            <a:off x="8112224" y="6492880"/>
            <a:ext cx="2133600" cy="365125"/>
          </a:xfrm>
        </p:spPr>
        <p:txBody>
          <a:bodyPr/>
          <a:lstStyle/>
          <a:p>
            <a:fld id="{DF17590C-E3D4-4FA3-BC76-2DDCB2753019}" type="slidenum">
              <a:rPr lang="el-GR" smtClean="0"/>
              <a:pPr/>
              <a:t>1</a:t>
            </a:fld>
            <a:endParaRPr lang="el-GR" dirty="0"/>
          </a:p>
        </p:txBody>
      </p:sp>
      <p:sp>
        <p:nvSpPr>
          <p:cNvPr id="105473" name="Rectangle 1"/>
          <p:cNvSpPr>
            <a:spLocks noChangeArrowheads="1"/>
          </p:cNvSpPr>
          <p:nvPr/>
        </p:nvSpPr>
        <p:spPr bwMode="auto">
          <a:xfrm>
            <a:off x="1271464" y="1048384"/>
            <a:ext cx="93965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smtClean="0">
                <a:solidFill>
                  <a:srgbClr val="0070C0"/>
                </a:solidFill>
              </a:rPr>
              <a:t>Modeling </a:t>
            </a:r>
            <a:r>
              <a:rPr lang="en-US" sz="3200" b="1" dirty="0">
                <a:solidFill>
                  <a:srgbClr val="0070C0"/>
                </a:solidFill>
              </a:rPr>
              <a:t>Tools for Null Hypothesis Testing &amp; Correlation</a:t>
            </a:r>
            <a:endParaRPr lang="el-GR" sz="3200" b="1" dirty="0">
              <a:solidFill>
                <a:srgbClr val="0070C0"/>
              </a:solidFill>
            </a:endParaRPr>
          </a:p>
          <a:p>
            <a:pPr lvl="0" algn="ctr" fontAlgn="base">
              <a:spcBef>
                <a:spcPct val="0"/>
              </a:spcBef>
              <a:spcAft>
                <a:spcPct val="0"/>
              </a:spcAft>
            </a:pPr>
            <a:r>
              <a:rPr lang="en-US" sz="3000" dirty="0" smtClean="0">
                <a:solidFill>
                  <a:srgbClr val="002060"/>
                </a:solidFill>
              </a:rPr>
              <a:t> </a:t>
            </a:r>
            <a:r>
              <a:rPr lang="en-US" sz="3200" dirty="0" smtClean="0"/>
              <a:t> </a:t>
            </a:r>
            <a:r>
              <a:rPr lang="en-US" sz="3200" dirty="0"/>
              <a:t/>
            </a:r>
            <a:br>
              <a:rPr lang="en-US" sz="3200" dirty="0"/>
            </a:br>
            <a:endParaRPr lang="en-GB" sz="3000" b="1" dirty="0">
              <a:solidFill>
                <a:srgbClr val="002060"/>
              </a:solidFill>
              <a:ea typeface="Times New Roman" pitchFamily="18" charset="0"/>
              <a:cs typeface="Times New Roman" pitchFamily="18" charset="0"/>
            </a:endParaRPr>
          </a:p>
          <a:p>
            <a:pPr algn="just" fontAlgn="base">
              <a:spcBef>
                <a:spcPct val="0"/>
              </a:spcBef>
              <a:spcAft>
                <a:spcPct val="0"/>
              </a:spcAft>
            </a:pPr>
            <a:r>
              <a:rPr lang="en-GB" sz="3000" b="1" dirty="0">
                <a:solidFill>
                  <a:srgbClr val="002060"/>
                </a:solidFill>
                <a:latin typeface="Times New Roman" pitchFamily="18" charset="0"/>
                <a:ea typeface="Times New Roman" pitchFamily="18" charset="0"/>
                <a:cs typeface="Times New Roman" pitchFamily="18" charset="0"/>
              </a:rPr>
              <a:t>        </a:t>
            </a:r>
          </a:p>
        </p:txBody>
      </p:sp>
      <p:sp>
        <p:nvSpPr>
          <p:cNvPr id="13" name="Rectangle 12"/>
          <p:cNvSpPr/>
          <p:nvPr/>
        </p:nvSpPr>
        <p:spPr>
          <a:xfrm>
            <a:off x="1524000" y="6237313"/>
            <a:ext cx="9144000" cy="338554"/>
          </a:xfrm>
          <a:prstGeom prst="rect">
            <a:avLst/>
          </a:prstGeom>
        </p:spPr>
        <p:txBody>
          <a:bodyPr wrap="square">
            <a:spAutoFit/>
          </a:bodyPr>
          <a:lstStyle/>
          <a:p>
            <a:r>
              <a:rPr lang="en-US" sz="1600" b="1" dirty="0" smtClean="0">
                <a:solidFill>
                  <a:schemeClr val="accent6">
                    <a:lumMod val="50000"/>
                  </a:schemeClr>
                </a:solidFill>
              </a:rPr>
              <a:t>.</a:t>
            </a:r>
            <a:endParaRPr lang="el-GR" sz="1600" b="1" dirty="0">
              <a:solidFill>
                <a:schemeClr val="accent6">
                  <a:lumMod val="50000"/>
                </a:schemeClr>
              </a:solidFill>
            </a:endParaRPr>
          </a:p>
        </p:txBody>
      </p:sp>
    </p:spTree>
    <p:extLst>
      <p:ext uri="{BB962C8B-B14F-4D97-AF65-F5344CB8AC3E}">
        <p14:creationId xmlns:p14="http://schemas.microsoft.com/office/powerpoint/2010/main" xmlns="" val="33847932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40" y="0"/>
            <a:ext cx="10515600" cy="1325563"/>
          </a:xfrm>
        </p:spPr>
        <p:txBody>
          <a:bodyPr/>
          <a:lstStyle/>
          <a:p>
            <a:r>
              <a:rPr lang="en-US" dirty="0"/>
              <a:t>Statistical significance tests</a:t>
            </a:r>
            <a:endParaRPr lang="el-GR" dirty="0"/>
          </a:p>
        </p:txBody>
      </p:sp>
      <p:sp>
        <p:nvSpPr>
          <p:cNvPr id="3" name="Content Placeholder 2"/>
          <p:cNvSpPr>
            <a:spLocks noGrp="1"/>
          </p:cNvSpPr>
          <p:nvPr>
            <p:ph idx="1"/>
          </p:nvPr>
        </p:nvSpPr>
        <p:spPr>
          <a:xfrm>
            <a:off x="0" y="1525373"/>
            <a:ext cx="12192000" cy="5032375"/>
          </a:xfrm>
        </p:spPr>
        <p:txBody>
          <a:bodyPr>
            <a:normAutofit fontScale="92500" lnSpcReduction="10000"/>
          </a:bodyPr>
          <a:lstStyle/>
          <a:p>
            <a:r>
              <a:rPr lang="en-US" dirty="0" smtClean="0"/>
              <a:t>Let’s </a:t>
            </a:r>
            <a:r>
              <a:rPr lang="en-US" dirty="0"/>
              <a:t>just think about </a:t>
            </a:r>
            <a:r>
              <a:rPr lang="en-US" b="1" dirty="0" smtClean="0">
                <a:solidFill>
                  <a:schemeClr val="accent6">
                    <a:lumMod val="50000"/>
                  </a:schemeClr>
                </a:solidFill>
              </a:rPr>
              <a:t>a two-tailed test</a:t>
            </a:r>
            <a:r>
              <a:rPr lang="en-US" dirty="0" smtClean="0"/>
              <a:t>: “difference</a:t>
            </a:r>
            <a:r>
              <a:rPr lang="en-US" dirty="0"/>
              <a:t>” </a:t>
            </a:r>
            <a:r>
              <a:rPr lang="en-US" dirty="0" smtClean="0"/>
              <a:t>or “</a:t>
            </a:r>
            <a:r>
              <a:rPr lang="en-US" dirty="0"/>
              <a:t>no difference</a:t>
            </a:r>
            <a:r>
              <a:rPr lang="en-US" dirty="0" smtClean="0"/>
              <a:t>” </a:t>
            </a:r>
          </a:p>
          <a:p>
            <a:r>
              <a:rPr lang="en-US" b="1" dirty="0" smtClean="0">
                <a:solidFill>
                  <a:schemeClr val="accent5">
                    <a:lumMod val="75000"/>
                  </a:schemeClr>
                </a:solidFill>
              </a:rPr>
              <a:t>Null hypothesis</a:t>
            </a:r>
            <a:r>
              <a:rPr lang="en-US" dirty="0" smtClean="0"/>
              <a:t>: there is </a:t>
            </a:r>
            <a:r>
              <a:rPr lang="en-US" dirty="0"/>
              <a:t>no difference between A </a:t>
            </a:r>
            <a:r>
              <a:rPr lang="en-US" dirty="0" smtClean="0"/>
              <a:t>vs. B</a:t>
            </a:r>
            <a:endParaRPr lang="en-US" dirty="0"/>
          </a:p>
          <a:p>
            <a:r>
              <a:rPr lang="en-US" dirty="0" smtClean="0"/>
              <a:t> Assume that </a:t>
            </a:r>
            <a:r>
              <a:rPr lang="en-US" dirty="0" err="1" smtClean="0"/>
              <a:t>o</a:t>
            </a:r>
            <a:r>
              <a:rPr lang="en-US" baseline="-25000" dirty="0" err="1" smtClean="0"/>
              <a:t>A</a:t>
            </a:r>
            <a:r>
              <a:rPr lang="en-US" dirty="0" smtClean="0"/>
              <a:t> &amp; o</a:t>
            </a:r>
            <a:r>
              <a:rPr lang="en-US" baseline="-25000" dirty="0" smtClean="0"/>
              <a:t>B</a:t>
            </a:r>
            <a:r>
              <a:rPr lang="en-US" dirty="0" smtClean="0"/>
              <a:t> </a:t>
            </a:r>
            <a:r>
              <a:rPr lang="en-US" dirty="0"/>
              <a:t>are “sampled” independently from a “</a:t>
            </a:r>
            <a:r>
              <a:rPr lang="en-US" b="1" dirty="0"/>
              <a:t>population</a:t>
            </a:r>
            <a:r>
              <a:rPr lang="en-US" dirty="0" smtClean="0"/>
              <a:t>” </a:t>
            </a:r>
            <a:endParaRPr lang="en-US" dirty="0"/>
          </a:p>
          <a:p>
            <a:r>
              <a:rPr lang="en-US" b="1" dirty="0" smtClean="0">
                <a:solidFill>
                  <a:srgbClr val="0070C0"/>
                </a:solidFill>
              </a:rPr>
              <a:t>Test statistic</a:t>
            </a:r>
            <a:r>
              <a:rPr lang="en-US" dirty="0" smtClean="0"/>
              <a:t>: a function of the </a:t>
            </a:r>
            <a:r>
              <a:rPr lang="en-US" b="1" dirty="0" smtClean="0">
                <a:solidFill>
                  <a:srgbClr val="FF0000"/>
                </a:solidFill>
              </a:rPr>
              <a:t>sample data </a:t>
            </a:r>
            <a:r>
              <a:rPr lang="en-US" b="1" dirty="0" smtClean="0"/>
              <a:t>on which the decision is to be based</a:t>
            </a:r>
          </a:p>
          <a:p>
            <a:pPr marL="0" indent="0">
              <a:buNone/>
            </a:pPr>
            <a:r>
              <a:rPr lang="en-US" dirty="0"/>
              <a:t> </a:t>
            </a:r>
            <a:r>
              <a:rPr lang="en-US" dirty="0" smtClean="0"/>
              <a:t>           </a:t>
            </a:r>
            <a:r>
              <a:rPr lang="en-US" b="1" dirty="0" smtClean="0"/>
              <a:t>t </a:t>
            </a:r>
            <a:r>
              <a:rPr lang="en-US" dirty="0" smtClean="0"/>
              <a:t>( o</a:t>
            </a:r>
            <a:r>
              <a:rPr lang="en-US" baseline="-25000" dirty="0" smtClean="0"/>
              <a:t>1</a:t>
            </a:r>
            <a:r>
              <a:rPr lang="en-US" dirty="0" smtClean="0"/>
              <a:t>, o</a:t>
            </a:r>
            <a:r>
              <a:rPr lang="en-US" baseline="-25000" dirty="0" smtClean="0"/>
              <a:t>2 </a:t>
            </a:r>
            <a:r>
              <a:rPr lang="en-US" dirty="0" smtClean="0"/>
              <a:t>) </a:t>
            </a:r>
            <a:r>
              <a:rPr lang="en-US" dirty="0"/>
              <a:t>= |e </a:t>
            </a:r>
            <a:r>
              <a:rPr lang="en-US" dirty="0" smtClean="0"/>
              <a:t>(o</a:t>
            </a:r>
            <a:r>
              <a:rPr lang="en-US" baseline="-25000" dirty="0" smtClean="0"/>
              <a:t>1</a:t>
            </a:r>
            <a:r>
              <a:rPr lang="en-US" dirty="0" smtClean="0"/>
              <a:t>) </a:t>
            </a:r>
            <a:r>
              <a:rPr lang="en-US" dirty="0"/>
              <a:t>− e </a:t>
            </a:r>
            <a:r>
              <a:rPr lang="en-US" dirty="0" smtClean="0"/>
              <a:t>(o</a:t>
            </a:r>
            <a:r>
              <a:rPr lang="en-US" baseline="-25000" dirty="0" smtClean="0"/>
              <a:t>2</a:t>
            </a:r>
            <a:r>
              <a:rPr lang="en-US" dirty="0" smtClean="0"/>
              <a:t>)|   </a:t>
            </a:r>
          </a:p>
          <a:p>
            <a:pPr marL="0" indent="0">
              <a:buNone/>
            </a:pPr>
            <a:r>
              <a:rPr lang="en-US" dirty="0" smtClean="0"/>
              <a:t>                </a:t>
            </a:r>
            <a:r>
              <a:rPr lang="en-US" b="1" dirty="0" smtClean="0"/>
              <a:t>e: evaluation metric</a:t>
            </a:r>
          </a:p>
          <a:p>
            <a:r>
              <a:rPr lang="en-US" b="1" dirty="0" smtClean="0"/>
              <a:t>Find </a:t>
            </a:r>
            <a:r>
              <a:rPr lang="en-US" b="1" dirty="0"/>
              <a:t>the distribution of t under the null </a:t>
            </a:r>
            <a:r>
              <a:rPr lang="en-US" b="1" dirty="0" smtClean="0"/>
              <a:t>hypothesis </a:t>
            </a:r>
          </a:p>
          <a:p>
            <a:pPr marL="0" indent="0">
              <a:buNone/>
            </a:pPr>
            <a:r>
              <a:rPr lang="en-US" dirty="0"/>
              <a:t> </a:t>
            </a:r>
            <a:r>
              <a:rPr lang="en-US" dirty="0" smtClean="0"/>
              <a:t>         </a:t>
            </a:r>
            <a:r>
              <a:rPr lang="en-US" b="1" dirty="0" smtClean="0">
                <a:solidFill>
                  <a:schemeClr val="accent6">
                    <a:lumMod val="50000"/>
                  </a:schemeClr>
                </a:solidFill>
              </a:rPr>
              <a:t>Assume that </a:t>
            </a:r>
            <a:r>
              <a:rPr lang="en-US" b="1" dirty="0">
                <a:solidFill>
                  <a:schemeClr val="accent6">
                    <a:lumMod val="50000"/>
                  </a:schemeClr>
                </a:solidFill>
              </a:rPr>
              <a:t>the null hypothesis is </a:t>
            </a:r>
            <a:r>
              <a:rPr lang="en-US" b="1" dirty="0" smtClean="0">
                <a:solidFill>
                  <a:schemeClr val="accent6">
                    <a:lumMod val="50000"/>
                  </a:schemeClr>
                </a:solidFill>
              </a:rPr>
              <a:t>true</a:t>
            </a:r>
            <a:endParaRPr lang="en-US" b="1" dirty="0">
              <a:solidFill>
                <a:schemeClr val="accent6">
                  <a:lumMod val="50000"/>
                </a:schemeClr>
              </a:solidFill>
            </a:endParaRPr>
          </a:p>
          <a:p>
            <a:endParaRPr lang="en-US" dirty="0" smtClean="0"/>
          </a:p>
          <a:p>
            <a:r>
              <a:rPr lang="en-US" dirty="0" smtClean="0"/>
              <a:t>Where does the  t ( </a:t>
            </a:r>
            <a:r>
              <a:rPr lang="en-US" dirty="0" err="1" smtClean="0"/>
              <a:t>o</a:t>
            </a:r>
            <a:r>
              <a:rPr lang="en-US" baseline="-25000" dirty="0" err="1" smtClean="0"/>
              <a:t>A</a:t>
            </a:r>
            <a:r>
              <a:rPr lang="en-US" dirty="0" smtClean="0"/>
              <a:t>, </a:t>
            </a:r>
            <a:r>
              <a:rPr lang="en-US" dirty="0" err="1" smtClean="0"/>
              <a:t>o</a:t>
            </a:r>
            <a:r>
              <a:rPr lang="en-US" baseline="-25000" dirty="0" err="1" smtClean="0"/>
              <a:t>B</a:t>
            </a:r>
            <a:r>
              <a:rPr lang="en-US" baseline="-25000" dirty="0" smtClean="0"/>
              <a:t> </a:t>
            </a:r>
            <a:r>
              <a:rPr lang="en-US" dirty="0" smtClean="0"/>
              <a:t>) lie </a:t>
            </a:r>
            <a:r>
              <a:rPr lang="en-US" dirty="0"/>
              <a:t>in this </a:t>
            </a:r>
            <a:r>
              <a:rPr lang="en-US" dirty="0" smtClean="0"/>
              <a:t>distribution? </a:t>
            </a:r>
            <a:endParaRPr lang="en-US" dirty="0"/>
          </a:p>
          <a:p>
            <a:pPr marL="0" indent="0">
              <a:buNone/>
            </a:pPr>
            <a:r>
              <a:rPr lang="en-US" dirty="0" smtClean="0"/>
              <a:t>       If </a:t>
            </a:r>
            <a:r>
              <a:rPr lang="en-US" b="1" dirty="0">
                <a:solidFill>
                  <a:schemeClr val="accent6">
                    <a:lumMod val="75000"/>
                  </a:schemeClr>
                </a:solidFill>
              </a:rPr>
              <a:t>it’s somewhere </a:t>
            </a:r>
            <a:r>
              <a:rPr lang="en-US" b="1" dirty="0" smtClean="0">
                <a:solidFill>
                  <a:schemeClr val="accent6">
                    <a:lumMod val="75000"/>
                  </a:schemeClr>
                </a:solidFill>
              </a:rPr>
              <a:t>unlikely</a:t>
            </a:r>
            <a:r>
              <a:rPr lang="en-US" dirty="0" smtClean="0"/>
              <a:t>, </a:t>
            </a:r>
            <a:r>
              <a:rPr lang="en-US" dirty="0"/>
              <a:t>that’s evidence that the </a:t>
            </a:r>
            <a:r>
              <a:rPr lang="en-US" b="1" dirty="0">
                <a:solidFill>
                  <a:schemeClr val="accent6">
                    <a:lumMod val="75000"/>
                  </a:schemeClr>
                </a:solidFill>
              </a:rPr>
              <a:t>null hypothesis is </a:t>
            </a:r>
            <a:r>
              <a:rPr lang="en-US" b="1" dirty="0" smtClean="0">
                <a:solidFill>
                  <a:schemeClr val="accent6">
                    <a:lumMod val="75000"/>
                  </a:schemeClr>
                </a:solidFill>
              </a:rPr>
              <a:t>false</a:t>
            </a:r>
            <a:endParaRPr lang="el-GR" b="1" dirty="0">
              <a:solidFill>
                <a:schemeClr val="accent6">
                  <a:lumMod val="75000"/>
                </a:schemeClr>
              </a:solidFill>
            </a:endParaRPr>
          </a:p>
        </p:txBody>
      </p:sp>
      <p:sp>
        <p:nvSpPr>
          <p:cNvPr id="4" name="Rectangle 3"/>
          <p:cNvSpPr/>
          <p:nvPr/>
        </p:nvSpPr>
        <p:spPr>
          <a:xfrm>
            <a:off x="0" y="2842950"/>
            <a:ext cx="11454939" cy="234418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2030707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Ridge regression as regularization</a:t>
            </a:r>
            <a:endParaRPr lang="el-GR" dirty="0"/>
          </a:p>
        </p:txBody>
      </p:sp>
      <p:sp>
        <p:nvSpPr>
          <p:cNvPr id="3" name="Content Placeholder 2"/>
          <p:cNvSpPr>
            <a:spLocks noGrp="1"/>
          </p:cNvSpPr>
          <p:nvPr>
            <p:ph idx="1"/>
          </p:nvPr>
        </p:nvSpPr>
        <p:spPr/>
        <p:txBody>
          <a:bodyPr/>
          <a:lstStyle/>
          <a:p>
            <a:r>
              <a:rPr lang="en-US" dirty="0" smtClean="0"/>
              <a:t>If the </a:t>
            </a:r>
            <a:r>
              <a:rPr lang="el-GR" dirty="0" smtClean="0"/>
              <a:t>β</a:t>
            </a:r>
            <a:r>
              <a:rPr lang="en-US" baseline="-25000" dirty="0" smtClean="0"/>
              <a:t>j</a:t>
            </a:r>
            <a:r>
              <a:rPr lang="en-US" dirty="0" smtClean="0"/>
              <a:t> are unconstrained, they can explode …</a:t>
            </a:r>
          </a:p>
          <a:p>
            <a:pPr marL="0" indent="0">
              <a:buNone/>
            </a:pPr>
            <a:r>
              <a:rPr lang="en-US" dirty="0"/>
              <a:t> </a:t>
            </a:r>
            <a:r>
              <a:rPr lang="en-US" dirty="0" smtClean="0"/>
              <a:t>     and hence are susceptible to </a:t>
            </a:r>
            <a:r>
              <a:rPr lang="en-US" b="1" dirty="0" smtClean="0">
                <a:solidFill>
                  <a:srgbClr val="FF0000"/>
                </a:solidFill>
              </a:rPr>
              <a:t>very high variance</a:t>
            </a:r>
            <a:r>
              <a:rPr lang="en-US" dirty="0" smtClean="0"/>
              <a:t>!</a:t>
            </a:r>
          </a:p>
          <a:p>
            <a:r>
              <a:rPr lang="en-US" dirty="0" smtClean="0"/>
              <a:t>To control variance, we might regularize the coefficients</a:t>
            </a:r>
          </a:p>
          <a:p>
            <a:pPr marL="0" indent="0">
              <a:buNone/>
            </a:pPr>
            <a:r>
              <a:rPr lang="en-US" dirty="0" smtClean="0"/>
              <a:t>   i.e., might control how large they can grow</a:t>
            </a:r>
            <a:endParaRPr lang="el-GR" dirty="0"/>
          </a:p>
        </p:txBody>
      </p:sp>
    </p:spTree>
    <p:extLst>
      <p:ext uri="{BB962C8B-B14F-4D97-AF65-F5344CB8AC3E}">
        <p14:creationId xmlns:p14="http://schemas.microsoft.com/office/powerpoint/2010/main" xmlns="" val="38387085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286" y="410924"/>
            <a:ext cx="2405814" cy="646331"/>
          </a:xfrm>
          <a:prstGeom prst="rect">
            <a:avLst/>
          </a:prstGeom>
          <a:noFill/>
        </p:spPr>
        <p:txBody>
          <a:bodyPr wrap="square" rtlCol="0">
            <a:spAutoFit/>
          </a:bodyPr>
          <a:lstStyle/>
          <a:p>
            <a:r>
              <a:rPr lang="en-US" sz="3600" b="1" dirty="0" smtClean="0">
                <a:latin typeface="Garamond" panose="02020404030301010803" pitchFamily="18" charset="0"/>
              </a:rPr>
              <a:t>Example 3</a:t>
            </a:r>
            <a:endParaRPr lang="en-US" sz="2800" b="1" dirty="0"/>
          </a:p>
        </p:txBody>
      </p:sp>
      <p:pic>
        <p:nvPicPr>
          <p:cNvPr id="2" name="Picture 1"/>
          <p:cNvPicPr>
            <a:picLocks noChangeAspect="1"/>
          </p:cNvPicPr>
          <p:nvPr/>
        </p:nvPicPr>
        <p:blipFill>
          <a:blip r:embed="rId2" cstate="print"/>
          <a:stretch>
            <a:fillRect/>
          </a:stretch>
        </p:blipFill>
        <p:spPr>
          <a:xfrm>
            <a:off x="3213099" y="-192941"/>
            <a:ext cx="6813779" cy="6398124"/>
          </a:xfrm>
          <a:prstGeom prst="rect">
            <a:avLst/>
          </a:prstGeom>
        </p:spPr>
      </p:pic>
      <p:sp>
        <p:nvSpPr>
          <p:cNvPr id="3" name="Oval 2"/>
          <p:cNvSpPr/>
          <p:nvPr/>
        </p:nvSpPr>
        <p:spPr>
          <a:xfrm>
            <a:off x="3659187" y="2699616"/>
            <a:ext cx="1412875" cy="14433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7258201" y="1334112"/>
            <a:ext cx="1422400" cy="13655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Straight Connector 22"/>
          <p:cNvCxnSpPr/>
          <p:nvPr/>
        </p:nvCxnSpPr>
        <p:spPr>
          <a:xfrm flipV="1">
            <a:off x="2785894" y="3710278"/>
            <a:ext cx="939800" cy="757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39579" y="2506987"/>
            <a:ext cx="977900" cy="4728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82700" y="4448942"/>
            <a:ext cx="1943100" cy="677878"/>
          </a:xfrm>
          <a:prstGeom prst="rect">
            <a:avLst/>
          </a:prstGeom>
          <a:noFill/>
        </p:spPr>
        <p:txBody>
          <a:bodyPr wrap="square" rtlCol="0">
            <a:spAutoFit/>
          </a:bodyPr>
          <a:lstStyle/>
          <a:p>
            <a:pPr>
              <a:lnSpc>
                <a:spcPct val="150000"/>
              </a:lnSpc>
            </a:pPr>
            <a:r>
              <a:rPr lang="en-US" sz="2800" dirty="0" err="1" smtClean="0">
                <a:solidFill>
                  <a:srgbClr val="FF0000"/>
                </a:solidFill>
                <a:latin typeface="Garamond" panose="02020404030301010803" pitchFamily="18" charset="0"/>
              </a:rPr>
              <a:t>Overfitting</a:t>
            </a:r>
            <a:endParaRPr lang="en-US" sz="2800" dirty="0" smtClean="0">
              <a:solidFill>
                <a:srgbClr val="FF0000"/>
              </a:solidFill>
              <a:latin typeface="Garamond" panose="02020404030301010803" pitchFamily="18" charset="0"/>
            </a:endParaRPr>
          </a:p>
        </p:txBody>
      </p:sp>
      <p:sp>
        <p:nvSpPr>
          <p:cNvPr id="27" name="TextBox 26"/>
          <p:cNvSpPr txBox="1"/>
          <p:nvPr/>
        </p:nvSpPr>
        <p:spPr>
          <a:xfrm>
            <a:off x="9182327" y="2743405"/>
            <a:ext cx="1943100" cy="677878"/>
          </a:xfrm>
          <a:prstGeom prst="rect">
            <a:avLst/>
          </a:prstGeom>
          <a:noFill/>
        </p:spPr>
        <p:txBody>
          <a:bodyPr wrap="square" rtlCol="0">
            <a:spAutoFit/>
          </a:bodyPr>
          <a:lstStyle/>
          <a:p>
            <a:pPr>
              <a:lnSpc>
                <a:spcPct val="150000"/>
              </a:lnSpc>
            </a:pPr>
            <a:r>
              <a:rPr lang="en-US" sz="2800" dirty="0" err="1" smtClean="0">
                <a:solidFill>
                  <a:srgbClr val="FF0000"/>
                </a:solidFill>
                <a:latin typeface="Garamond" panose="02020404030301010803" pitchFamily="18" charset="0"/>
              </a:rPr>
              <a:t>Underfitting</a:t>
            </a:r>
            <a:endParaRPr lang="en-US" sz="2800" dirty="0" smtClean="0">
              <a:solidFill>
                <a:srgbClr val="FF0000"/>
              </a:solidFill>
              <a:latin typeface="Garamond" panose="02020404030301010803" pitchFamily="18" charset="0"/>
            </a:endParaRPr>
          </a:p>
        </p:txBody>
      </p:sp>
      <p:cxnSp>
        <p:nvCxnSpPr>
          <p:cNvPr id="28" name="Straight Connector 27"/>
          <p:cNvCxnSpPr/>
          <p:nvPr/>
        </p:nvCxnSpPr>
        <p:spPr>
          <a:xfrm>
            <a:off x="4885613" y="6205183"/>
            <a:ext cx="1981200" cy="0"/>
          </a:xfrm>
          <a:prstGeom prst="line">
            <a:avLst/>
          </a:prstGeom>
          <a:ln w="28575">
            <a:solidFill>
              <a:srgbClr val="0E19F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65624" y="6161207"/>
            <a:ext cx="3841750" cy="738664"/>
          </a:xfrm>
          <a:prstGeom prst="rect">
            <a:avLst/>
          </a:prstGeom>
          <a:noFill/>
        </p:spPr>
        <p:txBody>
          <a:bodyPr wrap="square" rtlCol="0">
            <a:spAutoFit/>
          </a:bodyPr>
          <a:lstStyle/>
          <a:p>
            <a:pPr>
              <a:lnSpc>
                <a:spcPct val="150000"/>
              </a:lnSpc>
            </a:pPr>
            <a:r>
              <a:rPr lang="en-US" sz="2800" dirty="0" smtClean="0">
                <a:solidFill>
                  <a:srgbClr val="0E19F6"/>
                </a:solidFill>
                <a:latin typeface="Garamond" panose="02020404030301010803" pitchFamily="18" charset="0"/>
              </a:rPr>
              <a:t>Increasing size of </a:t>
            </a:r>
            <a:r>
              <a:rPr lang="el-GR" sz="2800" i="1" dirty="0" smtClean="0">
                <a:solidFill>
                  <a:srgbClr val="0E19F6"/>
                </a:solidFill>
                <a:latin typeface="Garamond" panose="02020404030301010803" pitchFamily="18" charset="0"/>
              </a:rPr>
              <a:t>λ</a:t>
            </a:r>
            <a:endParaRPr lang="en-US" sz="2800" i="1" dirty="0" smtClean="0">
              <a:solidFill>
                <a:srgbClr val="0E19F6"/>
              </a:solidFill>
              <a:latin typeface="Garamond" panose="02020404030301010803" pitchFamily="18" charset="0"/>
            </a:endParaRPr>
          </a:p>
        </p:txBody>
      </p:sp>
    </p:spTree>
    <p:extLst>
      <p:ext uri="{BB962C8B-B14F-4D97-AF65-F5344CB8AC3E}">
        <p14:creationId xmlns:p14="http://schemas.microsoft.com/office/powerpoint/2010/main" xmlns="" val="40253711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3700" y="2533667"/>
            <a:ext cx="11569700" cy="461665"/>
          </a:xfrm>
          <a:prstGeom prst="rect">
            <a:avLst/>
          </a:prstGeom>
          <a:noFill/>
        </p:spPr>
        <p:txBody>
          <a:bodyPr wrap="square" rtlCol="0">
            <a:spAutoFit/>
          </a:bodyPr>
          <a:lstStyle/>
          <a:p>
            <a:r>
              <a:rPr lang="en-US" sz="2400" dirty="0" smtClean="0">
                <a:latin typeface="Garamond" panose="02020404030301010803" pitchFamily="18" charset="0"/>
              </a:rPr>
              <a:t>In linear model setting, this means estimating some coefficients to be </a:t>
            </a:r>
            <a:r>
              <a:rPr lang="en-US" sz="2400" b="1" dirty="0" smtClean="0">
                <a:solidFill>
                  <a:srgbClr val="0E19F6"/>
                </a:solidFill>
                <a:latin typeface="Garamond" panose="02020404030301010803" pitchFamily="18" charset="0"/>
              </a:rPr>
              <a:t>exactly zero</a:t>
            </a:r>
            <a:endParaRPr lang="el-GR" sz="2400" b="1" dirty="0">
              <a:solidFill>
                <a:srgbClr val="0E19F6"/>
              </a:solidFill>
              <a:latin typeface="Garamond" panose="02020404030301010803" pitchFamily="18" charset="0"/>
            </a:endParaRPr>
          </a:p>
        </p:txBody>
      </p:sp>
      <p:sp>
        <p:nvSpPr>
          <p:cNvPr id="20" name="TextBox 19"/>
          <p:cNvSpPr txBox="1"/>
          <p:nvPr/>
        </p:nvSpPr>
        <p:spPr>
          <a:xfrm>
            <a:off x="393700" y="1896586"/>
            <a:ext cx="11569700" cy="461665"/>
          </a:xfrm>
          <a:prstGeom prst="rect">
            <a:avLst/>
          </a:prstGeom>
          <a:noFill/>
        </p:spPr>
        <p:txBody>
          <a:bodyPr wrap="square" rtlCol="0">
            <a:spAutoFit/>
          </a:bodyPr>
          <a:lstStyle/>
          <a:p>
            <a:r>
              <a:rPr lang="en-US" sz="2400" dirty="0" smtClean="0">
                <a:latin typeface="Garamond" panose="02020404030301010803" pitchFamily="18" charset="0"/>
              </a:rPr>
              <a:t>Problem of </a:t>
            </a:r>
            <a:r>
              <a:rPr lang="en-US" sz="2400" b="1" dirty="0" smtClean="0">
                <a:solidFill>
                  <a:schemeClr val="accent6">
                    <a:lumMod val="50000"/>
                  </a:schemeClr>
                </a:solidFill>
                <a:latin typeface="Garamond" panose="02020404030301010803" pitchFamily="18" charset="0"/>
              </a:rPr>
              <a:t>selecting the most relevant predictors </a:t>
            </a:r>
            <a:r>
              <a:rPr lang="en-US" sz="2400" dirty="0" smtClean="0">
                <a:latin typeface="Garamond" panose="02020404030301010803" pitchFamily="18" charset="0"/>
              </a:rPr>
              <a:t>from a larger set of predictors</a:t>
            </a:r>
            <a:endParaRPr lang="el-GR" sz="2400" dirty="0">
              <a:latin typeface="Garamond" panose="02020404030301010803" pitchFamily="18" charset="0"/>
            </a:endParaRPr>
          </a:p>
        </p:txBody>
      </p:sp>
      <p:sp>
        <p:nvSpPr>
          <p:cNvPr id="22" name="TextBox 21"/>
          <p:cNvSpPr txBox="1"/>
          <p:nvPr/>
        </p:nvSpPr>
        <p:spPr>
          <a:xfrm>
            <a:off x="524276" y="432383"/>
            <a:ext cx="3697621" cy="646331"/>
          </a:xfrm>
          <a:prstGeom prst="rect">
            <a:avLst/>
          </a:prstGeom>
          <a:noFill/>
        </p:spPr>
        <p:txBody>
          <a:bodyPr wrap="square" rtlCol="0">
            <a:spAutoFit/>
          </a:bodyPr>
          <a:lstStyle/>
          <a:p>
            <a:r>
              <a:rPr lang="en-US" sz="3600" b="1" dirty="0" smtClean="0">
                <a:solidFill>
                  <a:prstClr val="black"/>
                </a:solidFill>
                <a:latin typeface="Garamond" panose="02020404030301010803" pitchFamily="18" charset="0"/>
              </a:rPr>
              <a:t>Variable selection</a:t>
            </a:r>
          </a:p>
        </p:txBody>
      </p:sp>
      <p:sp>
        <p:nvSpPr>
          <p:cNvPr id="23" name="TextBox 22"/>
          <p:cNvSpPr txBox="1"/>
          <p:nvPr/>
        </p:nvSpPr>
        <p:spPr>
          <a:xfrm>
            <a:off x="393700" y="3449420"/>
            <a:ext cx="11569700" cy="461665"/>
          </a:xfrm>
          <a:prstGeom prst="rect">
            <a:avLst/>
          </a:prstGeom>
          <a:noFill/>
        </p:spPr>
        <p:txBody>
          <a:bodyPr wrap="square" rtlCol="0">
            <a:spAutoFit/>
          </a:bodyPr>
          <a:lstStyle/>
          <a:p>
            <a:r>
              <a:rPr lang="en-US" sz="2400" dirty="0" smtClean="0">
                <a:latin typeface="Garamond" panose="02020404030301010803" pitchFamily="18" charset="0"/>
              </a:rPr>
              <a:t>This can be very important for the purposes of </a:t>
            </a:r>
            <a:r>
              <a:rPr lang="en-US" sz="2400" dirty="0" smtClean="0">
                <a:solidFill>
                  <a:srgbClr val="0E19F6"/>
                </a:solidFill>
                <a:latin typeface="Garamond" panose="02020404030301010803" pitchFamily="18" charset="0"/>
              </a:rPr>
              <a:t>model interpretation</a:t>
            </a:r>
            <a:endParaRPr lang="el-GR" sz="2400" dirty="0">
              <a:solidFill>
                <a:srgbClr val="0E19F6"/>
              </a:solidFill>
              <a:latin typeface="Garamond" panose="02020404030301010803" pitchFamily="18" charset="0"/>
            </a:endParaRPr>
          </a:p>
        </p:txBody>
      </p:sp>
      <p:sp>
        <p:nvSpPr>
          <p:cNvPr id="25" name="TextBox 24"/>
          <p:cNvSpPr txBox="1"/>
          <p:nvPr/>
        </p:nvSpPr>
        <p:spPr>
          <a:xfrm>
            <a:off x="393700" y="4104957"/>
            <a:ext cx="11569700" cy="954107"/>
          </a:xfrm>
          <a:prstGeom prst="rect">
            <a:avLst/>
          </a:prstGeom>
          <a:noFill/>
        </p:spPr>
        <p:txBody>
          <a:bodyPr wrap="square" rtlCol="0">
            <a:spAutoFit/>
          </a:bodyPr>
          <a:lstStyle/>
          <a:p>
            <a:r>
              <a:rPr lang="en-US" sz="2800" b="1" dirty="0" smtClean="0">
                <a:latin typeface="Garamond" panose="02020404030301010803" pitchFamily="18" charset="0"/>
              </a:rPr>
              <a:t>Ridge regression cannot perform variable selection</a:t>
            </a:r>
          </a:p>
          <a:p>
            <a:r>
              <a:rPr lang="en-US" sz="2800" dirty="0">
                <a:latin typeface="Garamond" panose="02020404030301010803" pitchFamily="18" charset="0"/>
              </a:rPr>
              <a:t>	</a:t>
            </a:r>
            <a:r>
              <a:rPr lang="en-US" sz="2800" dirty="0" smtClean="0">
                <a:latin typeface="Garamond" panose="02020404030301010803" pitchFamily="18" charset="0"/>
              </a:rPr>
              <a:t>- Does not set coefficients exactly to zero, unless </a:t>
            </a:r>
            <a:r>
              <a:rPr lang="el-GR" sz="2800" dirty="0" smtClean="0">
                <a:latin typeface="Garamond" panose="02020404030301010803" pitchFamily="18" charset="0"/>
              </a:rPr>
              <a:t>λ = </a:t>
            </a:r>
            <a:r>
              <a:rPr lang="el-GR" sz="2800" dirty="0" smtClean="0">
                <a:latin typeface="Garamond" panose="02020404030301010803" pitchFamily="18" charset="0"/>
                <a:ea typeface="Cambria Math" panose="02040503050406030204" pitchFamily="18" charset="0"/>
              </a:rPr>
              <a:t>∞</a:t>
            </a:r>
            <a:endParaRPr lang="en-US" sz="2800" dirty="0" smtClean="0">
              <a:latin typeface="Garamond" panose="02020404030301010803" pitchFamily="18" charset="0"/>
            </a:endParaRPr>
          </a:p>
        </p:txBody>
      </p:sp>
    </p:spTree>
    <p:extLst>
      <p:ext uri="{BB962C8B-B14F-4D97-AF65-F5344CB8AC3E}">
        <p14:creationId xmlns:p14="http://schemas.microsoft.com/office/powerpoint/2010/main" xmlns="" val="146873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3940"/>
            <a:ext cx="2405814" cy="646331"/>
          </a:xfrm>
          <a:prstGeom prst="rect">
            <a:avLst/>
          </a:prstGeom>
          <a:noFill/>
        </p:spPr>
        <p:txBody>
          <a:bodyPr wrap="square" rtlCol="0">
            <a:spAutoFit/>
          </a:bodyPr>
          <a:lstStyle/>
          <a:p>
            <a:r>
              <a:rPr lang="en-US" sz="3600" b="1" dirty="0" smtClean="0">
                <a:latin typeface="Garamond" panose="02020404030301010803" pitchFamily="18" charset="0"/>
              </a:rPr>
              <a:t>Example </a:t>
            </a:r>
            <a:r>
              <a:rPr lang="el-GR" sz="3600" b="1" dirty="0" smtClean="0">
                <a:latin typeface="Garamond" panose="02020404030301010803" pitchFamily="18" charset="0"/>
              </a:rPr>
              <a:t>4</a:t>
            </a:r>
            <a:endParaRPr lang="en-US" sz="2800" b="1" dirty="0"/>
          </a:p>
        </p:txBody>
      </p:sp>
      <p:sp>
        <p:nvSpPr>
          <p:cNvPr id="12" name="TextBox 11"/>
          <p:cNvSpPr txBox="1"/>
          <p:nvPr/>
        </p:nvSpPr>
        <p:spPr>
          <a:xfrm>
            <a:off x="147643" y="900271"/>
            <a:ext cx="6769100" cy="3416320"/>
          </a:xfrm>
          <a:prstGeom prst="rect">
            <a:avLst/>
          </a:prstGeom>
          <a:noFill/>
        </p:spPr>
        <p:txBody>
          <a:bodyPr wrap="square" rtlCol="0">
            <a:spAutoFit/>
          </a:bodyPr>
          <a:lstStyle/>
          <a:p>
            <a:pPr algn="just"/>
            <a:r>
              <a:rPr lang="en-US" sz="2400" dirty="0" smtClean="0">
                <a:latin typeface="Garamond" panose="02020404030301010803" pitchFamily="18" charset="0"/>
              </a:rPr>
              <a:t>Suppose that we study the level of prostate-specific antigen (PSA), which is often elevated in men who have prostate cancer. </a:t>
            </a:r>
          </a:p>
          <a:p>
            <a:pPr algn="just"/>
            <a:endParaRPr lang="en-US" sz="2400" dirty="0" smtClean="0">
              <a:latin typeface="Garamond" panose="02020404030301010803" pitchFamily="18" charset="0"/>
            </a:endParaRPr>
          </a:p>
          <a:p>
            <a:pPr algn="just"/>
            <a:r>
              <a:rPr lang="en-US" sz="2400" dirty="0" smtClean="0">
                <a:latin typeface="Garamond" panose="02020404030301010803" pitchFamily="18" charset="0"/>
              </a:rPr>
              <a:t>We look at n = 97 men with prostate cancer &amp; p = 8 clinical measurements. </a:t>
            </a:r>
          </a:p>
          <a:p>
            <a:pPr algn="just"/>
            <a:endParaRPr lang="en-US" sz="2400" dirty="0">
              <a:latin typeface="Garamond" panose="02020404030301010803" pitchFamily="18" charset="0"/>
            </a:endParaRPr>
          </a:p>
          <a:p>
            <a:pPr algn="just"/>
            <a:r>
              <a:rPr lang="en-US" sz="2400" dirty="0" smtClean="0">
                <a:latin typeface="Garamond" panose="02020404030301010803" pitchFamily="18" charset="0"/>
              </a:rPr>
              <a:t>We are interested in identifying </a:t>
            </a:r>
            <a:r>
              <a:rPr lang="en-US" sz="2400" dirty="0" smtClean="0">
                <a:solidFill>
                  <a:srgbClr val="0E19F6"/>
                </a:solidFill>
                <a:latin typeface="Garamond" panose="02020404030301010803" pitchFamily="18" charset="0"/>
              </a:rPr>
              <a:t>a small number </a:t>
            </a:r>
            <a:r>
              <a:rPr lang="en-US" sz="2400" dirty="0" smtClean="0">
                <a:latin typeface="Garamond" panose="02020404030301010803" pitchFamily="18" charset="0"/>
              </a:rPr>
              <a:t>of predictors, say 2 or 3, that drive PSA.</a:t>
            </a:r>
          </a:p>
        </p:txBody>
      </p:sp>
      <p:pic>
        <p:nvPicPr>
          <p:cNvPr id="6" name="Picture 5"/>
          <p:cNvPicPr>
            <a:picLocks noChangeAspect="1"/>
          </p:cNvPicPr>
          <p:nvPr/>
        </p:nvPicPr>
        <p:blipFill>
          <a:blip r:embed="rId2" cstate="print"/>
          <a:stretch>
            <a:fillRect/>
          </a:stretch>
        </p:blipFill>
        <p:spPr>
          <a:xfrm>
            <a:off x="6196085" y="577105"/>
            <a:ext cx="6132394" cy="6002195"/>
          </a:xfrm>
          <a:prstGeom prst="rect">
            <a:avLst/>
          </a:prstGeom>
        </p:spPr>
      </p:pic>
      <p:sp>
        <p:nvSpPr>
          <p:cNvPr id="7" name="TextBox 6"/>
          <p:cNvSpPr txBox="1"/>
          <p:nvPr/>
        </p:nvSpPr>
        <p:spPr>
          <a:xfrm>
            <a:off x="0" y="4830524"/>
            <a:ext cx="7556500" cy="523220"/>
          </a:xfrm>
          <a:prstGeom prst="rect">
            <a:avLst/>
          </a:prstGeom>
          <a:noFill/>
        </p:spPr>
        <p:txBody>
          <a:bodyPr wrap="square" rtlCol="0">
            <a:spAutoFit/>
          </a:bodyPr>
          <a:lstStyle/>
          <a:p>
            <a:r>
              <a:rPr lang="en-US" sz="2800" dirty="0" smtClean="0">
                <a:latin typeface="Garamond" panose="02020404030301010803" pitchFamily="18" charset="0"/>
              </a:rPr>
              <a:t>We perform ridge regression over a wide range of </a:t>
            </a:r>
            <a:r>
              <a:rPr lang="el-GR" sz="2800" b="1" i="1" dirty="0" smtClean="0">
                <a:latin typeface="Garamond" panose="02020404030301010803" pitchFamily="18" charset="0"/>
              </a:rPr>
              <a:t>λ</a:t>
            </a:r>
            <a:endParaRPr lang="el-GR" sz="2800" b="1" i="1" dirty="0">
              <a:latin typeface="Garamond" panose="02020404030301010803" pitchFamily="18" charset="0"/>
            </a:endParaRPr>
          </a:p>
        </p:txBody>
      </p:sp>
      <p:sp>
        <p:nvSpPr>
          <p:cNvPr id="17" name="TextBox 16"/>
          <p:cNvSpPr txBox="1"/>
          <p:nvPr/>
        </p:nvSpPr>
        <p:spPr>
          <a:xfrm>
            <a:off x="228600" y="5521573"/>
            <a:ext cx="7556500" cy="1384995"/>
          </a:xfrm>
          <a:prstGeom prst="rect">
            <a:avLst/>
          </a:prstGeom>
          <a:noFill/>
        </p:spPr>
        <p:txBody>
          <a:bodyPr wrap="square" rtlCol="0">
            <a:spAutoFit/>
          </a:bodyPr>
          <a:lstStyle/>
          <a:p>
            <a:r>
              <a:rPr lang="en-US" sz="2800" dirty="0" smtClean="0">
                <a:latin typeface="Garamond" panose="02020404030301010803" pitchFamily="18" charset="0"/>
              </a:rPr>
              <a:t>This does not give us a clear answer... </a:t>
            </a:r>
          </a:p>
          <a:p>
            <a:r>
              <a:rPr lang="en-US" sz="2800" b="1" dirty="0" smtClean="0">
                <a:latin typeface="Garamond" panose="02020404030301010803" pitchFamily="18" charset="0"/>
              </a:rPr>
              <a:t>Solution: </a:t>
            </a:r>
            <a:r>
              <a:rPr lang="en-US" sz="2800" b="1" dirty="0" smtClean="0">
                <a:solidFill>
                  <a:srgbClr val="0E19F6"/>
                </a:solidFill>
                <a:latin typeface="Garamond" panose="02020404030301010803" pitchFamily="18" charset="0"/>
              </a:rPr>
              <a:t>Lasso regression</a:t>
            </a:r>
          </a:p>
          <a:p>
            <a:endParaRPr lang="el-GR" sz="2800" b="1" i="1" dirty="0">
              <a:solidFill>
                <a:srgbClr val="0E19F6"/>
              </a:solidFill>
              <a:latin typeface="Garamond" panose="02020404030301010803" pitchFamily="18" charset="0"/>
            </a:endParaRPr>
          </a:p>
        </p:txBody>
      </p:sp>
    </p:spTree>
    <p:extLst>
      <p:ext uri="{BB962C8B-B14F-4D97-AF65-F5344CB8AC3E}">
        <p14:creationId xmlns:p14="http://schemas.microsoft.com/office/powerpoint/2010/main" xmlns="" val="2970807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4500" y="165387"/>
            <a:ext cx="3697621" cy="646331"/>
          </a:xfrm>
          <a:prstGeom prst="rect">
            <a:avLst/>
          </a:prstGeom>
          <a:noFill/>
        </p:spPr>
        <p:txBody>
          <a:bodyPr wrap="square" rtlCol="0">
            <a:spAutoFit/>
          </a:bodyPr>
          <a:lstStyle/>
          <a:p>
            <a:r>
              <a:rPr lang="en-US" sz="3600" b="1" dirty="0" smtClean="0">
                <a:solidFill>
                  <a:prstClr val="black"/>
                </a:solidFill>
                <a:latin typeface="Garamond" panose="02020404030301010803" pitchFamily="18" charset="0"/>
              </a:rPr>
              <a:t>Lasso regression</a:t>
            </a:r>
          </a:p>
        </p:txBody>
      </p:sp>
      <p:sp>
        <p:nvSpPr>
          <p:cNvPr id="3" name="TextBox 2"/>
          <p:cNvSpPr txBox="1"/>
          <p:nvPr/>
        </p:nvSpPr>
        <p:spPr>
          <a:xfrm>
            <a:off x="294375" y="1182358"/>
            <a:ext cx="11417300" cy="954107"/>
          </a:xfrm>
          <a:prstGeom prst="rect">
            <a:avLst/>
          </a:prstGeom>
          <a:noFill/>
        </p:spPr>
        <p:txBody>
          <a:bodyPr wrap="square" rtlCol="0">
            <a:spAutoFit/>
          </a:bodyPr>
          <a:lstStyle/>
          <a:p>
            <a:r>
              <a:rPr lang="en-US" sz="2800" dirty="0" smtClean="0">
                <a:solidFill>
                  <a:prstClr val="black"/>
                </a:solidFill>
                <a:latin typeface="Garamond" panose="02020404030301010803" pitchFamily="18" charset="0"/>
              </a:rPr>
              <a:t>The lasso coefficients </a:t>
            </a:r>
            <a:r>
              <a:rPr lang="en-US" sz="2800" dirty="0">
                <a:solidFill>
                  <a:prstClr val="black"/>
                </a:solidFill>
                <a:latin typeface="Garamond" panose="02020404030301010803" pitchFamily="18" charset="0"/>
              </a:rPr>
              <a:t>are defined as:</a:t>
            </a:r>
          </a:p>
          <a:p>
            <a:r>
              <a:rPr lang="en-US" sz="2800" dirty="0" smtClean="0">
                <a:solidFill>
                  <a:prstClr val="black"/>
                </a:solidFill>
                <a:latin typeface="Garamond" panose="02020404030301010803" pitchFamily="18" charset="0"/>
              </a:rPr>
              <a:t>  </a:t>
            </a:r>
            <a:endParaRPr lang="en-US" sz="2800" dirty="0">
              <a:solidFill>
                <a:prstClr val="black"/>
              </a:solidFill>
              <a:latin typeface="Garamond" panose="02020404030301010803" pitchFamily="18" charset="0"/>
            </a:endParaRPr>
          </a:p>
        </p:txBody>
      </p:sp>
      <p:sp>
        <p:nvSpPr>
          <p:cNvPr id="14" name="Rectangle 13"/>
          <p:cNvSpPr/>
          <p:nvPr/>
        </p:nvSpPr>
        <p:spPr>
          <a:xfrm>
            <a:off x="444500" y="4634356"/>
            <a:ext cx="10756900" cy="1815882"/>
          </a:xfrm>
          <a:prstGeom prst="rect">
            <a:avLst/>
          </a:prstGeom>
        </p:spPr>
        <p:txBody>
          <a:bodyPr wrap="square">
            <a:spAutoFit/>
          </a:bodyPr>
          <a:lstStyle/>
          <a:p>
            <a:r>
              <a:rPr lang="en-US" sz="2800" dirty="0" smtClean="0">
                <a:solidFill>
                  <a:prstClr val="black"/>
                </a:solidFill>
                <a:latin typeface="Garamond" panose="02020404030301010803" pitchFamily="18" charset="0"/>
              </a:rPr>
              <a:t>The </a:t>
            </a:r>
            <a:r>
              <a:rPr lang="en-US" sz="2800" dirty="0" smtClean="0">
                <a:solidFill>
                  <a:srgbClr val="0E19F6"/>
                </a:solidFill>
                <a:latin typeface="Garamond" panose="02020404030301010803" pitchFamily="18" charset="0"/>
              </a:rPr>
              <a:t>only difference </a:t>
            </a:r>
            <a:r>
              <a:rPr lang="en-US" sz="2800" dirty="0" smtClean="0">
                <a:solidFill>
                  <a:prstClr val="black"/>
                </a:solidFill>
                <a:latin typeface="Garamond" panose="02020404030301010803" pitchFamily="18" charset="0"/>
              </a:rPr>
              <a:t>between lasso vs.  ridge regression is the </a:t>
            </a:r>
            <a:r>
              <a:rPr lang="en-US" sz="2800" b="1" dirty="0" smtClean="0">
                <a:solidFill>
                  <a:srgbClr val="0E19F6"/>
                </a:solidFill>
                <a:latin typeface="Garamond" panose="02020404030301010803" pitchFamily="18" charset="0"/>
              </a:rPr>
              <a:t>penalty term</a:t>
            </a:r>
          </a:p>
          <a:p>
            <a:pPr marL="457200" indent="-457200">
              <a:lnSpc>
                <a:spcPct val="150000"/>
              </a:lnSpc>
              <a:buFontTx/>
              <a:buChar char="-"/>
            </a:pPr>
            <a:r>
              <a:rPr lang="en-US" sz="2800" dirty="0" smtClean="0">
                <a:latin typeface="Garamond" panose="02020404030301010803" pitchFamily="18" charset="0"/>
              </a:rPr>
              <a:t>Ridge uses</a:t>
            </a:r>
            <a:r>
              <a:rPr lang="en-US" sz="2800" dirty="0" smtClean="0">
                <a:solidFill>
                  <a:srgbClr val="0E19F6"/>
                </a:solidFill>
                <a:latin typeface="Garamond" panose="02020404030301010803" pitchFamily="18" charset="0"/>
              </a:rPr>
              <a:t> </a:t>
            </a:r>
            <a:r>
              <a:rPr lang="en-US" sz="2800" dirty="0">
                <a:latin typeface="Lucida Calligraphy" charset="0"/>
                <a:ea typeface="Lucida Calligraphy" charset="0"/>
                <a:cs typeface="Lucida Calligraphy" charset="0"/>
              </a:rPr>
              <a:t>l</a:t>
            </a:r>
            <a:r>
              <a:rPr lang="en-US" sz="2800" baseline="-25000" dirty="0" smtClean="0">
                <a:latin typeface="Garamond" panose="02020404030301010803" pitchFamily="18" charset="0"/>
              </a:rPr>
              <a:t>2 </a:t>
            </a:r>
            <a:r>
              <a:rPr lang="en-US" sz="2800" dirty="0" smtClean="0">
                <a:latin typeface="Garamond" panose="02020404030301010803" pitchFamily="18" charset="0"/>
              </a:rPr>
              <a:t>penalty </a:t>
            </a:r>
          </a:p>
          <a:p>
            <a:pPr marL="457200" indent="-457200">
              <a:lnSpc>
                <a:spcPct val="150000"/>
              </a:lnSpc>
              <a:buFontTx/>
              <a:buChar char="-"/>
            </a:pPr>
            <a:r>
              <a:rPr lang="en-US" sz="2800" dirty="0" smtClean="0">
                <a:latin typeface="Garamond" panose="02020404030301010803" pitchFamily="18" charset="0"/>
              </a:rPr>
              <a:t>Lasso uses </a:t>
            </a:r>
            <a:r>
              <a:rPr lang="en-US" sz="2800" dirty="0">
                <a:latin typeface="Lucida Calligraphy" charset="0"/>
                <a:ea typeface="Lucida Calligraphy" charset="0"/>
                <a:cs typeface="Lucida Calligraphy" charset="0"/>
              </a:rPr>
              <a:t>l</a:t>
            </a:r>
            <a:r>
              <a:rPr lang="en-US" sz="2800" baseline="-25000" dirty="0" smtClean="0">
                <a:latin typeface="Garamond" panose="02020404030301010803" pitchFamily="18" charset="0"/>
              </a:rPr>
              <a:t>1 </a:t>
            </a:r>
            <a:r>
              <a:rPr lang="en-US" sz="2800" dirty="0" smtClean="0">
                <a:latin typeface="Garamond" panose="02020404030301010803" pitchFamily="18" charset="0"/>
              </a:rPr>
              <a:t>penalty </a:t>
            </a:r>
            <a:endParaRPr lang="en-US" sz="2800" dirty="0">
              <a:latin typeface="Garamond" panose="02020404030301010803" pitchFamily="18" charset="0"/>
            </a:endParaRPr>
          </a:p>
        </p:txBody>
      </p:sp>
      <p:pic>
        <p:nvPicPr>
          <p:cNvPr id="2" name="Picture 1"/>
          <p:cNvPicPr>
            <a:picLocks noChangeAspect="1"/>
          </p:cNvPicPr>
          <p:nvPr/>
        </p:nvPicPr>
        <p:blipFill>
          <a:blip r:embed="rId2" cstate="print"/>
          <a:stretch>
            <a:fillRect/>
          </a:stretch>
        </p:blipFill>
        <p:spPr>
          <a:xfrm>
            <a:off x="2602185" y="1774209"/>
            <a:ext cx="7650541" cy="2860147"/>
          </a:xfrm>
          <a:prstGeom prst="rect">
            <a:avLst/>
          </a:prstGeom>
        </p:spPr>
      </p:pic>
      <p:pic>
        <p:nvPicPr>
          <p:cNvPr id="5" name="Picture 4"/>
          <p:cNvPicPr>
            <a:picLocks noChangeAspect="1"/>
          </p:cNvPicPr>
          <p:nvPr/>
        </p:nvPicPr>
        <p:blipFill>
          <a:blip r:embed="rId3" cstate="print"/>
          <a:stretch>
            <a:fillRect/>
          </a:stretch>
        </p:blipFill>
        <p:spPr>
          <a:xfrm>
            <a:off x="3880515" y="5179324"/>
            <a:ext cx="738947" cy="540000"/>
          </a:xfrm>
          <a:prstGeom prst="rect">
            <a:avLst/>
          </a:prstGeom>
        </p:spPr>
      </p:pic>
      <p:pic>
        <p:nvPicPr>
          <p:cNvPr id="7" name="Picture 6"/>
          <p:cNvPicPr>
            <a:picLocks noChangeAspect="1"/>
          </p:cNvPicPr>
          <p:nvPr/>
        </p:nvPicPr>
        <p:blipFill>
          <a:blip r:embed="rId4" cstate="print"/>
          <a:stretch>
            <a:fillRect/>
          </a:stretch>
        </p:blipFill>
        <p:spPr>
          <a:xfrm>
            <a:off x="3889183" y="5872552"/>
            <a:ext cx="715765" cy="468000"/>
          </a:xfrm>
          <a:prstGeom prst="rect">
            <a:avLst/>
          </a:prstGeom>
        </p:spPr>
      </p:pic>
    </p:spTree>
    <p:extLst>
      <p:ext uri="{BB962C8B-B14F-4D97-AF65-F5344CB8AC3E}">
        <p14:creationId xmlns:p14="http://schemas.microsoft.com/office/powerpoint/2010/main" xmlns="" val="21980487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666" y="1324862"/>
            <a:ext cx="11982450" cy="738664"/>
          </a:xfrm>
          <a:prstGeom prst="rect">
            <a:avLst/>
          </a:prstGeom>
          <a:noFill/>
        </p:spPr>
        <p:txBody>
          <a:bodyPr wrap="square" rtlCol="0">
            <a:spAutoFit/>
          </a:bodyPr>
          <a:lstStyle/>
          <a:p>
            <a:pPr>
              <a:lnSpc>
                <a:spcPct val="150000"/>
              </a:lnSpc>
            </a:pPr>
            <a:r>
              <a:rPr lang="el-GR" sz="2800" dirty="0" smtClean="0">
                <a:latin typeface="Garamond" panose="02020404030301010803" pitchFamily="18" charset="0"/>
              </a:rPr>
              <a:t>λ ≥ 0 </a:t>
            </a:r>
            <a:r>
              <a:rPr lang="en-US" sz="2800" dirty="0" smtClean="0">
                <a:latin typeface="Garamond" panose="02020404030301010803" pitchFamily="18" charset="0"/>
              </a:rPr>
              <a:t>is a </a:t>
            </a:r>
            <a:r>
              <a:rPr lang="en-US" sz="2800" dirty="0" smtClean="0">
                <a:solidFill>
                  <a:srgbClr val="0E19F6"/>
                </a:solidFill>
                <a:latin typeface="Garamond" panose="02020404030301010803" pitchFamily="18" charset="0"/>
              </a:rPr>
              <a:t>tuning parameter </a:t>
            </a:r>
            <a:r>
              <a:rPr lang="en-US" sz="2800" dirty="0" smtClean="0">
                <a:latin typeface="Garamond" panose="02020404030301010803" pitchFamily="18" charset="0"/>
              </a:rPr>
              <a:t>for controlling the strength of the penalty</a:t>
            </a:r>
          </a:p>
        </p:txBody>
      </p:sp>
      <p:sp>
        <p:nvSpPr>
          <p:cNvPr id="5" name="TextBox 4"/>
          <p:cNvSpPr txBox="1"/>
          <p:nvPr/>
        </p:nvSpPr>
        <p:spPr>
          <a:xfrm>
            <a:off x="674402" y="368736"/>
            <a:ext cx="3697621" cy="677108"/>
          </a:xfrm>
          <a:prstGeom prst="rect">
            <a:avLst/>
          </a:prstGeom>
          <a:noFill/>
        </p:spPr>
        <p:txBody>
          <a:bodyPr wrap="square" rtlCol="0">
            <a:spAutoFit/>
          </a:bodyPr>
          <a:lstStyle/>
          <a:p>
            <a:r>
              <a:rPr lang="en-US" sz="3800" b="1" dirty="0" smtClean="0">
                <a:solidFill>
                  <a:prstClr val="black"/>
                </a:solidFill>
                <a:latin typeface="Garamond" panose="02020404030301010803" pitchFamily="18" charset="0"/>
              </a:rPr>
              <a:t>Lasso regression</a:t>
            </a:r>
          </a:p>
        </p:txBody>
      </p:sp>
      <p:sp>
        <p:nvSpPr>
          <p:cNvPr id="6" name="TextBox 5"/>
          <p:cNvSpPr txBox="1"/>
          <p:nvPr/>
        </p:nvSpPr>
        <p:spPr>
          <a:xfrm>
            <a:off x="209550" y="2517602"/>
            <a:ext cx="11982450" cy="738664"/>
          </a:xfrm>
          <a:prstGeom prst="rect">
            <a:avLst/>
          </a:prstGeom>
          <a:noFill/>
        </p:spPr>
        <p:txBody>
          <a:bodyPr wrap="square" rtlCol="0">
            <a:spAutoFit/>
          </a:bodyPr>
          <a:lstStyle/>
          <a:p>
            <a:pPr>
              <a:lnSpc>
                <a:spcPct val="150000"/>
              </a:lnSpc>
            </a:pPr>
            <a:r>
              <a:rPr lang="en-US" sz="2800" dirty="0" smtClean="0">
                <a:latin typeface="Garamond" panose="02020404030301010803" pitchFamily="18" charset="0"/>
              </a:rPr>
              <a:t>The nature of the </a:t>
            </a:r>
            <a:r>
              <a:rPr lang="en-US" sz="2800" dirty="0">
                <a:latin typeface="Lucida Calligraphy" charset="0"/>
                <a:ea typeface="Lucida Calligraphy" charset="0"/>
                <a:cs typeface="Lucida Calligraphy" charset="0"/>
              </a:rPr>
              <a:t>l</a:t>
            </a:r>
            <a:r>
              <a:rPr lang="en-US" sz="2800" baseline="-25000" dirty="0" smtClean="0">
                <a:latin typeface="Garamond" panose="02020404030301010803" pitchFamily="18" charset="0"/>
              </a:rPr>
              <a:t>1</a:t>
            </a:r>
            <a:r>
              <a:rPr lang="en-US" sz="2800" dirty="0" smtClean="0">
                <a:latin typeface="Garamond" panose="02020404030301010803" pitchFamily="18" charset="0"/>
              </a:rPr>
              <a:t> penalty causes some coefficients to be shrunken to </a:t>
            </a:r>
            <a:r>
              <a:rPr lang="en-US" sz="2800" dirty="0" smtClean="0">
                <a:solidFill>
                  <a:srgbClr val="0E19F6"/>
                </a:solidFill>
                <a:latin typeface="Garamond" panose="02020404030301010803" pitchFamily="18" charset="0"/>
              </a:rPr>
              <a:t>zero exactly</a:t>
            </a:r>
          </a:p>
        </p:txBody>
      </p:sp>
      <p:sp>
        <p:nvSpPr>
          <p:cNvPr id="7" name="TextBox 6"/>
          <p:cNvSpPr txBox="1"/>
          <p:nvPr/>
        </p:nvSpPr>
        <p:spPr>
          <a:xfrm>
            <a:off x="1477629" y="4322729"/>
            <a:ext cx="6447171" cy="738664"/>
          </a:xfrm>
          <a:prstGeom prst="rect">
            <a:avLst/>
          </a:prstGeom>
          <a:noFill/>
        </p:spPr>
        <p:txBody>
          <a:bodyPr wrap="square" rtlCol="0">
            <a:spAutoFit/>
          </a:bodyPr>
          <a:lstStyle/>
          <a:p>
            <a:pPr>
              <a:lnSpc>
                <a:spcPct val="150000"/>
              </a:lnSpc>
            </a:pPr>
            <a:r>
              <a:rPr lang="en-US" sz="2800" b="1" dirty="0" smtClean="0">
                <a:latin typeface="Garamond" panose="02020404030301010803" pitchFamily="18" charset="0"/>
              </a:rPr>
              <a:t>Can </a:t>
            </a:r>
            <a:r>
              <a:rPr lang="en-US" sz="2800" b="1" dirty="0">
                <a:latin typeface="Garamond" panose="02020404030301010803" pitchFamily="18" charset="0"/>
              </a:rPr>
              <a:t>perform </a:t>
            </a:r>
            <a:r>
              <a:rPr lang="en-US" sz="2800" b="1" dirty="0" smtClean="0">
                <a:latin typeface="Garamond" panose="02020404030301010803" pitchFamily="18" charset="0"/>
              </a:rPr>
              <a:t>variable selection</a:t>
            </a:r>
          </a:p>
        </p:txBody>
      </p:sp>
      <p:sp>
        <p:nvSpPr>
          <p:cNvPr id="8" name="TextBox 7"/>
          <p:cNvSpPr txBox="1"/>
          <p:nvPr/>
        </p:nvSpPr>
        <p:spPr>
          <a:xfrm>
            <a:off x="209550" y="3250696"/>
            <a:ext cx="11982450" cy="738664"/>
          </a:xfrm>
          <a:prstGeom prst="rect">
            <a:avLst/>
          </a:prstGeom>
          <a:noFill/>
        </p:spPr>
        <p:txBody>
          <a:bodyPr wrap="square" rtlCol="0">
            <a:spAutoFit/>
          </a:bodyPr>
          <a:lstStyle/>
          <a:p>
            <a:pPr>
              <a:lnSpc>
                <a:spcPct val="150000"/>
              </a:lnSpc>
            </a:pPr>
            <a:r>
              <a:rPr lang="en-US" sz="2800" dirty="0" smtClean="0">
                <a:latin typeface="Garamond" panose="02020404030301010803" pitchFamily="18" charset="0"/>
              </a:rPr>
              <a:t>As</a:t>
            </a:r>
            <a:r>
              <a:rPr lang="en-US" sz="2800" dirty="0" smtClean="0">
                <a:solidFill>
                  <a:srgbClr val="0E19F6"/>
                </a:solidFill>
                <a:latin typeface="Garamond" panose="02020404030301010803" pitchFamily="18" charset="0"/>
              </a:rPr>
              <a:t> </a:t>
            </a:r>
            <a:r>
              <a:rPr lang="el-GR" sz="2800" dirty="0" smtClean="0">
                <a:solidFill>
                  <a:srgbClr val="0E19F6"/>
                </a:solidFill>
                <a:latin typeface="Garamond" panose="02020404030301010803" pitchFamily="18" charset="0"/>
              </a:rPr>
              <a:t>λ </a:t>
            </a:r>
            <a:r>
              <a:rPr lang="en-US" sz="2800" dirty="0" smtClean="0">
                <a:solidFill>
                  <a:srgbClr val="0E19F6"/>
                </a:solidFill>
                <a:latin typeface="Garamond" panose="02020404030301010803" pitchFamily="18" charset="0"/>
              </a:rPr>
              <a:t>increases</a:t>
            </a:r>
            <a:r>
              <a:rPr lang="en-US" sz="2800" dirty="0" smtClean="0">
                <a:latin typeface="Garamond" panose="02020404030301010803" pitchFamily="18" charset="0"/>
              </a:rPr>
              <a:t>, more coefficients are </a:t>
            </a:r>
            <a:r>
              <a:rPr lang="en-US" sz="2800" dirty="0" smtClean="0">
                <a:solidFill>
                  <a:srgbClr val="0E19F6"/>
                </a:solidFill>
                <a:latin typeface="Garamond" panose="02020404030301010803" pitchFamily="18" charset="0"/>
              </a:rPr>
              <a:t>set to zero </a:t>
            </a:r>
            <a:r>
              <a:rPr lang="en-US" sz="2400" dirty="0" smtClean="0">
                <a:latin typeface="Garamond" panose="02020404030301010803" pitchFamily="18" charset="0"/>
                <a:sym typeface="Wingdings" panose="05000000000000000000" pitchFamily="2" charset="2"/>
              </a:rPr>
              <a:t></a:t>
            </a:r>
            <a:r>
              <a:rPr lang="en-US" sz="2800" dirty="0" smtClean="0">
                <a:latin typeface="Garamond" panose="02020404030301010803" pitchFamily="18" charset="0"/>
                <a:sym typeface="Wingdings" panose="05000000000000000000" pitchFamily="2" charset="2"/>
              </a:rPr>
              <a:t> less predictors are selected</a:t>
            </a:r>
            <a:endParaRPr lang="en-US" sz="2800" dirty="0" smtClean="0">
              <a:solidFill>
                <a:srgbClr val="0E19F6"/>
              </a:solidFill>
              <a:latin typeface="Garamond" panose="02020404030301010803"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666" y="4158848"/>
            <a:ext cx="1066426" cy="1066426"/>
          </a:xfrm>
          <a:prstGeom prst="rect">
            <a:avLst/>
          </a:prstGeom>
        </p:spPr>
      </p:pic>
    </p:spTree>
    <p:extLst>
      <p:ext uri="{BB962C8B-B14F-4D97-AF65-F5344CB8AC3E}">
        <p14:creationId xmlns:p14="http://schemas.microsoft.com/office/powerpoint/2010/main" xmlns="" val="22376828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286" y="372824"/>
            <a:ext cx="7617047" cy="646331"/>
          </a:xfrm>
          <a:prstGeom prst="rect">
            <a:avLst/>
          </a:prstGeom>
          <a:noFill/>
        </p:spPr>
        <p:txBody>
          <a:bodyPr wrap="square" rtlCol="0">
            <a:spAutoFit/>
          </a:bodyPr>
          <a:lstStyle/>
          <a:p>
            <a:r>
              <a:rPr lang="en-US" sz="3600" b="1" dirty="0" smtClean="0">
                <a:latin typeface="Garamond" panose="02020404030301010803" pitchFamily="18" charset="0"/>
              </a:rPr>
              <a:t>Example 5: Ridge vs. Lasso </a:t>
            </a:r>
            <a:endParaRPr lang="en-US" sz="2800" b="1" dirty="0"/>
          </a:p>
        </p:txBody>
      </p:sp>
      <p:pic>
        <p:nvPicPr>
          <p:cNvPr id="9" name="Picture 8"/>
          <p:cNvPicPr>
            <a:picLocks noChangeAspect="1"/>
          </p:cNvPicPr>
          <p:nvPr/>
        </p:nvPicPr>
        <p:blipFill>
          <a:blip r:embed="rId2" cstate="print"/>
          <a:stretch>
            <a:fillRect/>
          </a:stretch>
        </p:blipFill>
        <p:spPr>
          <a:xfrm>
            <a:off x="1115712" y="1277955"/>
            <a:ext cx="8826573" cy="4423655"/>
          </a:xfrm>
          <a:prstGeom prst="rect">
            <a:avLst/>
          </a:prstGeom>
        </p:spPr>
      </p:pic>
      <p:sp>
        <p:nvSpPr>
          <p:cNvPr id="11" name="TextBox 10"/>
          <p:cNvSpPr txBox="1"/>
          <p:nvPr/>
        </p:nvSpPr>
        <p:spPr>
          <a:xfrm>
            <a:off x="1216408" y="5701610"/>
            <a:ext cx="10975592" cy="677878"/>
          </a:xfrm>
          <a:prstGeom prst="rect">
            <a:avLst/>
          </a:prstGeom>
          <a:noFill/>
        </p:spPr>
        <p:txBody>
          <a:bodyPr wrap="square" rtlCol="0">
            <a:spAutoFit/>
          </a:bodyPr>
          <a:lstStyle/>
          <a:p>
            <a:pPr>
              <a:lnSpc>
                <a:spcPct val="150000"/>
              </a:lnSpc>
            </a:pPr>
            <a:r>
              <a:rPr lang="en-US" sz="2800" dirty="0" err="1" smtClean="0">
                <a:latin typeface="Garamond" panose="02020404030301010803" pitchFamily="18" charset="0"/>
              </a:rPr>
              <a:t>lcp</a:t>
            </a:r>
            <a:r>
              <a:rPr lang="en-US" sz="2800" dirty="0" smtClean="0">
                <a:latin typeface="Garamond" panose="02020404030301010803" pitchFamily="18" charset="0"/>
              </a:rPr>
              <a:t>, age &amp; </a:t>
            </a:r>
            <a:r>
              <a:rPr lang="en-US" sz="2800" dirty="0" err="1" smtClean="0">
                <a:latin typeface="Garamond" panose="02020404030301010803" pitchFamily="18" charset="0"/>
              </a:rPr>
              <a:t>gleason</a:t>
            </a:r>
            <a:r>
              <a:rPr lang="en-US" sz="2800" dirty="0" smtClean="0">
                <a:latin typeface="Garamond" panose="02020404030301010803" pitchFamily="18" charset="0"/>
              </a:rPr>
              <a:t>: the least important predictors </a:t>
            </a:r>
            <a:r>
              <a:rPr lang="en-US" sz="2400" dirty="0" smtClean="0">
                <a:latin typeface="Garamond" panose="02020404030301010803" pitchFamily="18" charset="0"/>
                <a:sym typeface="Wingdings" panose="05000000000000000000" pitchFamily="2" charset="2"/>
              </a:rPr>
              <a:t></a:t>
            </a:r>
            <a:r>
              <a:rPr lang="en-US" sz="2800" dirty="0" smtClean="0">
                <a:latin typeface="Garamond" panose="02020404030301010803" pitchFamily="18" charset="0"/>
                <a:sym typeface="Wingdings" panose="05000000000000000000" pitchFamily="2" charset="2"/>
              </a:rPr>
              <a:t> set to zero</a:t>
            </a:r>
            <a:endParaRPr lang="en-US" sz="2800" dirty="0" smtClean="0">
              <a:latin typeface="Garamond" panose="02020404030301010803" pitchFamily="18" charset="0"/>
            </a:endParaRPr>
          </a:p>
        </p:txBody>
      </p:sp>
    </p:spTree>
    <p:extLst>
      <p:ext uri="{BB962C8B-B14F-4D97-AF65-F5344CB8AC3E}">
        <p14:creationId xmlns:p14="http://schemas.microsoft.com/office/powerpoint/2010/main" xmlns="" val="36015203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0286" y="372824"/>
            <a:ext cx="7617047" cy="646331"/>
          </a:xfrm>
          <a:prstGeom prst="rect">
            <a:avLst/>
          </a:prstGeom>
          <a:noFill/>
        </p:spPr>
        <p:txBody>
          <a:bodyPr wrap="square" rtlCol="0">
            <a:spAutoFit/>
          </a:bodyPr>
          <a:lstStyle/>
          <a:p>
            <a:r>
              <a:rPr lang="en-US" sz="3600" b="1" dirty="0" smtClean="0">
                <a:latin typeface="Garamond" panose="02020404030301010803" pitchFamily="18" charset="0"/>
              </a:rPr>
              <a:t>Example </a:t>
            </a:r>
            <a:r>
              <a:rPr lang="en-US" sz="3600" b="1" dirty="0">
                <a:latin typeface="Garamond" panose="02020404030301010803" pitchFamily="18" charset="0"/>
              </a:rPr>
              <a:t>6</a:t>
            </a:r>
            <a:r>
              <a:rPr lang="en-US" sz="3600" b="1" dirty="0" smtClean="0">
                <a:latin typeface="Garamond" panose="02020404030301010803" pitchFamily="18" charset="0"/>
              </a:rPr>
              <a:t>: Ridge vs. Lasso </a:t>
            </a:r>
            <a:endParaRPr lang="en-US" sz="2800" b="1" dirty="0"/>
          </a:p>
        </p:txBody>
      </p:sp>
      <p:pic>
        <p:nvPicPr>
          <p:cNvPr id="2" name="Picture 1"/>
          <p:cNvPicPr>
            <a:picLocks noChangeAspect="1"/>
          </p:cNvPicPr>
          <p:nvPr/>
        </p:nvPicPr>
        <p:blipFill rotWithShape="1">
          <a:blip r:embed="rId2" cstate="print"/>
          <a:srcRect t="9758"/>
          <a:stretch/>
        </p:blipFill>
        <p:spPr>
          <a:xfrm>
            <a:off x="866776" y="1543715"/>
            <a:ext cx="9848850" cy="4271962"/>
          </a:xfrm>
          <a:prstGeom prst="rect">
            <a:avLst/>
          </a:prstGeom>
        </p:spPr>
      </p:pic>
    </p:spTree>
    <p:extLst>
      <p:ext uri="{BB962C8B-B14F-4D97-AF65-F5344CB8AC3E}">
        <p14:creationId xmlns:p14="http://schemas.microsoft.com/office/powerpoint/2010/main" xmlns="" val="32305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6162" y="0"/>
            <a:ext cx="8507292" cy="646331"/>
          </a:xfrm>
          <a:prstGeom prst="rect">
            <a:avLst/>
          </a:prstGeom>
          <a:noFill/>
        </p:spPr>
        <p:txBody>
          <a:bodyPr wrap="square" rtlCol="0">
            <a:spAutoFit/>
          </a:bodyPr>
          <a:lstStyle/>
          <a:p>
            <a:r>
              <a:rPr lang="en-US" sz="3600" b="1" dirty="0" smtClean="0">
                <a:solidFill>
                  <a:prstClr val="black"/>
                </a:solidFill>
                <a:latin typeface="Garamond" panose="02020404030301010803" pitchFamily="18" charset="0"/>
              </a:rPr>
              <a:t>Constrained form of lasso &amp; ridge</a:t>
            </a:r>
          </a:p>
        </p:txBody>
      </p:sp>
      <p:sp>
        <p:nvSpPr>
          <p:cNvPr id="2" name="Rectangle 1"/>
          <p:cNvSpPr/>
          <p:nvPr/>
        </p:nvSpPr>
        <p:spPr>
          <a:xfrm>
            <a:off x="810879" y="3724275"/>
            <a:ext cx="10264322" cy="2893100"/>
          </a:xfrm>
          <a:prstGeom prst="rect">
            <a:avLst/>
          </a:prstGeom>
        </p:spPr>
        <p:txBody>
          <a:bodyPr wrap="square">
            <a:spAutoFit/>
          </a:bodyPr>
          <a:lstStyle/>
          <a:p>
            <a:pPr algn="just"/>
            <a:r>
              <a:rPr lang="en-US" sz="2800" dirty="0" smtClean="0">
                <a:latin typeface="Garamond" panose="02020404030301010803" pitchFamily="18" charset="0"/>
              </a:rPr>
              <a:t>For any </a:t>
            </a:r>
            <a:r>
              <a:rPr lang="el-GR" sz="2800" i="1" dirty="0" smtClean="0">
                <a:latin typeface="Garamond" panose="02020404030301010803" pitchFamily="18" charset="0"/>
              </a:rPr>
              <a:t>λ</a:t>
            </a:r>
            <a:r>
              <a:rPr lang="el-GR" sz="2800" dirty="0" smtClean="0">
                <a:latin typeface="Garamond" panose="02020404030301010803" pitchFamily="18" charset="0"/>
              </a:rPr>
              <a:t> </a:t>
            </a:r>
            <a:r>
              <a:rPr lang="en-US" sz="2800" dirty="0" smtClean="0">
                <a:latin typeface="Garamond" panose="02020404030301010803" pitchFamily="18" charset="0"/>
              </a:rPr>
              <a:t>and corresponding solution in the penalized form, there is  a value of </a:t>
            </a:r>
            <a:r>
              <a:rPr lang="en-US" sz="2800" i="1" dirty="0" smtClean="0">
                <a:latin typeface="Garamond" panose="02020404030301010803" pitchFamily="18" charset="0"/>
              </a:rPr>
              <a:t>t</a:t>
            </a:r>
            <a:r>
              <a:rPr lang="el-GR" sz="2800" dirty="0" smtClean="0">
                <a:latin typeface="Garamond" panose="02020404030301010803" pitchFamily="18" charset="0"/>
              </a:rPr>
              <a:t> </a:t>
            </a:r>
            <a:r>
              <a:rPr lang="en-US" sz="2800" dirty="0" smtClean="0">
                <a:latin typeface="Garamond" panose="02020404030301010803" pitchFamily="18" charset="0"/>
              </a:rPr>
              <a:t>such that the above constrained form has this same solution. The imposed constraints constrict the coefficient vector to lie in some geometric shape centered around the origin</a:t>
            </a:r>
          </a:p>
          <a:p>
            <a:pPr algn="just"/>
            <a:endParaRPr lang="en-US" sz="2800" dirty="0">
              <a:latin typeface="Garamond" panose="02020404030301010803" pitchFamily="18" charset="0"/>
            </a:endParaRPr>
          </a:p>
          <a:p>
            <a:pPr>
              <a:lnSpc>
                <a:spcPct val="150000"/>
              </a:lnSpc>
            </a:pPr>
            <a:r>
              <a:rPr lang="en-US" sz="2800" dirty="0" smtClean="0">
                <a:latin typeface="Garamond" panose="02020404030301010803" pitchFamily="18" charset="0"/>
              </a:rPr>
              <a:t>Type of shape (i.e., type of constraint) </a:t>
            </a:r>
            <a:r>
              <a:rPr lang="en-US" sz="2800" dirty="0" smtClean="0">
                <a:solidFill>
                  <a:srgbClr val="0E19F6"/>
                </a:solidFill>
                <a:latin typeface="Garamond" panose="02020404030301010803" pitchFamily="18" charset="0"/>
              </a:rPr>
              <a:t>really matters!</a:t>
            </a:r>
            <a:endParaRPr lang="el-GR" sz="2800" dirty="0">
              <a:solidFill>
                <a:srgbClr val="0E19F6"/>
              </a:solidFill>
              <a:latin typeface="Garamond" panose="02020404030301010803" pitchFamily="18" charset="0"/>
            </a:endParaRPr>
          </a:p>
        </p:txBody>
      </p:sp>
      <p:pic>
        <p:nvPicPr>
          <p:cNvPr id="10" name="Picture 9"/>
          <p:cNvPicPr>
            <a:picLocks noChangeAspect="1"/>
          </p:cNvPicPr>
          <p:nvPr/>
        </p:nvPicPr>
        <p:blipFill>
          <a:blip r:embed="rId2" cstate="print"/>
          <a:stretch>
            <a:fillRect/>
          </a:stretch>
        </p:blipFill>
        <p:spPr>
          <a:xfrm>
            <a:off x="725958" y="1148601"/>
            <a:ext cx="8267700" cy="1809750"/>
          </a:xfrm>
          <a:prstGeom prst="rect">
            <a:avLst/>
          </a:prstGeom>
        </p:spPr>
      </p:pic>
    </p:spTree>
    <p:extLst>
      <p:ext uri="{BB962C8B-B14F-4D97-AF65-F5344CB8AC3E}">
        <p14:creationId xmlns:p14="http://schemas.microsoft.com/office/powerpoint/2010/main" xmlns="" val="16967987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2176070" y="2750237"/>
            <a:ext cx="3610582" cy="4061904"/>
          </a:xfrm>
          <a:prstGeom prst="rect">
            <a:avLst/>
          </a:prstGeom>
        </p:spPr>
      </p:pic>
      <p:pic>
        <p:nvPicPr>
          <p:cNvPr id="3" name="Picture 2"/>
          <p:cNvPicPr>
            <a:picLocks noChangeAspect="1"/>
          </p:cNvPicPr>
          <p:nvPr/>
        </p:nvPicPr>
        <p:blipFill rotWithShape="1">
          <a:blip r:embed="rId3" cstate="print"/>
          <a:srcRect l="7292" t="4198" b="1355"/>
          <a:stretch/>
        </p:blipFill>
        <p:spPr>
          <a:xfrm>
            <a:off x="6338816" y="-161334"/>
            <a:ext cx="5853184" cy="7019334"/>
          </a:xfrm>
          <a:prstGeom prst="rect">
            <a:avLst/>
          </a:prstGeom>
        </p:spPr>
      </p:pic>
      <p:sp>
        <p:nvSpPr>
          <p:cNvPr id="2" name="Rectangle 1"/>
          <p:cNvSpPr/>
          <p:nvPr/>
        </p:nvSpPr>
        <p:spPr>
          <a:xfrm>
            <a:off x="116113" y="923153"/>
            <a:ext cx="9202058" cy="2810193"/>
          </a:xfrm>
          <a:prstGeom prst="rect">
            <a:avLst/>
          </a:prstGeom>
        </p:spPr>
        <p:txBody>
          <a:bodyPr wrap="square">
            <a:spAutoFit/>
          </a:bodyPr>
          <a:lstStyle/>
          <a:p>
            <a:pPr>
              <a:lnSpc>
                <a:spcPct val="150000"/>
              </a:lnSpc>
            </a:pPr>
            <a:r>
              <a:rPr lang="en-US" sz="2400" dirty="0">
                <a:latin typeface="Garamond" panose="02020404030301010803" pitchFamily="18" charset="0"/>
              </a:rPr>
              <a:t>The elliptical contour plot </a:t>
            </a:r>
            <a:r>
              <a:rPr lang="en-US" sz="2400" dirty="0" smtClean="0">
                <a:latin typeface="Garamond" panose="02020404030301010803" pitchFamily="18" charset="0"/>
              </a:rPr>
              <a:t>represents </a:t>
            </a:r>
            <a:r>
              <a:rPr lang="en-US" sz="2400" dirty="0">
                <a:latin typeface="Garamond" panose="02020404030301010803" pitchFamily="18" charset="0"/>
              </a:rPr>
              <a:t>sum of square error </a:t>
            </a:r>
            <a:r>
              <a:rPr lang="en-US" sz="2400" dirty="0" smtClean="0">
                <a:latin typeface="Garamond" panose="02020404030301010803" pitchFamily="18" charset="0"/>
              </a:rPr>
              <a:t>term</a:t>
            </a:r>
          </a:p>
          <a:p>
            <a:pPr>
              <a:lnSpc>
                <a:spcPct val="150000"/>
              </a:lnSpc>
            </a:pPr>
            <a:r>
              <a:rPr lang="en-US" sz="2400" dirty="0">
                <a:latin typeface="Garamond" panose="02020404030301010803" pitchFamily="18" charset="0"/>
              </a:rPr>
              <a:t>The diamond shape in the middle indicates the constraint </a:t>
            </a:r>
            <a:r>
              <a:rPr lang="en-US" sz="2400" dirty="0" smtClean="0">
                <a:latin typeface="Garamond" panose="02020404030301010803" pitchFamily="18" charset="0"/>
              </a:rPr>
              <a:t>region</a:t>
            </a:r>
          </a:p>
          <a:p>
            <a:pPr>
              <a:lnSpc>
                <a:spcPct val="150000"/>
              </a:lnSpc>
            </a:pPr>
            <a:r>
              <a:rPr lang="en-US" sz="2400" dirty="0" smtClean="0">
                <a:solidFill>
                  <a:srgbClr val="0E19F6"/>
                </a:solidFill>
                <a:latin typeface="Garamond" panose="02020404030301010803" pitchFamily="18" charset="0"/>
              </a:rPr>
              <a:t>Optimal point: </a:t>
            </a:r>
            <a:r>
              <a:rPr lang="en-US" sz="2400" dirty="0" smtClean="0">
                <a:latin typeface="Garamond" panose="02020404030301010803" pitchFamily="18" charset="0"/>
              </a:rPr>
              <a:t>intersection </a:t>
            </a:r>
            <a:r>
              <a:rPr lang="en-US" sz="2400" dirty="0">
                <a:latin typeface="Garamond" panose="02020404030301010803" pitchFamily="18" charset="0"/>
              </a:rPr>
              <a:t>between ellipse </a:t>
            </a:r>
            <a:r>
              <a:rPr lang="en-US" sz="2400" dirty="0" smtClean="0">
                <a:latin typeface="Garamond" panose="02020404030301010803" pitchFamily="18" charset="0"/>
              </a:rPr>
              <a:t>&amp; circle </a:t>
            </a:r>
          </a:p>
          <a:p>
            <a:pPr marL="457200" indent="-457200">
              <a:lnSpc>
                <a:spcPct val="150000"/>
              </a:lnSpc>
              <a:buFontTx/>
              <a:buChar char="-"/>
            </a:pPr>
            <a:r>
              <a:rPr lang="en-US" sz="2400" dirty="0">
                <a:latin typeface="Garamond" panose="02020404030301010803" pitchFamily="18" charset="0"/>
              </a:rPr>
              <a:t>C</a:t>
            </a:r>
            <a:r>
              <a:rPr lang="en-US" sz="2400" dirty="0" smtClean="0">
                <a:latin typeface="Garamond" panose="02020404030301010803" pitchFamily="18" charset="0"/>
              </a:rPr>
              <a:t>orner of the diamond region, where the coefficient is </a:t>
            </a:r>
            <a:r>
              <a:rPr lang="en-US" sz="2400" dirty="0" smtClean="0">
                <a:solidFill>
                  <a:srgbClr val="0E19F6"/>
                </a:solidFill>
                <a:latin typeface="Garamond" panose="02020404030301010803" pitchFamily="18" charset="0"/>
              </a:rPr>
              <a:t>zero</a:t>
            </a:r>
            <a:endParaRPr lang="en-US" sz="2400" dirty="0" smtClean="0">
              <a:latin typeface="Garamond" panose="02020404030301010803" pitchFamily="18" charset="0"/>
            </a:endParaRPr>
          </a:p>
          <a:p>
            <a:pPr>
              <a:lnSpc>
                <a:spcPct val="150000"/>
              </a:lnSpc>
            </a:pPr>
            <a:endParaRPr lang="el-GR" sz="2400" dirty="0">
              <a:latin typeface="Garamond" panose="02020404030301010803" pitchFamily="18" charset="0"/>
            </a:endParaRPr>
          </a:p>
        </p:txBody>
      </p:sp>
      <p:sp>
        <p:nvSpPr>
          <p:cNvPr id="12" name="TextBox 11"/>
          <p:cNvSpPr txBox="1"/>
          <p:nvPr/>
        </p:nvSpPr>
        <p:spPr>
          <a:xfrm>
            <a:off x="205975" y="4309509"/>
            <a:ext cx="4037763" cy="1324209"/>
          </a:xfrm>
          <a:prstGeom prst="rect">
            <a:avLst/>
          </a:prstGeom>
          <a:noFill/>
        </p:spPr>
        <p:txBody>
          <a:bodyPr wrap="square" rtlCol="0">
            <a:spAutoFit/>
          </a:bodyPr>
          <a:lstStyle/>
          <a:p>
            <a:pPr>
              <a:lnSpc>
                <a:spcPct val="150000"/>
              </a:lnSpc>
            </a:pPr>
            <a:r>
              <a:rPr lang="en-US" sz="2800" dirty="0" smtClean="0">
                <a:latin typeface="Garamond" panose="02020404030301010803" pitchFamily="18" charset="0"/>
              </a:rPr>
              <a:t>Instead </a:t>
            </a:r>
          </a:p>
          <a:p>
            <a:pPr>
              <a:lnSpc>
                <a:spcPct val="150000"/>
              </a:lnSpc>
            </a:pPr>
            <a:r>
              <a:rPr lang="en-US" sz="2800" dirty="0" smtClean="0">
                <a:latin typeface="Garamond" panose="02020404030301010803" pitchFamily="18" charset="0"/>
              </a:rPr>
              <a:t>with ridge:</a:t>
            </a:r>
          </a:p>
        </p:txBody>
      </p:sp>
      <p:sp>
        <p:nvSpPr>
          <p:cNvPr id="5" name="TextBox 4"/>
          <p:cNvSpPr txBox="1"/>
          <p:nvPr/>
        </p:nvSpPr>
        <p:spPr>
          <a:xfrm>
            <a:off x="205975" y="219997"/>
            <a:ext cx="8507292" cy="646331"/>
          </a:xfrm>
          <a:prstGeom prst="rect">
            <a:avLst/>
          </a:prstGeom>
          <a:noFill/>
        </p:spPr>
        <p:txBody>
          <a:bodyPr wrap="square" rtlCol="0">
            <a:spAutoFit/>
          </a:bodyPr>
          <a:lstStyle/>
          <a:p>
            <a:r>
              <a:rPr lang="en-US" sz="3600" b="1" dirty="0" smtClean="0">
                <a:solidFill>
                  <a:prstClr val="black"/>
                </a:solidFill>
                <a:latin typeface="Garamond" panose="02020404030301010803" pitchFamily="18" charset="0"/>
              </a:rPr>
              <a:t>Why lasso sets coefficients to zero?</a:t>
            </a:r>
          </a:p>
        </p:txBody>
      </p:sp>
    </p:spTree>
    <p:extLst>
      <p:ext uri="{BB962C8B-B14F-4D97-AF65-F5344CB8AC3E}">
        <p14:creationId xmlns:p14="http://schemas.microsoft.com/office/powerpoint/2010/main" xmlns="" val="98318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Lake Wobeg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2303" y="-627796"/>
            <a:ext cx="10900008" cy="81750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078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378773"/>
            <a:ext cx="11353800" cy="1325563"/>
          </a:xfrm>
        </p:spPr>
        <p:txBody>
          <a:bodyPr/>
          <a:lstStyle/>
          <a:p>
            <a:r>
              <a:rPr lang="en-US" dirty="0" smtClean="0"/>
              <a:t>Regularization penalizes hypothesis complexity</a:t>
            </a:r>
            <a:endParaRPr lang="el-GR" dirty="0"/>
          </a:p>
        </p:txBody>
      </p:sp>
      <p:sp>
        <p:nvSpPr>
          <p:cNvPr id="3" name="Content Placeholder 2"/>
          <p:cNvSpPr>
            <a:spLocks noGrp="1"/>
          </p:cNvSpPr>
          <p:nvPr>
            <p:ph idx="1"/>
          </p:nvPr>
        </p:nvSpPr>
        <p:spPr/>
        <p:txBody>
          <a:bodyPr/>
          <a:lstStyle/>
          <a:p>
            <a:r>
              <a:rPr lang="en-US" dirty="0" smtClean="0"/>
              <a:t>L2 regularization leads to small weights</a:t>
            </a:r>
          </a:p>
          <a:p>
            <a:r>
              <a:rPr lang="en-US" dirty="0" smtClean="0"/>
              <a:t>L1 regularization leads to many zero weights (sparsity)</a:t>
            </a:r>
          </a:p>
          <a:p>
            <a:r>
              <a:rPr lang="en-US" dirty="0" smtClean="0"/>
              <a:t>Feature selection tries to discard irrelevant features</a:t>
            </a:r>
            <a:endParaRPr lang="el-GR" dirty="0"/>
          </a:p>
        </p:txBody>
      </p:sp>
    </p:spTree>
    <p:extLst>
      <p:ext uri="{BB962C8B-B14F-4D97-AF65-F5344CB8AC3E}">
        <p14:creationId xmlns:p14="http://schemas.microsoft.com/office/powerpoint/2010/main" xmlns="" val="37152196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879" y="910468"/>
            <a:ext cx="8507292" cy="646331"/>
          </a:xfrm>
          <a:prstGeom prst="rect">
            <a:avLst/>
          </a:prstGeom>
          <a:noFill/>
        </p:spPr>
        <p:txBody>
          <a:bodyPr wrap="square" rtlCol="0">
            <a:spAutoFit/>
          </a:bodyPr>
          <a:lstStyle/>
          <a:p>
            <a:r>
              <a:rPr lang="en-US" sz="3600" b="1" dirty="0" err="1" smtClean="0">
                <a:solidFill>
                  <a:prstClr val="black"/>
                </a:solidFill>
                <a:latin typeface="Garamond" panose="02020404030301010803" pitchFamily="18" charset="0"/>
              </a:rPr>
              <a:t>Matlab</a:t>
            </a:r>
            <a:r>
              <a:rPr lang="en-US" sz="3600" b="1" dirty="0" smtClean="0">
                <a:solidFill>
                  <a:prstClr val="black"/>
                </a:solidFill>
                <a:latin typeface="Garamond" panose="02020404030301010803" pitchFamily="18" charset="0"/>
              </a:rPr>
              <a:t> code &amp; examples</a:t>
            </a:r>
          </a:p>
        </p:txBody>
      </p:sp>
      <p:sp>
        <p:nvSpPr>
          <p:cNvPr id="5" name="TextBox 4"/>
          <p:cNvSpPr txBox="1"/>
          <p:nvPr/>
        </p:nvSpPr>
        <p:spPr>
          <a:xfrm>
            <a:off x="356605" y="1942648"/>
            <a:ext cx="11622156" cy="4524315"/>
          </a:xfrm>
          <a:prstGeom prst="rect">
            <a:avLst/>
          </a:prstGeom>
          <a:noFill/>
        </p:spPr>
        <p:txBody>
          <a:bodyPr wrap="square" rtlCol="0">
            <a:spAutoFit/>
          </a:bodyPr>
          <a:lstStyle/>
          <a:p>
            <a:r>
              <a:rPr lang="en-US" i="1" dirty="0" smtClean="0">
                <a:solidFill>
                  <a:srgbClr val="00B050"/>
                </a:solidFill>
                <a:latin typeface="Consolas" charset="0"/>
                <a:ea typeface="Consolas" charset="0"/>
                <a:cs typeface="Consolas" charset="0"/>
              </a:rPr>
              <a:t>% Lasso regression</a:t>
            </a:r>
          </a:p>
          <a:p>
            <a:endParaRPr lang="en-US" i="1" dirty="0" smtClean="0">
              <a:solidFill>
                <a:srgbClr val="00B050"/>
              </a:solidFill>
              <a:latin typeface="Consolas" charset="0"/>
              <a:ea typeface="Consolas" charset="0"/>
              <a:cs typeface="Consolas" charset="0"/>
            </a:endParaRPr>
          </a:p>
          <a:p>
            <a:r>
              <a:rPr lang="en-US" dirty="0" smtClean="0">
                <a:latin typeface="Consolas" charset="0"/>
                <a:ea typeface="Consolas" charset="0"/>
                <a:cs typeface="Consolas" charset="0"/>
              </a:rPr>
              <a:t>B = lasso(X,Y); </a:t>
            </a:r>
            <a:r>
              <a:rPr lang="en-US" i="1" dirty="0" smtClean="0">
                <a:solidFill>
                  <a:srgbClr val="00B050"/>
                </a:solidFill>
                <a:latin typeface="Consolas" charset="0"/>
                <a:ea typeface="Consolas" charset="0"/>
                <a:cs typeface="Consolas" charset="0"/>
              </a:rPr>
              <a:t>% returns beta</a:t>
            </a:r>
            <a:r>
              <a:rPr lang="el-GR" i="1" dirty="0" smtClean="0">
                <a:solidFill>
                  <a:srgbClr val="00B050"/>
                </a:solidFill>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coefficients for a set of regularization parameters lambda</a:t>
            </a:r>
          </a:p>
          <a:p>
            <a:r>
              <a:rPr lang="en-US" dirty="0" smtClean="0">
                <a:latin typeface="Consolas" charset="0"/>
                <a:ea typeface="Consolas" charset="0"/>
                <a:cs typeface="Consolas" charset="0"/>
              </a:rPr>
              <a:t>[B, I] = lasso(X,Y)</a:t>
            </a:r>
            <a:r>
              <a:rPr lang="en-US" i="1" dirty="0" smtClean="0">
                <a:solidFill>
                  <a:srgbClr val="00B050"/>
                </a:solidFill>
                <a:latin typeface="Consolas" charset="0"/>
                <a:ea typeface="Consolas" charset="0"/>
                <a:cs typeface="Consolas" charset="0"/>
              </a:rPr>
              <a:t> % I contains information about the fitted models</a:t>
            </a:r>
          </a:p>
          <a:p>
            <a:endParaRPr lang="en-US" i="1" dirty="0" smtClean="0">
              <a:solidFill>
                <a:srgbClr val="00B050"/>
              </a:solidFill>
              <a:latin typeface="Consolas" charset="0"/>
              <a:ea typeface="Consolas" charset="0"/>
              <a:cs typeface="Consolas" charset="0"/>
            </a:endParaRPr>
          </a:p>
          <a:p>
            <a:endParaRPr lang="en-US" i="1" dirty="0" smtClean="0">
              <a:solidFill>
                <a:srgbClr val="00B050"/>
              </a:solidFill>
              <a:latin typeface="Consolas" charset="0"/>
              <a:ea typeface="Consolas" charset="0"/>
              <a:cs typeface="Consolas" charset="0"/>
            </a:endParaRPr>
          </a:p>
          <a:p>
            <a:r>
              <a:rPr lang="mr-IN" i="1" dirty="0">
                <a:solidFill>
                  <a:srgbClr val="00B050"/>
                </a:solidFill>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Fit a lasso model and let identify redundant coefficients</a:t>
            </a:r>
          </a:p>
          <a:p>
            <a:r>
              <a:rPr lang="mr-IN" dirty="0" smtClean="0">
                <a:latin typeface="Consolas" charset="0"/>
                <a:ea typeface="Consolas" charset="0"/>
                <a:cs typeface="Consolas" charset="0"/>
              </a:rPr>
              <a:t>X </a:t>
            </a:r>
            <a:r>
              <a:rPr lang="mr-IN" dirty="0">
                <a:latin typeface="Consolas" charset="0"/>
                <a:ea typeface="Consolas" charset="0"/>
                <a:cs typeface="Consolas" charset="0"/>
              </a:rPr>
              <a:t>= </a:t>
            </a:r>
            <a:r>
              <a:rPr lang="mr-IN" dirty="0" err="1">
                <a:latin typeface="Consolas" charset="0"/>
                <a:ea typeface="Consolas" charset="0"/>
                <a:cs typeface="Consolas" charset="0"/>
              </a:rPr>
              <a:t>randn</a:t>
            </a:r>
            <a:r>
              <a:rPr lang="mr-IN" dirty="0">
                <a:latin typeface="Consolas" charset="0"/>
                <a:ea typeface="Consolas" charset="0"/>
                <a:cs typeface="Consolas" charset="0"/>
              </a:rPr>
              <a:t>(100,5);           </a:t>
            </a:r>
            <a:r>
              <a:rPr lang="en-US" dirty="0" smtClean="0">
                <a:latin typeface="Consolas" charset="0"/>
                <a:ea typeface="Consolas" charset="0"/>
                <a:cs typeface="Consolas" charset="0"/>
              </a:rPr>
              <a:t>  </a:t>
            </a:r>
            <a:r>
              <a:rPr lang="mr-IN" i="1" dirty="0" smtClean="0">
                <a:solidFill>
                  <a:srgbClr val="00B050"/>
                </a:solidFill>
                <a:latin typeface="Consolas" charset="0"/>
                <a:ea typeface="Consolas" charset="0"/>
                <a:cs typeface="Consolas" charset="0"/>
              </a:rPr>
              <a:t>% </a:t>
            </a:r>
            <a:r>
              <a:rPr lang="mr-IN" i="1" dirty="0">
                <a:solidFill>
                  <a:srgbClr val="00B050"/>
                </a:solidFill>
                <a:latin typeface="Consolas" charset="0"/>
                <a:ea typeface="Consolas" charset="0"/>
                <a:cs typeface="Consolas" charset="0"/>
              </a:rPr>
              <a:t>100 </a:t>
            </a:r>
            <a:r>
              <a:rPr lang="mr-IN" i="1" dirty="0" err="1">
                <a:solidFill>
                  <a:srgbClr val="00B050"/>
                </a:solidFill>
                <a:latin typeface="Consolas" charset="0"/>
                <a:ea typeface="Consolas" charset="0"/>
                <a:cs typeface="Consolas" charset="0"/>
              </a:rPr>
              <a:t>samples</a:t>
            </a:r>
            <a:r>
              <a:rPr lang="mr-IN" i="1" dirty="0">
                <a:solidFill>
                  <a:srgbClr val="00B050"/>
                </a:solidFill>
                <a:latin typeface="Consolas" charset="0"/>
                <a:ea typeface="Consolas" charset="0"/>
                <a:cs typeface="Consolas" charset="0"/>
              </a:rPr>
              <a:t> of 5 </a:t>
            </a:r>
            <a:r>
              <a:rPr lang="mr-IN" i="1" dirty="0" err="1">
                <a:solidFill>
                  <a:srgbClr val="00B050"/>
                </a:solidFill>
                <a:latin typeface="Consolas" charset="0"/>
                <a:ea typeface="Consolas" charset="0"/>
                <a:cs typeface="Consolas" charset="0"/>
              </a:rPr>
              <a:t>predictors</a:t>
            </a:r>
            <a:endParaRPr lang="mr-IN" i="1" dirty="0">
              <a:solidFill>
                <a:srgbClr val="00B050"/>
              </a:solidFill>
              <a:latin typeface="Consolas" charset="0"/>
              <a:ea typeface="Consolas" charset="0"/>
              <a:cs typeface="Consolas" charset="0"/>
            </a:endParaRPr>
          </a:p>
          <a:p>
            <a:r>
              <a:rPr lang="en-US" dirty="0">
                <a:latin typeface="Consolas" charset="0"/>
                <a:ea typeface="Consolas" charset="0"/>
                <a:cs typeface="Consolas" charset="0"/>
              </a:rPr>
              <a:t>r = [0; 2; 0; -3; 0;];      </a:t>
            </a:r>
            <a:r>
              <a:rPr lang="en-US" dirty="0" smtClean="0">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 </a:t>
            </a:r>
            <a:r>
              <a:rPr lang="en-US" i="1" dirty="0">
                <a:solidFill>
                  <a:srgbClr val="00B050"/>
                </a:solidFill>
                <a:latin typeface="Consolas" charset="0"/>
                <a:ea typeface="Consolas" charset="0"/>
                <a:cs typeface="Consolas" charset="0"/>
              </a:rPr>
              <a:t>only two non-zero coefficients</a:t>
            </a:r>
          </a:p>
          <a:p>
            <a:r>
              <a:rPr lang="en-US" dirty="0">
                <a:latin typeface="Consolas" charset="0"/>
                <a:ea typeface="Consolas" charset="0"/>
                <a:cs typeface="Consolas" charset="0"/>
              </a:rPr>
              <a:t>Y = X*r + </a:t>
            </a:r>
            <a:r>
              <a:rPr lang="en-US" dirty="0" err="1">
                <a:latin typeface="Consolas" charset="0"/>
                <a:ea typeface="Consolas" charset="0"/>
                <a:cs typeface="Consolas" charset="0"/>
              </a:rPr>
              <a:t>randn</a:t>
            </a:r>
            <a:r>
              <a:rPr lang="en-US" dirty="0">
                <a:latin typeface="Consolas" charset="0"/>
                <a:ea typeface="Consolas" charset="0"/>
                <a:cs typeface="Consolas" charset="0"/>
              </a:rPr>
              <a:t>(100,1).*0.1;  </a:t>
            </a:r>
            <a:r>
              <a:rPr lang="en-US" i="1" dirty="0">
                <a:solidFill>
                  <a:srgbClr val="00B050"/>
                </a:solidFill>
                <a:latin typeface="Consolas" charset="0"/>
                <a:ea typeface="Consolas" charset="0"/>
                <a:cs typeface="Consolas" charset="0"/>
              </a:rPr>
              <a:t>% construct target using only </a:t>
            </a:r>
            <a:r>
              <a:rPr lang="en-US" i="1" dirty="0" smtClean="0">
                <a:solidFill>
                  <a:srgbClr val="00B050"/>
                </a:solidFill>
                <a:latin typeface="Consolas" charset="0"/>
                <a:ea typeface="Consolas" charset="0"/>
                <a:cs typeface="Consolas" charset="0"/>
              </a:rPr>
              <a:t>two predictors</a:t>
            </a:r>
          </a:p>
          <a:p>
            <a:r>
              <a:rPr lang="en-US" dirty="0">
                <a:latin typeface="Consolas" charset="0"/>
                <a:ea typeface="Consolas" charset="0"/>
                <a:cs typeface="Consolas" charset="0"/>
              </a:rPr>
              <a:t>[B, I] = lasso(X,Y</a:t>
            </a:r>
            <a:r>
              <a:rPr lang="en-US" dirty="0" smtClean="0">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 fit lasso</a:t>
            </a:r>
          </a:p>
          <a:p>
            <a:endParaRPr lang="en-US" dirty="0" smtClean="0">
              <a:latin typeface="Consolas" charset="0"/>
              <a:ea typeface="Consolas" charset="0"/>
              <a:cs typeface="Consolas" charset="0"/>
            </a:endParaRPr>
          </a:p>
          <a:p>
            <a:r>
              <a:rPr lang="en-US" i="1" dirty="0" smtClean="0">
                <a:solidFill>
                  <a:srgbClr val="00B050"/>
                </a:solidFill>
                <a:latin typeface="Consolas" charset="0"/>
                <a:ea typeface="Consolas" charset="0"/>
                <a:cs typeface="Consolas" charset="0"/>
              </a:rPr>
              <a:t>% examining the </a:t>
            </a:r>
            <a:r>
              <a:rPr lang="en-US" i="1" dirty="0">
                <a:solidFill>
                  <a:srgbClr val="00B050"/>
                </a:solidFill>
                <a:latin typeface="Consolas" charset="0"/>
                <a:ea typeface="Consolas" charset="0"/>
                <a:cs typeface="Consolas" charset="0"/>
              </a:rPr>
              <a:t>25</a:t>
            </a:r>
            <a:r>
              <a:rPr lang="en-US" i="1" baseline="30000" dirty="0">
                <a:solidFill>
                  <a:srgbClr val="00B050"/>
                </a:solidFill>
                <a:latin typeface="Consolas" charset="0"/>
                <a:ea typeface="Consolas" charset="0"/>
                <a:cs typeface="Consolas" charset="0"/>
              </a:rPr>
              <a:t>th </a:t>
            </a:r>
            <a:r>
              <a:rPr lang="en-US" i="1" dirty="0" smtClean="0">
                <a:solidFill>
                  <a:srgbClr val="00B050"/>
                </a:solidFill>
                <a:latin typeface="Consolas" charset="0"/>
                <a:ea typeface="Consolas" charset="0"/>
                <a:cs typeface="Consolas" charset="0"/>
              </a:rPr>
              <a:t>fitted model</a:t>
            </a:r>
          </a:p>
          <a:p>
            <a:r>
              <a:rPr lang="mr-IN" dirty="0" err="1" smtClean="0">
                <a:latin typeface="Consolas" charset="0"/>
                <a:ea typeface="Consolas" charset="0"/>
                <a:cs typeface="Consolas" charset="0"/>
              </a:rPr>
              <a:t>B</a:t>
            </a:r>
            <a:r>
              <a:rPr lang="mr-IN" dirty="0">
                <a:latin typeface="Consolas" charset="0"/>
                <a:ea typeface="Consolas" charset="0"/>
                <a:cs typeface="Consolas" charset="0"/>
              </a:rPr>
              <a:t>(:,25</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 beta coefficients</a:t>
            </a:r>
          </a:p>
          <a:p>
            <a:r>
              <a:rPr lang="en-US" dirty="0" err="1" smtClean="0">
                <a:latin typeface="Consolas" charset="0"/>
                <a:ea typeface="Consolas" charset="0"/>
                <a:cs typeface="Consolas" charset="0"/>
              </a:rPr>
              <a:t>I.Lambda</a:t>
            </a:r>
            <a:r>
              <a:rPr lang="en-US" dirty="0" smtClean="0">
                <a:latin typeface="Consolas" charset="0"/>
                <a:ea typeface="Consolas" charset="0"/>
                <a:cs typeface="Consolas" charset="0"/>
              </a:rPr>
              <a:t>(25)</a:t>
            </a:r>
            <a:r>
              <a:rPr lang="en-US" dirty="0" smtClean="0">
                <a:solidFill>
                  <a:srgbClr val="00B050"/>
                </a:solidFill>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 lambda used</a:t>
            </a:r>
          </a:p>
          <a:p>
            <a:r>
              <a:rPr lang="en-US" dirty="0" smtClean="0">
                <a:latin typeface="Consolas" charset="0"/>
                <a:ea typeface="Consolas" charset="0"/>
                <a:cs typeface="Consolas" charset="0"/>
              </a:rPr>
              <a:t>I.MSE(25)	</a:t>
            </a:r>
            <a:r>
              <a:rPr lang="en-US" i="1" dirty="0" smtClean="0">
                <a:solidFill>
                  <a:srgbClr val="00B050"/>
                </a:solidFill>
                <a:latin typeface="Consolas" charset="0"/>
                <a:ea typeface="Consolas" charset="0"/>
                <a:cs typeface="Consolas" charset="0"/>
              </a:rPr>
              <a:t>% mean square error</a:t>
            </a:r>
            <a:endParaRPr lang="en-US" dirty="0" smtClean="0">
              <a:solidFill>
                <a:srgbClr val="00B050"/>
              </a:solidFill>
              <a:latin typeface="Consolas" charset="0"/>
              <a:ea typeface="Consolas" charset="0"/>
              <a:cs typeface="Consolas" charset="0"/>
            </a:endParaRPr>
          </a:p>
        </p:txBody>
      </p:sp>
    </p:spTree>
    <p:extLst>
      <p:ext uri="{BB962C8B-B14F-4D97-AF65-F5344CB8AC3E}">
        <p14:creationId xmlns:p14="http://schemas.microsoft.com/office/powerpoint/2010/main" xmlns="" val="838853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0879" y="910468"/>
            <a:ext cx="8507292" cy="646331"/>
          </a:xfrm>
          <a:prstGeom prst="rect">
            <a:avLst/>
          </a:prstGeom>
          <a:noFill/>
        </p:spPr>
        <p:txBody>
          <a:bodyPr wrap="square" rtlCol="0">
            <a:spAutoFit/>
          </a:bodyPr>
          <a:lstStyle/>
          <a:p>
            <a:r>
              <a:rPr lang="en-US" sz="3600" b="1" dirty="0" err="1" smtClean="0">
                <a:solidFill>
                  <a:prstClr val="black"/>
                </a:solidFill>
                <a:latin typeface="Garamond" panose="02020404030301010803" pitchFamily="18" charset="0"/>
              </a:rPr>
              <a:t>Matlab</a:t>
            </a:r>
            <a:r>
              <a:rPr lang="en-US" sz="3600" b="1" dirty="0" smtClean="0">
                <a:solidFill>
                  <a:prstClr val="black"/>
                </a:solidFill>
                <a:latin typeface="Garamond" panose="02020404030301010803" pitchFamily="18" charset="0"/>
              </a:rPr>
              <a:t> code &amp; examples</a:t>
            </a:r>
          </a:p>
        </p:txBody>
      </p:sp>
      <p:sp>
        <p:nvSpPr>
          <p:cNvPr id="5" name="TextBox 4"/>
          <p:cNvSpPr txBox="1"/>
          <p:nvPr/>
        </p:nvSpPr>
        <p:spPr>
          <a:xfrm>
            <a:off x="356605" y="1942648"/>
            <a:ext cx="11622156" cy="3693319"/>
          </a:xfrm>
          <a:prstGeom prst="rect">
            <a:avLst/>
          </a:prstGeom>
          <a:noFill/>
        </p:spPr>
        <p:txBody>
          <a:bodyPr wrap="square" rtlCol="0">
            <a:spAutoFit/>
          </a:bodyPr>
          <a:lstStyle/>
          <a:p>
            <a:r>
              <a:rPr lang="en-US" i="1" dirty="0" smtClean="0">
                <a:solidFill>
                  <a:srgbClr val="00B050"/>
                </a:solidFill>
                <a:latin typeface="Consolas" charset="0"/>
                <a:ea typeface="Consolas" charset="0"/>
                <a:cs typeface="Consolas" charset="0"/>
              </a:rPr>
              <a:t>% Ridge regression</a:t>
            </a:r>
          </a:p>
          <a:p>
            <a:endParaRPr lang="en-US" i="1" dirty="0">
              <a:solidFill>
                <a:srgbClr val="00B050"/>
              </a:solidFill>
              <a:latin typeface="Consolas" charset="0"/>
              <a:ea typeface="Consolas" charset="0"/>
              <a:cs typeface="Consolas" charset="0"/>
            </a:endParaRPr>
          </a:p>
          <a:p>
            <a:r>
              <a:rPr lang="mr-IN" dirty="0">
                <a:latin typeface="Consolas" charset="0"/>
                <a:ea typeface="Consolas" charset="0"/>
                <a:cs typeface="Consolas" charset="0"/>
              </a:rPr>
              <a:t>X = </a:t>
            </a:r>
            <a:r>
              <a:rPr lang="mr-IN" dirty="0" err="1">
                <a:latin typeface="Consolas" charset="0"/>
                <a:ea typeface="Consolas" charset="0"/>
                <a:cs typeface="Consolas" charset="0"/>
              </a:rPr>
              <a:t>randn</a:t>
            </a:r>
            <a:r>
              <a:rPr lang="mr-IN" dirty="0">
                <a:latin typeface="Consolas" charset="0"/>
                <a:ea typeface="Consolas" charset="0"/>
                <a:cs typeface="Consolas" charset="0"/>
              </a:rPr>
              <a:t>(100,5);           </a:t>
            </a:r>
            <a:r>
              <a:rPr lang="en-US" dirty="0">
                <a:latin typeface="Consolas" charset="0"/>
                <a:ea typeface="Consolas" charset="0"/>
                <a:cs typeface="Consolas" charset="0"/>
              </a:rPr>
              <a:t>  </a:t>
            </a:r>
            <a:r>
              <a:rPr lang="mr-IN" i="1" dirty="0">
                <a:solidFill>
                  <a:srgbClr val="00B050"/>
                </a:solidFill>
                <a:latin typeface="Consolas" charset="0"/>
                <a:ea typeface="Consolas" charset="0"/>
                <a:cs typeface="Consolas" charset="0"/>
              </a:rPr>
              <a:t>% 100 </a:t>
            </a:r>
            <a:r>
              <a:rPr lang="mr-IN" i="1" dirty="0" err="1">
                <a:solidFill>
                  <a:srgbClr val="00B050"/>
                </a:solidFill>
                <a:latin typeface="Consolas" charset="0"/>
                <a:ea typeface="Consolas" charset="0"/>
                <a:cs typeface="Consolas" charset="0"/>
              </a:rPr>
              <a:t>samples</a:t>
            </a:r>
            <a:r>
              <a:rPr lang="mr-IN" i="1" dirty="0">
                <a:solidFill>
                  <a:srgbClr val="00B050"/>
                </a:solidFill>
                <a:latin typeface="Consolas" charset="0"/>
                <a:ea typeface="Consolas" charset="0"/>
                <a:cs typeface="Consolas" charset="0"/>
              </a:rPr>
              <a:t> of 5 </a:t>
            </a:r>
            <a:r>
              <a:rPr lang="mr-IN" i="1" dirty="0" err="1">
                <a:solidFill>
                  <a:srgbClr val="00B050"/>
                </a:solidFill>
                <a:latin typeface="Consolas" charset="0"/>
                <a:ea typeface="Consolas" charset="0"/>
                <a:cs typeface="Consolas" charset="0"/>
              </a:rPr>
              <a:t>predictors</a:t>
            </a:r>
            <a:endParaRPr lang="mr-IN" i="1" dirty="0">
              <a:solidFill>
                <a:srgbClr val="00B050"/>
              </a:solidFill>
              <a:latin typeface="Consolas" charset="0"/>
              <a:ea typeface="Consolas" charset="0"/>
              <a:cs typeface="Consolas" charset="0"/>
            </a:endParaRPr>
          </a:p>
          <a:p>
            <a:r>
              <a:rPr lang="en-US" dirty="0">
                <a:latin typeface="Consolas" charset="0"/>
                <a:ea typeface="Consolas" charset="0"/>
                <a:cs typeface="Consolas" charset="0"/>
              </a:rPr>
              <a:t>r = [0; 2; 0; -3; 0;];        </a:t>
            </a:r>
            <a:r>
              <a:rPr lang="en-US" i="1" dirty="0">
                <a:solidFill>
                  <a:srgbClr val="00B050"/>
                </a:solidFill>
                <a:latin typeface="Consolas" charset="0"/>
                <a:ea typeface="Consolas" charset="0"/>
                <a:cs typeface="Consolas" charset="0"/>
              </a:rPr>
              <a:t>% only two non-zero coefficients</a:t>
            </a:r>
          </a:p>
          <a:p>
            <a:r>
              <a:rPr lang="en-US" dirty="0">
                <a:latin typeface="Consolas" charset="0"/>
                <a:ea typeface="Consolas" charset="0"/>
                <a:cs typeface="Consolas" charset="0"/>
              </a:rPr>
              <a:t>Y = X*r + </a:t>
            </a:r>
            <a:r>
              <a:rPr lang="en-US" dirty="0" err="1">
                <a:latin typeface="Consolas" charset="0"/>
                <a:ea typeface="Consolas" charset="0"/>
                <a:cs typeface="Consolas" charset="0"/>
              </a:rPr>
              <a:t>randn</a:t>
            </a:r>
            <a:r>
              <a:rPr lang="en-US" dirty="0">
                <a:latin typeface="Consolas" charset="0"/>
                <a:ea typeface="Consolas" charset="0"/>
                <a:cs typeface="Consolas" charset="0"/>
              </a:rPr>
              <a:t>(100,1).*0.1;  </a:t>
            </a:r>
            <a:r>
              <a:rPr lang="en-US" i="1" dirty="0">
                <a:solidFill>
                  <a:srgbClr val="00B050"/>
                </a:solidFill>
                <a:latin typeface="Consolas" charset="0"/>
                <a:ea typeface="Consolas" charset="0"/>
                <a:cs typeface="Consolas" charset="0"/>
              </a:rPr>
              <a:t>% construct target using only two predictors</a:t>
            </a:r>
          </a:p>
          <a:p>
            <a:endParaRPr lang="en-US" i="1" dirty="0" smtClean="0">
              <a:solidFill>
                <a:srgbClr val="00B050"/>
              </a:solidFill>
              <a:latin typeface="Consolas" charset="0"/>
              <a:ea typeface="Consolas" charset="0"/>
              <a:cs typeface="Consolas" charset="0"/>
            </a:endParaRPr>
          </a:p>
          <a:p>
            <a:r>
              <a:rPr lang="en-US" dirty="0">
                <a:latin typeface="Consolas" charset="0"/>
                <a:ea typeface="Consolas" charset="0"/>
                <a:cs typeface="Consolas" charset="0"/>
              </a:rPr>
              <a:t>m</a:t>
            </a:r>
            <a:r>
              <a:rPr lang="en-US" dirty="0" smtClean="0">
                <a:latin typeface="Consolas" charset="0"/>
                <a:ea typeface="Consolas" charset="0"/>
                <a:cs typeface="Consolas" charset="0"/>
              </a:rPr>
              <a:t>odel = </a:t>
            </a:r>
            <a:r>
              <a:rPr lang="en-US" dirty="0" err="1" smtClean="0">
                <a:latin typeface="Consolas" charset="0"/>
                <a:ea typeface="Consolas" charset="0"/>
                <a:cs typeface="Consolas" charset="0"/>
              </a:rPr>
              <a:t>fitrlinear</a:t>
            </a:r>
            <a:r>
              <a:rPr lang="en-US" dirty="0" smtClean="0">
                <a:latin typeface="Consolas" charset="0"/>
                <a:ea typeface="Consolas" charset="0"/>
                <a:cs typeface="Consolas" charset="0"/>
              </a:rPr>
              <a:t>(X,Y, ’Regularization’, ’ridge’, ‘Lambda’, 0.4));</a:t>
            </a:r>
            <a:r>
              <a:rPr lang="en-US" i="1" dirty="0" smtClean="0">
                <a:solidFill>
                  <a:srgbClr val="00B050"/>
                </a:solidFill>
                <a:latin typeface="Consolas" charset="0"/>
                <a:ea typeface="Consolas" charset="0"/>
                <a:cs typeface="Consolas" charset="0"/>
              </a:rPr>
              <a:t> </a:t>
            </a:r>
          </a:p>
          <a:p>
            <a:r>
              <a:rPr lang="en-US" dirty="0" err="1">
                <a:latin typeface="Consolas" charset="0"/>
                <a:ea typeface="Consolas" charset="0"/>
                <a:cs typeface="Consolas" charset="0"/>
              </a:rPr>
              <a:t>predicted_Y</a:t>
            </a:r>
            <a:r>
              <a:rPr lang="en-US" dirty="0">
                <a:latin typeface="Consolas" charset="0"/>
                <a:ea typeface="Consolas" charset="0"/>
                <a:cs typeface="Consolas" charset="0"/>
              </a:rPr>
              <a:t> = predict(model, X);   </a:t>
            </a:r>
            <a:r>
              <a:rPr lang="en-US" i="1" dirty="0" smtClean="0">
                <a:solidFill>
                  <a:srgbClr val="00B050"/>
                </a:solidFill>
                <a:latin typeface="Consolas" charset="0"/>
                <a:ea typeface="Consolas" charset="0"/>
                <a:cs typeface="Consolas" charset="0"/>
              </a:rPr>
              <a:t>% </a:t>
            </a:r>
            <a:r>
              <a:rPr lang="en-US" i="1" dirty="0">
                <a:solidFill>
                  <a:srgbClr val="00B050"/>
                </a:solidFill>
                <a:latin typeface="Consolas" charset="0"/>
                <a:ea typeface="Consolas" charset="0"/>
                <a:cs typeface="Consolas" charset="0"/>
              </a:rPr>
              <a:t>predict Y, using the X data</a:t>
            </a:r>
          </a:p>
          <a:p>
            <a:endParaRPr lang="en-US" dirty="0" smtClean="0">
              <a:latin typeface="Consolas" charset="0"/>
              <a:ea typeface="Consolas" charset="0"/>
              <a:cs typeface="Consolas" charset="0"/>
            </a:endParaRPr>
          </a:p>
          <a:p>
            <a:endParaRPr lang="en-US" dirty="0">
              <a:latin typeface="Consolas" charset="0"/>
              <a:ea typeface="Consolas" charset="0"/>
              <a:cs typeface="Consolas" charset="0"/>
            </a:endParaRPr>
          </a:p>
          <a:p>
            <a:r>
              <a:rPr lang="en-US" dirty="0" smtClean="0">
                <a:latin typeface="Consolas" charset="0"/>
                <a:ea typeface="Consolas" charset="0"/>
                <a:cs typeface="Consolas" charset="0"/>
              </a:rPr>
              <a:t>err </a:t>
            </a:r>
            <a:r>
              <a:rPr lang="en-US" dirty="0">
                <a:latin typeface="Consolas" charset="0"/>
                <a:ea typeface="Consolas" charset="0"/>
                <a:cs typeface="Consolas" charset="0"/>
              </a:rPr>
              <a:t>= </a:t>
            </a:r>
            <a:r>
              <a:rPr lang="en-US" dirty="0" err="1">
                <a:latin typeface="Consolas" charset="0"/>
                <a:ea typeface="Consolas" charset="0"/>
                <a:cs typeface="Consolas" charset="0"/>
              </a:rPr>
              <a:t>mse</a:t>
            </a:r>
            <a:r>
              <a:rPr lang="en-US" dirty="0">
                <a:latin typeface="Consolas" charset="0"/>
                <a:ea typeface="Consolas" charset="0"/>
                <a:cs typeface="Consolas" charset="0"/>
              </a:rPr>
              <a:t>(</a:t>
            </a:r>
            <a:r>
              <a:rPr lang="en-US" dirty="0" err="1">
                <a:latin typeface="Consolas" charset="0"/>
                <a:ea typeface="Consolas" charset="0"/>
                <a:cs typeface="Consolas" charset="0"/>
              </a:rPr>
              <a:t>predicted_Y</a:t>
            </a:r>
            <a:r>
              <a:rPr lang="en-US" dirty="0">
                <a:latin typeface="Consolas" charset="0"/>
                <a:ea typeface="Consolas" charset="0"/>
                <a:cs typeface="Consolas" charset="0"/>
              </a:rPr>
              <a:t>, Y</a:t>
            </a:r>
            <a:r>
              <a:rPr lang="en-US" dirty="0" smtClean="0">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 </a:t>
            </a:r>
            <a:r>
              <a:rPr lang="en-US" i="1" dirty="0">
                <a:solidFill>
                  <a:srgbClr val="00B050"/>
                </a:solidFill>
                <a:latin typeface="Consolas" charset="0"/>
                <a:ea typeface="Consolas" charset="0"/>
                <a:cs typeface="Consolas" charset="0"/>
              </a:rPr>
              <a:t>compute error</a:t>
            </a:r>
          </a:p>
          <a:p>
            <a:endParaRPr lang="en-US" dirty="0" smtClean="0">
              <a:latin typeface="Consolas" charset="0"/>
              <a:ea typeface="Consolas" charset="0"/>
              <a:cs typeface="Consolas" charset="0"/>
            </a:endParaRPr>
          </a:p>
          <a:p>
            <a:r>
              <a:rPr lang="en-US" dirty="0" err="1" smtClean="0">
                <a:latin typeface="Consolas" charset="0"/>
                <a:ea typeface="Consolas" charset="0"/>
                <a:cs typeface="Consolas" charset="0"/>
              </a:rPr>
              <a:t>model.Beta</a:t>
            </a:r>
            <a:r>
              <a:rPr lang="en-US" dirty="0" smtClean="0">
                <a:latin typeface="Consolas" charset="0"/>
                <a:ea typeface="Consolas" charset="0"/>
                <a:cs typeface="Consolas" charset="0"/>
              </a:rPr>
              <a:t>	</a:t>
            </a:r>
            <a:r>
              <a:rPr lang="en-US" i="1" dirty="0" smtClean="0">
                <a:solidFill>
                  <a:srgbClr val="00B050"/>
                </a:solidFill>
                <a:latin typeface="Consolas" charset="0"/>
                <a:ea typeface="Consolas" charset="0"/>
                <a:cs typeface="Consolas" charset="0"/>
              </a:rPr>
              <a:t>% fitted coefficients</a:t>
            </a:r>
            <a:endParaRPr lang="en-US" i="1" dirty="0">
              <a:solidFill>
                <a:srgbClr val="00B050"/>
              </a:solidFill>
              <a:latin typeface="Consolas" charset="0"/>
              <a:ea typeface="Consolas" charset="0"/>
              <a:cs typeface="Consolas" charset="0"/>
            </a:endParaRPr>
          </a:p>
        </p:txBody>
      </p:sp>
    </p:spTree>
    <p:extLst>
      <p:ext uri="{BB962C8B-B14F-4D97-AF65-F5344CB8AC3E}">
        <p14:creationId xmlns:p14="http://schemas.microsoft.com/office/powerpoint/2010/main" xmlns="" val="23897607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1752600" y="0"/>
            <a:ext cx="7772400" cy="1143000"/>
          </a:xfrm>
        </p:spPr>
        <p:txBody>
          <a:bodyPr/>
          <a:lstStyle/>
          <a:p>
            <a:pPr algn="l"/>
            <a:r>
              <a:rPr lang="en-US" altLang="el-GR" sz="3600" b="1" dirty="0" smtClean="0"/>
              <a:t>Simple </a:t>
            </a:r>
            <a:r>
              <a:rPr lang="en-US" altLang="el-GR" sz="3600" b="1" dirty="0"/>
              <a:t>Linear Regression </a:t>
            </a:r>
            <a:endParaRPr lang="en-US" altLang="el-GR" sz="3600" dirty="0"/>
          </a:p>
        </p:txBody>
      </p:sp>
      <p:sp>
        <p:nvSpPr>
          <p:cNvPr id="545795" name="Rectangle 3"/>
          <p:cNvSpPr>
            <a:spLocks noGrp="1" noChangeArrowheads="1"/>
          </p:cNvSpPr>
          <p:nvPr>
            <p:ph type="body" idx="1"/>
          </p:nvPr>
        </p:nvSpPr>
        <p:spPr>
          <a:xfrm>
            <a:off x="2133600" y="1600200"/>
            <a:ext cx="7772400" cy="4114800"/>
          </a:xfrm>
        </p:spPr>
        <p:txBody>
          <a:bodyPr/>
          <a:lstStyle/>
          <a:p>
            <a:pPr>
              <a:buFontTx/>
              <a:buNone/>
            </a:pPr>
            <a:endParaRPr lang="en-US" altLang="el-GR" b="1"/>
          </a:p>
          <a:p>
            <a:pPr>
              <a:buFontTx/>
              <a:buNone/>
            </a:pPr>
            <a:endParaRPr lang="en-US" altLang="el-GR"/>
          </a:p>
        </p:txBody>
      </p:sp>
      <p:sp>
        <p:nvSpPr>
          <p:cNvPr id="545797" name="Rectangle 5"/>
          <p:cNvSpPr>
            <a:spLocks noChangeArrowheads="1"/>
          </p:cNvSpPr>
          <p:nvPr/>
        </p:nvSpPr>
        <p:spPr bwMode="auto">
          <a:xfrm>
            <a:off x="0" y="1371600"/>
            <a:ext cx="407822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l-GR" sz="2400" dirty="0" smtClean="0">
                <a:latin typeface="TimesNewRomanPS" charset="0"/>
              </a:rPr>
              <a:t>Suppose </a:t>
            </a:r>
            <a:r>
              <a:rPr lang="en-US" altLang="el-GR" sz="2400" dirty="0">
                <a:latin typeface="TimesNewRomanPS" charset="0"/>
              </a:rPr>
              <a:t>that we have </a:t>
            </a:r>
            <a:r>
              <a:rPr lang="en-US" altLang="el-GR" sz="2400" i="1" dirty="0">
                <a:latin typeface="TimesNewRomanPS-Italic" charset="0"/>
              </a:rPr>
              <a:t>n </a:t>
            </a:r>
            <a:r>
              <a:rPr lang="en-US" altLang="el-GR" sz="2400" dirty="0">
                <a:latin typeface="TimesNewRomanPS" charset="0"/>
              </a:rPr>
              <a:t>pairs of observations (</a:t>
            </a:r>
            <a:r>
              <a:rPr lang="en-US" altLang="el-GR" sz="2400" i="1" dirty="0">
                <a:latin typeface="TimesNewRomanPS-Italic" charset="0"/>
              </a:rPr>
              <a:t>x</a:t>
            </a:r>
            <a:r>
              <a:rPr lang="en-US" altLang="el-GR" sz="2400" baseline="-25000" dirty="0">
                <a:latin typeface="TimesNewRomanPS-Italic" charset="0"/>
              </a:rPr>
              <a:t>1</a:t>
            </a:r>
            <a:r>
              <a:rPr lang="en-US" altLang="el-GR" sz="2400" dirty="0">
                <a:latin typeface="TimesNewRomanPS" charset="0"/>
              </a:rPr>
              <a:t>, </a:t>
            </a:r>
            <a:r>
              <a:rPr lang="en-US" altLang="el-GR" sz="2400" i="1" dirty="0">
                <a:latin typeface="TimesNewRomanPS-Italic" charset="0"/>
              </a:rPr>
              <a:t>y</a:t>
            </a:r>
            <a:r>
              <a:rPr lang="en-US" altLang="el-GR" sz="2400" baseline="-25000" dirty="0">
                <a:latin typeface="TimesNewRomanPS-Italic" charset="0"/>
              </a:rPr>
              <a:t>1</a:t>
            </a:r>
            <a:r>
              <a:rPr lang="en-US" altLang="el-GR" sz="2400" dirty="0">
                <a:latin typeface="TimesNewRomanPS" charset="0"/>
              </a:rPr>
              <a:t>), (</a:t>
            </a:r>
            <a:r>
              <a:rPr lang="en-US" altLang="el-GR" sz="2400" dirty="0">
                <a:latin typeface="TimesNewRomanPS-Italic" charset="0"/>
              </a:rPr>
              <a:t>x</a:t>
            </a:r>
            <a:r>
              <a:rPr lang="en-US" altLang="el-GR" sz="2400" baseline="-25000" dirty="0">
                <a:latin typeface="TimesNewRomanPS-Italic" charset="0"/>
              </a:rPr>
              <a:t>2</a:t>
            </a:r>
            <a:r>
              <a:rPr lang="en-US" altLang="el-GR" sz="2400" dirty="0">
                <a:latin typeface="TimesNewRomanPS" charset="0"/>
              </a:rPr>
              <a:t>, </a:t>
            </a:r>
            <a:r>
              <a:rPr lang="en-US" altLang="el-GR" sz="2400" i="1" dirty="0">
                <a:latin typeface="TimesNewRomanPS-Italic" charset="0"/>
              </a:rPr>
              <a:t>y</a:t>
            </a:r>
            <a:r>
              <a:rPr lang="en-US" altLang="el-GR" sz="2400" baseline="-25000" dirty="0">
                <a:latin typeface="TimesNewRomanPS-Italic" charset="0"/>
              </a:rPr>
              <a:t>2</a:t>
            </a:r>
            <a:r>
              <a:rPr lang="en-US" altLang="el-GR" sz="2400" dirty="0">
                <a:latin typeface="TimesNewRomanPS" charset="0"/>
              </a:rPr>
              <a:t>), </a:t>
            </a:r>
            <a:r>
              <a:rPr lang="en-US" altLang="el-GR" sz="2400" dirty="0">
                <a:latin typeface="Optr" charset="0"/>
              </a:rPr>
              <a:t>…, </a:t>
            </a:r>
            <a:r>
              <a:rPr lang="en-US" altLang="el-GR" sz="2400" dirty="0">
                <a:latin typeface="TimesNewRomanPS" charset="0"/>
              </a:rPr>
              <a:t>(</a:t>
            </a:r>
            <a:r>
              <a:rPr lang="en-US" altLang="el-GR" sz="2400" i="1" dirty="0" err="1">
                <a:latin typeface="TimesNewRomanPS-Italic" charset="0"/>
              </a:rPr>
              <a:t>x</a:t>
            </a:r>
            <a:r>
              <a:rPr lang="en-US" altLang="el-GR" sz="2400" i="1" baseline="-25000" dirty="0" err="1">
                <a:latin typeface="TimesNewRomanPS-Italic" charset="0"/>
              </a:rPr>
              <a:t>n</a:t>
            </a:r>
            <a:r>
              <a:rPr lang="en-US" altLang="el-GR" sz="2400" dirty="0">
                <a:latin typeface="TimesNewRomanPS" charset="0"/>
              </a:rPr>
              <a:t>, </a:t>
            </a:r>
            <a:r>
              <a:rPr lang="en-US" altLang="el-GR" sz="2400" i="1" dirty="0" err="1">
                <a:latin typeface="TimesNewRomanPS-Italic" charset="0"/>
              </a:rPr>
              <a:t>y</a:t>
            </a:r>
            <a:r>
              <a:rPr lang="en-US" altLang="el-GR" sz="2400" i="1" baseline="-25000" dirty="0" err="1">
                <a:latin typeface="TimesNewRomanPS-Italic" charset="0"/>
              </a:rPr>
              <a:t>n</a:t>
            </a:r>
            <a:r>
              <a:rPr lang="en-US" altLang="el-GR" sz="2400" dirty="0">
                <a:latin typeface="TimesNewRomanPS" charset="0"/>
              </a:rPr>
              <a:t>).</a:t>
            </a:r>
          </a:p>
        </p:txBody>
      </p:sp>
      <p:sp>
        <p:nvSpPr>
          <p:cNvPr id="545803" name="Rectangle 11"/>
          <p:cNvSpPr>
            <a:spLocks noChangeArrowheads="1"/>
          </p:cNvSpPr>
          <p:nvPr/>
        </p:nvSpPr>
        <p:spPr bwMode="auto">
          <a:xfrm>
            <a:off x="164592" y="3657600"/>
            <a:ext cx="439216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l-GR" sz="2400" dirty="0" smtClean="0"/>
              <a:t>Deviations </a:t>
            </a:r>
            <a:r>
              <a:rPr lang="en-US" altLang="el-GR" sz="2400" dirty="0"/>
              <a:t>of the data from the estimated regression model</a:t>
            </a:r>
            <a:r>
              <a:rPr lang="en-US" altLang="el-GR" sz="2400" dirty="0">
                <a:sym typeface="Symbol" panose="05050102010706020507" pitchFamily="18" charset="2"/>
              </a:rPr>
              <a:t>.</a:t>
            </a:r>
            <a:r>
              <a:rPr lang="en-US" altLang="el-GR" sz="2400" dirty="0"/>
              <a:t>            </a:t>
            </a:r>
          </a:p>
        </p:txBody>
      </p:sp>
      <p:pic>
        <p:nvPicPr>
          <p:cNvPr id="545804"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7680" y="1140452"/>
            <a:ext cx="8074151" cy="5865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80270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752600" y="0"/>
            <a:ext cx="7772400" cy="1143000"/>
          </a:xfrm>
        </p:spPr>
        <p:txBody>
          <a:bodyPr/>
          <a:lstStyle/>
          <a:p>
            <a:pPr algn="l"/>
            <a:r>
              <a:rPr lang="en-US" altLang="el-GR" sz="3600" b="1" dirty="0" smtClean="0"/>
              <a:t>Simple </a:t>
            </a:r>
            <a:r>
              <a:rPr lang="en-US" altLang="el-GR" sz="3600" b="1" dirty="0"/>
              <a:t>Linear Regression </a:t>
            </a:r>
            <a:r>
              <a:rPr lang="en-US" altLang="el-GR" sz="3600" b="1" dirty="0" smtClean="0"/>
              <a:t> - Least Squares</a:t>
            </a:r>
            <a:endParaRPr lang="en-US" altLang="el-GR" sz="3600" dirty="0"/>
          </a:p>
        </p:txBody>
      </p:sp>
      <p:sp>
        <p:nvSpPr>
          <p:cNvPr id="546819" name="Rectangle 3"/>
          <p:cNvSpPr>
            <a:spLocks noGrp="1" noChangeArrowheads="1"/>
          </p:cNvSpPr>
          <p:nvPr>
            <p:ph type="body" idx="1"/>
          </p:nvPr>
        </p:nvSpPr>
        <p:spPr>
          <a:xfrm>
            <a:off x="2133600" y="1600200"/>
            <a:ext cx="7772400" cy="4114800"/>
          </a:xfrm>
        </p:spPr>
        <p:txBody>
          <a:bodyPr/>
          <a:lstStyle/>
          <a:p>
            <a:pPr>
              <a:buFontTx/>
              <a:buNone/>
            </a:pPr>
            <a:endParaRPr lang="en-US" altLang="el-GR" b="1"/>
          </a:p>
          <a:p>
            <a:pPr>
              <a:buFontTx/>
              <a:buNone/>
            </a:pPr>
            <a:endParaRPr lang="en-US" altLang="el-GR"/>
          </a:p>
        </p:txBody>
      </p:sp>
      <p:sp>
        <p:nvSpPr>
          <p:cNvPr id="546821" name="Rectangle 5"/>
          <p:cNvSpPr>
            <a:spLocks noChangeArrowheads="1"/>
          </p:cNvSpPr>
          <p:nvPr/>
        </p:nvSpPr>
        <p:spPr bwMode="auto">
          <a:xfrm>
            <a:off x="275843" y="1232119"/>
            <a:ext cx="4076700"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l-GR" sz="2400" dirty="0" smtClean="0">
                <a:latin typeface="TimesNewRomanPS" charset="0"/>
              </a:rPr>
              <a:t>The </a:t>
            </a:r>
            <a:r>
              <a:rPr lang="en-US" altLang="el-GR" sz="2400" b="1" dirty="0">
                <a:solidFill>
                  <a:schemeClr val="accent1"/>
                </a:solidFill>
                <a:latin typeface="TimesNewRomanPS" charset="0"/>
              </a:rPr>
              <a:t>method of least squares</a:t>
            </a:r>
            <a:r>
              <a:rPr lang="en-US" altLang="el-GR" sz="2400" dirty="0">
                <a:latin typeface="TimesNewRomanPS" charset="0"/>
              </a:rPr>
              <a:t> is used to estimate the parameters, </a:t>
            </a:r>
            <a:r>
              <a:rPr lang="en-US" altLang="el-GR" sz="2400" b="1" dirty="0">
                <a:latin typeface="TimesNewRomanPS" charset="0"/>
                <a:sym typeface="Symbol" panose="05050102010706020507" pitchFamily="18" charset="2"/>
              </a:rPr>
              <a:t></a:t>
            </a:r>
            <a:r>
              <a:rPr lang="en-US" altLang="el-GR" sz="2400" b="1" baseline="-25000" dirty="0">
                <a:latin typeface="TimesNewRomanPS" charset="0"/>
                <a:sym typeface="Symbol" panose="05050102010706020507" pitchFamily="18" charset="2"/>
              </a:rPr>
              <a:t>0</a:t>
            </a:r>
            <a:r>
              <a:rPr lang="en-US" altLang="el-GR" sz="2400" b="1" dirty="0">
                <a:latin typeface="TimesNewRomanPS" charset="0"/>
                <a:sym typeface="Symbol" panose="05050102010706020507" pitchFamily="18" charset="2"/>
              </a:rPr>
              <a:t> and </a:t>
            </a:r>
            <a:r>
              <a:rPr lang="en-US" altLang="el-GR" sz="2400" b="1" baseline="-25000" dirty="0">
                <a:latin typeface="TimesNewRomanPS" charset="0"/>
                <a:sym typeface="Symbol" panose="05050102010706020507" pitchFamily="18" charset="2"/>
              </a:rPr>
              <a:t>1</a:t>
            </a:r>
            <a:r>
              <a:rPr lang="en-US" altLang="el-GR" sz="2400" b="1" dirty="0">
                <a:latin typeface="TimesNewRomanPS" charset="0"/>
                <a:sym typeface="Symbol" panose="05050102010706020507" pitchFamily="18" charset="2"/>
              </a:rPr>
              <a:t> </a:t>
            </a:r>
            <a:r>
              <a:rPr lang="en-US" altLang="el-GR" sz="2400" dirty="0">
                <a:latin typeface="TimesNewRomanPS" charset="0"/>
                <a:sym typeface="Symbol" panose="05050102010706020507" pitchFamily="18" charset="2"/>
              </a:rPr>
              <a:t>by </a:t>
            </a:r>
            <a:r>
              <a:rPr lang="en-US" altLang="el-GR" sz="2400" b="1" dirty="0">
                <a:latin typeface="TimesNewRomanPS" charset="0"/>
                <a:sym typeface="Symbol" panose="05050102010706020507" pitchFamily="18" charset="2"/>
              </a:rPr>
              <a:t>minimizing </a:t>
            </a:r>
            <a:r>
              <a:rPr lang="en-US" altLang="el-GR" sz="2400" dirty="0">
                <a:latin typeface="TimesNewRomanPS" charset="0"/>
                <a:sym typeface="Symbol" panose="05050102010706020507" pitchFamily="18" charset="2"/>
              </a:rPr>
              <a:t>the sum of the squares of the vertical </a:t>
            </a:r>
            <a:r>
              <a:rPr lang="en-US" altLang="el-GR" sz="2800" dirty="0" smtClean="0">
                <a:latin typeface="TimesNewRomanPS" charset="0"/>
                <a:sym typeface="Symbol" panose="05050102010706020507" pitchFamily="18" charset="2"/>
              </a:rPr>
              <a:t>deviations</a:t>
            </a:r>
            <a:endParaRPr lang="en-US" altLang="el-GR" sz="2800" dirty="0">
              <a:latin typeface="TimesNewRomanPS" charset="0"/>
            </a:endParaRPr>
          </a:p>
        </p:txBody>
      </p:sp>
      <p:pic>
        <p:nvPicPr>
          <p:cNvPr id="546824"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384613"/>
            <a:ext cx="7534656" cy="547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3887917"/>
            <a:ext cx="6781800" cy="768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068" y="4858380"/>
            <a:ext cx="48768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46823" name="Rectangle 7"/>
          <p:cNvSpPr>
            <a:spLocks noChangeArrowheads="1"/>
          </p:cNvSpPr>
          <p:nvPr/>
        </p:nvSpPr>
        <p:spPr bwMode="auto">
          <a:xfrm>
            <a:off x="181355" y="6263449"/>
            <a:ext cx="77815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l-GR" b="1" dirty="0" smtClean="0"/>
              <a:t> </a:t>
            </a:r>
            <a:r>
              <a:rPr lang="en-US" altLang="el-GR" sz="2400" dirty="0"/>
              <a:t>Deviations of the data from the estimated regression model</a:t>
            </a:r>
            <a:r>
              <a:rPr lang="en-US" altLang="el-GR" sz="2400" dirty="0">
                <a:sym typeface="Symbol" panose="05050102010706020507" pitchFamily="18" charset="2"/>
              </a:rPr>
              <a:t>.</a:t>
            </a:r>
            <a:r>
              <a:rPr lang="en-US" altLang="el-GR" sz="2400" dirty="0"/>
              <a:t>            </a:t>
            </a:r>
          </a:p>
        </p:txBody>
      </p:sp>
    </p:spTree>
    <p:extLst>
      <p:ext uri="{BB962C8B-B14F-4D97-AF65-F5344CB8AC3E}">
        <p14:creationId xmlns:p14="http://schemas.microsoft.com/office/powerpoint/2010/main" xmlns="" val="25400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23032"/>
            <a:ext cx="12192000" cy="662782"/>
          </a:xfrm>
        </p:spPr>
        <p:txBody>
          <a:bodyPr>
            <a:normAutofit/>
          </a:bodyPr>
          <a:lstStyle/>
          <a:p>
            <a:pPr eaLnBrk="1" hangingPunct="1"/>
            <a:r>
              <a:rPr lang="en-US" altLang="el-GR" sz="3000" dirty="0"/>
              <a:t>The Lake </a:t>
            </a:r>
            <a:r>
              <a:rPr lang="en-US" altLang="el-GR" sz="3000" dirty="0" err="1"/>
              <a:t>Wobegon</a:t>
            </a:r>
            <a:r>
              <a:rPr lang="en-US" altLang="el-GR" sz="3000" dirty="0"/>
              <a:t> </a:t>
            </a:r>
            <a:r>
              <a:rPr lang="en-US" altLang="el-GR" sz="3000" dirty="0" smtClean="0"/>
              <a:t>Example: “Where </a:t>
            </a:r>
            <a:r>
              <a:rPr lang="en-US" altLang="el-GR" sz="3000" dirty="0"/>
              <a:t>all the children are above </a:t>
            </a:r>
            <a:r>
              <a:rPr lang="en-US" altLang="el-GR" sz="3000" dirty="0" smtClean="0"/>
              <a:t>average!”</a:t>
            </a:r>
            <a:endParaRPr lang="en-US" altLang="el-GR" sz="3000" dirty="0"/>
          </a:p>
        </p:txBody>
      </p:sp>
      <p:sp>
        <p:nvSpPr>
          <p:cNvPr id="30723" name="Rectangle 3"/>
          <p:cNvSpPr>
            <a:spLocks noGrp="1" noChangeArrowheads="1"/>
          </p:cNvSpPr>
          <p:nvPr>
            <p:ph type="body" idx="1"/>
          </p:nvPr>
        </p:nvSpPr>
        <p:spPr>
          <a:xfrm>
            <a:off x="0" y="1464031"/>
            <a:ext cx="12192000" cy="4700587"/>
          </a:xfrm>
        </p:spPr>
        <p:txBody>
          <a:bodyPr/>
          <a:lstStyle/>
          <a:p>
            <a:pPr marL="533400" indent="-533400"/>
            <a:r>
              <a:rPr lang="en-US" altLang="el-GR" dirty="0"/>
              <a:t>Let X represent </a:t>
            </a:r>
            <a:r>
              <a:rPr lang="en-US" altLang="el-GR" dirty="0" err="1"/>
              <a:t>Weschler</a:t>
            </a:r>
            <a:r>
              <a:rPr lang="en-US" altLang="el-GR" dirty="0"/>
              <a:t> Adult Intelligence scores (WAIS)</a:t>
            </a:r>
          </a:p>
          <a:p>
            <a:pPr marL="533400" indent="-533400"/>
            <a:r>
              <a:rPr lang="en-US" altLang="el-GR" dirty="0"/>
              <a:t>Typically, X ~ </a:t>
            </a:r>
            <a:r>
              <a:rPr lang="en-US" altLang="el-GR" b="1" dirty="0">
                <a:solidFill>
                  <a:srgbClr val="0070C0"/>
                </a:solidFill>
              </a:rPr>
              <a:t>N(100, 15</a:t>
            </a:r>
            <a:r>
              <a:rPr lang="en-US" altLang="el-GR" b="1" dirty="0" smtClean="0">
                <a:solidFill>
                  <a:srgbClr val="0070C0"/>
                </a:solidFill>
              </a:rPr>
              <a:t>) </a:t>
            </a:r>
            <a:r>
              <a:rPr lang="en-US" altLang="el-GR" dirty="0" smtClean="0"/>
              <a:t>(</a:t>
            </a:r>
            <a:r>
              <a:rPr lang="el-GR" altLang="el-GR" b="1" dirty="0" smtClean="0"/>
              <a:t>μ</a:t>
            </a:r>
            <a:r>
              <a:rPr lang="el-GR" altLang="el-GR" b="1" baseline="-25000" dirty="0" smtClean="0"/>
              <a:t>0 </a:t>
            </a:r>
            <a:r>
              <a:rPr lang="el-GR" altLang="el-GR" b="1" dirty="0" smtClean="0"/>
              <a:t>= 100, σ = 15</a:t>
            </a:r>
            <a:r>
              <a:rPr lang="el-GR" altLang="el-GR" dirty="0" smtClean="0"/>
              <a:t>)</a:t>
            </a:r>
            <a:endParaRPr lang="en-US" altLang="el-GR" dirty="0"/>
          </a:p>
          <a:p>
            <a:pPr marL="533400" indent="-533400"/>
            <a:r>
              <a:rPr lang="en-US" altLang="el-GR" dirty="0" smtClean="0"/>
              <a:t>Obtain data: </a:t>
            </a:r>
            <a:r>
              <a:rPr lang="en-US" altLang="el-GR" b="1" dirty="0" smtClean="0"/>
              <a:t>9 children </a:t>
            </a:r>
            <a:r>
              <a:rPr lang="en-US" altLang="el-GR" dirty="0" smtClean="0"/>
              <a:t>from </a:t>
            </a:r>
            <a:r>
              <a:rPr lang="en-US" altLang="el-GR" dirty="0"/>
              <a:t>Lake </a:t>
            </a:r>
            <a:r>
              <a:rPr lang="en-US" altLang="el-GR" dirty="0" err="1"/>
              <a:t>Wobegon</a:t>
            </a:r>
            <a:r>
              <a:rPr lang="en-US" altLang="el-GR" dirty="0"/>
              <a:t> population</a:t>
            </a:r>
          </a:p>
          <a:p>
            <a:pPr marL="0" indent="0">
              <a:buNone/>
            </a:pPr>
            <a:r>
              <a:rPr lang="en-US" altLang="el-GR" dirty="0" smtClean="0">
                <a:sym typeface="Symbol" panose="05050102010706020507" pitchFamily="18" charset="2"/>
              </a:rPr>
              <a:t>      </a:t>
            </a:r>
            <a:r>
              <a:rPr lang="en-US" altLang="el-GR" dirty="0">
                <a:sym typeface="Symbol" panose="05050102010706020507" pitchFamily="18" charset="2"/>
              </a:rPr>
              <a:t> </a:t>
            </a:r>
            <a:r>
              <a:rPr lang="en-US" altLang="el-GR" dirty="0" smtClean="0">
                <a:sym typeface="Symbol" panose="05050102010706020507" pitchFamily="18" charset="2"/>
              </a:rPr>
              <a:t>  Their scores: {116</a:t>
            </a:r>
            <a:r>
              <a:rPr lang="en-US" altLang="el-GR" dirty="0">
                <a:sym typeface="Symbol" panose="05050102010706020507" pitchFamily="18" charset="2"/>
              </a:rPr>
              <a:t>, 128, 125, 119, 89, 99, 105, 116, 118}</a:t>
            </a:r>
          </a:p>
          <a:p>
            <a:pPr marL="0" indent="0">
              <a:buNone/>
            </a:pPr>
            <a:r>
              <a:rPr lang="en-US" altLang="el-GR" dirty="0" smtClean="0">
                <a:sym typeface="Symbol" panose="05050102010706020507" pitchFamily="18" charset="2"/>
              </a:rPr>
              <a:t>          Average of the observations x = 112.8</a:t>
            </a:r>
          </a:p>
          <a:p>
            <a:pPr marL="0" indent="0">
              <a:buNone/>
            </a:pPr>
            <a:r>
              <a:rPr lang="en-US" altLang="el-GR" dirty="0" smtClean="0">
                <a:sym typeface="Symbol" panose="05050102010706020507" pitchFamily="18" charset="2"/>
              </a:rPr>
              <a:t>        </a:t>
            </a:r>
          </a:p>
          <a:p>
            <a:pPr marL="0" indent="0">
              <a:buNone/>
            </a:pPr>
            <a:r>
              <a:rPr lang="en-US" altLang="el-GR" dirty="0">
                <a:sym typeface="Symbol" panose="05050102010706020507" pitchFamily="18" charset="2"/>
              </a:rPr>
              <a:t> </a:t>
            </a:r>
            <a:r>
              <a:rPr lang="en-US" altLang="el-GR" dirty="0" smtClean="0">
                <a:sym typeface="Symbol" panose="05050102010706020507" pitchFamily="18" charset="2"/>
              </a:rPr>
              <a:t>  Does </a:t>
            </a:r>
            <a:r>
              <a:rPr lang="en-US" altLang="el-GR" b="1" dirty="0">
                <a:sym typeface="Symbol" panose="05050102010706020507" pitchFamily="18" charset="2"/>
              </a:rPr>
              <a:t>sample mean </a:t>
            </a:r>
            <a:r>
              <a:rPr lang="en-US" altLang="el-GR" dirty="0">
                <a:sym typeface="Symbol" panose="05050102010706020507" pitchFamily="18" charset="2"/>
              </a:rPr>
              <a:t>provide strong evidence</a:t>
            </a:r>
            <a:r>
              <a:rPr lang="en-US" altLang="el-GR" i="1" dirty="0">
                <a:sym typeface="Symbol" panose="05050102010706020507" pitchFamily="18" charset="2"/>
              </a:rPr>
              <a:t> </a:t>
            </a:r>
            <a:r>
              <a:rPr lang="en-US" altLang="el-GR" dirty="0">
                <a:sym typeface="Symbol" panose="05050102010706020507" pitchFamily="18" charset="2"/>
              </a:rPr>
              <a:t>that </a:t>
            </a:r>
            <a:r>
              <a:rPr lang="en-US" altLang="el-GR" b="1" dirty="0">
                <a:sym typeface="Symbol" panose="05050102010706020507" pitchFamily="18" charset="2"/>
              </a:rPr>
              <a:t>population </a:t>
            </a:r>
            <a:r>
              <a:rPr lang="en-US" altLang="el-GR" b="1" dirty="0" smtClean="0">
                <a:sym typeface="Symbol" panose="05050102010706020507" pitchFamily="18" charset="2"/>
              </a:rPr>
              <a:t>mean </a:t>
            </a:r>
            <a:r>
              <a:rPr lang="el-GR" altLang="el-GR" b="1" dirty="0">
                <a:cs typeface="Arial" panose="020B0604020202020204" pitchFamily="34" charset="0"/>
                <a:sym typeface="Symbol" panose="05050102010706020507" pitchFamily="18" charset="2"/>
              </a:rPr>
              <a:t>μ</a:t>
            </a:r>
            <a:r>
              <a:rPr lang="en-US" altLang="el-GR" b="1" dirty="0">
                <a:sym typeface="Symbol" panose="05050102010706020507" pitchFamily="18" charset="2"/>
              </a:rPr>
              <a:t> </a:t>
            </a:r>
            <a:r>
              <a:rPr lang="en-US" altLang="el-GR" dirty="0">
                <a:cs typeface="Tahoma" panose="020B0604030504040204" pitchFamily="34" charset="0"/>
                <a:sym typeface="Symbol" panose="05050102010706020507" pitchFamily="18" charset="2"/>
              </a:rPr>
              <a:t>&gt; 100?</a:t>
            </a:r>
            <a:endParaRPr lang="el-GR" altLang="el-GR" dirty="0">
              <a:cs typeface="Tahoma" panose="020B0604030504040204" pitchFamily="34" charset="0"/>
              <a:sym typeface="Symbol" panose="05050102010706020507" pitchFamily="18" charset="2"/>
            </a:endParaRPr>
          </a:p>
        </p:txBody>
      </p:sp>
      <p:sp>
        <p:nvSpPr>
          <p:cNvPr id="30724" name="Rectangle 5"/>
          <p:cNvSpPr>
            <a:spLocks noChangeArrowheads="1"/>
          </p:cNvSpPr>
          <p:nvPr/>
        </p:nvSpPr>
        <p:spPr bwMode="auto">
          <a:xfrm>
            <a:off x="3886200" y="51816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sp>
        <p:nvSpPr>
          <p:cNvPr id="5" name="TextBox 4"/>
          <p:cNvSpPr txBox="1"/>
          <p:nvPr/>
        </p:nvSpPr>
        <p:spPr>
          <a:xfrm>
            <a:off x="4913194" y="3215901"/>
            <a:ext cx="357790" cy="769441"/>
          </a:xfrm>
          <a:prstGeom prst="rect">
            <a:avLst/>
          </a:prstGeom>
          <a:noFill/>
        </p:spPr>
        <p:txBody>
          <a:bodyPr wrap="none" rtlCol="0">
            <a:spAutoFit/>
          </a:bodyPr>
          <a:lstStyle/>
          <a:p>
            <a:r>
              <a:rPr lang="en-US" sz="4400" dirty="0" smtClean="0"/>
              <a:t>-</a:t>
            </a:r>
            <a:endParaRPr lang="el-GR" sz="4400" dirty="0"/>
          </a:p>
        </p:txBody>
      </p:sp>
    </p:spTree>
    <p:extLst>
      <p:ext uri="{BB962C8B-B14F-4D97-AF65-F5344CB8AC3E}">
        <p14:creationId xmlns:p14="http://schemas.microsoft.com/office/powerpoint/2010/main" xmlns="" val="4199385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97006" y="180975"/>
            <a:ext cx="10515600" cy="1325563"/>
          </a:xfrm>
        </p:spPr>
        <p:txBody>
          <a:bodyPr/>
          <a:lstStyle/>
          <a:p>
            <a:pPr eaLnBrk="1" hangingPunct="1"/>
            <a:r>
              <a:rPr lang="en-US" altLang="el-GR" dirty="0" smtClean="0"/>
              <a:t>One-Sample </a:t>
            </a:r>
            <a:r>
              <a:rPr lang="en-US" altLang="el-GR" i="1" dirty="0" smtClean="0">
                <a:solidFill>
                  <a:srgbClr val="0070C0"/>
                </a:solidFill>
              </a:rPr>
              <a:t>z</a:t>
            </a:r>
            <a:r>
              <a:rPr lang="en-US" altLang="el-GR" dirty="0" smtClean="0">
                <a:solidFill>
                  <a:srgbClr val="0070C0"/>
                </a:solidFill>
              </a:rPr>
              <a:t> Test</a:t>
            </a:r>
          </a:p>
        </p:txBody>
      </p:sp>
      <p:sp>
        <p:nvSpPr>
          <p:cNvPr id="7173" name="Rectangle 6"/>
          <p:cNvSpPr>
            <a:spLocks noGrp="1" noChangeArrowheads="1"/>
          </p:cNvSpPr>
          <p:nvPr>
            <p:ph type="body" sz="half" idx="2"/>
          </p:nvPr>
        </p:nvSpPr>
        <p:spPr>
          <a:xfrm>
            <a:off x="614149" y="1506538"/>
            <a:ext cx="9798264" cy="4976812"/>
          </a:xfrm>
          <a:noFill/>
          <a:ln w="57150">
            <a:solidFill>
              <a:srgbClr val="00B0F0"/>
            </a:solidFill>
            <a:miter lim="800000"/>
            <a:headEnd/>
            <a:tailEnd/>
          </a:ln>
        </p:spPr>
        <p:txBody>
          <a:bodyPr/>
          <a:lstStyle/>
          <a:p>
            <a:pPr marL="457200" indent="-457200">
              <a:buNone/>
            </a:pPr>
            <a:r>
              <a:rPr lang="en-US" altLang="el-GR" dirty="0" smtClean="0"/>
              <a:t>1.  Hypothesis statements</a:t>
            </a:r>
            <a:r>
              <a:rPr lang="en-US" altLang="el-GR" i="1" dirty="0" smtClean="0"/>
              <a:t> </a:t>
            </a:r>
            <a:br>
              <a:rPr lang="en-US" altLang="el-GR" i="1" dirty="0" smtClean="0"/>
            </a:br>
            <a:r>
              <a:rPr lang="en-US" altLang="el-GR" b="1" i="1" dirty="0" smtClean="0"/>
              <a:t>H</a:t>
            </a:r>
            <a:r>
              <a:rPr lang="en-US" altLang="el-GR" b="1" baseline="-25000" dirty="0" smtClean="0"/>
              <a:t>0</a:t>
            </a:r>
            <a:r>
              <a:rPr lang="en-US" altLang="el-GR" b="1" dirty="0" smtClean="0"/>
              <a:t>: µ = µ</a:t>
            </a:r>
            <a:r>
              <a:rPr lang="en-US" altLang="el-GR" b="1" baseline="-25000" dirty="0" smtClean="0"/>
              <a:t>0</a:t>
            </a:r>
            <a:r>
              <a:rPr lang="en-US" altLang="el-GR" b="1" dirty="0" smtClean="0"/>
              <a:t/>
            </a:r>
            <a:br>
              <a:rPr lang="en-US" altLang="el-GR" b="1" dirty="0" smtClean="0"/>
            </a:br>
            <a:r>
              <a:rPr lang="en-US" altLang="el-GR" b="1" i="1" dirty="0" smtClean="0"/>
              <a:t>H</a:t>
            </a:r>
            <a:r>
              <a:rPr lang="en-US" altLang="el-GR" b="1" baseline="-25000" dirty="0" smtClean="0"/>
              <a:t>a</a:t>
            </a:r>
            <a:r>
              <a:rPr lang="en-US" altLang="el-GR" b="1" dirty="0" smtClean="0"/>
              <a:t>: µ </a:t>
            </a:r>
            <a:r>
              <a:rPr lang="en-US" altLang="el-GR" b="1" dirty="0" smtClean="0">
                <a:cs typeface="Arial" panose="020B0604020202020204" pitchFamily="34" charset="0"/>
              </a:rPr>
              <a:t>≠</a:t>
            </a:r>
            <a:r>
              <a:rPr lang="en-US" altLang="el-GR" b="1" dirty="0" smtClean="0"/>
              <a:t> µ</a:t>
            </a:r>
            <a:r>
              <a:rPr lang="en-US" altLang="el-GR" b="1" baseline="-25000" dirty="0" smtClean="0"/>
              <a:t>0</a:t>
            </a:r>
            <a:r>
              <a:rPr lang="en-US" altLang="el-GR" b="1" dirty="0" smtClean="0"/>
              <a:t> (two-sided) </a:t>
            </a:r>
            <a:r>
              <a:rPr lang="en-US" altLang="el-GR" dirty="0" smtClean="0"/>
              <a:t>or </a:t>
            </a:r>
            <a:br>
              <a:rPr lang="en-US" altLang="el-GR" dirty="0" smtClean="0"/>
            </a:br>
            <a:r>
              <a:rPr lang="en-US" altLang="el-GR" i="1" dirty="0" smtClean="0"/>
              <a:t>H</a:t>
            </a:r>
            <a:r>
              <a:rPr lang="en-US" altLang="el-GR" baseline="-25000" dirty="0" smtClean="0"/>
              <a:t>a</a:t>
            </a:r>
            <a:r>
              <a:rPr lang="en-US" altLang="el-GR" dirty="0" smtClean="0"/>
              <a:t>: µ &lt; µ</a:t>
            </a:r>
            <a:r>
              <a:rPr lang="en-US" altLang="el-GR" baseline="-25000" dirty="0" smtClean="0"/>
              <a:t>0</a:t>
            </a:r>
            <a:r>
              <a:rPr lang="en-US" altLang="el-GR" dirty="0" smtClean="0"/>
              <a:t> (left-sided) or</a:t>
            </a:r>
            <a:br>
              <a:rPr lang="en-US" altLang="el-GR" dirty="0" smtClean="0"/>
            </a:br>
            <a:r>
              <a:rPr lang="en-US" altLang="el-GR" i="1" dirty="0" smtClean="0"/>
              <a:t>H</a:t>
            </a:r>
            <a:r>
              <a:rPr lang="en-US" altLang="el-GR" baseline="-25000" dirty="0" smtClean="0"/>
              <a:t>a</a:t>
            </a:r>
            <a:r>
              <a:rPr lang="en-US" altLang="el-GR" dirty="0" smtClean="0"/>
              <a:t>: µ &gt; µ</a:t>
            </a:r>
            <a:r>
              <a:rPr lang="en-US" altLang="el-GR" baseline="-25000" dirty="0" smtClean="0"/>
              <a:t>0</a:t>
            </a:r>
            <a:r>
              <a:rPr lang="en-US" altLang="el-GR" dirty="0" smtClean="0"/>
              <a:t> (right-sided) </a:t>
            </a:r>
          </a:p>
          <a:p>
            <a:pPr marL="457200" indent="-457200">
              <a:buNone/>
            </a:pPr>
            <a:endParaRPr lang="en-US" altLang="el-GR" dirty="0" smtClean="0"/>
          </a:p>
          <a:p>
            <a:pPr marL="457200" indent="-457200">
              <a:buNone/>
            </a:pPr>
            <a:r>
              <a:rPr lang="en-US" altLang="el-GR" dirty="0" smtClean="0"/>
              <a:t>3.  Test statistic</a:t>
            </a:r>
            <a:br>
              <a:rPr lang="en-US" altLang="el-GR" dirty="0" smtClean="0"/>
            </a:br>
            <a:r>
              <a:rPr lang="en-US" altLang="el-GR" dirty="0" smtClean="0"/>
              <a:t/>
            </a:r>
            <a:br>
              <a:rPr lang="en-US" altLang="el-GR" dirty="0" smtClean="0"/>
            </a:br>
            <a:endParaRPr lang="en-US" altLang="el-GR" dirty="0" smtClean="0"/>
          </a:p>
          <a:p>
            <a:pPr marL="457200" indent="-457200">
              <a:buNone/>
            </a:pPr>
            <a:r>
              <a:rPr lang="en-US" altLang="el-GR" dirty="0" smtClean="0"/>
              <a:t>4.  P-value: convert </a:t>
            </a:r>
            <a:r>
              <a:rPr lang="en-US" altLang="el-GR" i="1" dirty="0" err="1" smtClean="0"/>
              <a:t>z</a:t>
            </a:r>
            <a:r>
              <a:rPr lang="en-US" altLang="el-GR" baseline="-25000" dirty="0" err="1" smtClean="0"/>
              <a:t>stat</a:t>
            </a:r>
            <a:r>
              <a:rPr lang="en-US" altLang="el-GR" baseline="-25000" dirty="0" smtClean="0"/>
              <a:t> </a:t>
            </a:r>
            <a:r>
              <a:rPr lang="en-US" altLang="el-GR" dirty="0" smtClean="0"/>
              <a:t>to P value</a:t>
            </a:r>
          </a:p>
          <a:p>
            <a:pPr marL="457200" indent="-457200">
              <a:buFontTx/>
              <a:buAutoNum type="alphaUcPeriod"/>
            </a:pPr>
            <a:r>
              <a:rPr lang="en-US" altLang="el-GR" dirty="0" smtClean="0"/>
              <a:t>Significance statement (usually not necessary)</a:t>
            </a:r>
          </a:p>
        </p:txBody>
      </p:sp>
      <p:graphicFrame>
        <p:nvGraphicFramePr>
          <p:cNvPr id="7170" name="Object 7"/>
          <p:cNvGraphicFramePr>
            <a:graphicFrameLocks noChangeAspect="1"/>
          </p:cNvGraphicFramePr>
          <p:nvPr>
            <p:extLst>
              <p:ext uri="{D42A27DB-BD31-4B8C-83A1-F6EECF244321}">
                <p14:modId xmlns:p14="http://schemas.microsoft.com/office/powerpoint/2010/main" xmlns="" val="722070378"/>
              </p:ext>
            </p:extLst>
          </p:nvPr>
        </p:nvGraphicFramePr>
        <p:xfrm>
          <a:off x="4148058" y="4070758"/>
          <a:ext cx="5010150" cy="1146175"/>
        </p:xfrm>
        <a:graphic>
          <a:graphicData uri="http://schemas.openxmlformats.org/presentationml/2006/ole">
            <p:oleObj spid="_x0000_s13344" name="Equation" r:id="rId3" imgW="1663700" imgH="381000" progId="Equation.3">
              <p:embed/>
            </p:oleObj>
          </a:graphicData>
        </a:graphic>
      </p:graphicFrame>
    </p:spTree>
    <p:extLst>
      <p:ext uri="{BB962C8B-B14F-4D97-AF65-F5344CB8AC3E}">
        <p14:creationId xmlns:p14="http://schemas.microsoft.com/office/powerpoint/2010/main" xmlns="" val="2118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0"/>
            <a:ext cx="12192000" cy="1325563"/>
          </a:xfrm>
        </p:spPr>
        <p:txBody>
          <a:bodyPr>
            <a:normAutofit/>
          </a:bodyPr>
          <a:lstStyle/>
          <a:p>
            <a:pPr eaLnBrk="1" hangingPunct="1"/>
            <a:r>
              <a:rPr lang="en-US" altLang="el-GR" sz="4200" dirty="0" smtClean="0"/>
              <a:t>Example:  Two-Sided Hypothesis Test “Lake </a:t>
            </a:r>
            <a:r>
              <a:rPr lang="en-US" altLang="el-GR" sz="4200" dirty="0" err="1" smtClean="0"/>
              <a:t>Wobegon</a:t>
            </a:r>
            <a:r>
              <a:rPr lang="en-US" altLang="el-GR" sz="4200" dirty="0" smtClean="0"/>
              <a:t>”</a:t>
            </a:r>
          </a:p>
        </p:txBody>
      </p:sp>
      <p:sp>
        <p:nvSpPr>
          <p:cNvPr id="8197" name="Rectangle 3"/>
          <p:cNvSpPr>
            <a:spLocks noGrp="1" noChangeArrowheads="1"/>
          </p:cNvSpPr>
          <p:nvPr>
            <p:ph type="body" idx="1"/>
          </p:nvPr>
        </p:nvSpPr>
        <p:spPr>
          <a:xfrm>
            <a:off x="996287" y="1371601"/>
            <a:ext cx="9214513" cy="4754563"/>
          </a:xfrm>
        </p:spPr>
        <p:txBody>
          <a:bodyPr/>
          <a:lstStyle/>
          <a:p>
            <a:pPr marL="0" indent="0">
              <a:buNone/>
            </a:pPr>
            <a:r>
              <a:rPr lang="en-US" altLang="el-GR" b="1" dirty="0" smtClean="0"/>
              <a:t>1. Formulation of the Hypotheses: </a:t>
            </a:r>
            <a:br>
              <a:rPr lang="en-US" altLang="el-GR" b="1" dirty="0" smtClean="0"/>
            </a:br>
            <a:r>
              <a:rPr lang="en-US" altLang="el-GR" b="1" dirty="0" smtClean="0"/>
              <a:t>       </a:t>
            </a:r>
            <a:r>
              <a:rPr lang="en-US" altLang="el-GR" i="1" dirty="0" smtClean="0"/>
              <a:t>H</a:t>
            </a:r>
            <a:r>
              <a:rPr lang="en-US" altLang="el-GR" baseline="-25000" dirty="0" smtClean="0"/>
              <a:t>0</a:t>
            </a:r>
            <a:r>
              <a:rPr lang="en-US" altLang="el-GR" dirty="0" smtClean="0"/>
              <a:t>: </a:t>
            </a:r>
            <a:r>
              <a:rPr lang="el-GR" altLang="el-GR" dirty="0"/>
              <a:t>μ</a:t>
            </a:r>
            <a:r>
              <a:rPr lang="en-US" altLang="el-GR" dirty="0" smtClean="0"/>
              <a:t> = 100</a:t>
            </a:r>
          </a:p>
          <a:p>
            <a:pPr marL="0" indent="0">
              <a:buNone/>
            </a:pPr>
            <a:r>
              <a:rPr lang="en-US" altLang="el-GR" i="1" dirty="0" smtClean="0"/>
              <a:t>       H</a:t>
            </a:r>
            <a:r>
              <a:rPr lang="en-US" altLang="el-GR" baseline="-25000" dirty="0" smtClean="0"/>
              <a:t>a</a:t>
            </a:r>
            <a:r>
              <a:rPr lang="en-US" altLang="el-GR" dirty="0"/>
              <a:t>: µ &gt; 100 (one-sided)</a:t>
            </a:r>
            <a:br>
              <a:rPr lang="en-US" altLang="el-GR" dirty="0"/>
            </a:br>
            <a:r>
              <a:rPr lang="en-US" altLang="el-GR" dirty="0" smtClean="0"/>
              <a:t/>
            </a:r>
            <a:br>
              <a:rPr lang="en-US" altLang="el-GR" dirty="0" smtClean="0"/>
            </a:br>
            <a:r>
              <a:rPr lang="en-US" altLang="el-GR" dirty="0" smtClean="0"/>
              <a:t>       </a:t>
            </a:r>
            <a:r>
              <a:rPr lang="en-US" altLang="el-GR" i="1" dirty="0" smtClean="0"/>
              <a:t>H</a:t>
            </a:r>
            <a:r>
              <a:rPr lang="en-US" altLang="el-GR" baseline="-25000" dirty="0" smtClean="0"/>
              <a:t>a</a:t>
            </a:r>
            <a:r>
              <a:rPr lang="en-US" altLang="el-GR" dirty="0" smtClean="0"/>
              <a:t>: µ  </a:t>
            </a:r>
            <a:r>
              <a:rPr lang="en-US" altLang="el-GR" dirty="0" smtClean="0">
                <a:cs typeface="Arial" panose="020B0604020202020204" pitchFamily="34" charset="0"/>
              </a:rPr>
              <a:t>≠ </a:t>
            </a:r>
            <a:r>
              <a:rPr lang="en-US" altLang="el-GR" dirty="0" smtClean="0"/>
              <a:t>100 (two-sided)</a:t>
            </a:r>
          </a:p>
          <a:p>
            <a:pPr marL="0" indent="0">
              <a:buNone/>
            </a:pPr>
            <a:endParaRPr lang="en-US" altLang="el-GR" b="1" dirty="0" smtClean="0"/>
          </a:p>
        </p:txBody>
      </p:sp>
    </p:spTree>
    <p:extLst>
      <p:ext uri="{BB962C8B-B14F-4D97-AF65-F5344CB8AC3E}">
        <p14:creationId xmlns:p14="http://schemas.microsoft.com/office/powerpoint/2010/main" xmlns="" val="184154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Obtain data …</a:t>
            </a:r>
            <a:endParaRPr lang="el-GR" dirty="0"/>
          </a:p>
        </p:txBody>
      </p:sp>
      <p:sp>
        <p:nvSpPr>
          <p:cNvPr id="3" name="Content Placeholder 2"/>
          <p:cNvSpPr>
            <a:spLocks noGrp="1"/>
          </p:cNvSpPr>
          <p:nvPr>
            <p:ph idx="1"/>
          </p:nvPr>
        </p:nvSpPr>
        <p:spPr/>
        <p:txBody>
          <a:bodyPr/>
          <a:lstStyle/>
          <a:p>
            <a:pPr marL="0" indent="0">
              <a:buNone/>
            </a:pPr>
            <a:r>
              <a:rPr lang="en-US" altLang="el-GR" dirty="0"/>
              <a:t>Obtain data: </a:t>
            </a:r>
            <a:r>
              <a:rPr lang="en-US" altLang="el-GR" b="1" dirty="0"/>
              <a:t>9 children </a:t>
            </a:r>
            <a:r>
              <a:rPr lang="en-US" altLang="el-GR" dirty="0"/>
              <a:t>from Lake </a:t>
            </a:r>
            <a:r>
              <a:rPr lang="en-US" altLang="el-GR" dirty="0" err="1"/>
              <a:t>Wobegon</a:t>
            </a:r>
            <a:r>
              <a:rPr lang="en-US" altLang="el-GR" dirty="0"/>
              <a:t> population</a:t>
            </a:r>
          </a:p>
          <a:p>
            <a:pPr marL="0" indent="0">
              <a:buNone/>
            </a:pPr>
            <a:r>
              <a:rPr lang="en-US" altLang="el-GR" dirty="0">
                <a:sym typeface="Symbol" panose="05050102010706020507" pitchFamily="18" charset="2"/>
              </a:rPr>
              <a:t>         </a:t>
            </a:r>
            <a:endParaRPr lang="en-US" altLang="el-GR" dirty="0" smtClean="0">
              <a:sym typeface="Symbol" panose="05050102010706020507" pitchFamily="18" charset="2"/>
            </a:endParaRPr>
          </a:p>
          <a:p>
            <a:pPr marL="0" indent="0">
              <a:buNone/>
            </a:pPr>
            <a:r>
              <a:rPr lang="en-US" altLang="el-GR" dirty="0" smtClean="0">
                <a:sym typeface="Symbol" panose="05050102010706020507" pitchFamily="18" charset="2"/>
              </a:rPr>
              <a:t>Their </a:t>
            </a:r>
            <a:r>
              <a:rPr lang="en-US" altLang="el-GR" dirty="0">
                <a:sym typeface="Symbol" panose="05050102010706020507" pitchFamily="18" charset="2"/>
              </a:rPr>
              <a:t>scores: {116, 128, 125, 119, 89, 99, 105, 116, 118}</a:t>
            </a:r>
          </a:p>
          <a:p>
            <a:pPr marL="0" indent="0">
              <a:buNone/>
            </a:pPr>
            <a:r>
              <a:rPr lang="en-US" altLang="el-GR" dirty="0" smtClean="0">
                <a:sym typeface="Symbol" panose="05050102010706020507" pitchFamily="18" charset="2"/>
              </a:rPr>
              <a:t>          Average of the observations = 112.8</a:t>
            </a:r>
          </a:p>
          <a:p>
            <a:endParaRPr lang="el-GR" dirty="0"/>
          </a:p>
        </p:txBody>
      </p:sp>
    </p:spTree>
    <p:extLst>
      <p:ext uri="{BB962C8B-B14F-4D97-AF65-F5344CB8AC3E}">
        <p14:creationId xmlns:p14="http://schemas.microsoft.com/office/powerpoint/2010/main" xmlns="" val="913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0"/>
            <a:ext cx="12192000" cy="1325563"/>
          </a:xfrm>
        </p:spPr>
        <p:txBody>
          <a:bodyPr>
            <a:normAutofit/>
          </a:bodyPr>
          <a:lstStyle/>
          <a:p>
            <a:pPr eaLnBrk="1" hangingPunct="1"/>
            <a:r>
              <a:rPr lang="en-US" altLang="el-GR" sz="4200" dirty="0" smtClean="0"/>
              <a:t>Example:  Two-Sided Hypothesis Test “Lake </a:t>
            </a:r>
            <a:r>
              <a:rPr lang="en-US" altLang="el-GR" sz="4200" dirty="0" err="1" smtClean="0"/>
              <a:t>Wobegon</a:t>
            </a:r>
            <a:r>
              <a:rPr lang="en-US" altLang="el-GR" sz="4200" dirty="0" smtClean="0"/>
              <a:t>”</a:t>
            </a:r>
          </a:p>
        </p:txBody>
      </p:sp>
      <p:sp>
        <p:nvSpPr>
          <p:cNvPr id="8197" name="Rectangle 3"/>
          <p:cNvSpPr>
            <a:spLocks noGrp="1" noChangeArrowheads="1"/>
          </p:cNvSpPr>
          <p:nvPr>
            <p:ph type="body" idx="1"/>
          </p:nvPr>
        </p:nvSpPr>
        <p:spPr>
          <a:xfrm>
            <a:off x="996287" y="1371601"/>
            <a:ext cx="9214513" cy="4754563"/>
          </a:xfrm>
        </p:spPr>
        <p:txBody>
          <a:bodyPr/>
          <a:lstStyle/>
          <a:p>
            <a:pPr marL="0" indent="0">
              <a:buNone/>
            </a:pPr>
            <a:r>
              <a:rPr lang="en-US" altLang="el-GR" b="1" dirty="0"/>
              <a:t>3</a:t>
            </a:r>
            <a:r>
              <a:rPr lang="en-US" altLang="el-GR" b="1" dirty="0" smtClean="0"/>
              <a:t>.   Test statistic</a:t>
            </a:r>
          </a:p>
        </p:txBody>
      </p:sp>
      <p:graphicFrame>
        <p:nvGraphicFramePr>
          <p:cNvPr id="8194" name="Object 10"/>
          <p:cNvGraphicFramePr>
            <a:graphicFrameLocks noGrp="1" noChangeAspect="1"/>
          </p:cNvGraphicFramePr>
          <p:nvPr>
            <p:ph sz="quarter" idx="4294967295"/>
            <p:extLst>
              <p:ext uri="{D42A27DB-BD31-4B8C-83A1-F6EECF244321}">
                <p14:modId xmlns:p14="http://schemas.microsoft.com/office/powerpoint/2010/main" xmlns="" val="2908782585"/>
              </p:ext>
            </p:extLst>
          </p:nvPr>
        </p:nvGraphicFramePr>
        <p:xfrm>
          <a:off x="1180035" y="2934555"/>
          <a:ext cx="6169025" cy="2563813"/>
        </p:xfrm>
        <a:graphic>
          <a:graphicData uri="http://schemas.openxmlformats.org/presentationml/2006/ole">
            <p:oleObj spid="_x0000_s14365" name="Equation" r:id="rId3" imgW="1803400" imgH="749300" progId="Equation.3">
              <p:embed/>
            </p:oleObj>
          </a:graphicData>
        </a:graphic>
      </p:graphicFrame>
    </p:spTree>
    <p:extLst>
      <p:ext uri="{BB962C8B-B14F-4D97-AF65-F5344CB8AC3E}">
        <p14:creationId xmlns:p14="http://schemas.microsoft.com/office/powerpoint/2010/main" xmlns="" val="1161883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stretch>
            <a:fillRect/>
          </a:stretch>
        </p:blipFill>
        <p:spPr>
          <a:xfrm>
            <a:off x="0" y="734694"/>
            <a:ext cx="12192000" cy="5766258"/>
          </a:xfrm>
          <a:prstGeom prst="rect">
            <a:avLst/>
          </a:prstGeom>
        </p:spPr>
      </p:pic>
      <p:cxnSp>
        <p:nvCxnSpPr>
          <p:cNvPr id="3" name="Straight Connector 2"/>
          <p:cNvCxnSpPr/>
          <p:nvPr/>
        </p:nvCxnSpPr>
        <p:spPr>
          <a:xfrm>
            <a:off x="4408227" y="5540991"/>
            <a:ext cx="6728346" cy="1364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 y="5363570"/>
            <a:ext cx="1583140" cy="83251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2497540" y="1937982"/>
            <a:ext cx="2019870" cy="5595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p:nvPr/>
        </p:nvCxnSpPr>
        <p:spPr>
          <a:xfrm>
            <a:off x="6291618" y="1651380"/>
            <a:ext cx="5556913" cy="2956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7116" y="2442949"/>
            <a:ext cx="3068471" cy="8325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89558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0021" y="0"/>
            <a:ext cx="10515600" cy="1325563"/>
          </a:xfrm>
        </p:spPr>
        <p:txBody>
          <a:bodyPr/>
          <a:lstStyle/>
          <a:p>
            <a:r>
              <a:rPr lang="en-US" dirty="0" smtClean="0"/>
              <a:t>Central Limit Theory</a:t>
            </a:r>
            <a:endParaRPr lang="el-GR" dirty="0"/>
          </a:p>
        </p:txBody>
      </p:sp>
      <p:sp>
        <p:nvSpPr>
          <p:cNvPr id="6" name="Content Placeholder 5"/>
          <p:cNvSpPr>
            <a:spLocks noGrp="1"/>
          </p:cNvSpPr>
          <p:nvPr>
            <p:ph idx="1"/>
          </p:nvPr>
        </p:nvSpPr>
        <p:spPr>
          <a:xfrm>
            <a:off x="0" y="1289341"/>
            <a:ext cx="12078269" cy="6045959"/>
          </a:xfrm>
        </p:spPr>
        <p:txBody>
          <a:bodyPr>
            <a:normAutofit/>
          </a:bodyPr>
          <a:lstStyle/>
          <a:p>
            <a:pPr marL="0" indent="0">
              <a:buNone/>
            </a:pPr>
            <a:r>
              <a:rPr lang="en-US" sz="2400" b="1" dirty="0" smtClean="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stablishes </a:t>
            </a:r>
            <a:r>
              <a:rPr lang="en-US" sz="2400" dirty="0">
                <a:latin typeface="Arial" panose="020B0604020202020204" pitchFamily="34" charset="0"/>
                <a:cs typeface="Arial" panose="020B0604020202020204" pitchFamily="34" charset="0"/>
              </a:rPr>
              <a:t>that, in most situations, when</a:t>
            </a:r>
            <a:r>
              <a:rPr lang="en-US" sz="2400" b="1" dirty="0">
                <a:latin typeface="Arial" panose="020B0604020202020204" pitchFamily="34" charset="0"/>
                <a:cs typeface="Arial" panose="020B0604020202020204" pitchFamily="34" charset="0"/>
              </a:rPr>
              <a:t> </a:t>
            </a:r>
            <a:r>
              <a:rPr lang="en-US" sz="2400" b="1" dirty="0">
                <a:solidFill>
                  <a:schemeClr val="accent6">
                    <a:lumMod val="50000"/>
                  </a:schemeClr>
                </a:solidFill>
                <a:latin typeface="Arial" panose="020B0604020202020204" pitchFamily="34" charset="0"/>
                <a:cs typeface="Arial" panose="020B0604020202020204" pitchFamily="34" charset="0"/>
              </a:rPr>
              <a:t>independent random variables are added</a:t>
            </a:r>
            <a:r>
              <a:rPr lang="en-US" sz="2400" dirty="0">
                <a:latin typeface="Arial" panose="020B0604020202020204" pitchFamily="34" charset="0"/>
                <a:cs typeface="Arial" panose="020B0604020202020204" pitchFamily="34" charset="0"/>
              </a:rPr>
              <a:t>, their </a:t>
            </a:r>
            <a:r>
              <a:rPr lang="en-US" sz="2400" b="1" dirty="0">
                <a:solidFill>
                  <a:schemeClr val="accent6">
                    <a:lumMod val="50000"/>
                  </a:schemeClr>
                </a:solidFill>
                <a:latin typeface="Arial" panose="020B0604020202020204" pitchFamily="34" charset="0"/>
                <a:cs typeface="Arial" panose="020B0604020202020204" pitchFamily="34" charset="0"/>
              </a:rPr>
              <a:t>properly normalized sum tends toward </a:t>
            </a:r>
            <a:r>
              <a:rPr lang="en-US" sz="2400" b="1" u="sng" dirty="0">
                <a:solidFill>
                  <a:schemeClr val="accent6">
                    <a:lumMod val="50000"/>
                  </a:schemeClr>
                </a:solidFill>
                <a:latin typeface="Arial" panose="020B0604020202020204" pitchFamily="34" charset="0"/>
                <a:cs typeface="Arial" panose="020B0604020202020204" pitchFamily="34" charset="0"/>
              </a:rPr>
              <a:t>a normal </a:t>
            </a:r>
            <a:r>
              <a:rPr lang="en-US" sz="2400" b="1" u="sng" dirty="0" smtClean="0">
                <a:solidFill>
                  <a:schemeClr val="accent6">
                    <a:lumMod val="50000"/>
                  </a:schemeClr>
                </a:solidFill>
                <a:latin typeface="Arial" panose="020B0604020202020204" pitchFamily="34" charset="0"/>
                <a:cs typeface="Arial" panose="020B0604020202020204" pitchFamily="34" charset="0"/>
              </a:rPr>
              <a:t>distribution </a:t>
            </a:r>
            <a:r>
              <a:rPr lang="en-US" sz="2400" b="1" dirty="0">
                <a:latin typeface="Arial" panose="020B0604020202020204" pitchFamily="34" charset="0"/>
                <a:cs typeface="Arial" panose="020B0604020202020204" pitchFamily="34" charset="0"/>
              </a:rPr>
              <a:t>even if the original variables themselves are </a:t>
            </a:r>
            <a:r>
              <a:rPr lang="en-US" sz="2400" b="1" i="1" u="sng" dirty="0">
                <a:latin typeface="Arial" panose="020B0604020202020204" pitchFamily="34" charset="0"/>
                <a:cs typeface="Arial" panose="020B0604020202020204" pitchFamily="34" charset="0"/>
              </a:rPr>
              <a:t>not normall</a:t>
            </a:r>
            <a:r>
              <a:rPr lang="en-US" sz="2400" b="1" u="sng" dirty="0">
                <a:latin typeface="Arial" panose="020B0604020202020204" pitchFamily="34" charset="0"/>
                <a:cs typeface="Arial" panose="020B0604020202020204" pitchFamily="34" charset="0"/>
              </a:rPr>
              <a:t>y </a:t>
            </a:r>
            <a:r>
              <a:rPr lang="en-US" sz="2400" b="1" dirty="0">
                <a:latin typeface="Arial" panose="020B0604020202020204" pitchFamily="34" charset="0"/>
                <a:cs typeface="Arial" panose="020B0604020202020204" pitchFamily="34" charset="0"/>
              </a:rPr>
              <a:t>distributed. </a:t>
            </a:r>
            <a:endParaRPr lang="en-US" sz="2400" b="1"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514350" indent="-514350">
              <a:buFont typeface="+mj-lt"/>
              <a:buAutoNum type="arabicPeriod"/>
            </a:pPr>
            <a:r>
              <a:rPr lang="en-US" sz="2400" dirty="0" smtClean="0">
                <a:latin typeface="Arial" panose="020B0604020202020204" pitchFamily="34" charset="0"/>
                <a:cs typeface="Arial" panose="020B0604020202020204" pitchFamily="34" charset="0"/>
              </a:rPr>
              <a:t> A</a:t>
            </a:r>
            <a:r>
              <a:rPr lang="en-US" sz="2400" dirty="0">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sample is obtained containing a large number of observations</a:t>
            </a:r>
            <a:r>
              <a:rPr lang="en-US" sz="2400" dirty="0">
                <a:latin typeface="Arial" panose="020B0604020202020204" pitchFamily="34" charset="0"/>
                <a:cs typeface="Arial" panose="020B0604020202020204" pitchFamily="34" charset="0"/>
              </a:rPr>
              <a:t>, each observation being randomly generated in a way that does not depend on the values of the other </a:t>
            </a:r>
            <a:r>
              <a:rPr lang="en-US" sz="2400" dirty="0" smtClean="0">
                <a:latin typeface="Arial" panose="020B0604020202020204" pitchFamily="34" charset="0"/>
                <a:cs typeface="Arial" panose="020B0604020202020204" pitchFamily="34" charset="0"/>
              </a:rPr>
              <a:t>observations. </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If step 1 is </a:t>
            </a:r>
            <a:r>
              <a:rPr lang="en-US" sz="2400" dirty="0">
                <a:latin typeface="Arial" panose="020B0604020202020204" pitchFamily="34" charset="0"/>
                <a:cs typeface="Arial" panose="020B0604020202020204" pitchFamily="34" charset="0"/>
              </a:rPr>
              <a:t>performed many times, </a:t>
            </a:r>
            <a:r>
              <a:rPr lang="en-US" sz="2400" b="1" dirty="0" smtClean="0">
                <a:solidFill>
                  <a:schemeClr val="accent6">
                    <a:lumMod val="50000"/>
                  </a:schemeClr>
                </a:solidFill>
                <a:latin typeface="Arial" panose="020B0604020202020204" pitchFamily="34" charset="0"/>
                <a:cs typeface="Arial" panose="020B0604020202020204" pitchFamily="34" charset="0"/>
              </a:rPr>
              <a:t>the </a:t>
            </a:r>
            <a:r>
              <a:rPr lang="en-US" sz="2400" b="1" dirty="0">
                <a:solidFill>
                  <a:schemeClr val="accent6">
                    <a:lumMod val="50000"/>
                  </a:schemeClr>
                </a:solidFill>
                <a:latin typeface="Arial" panose="020B0604020202020204" pitchFamily="34" charset="0"/>
                <a:cs typeface="Arial" panose="020B0604020202020204" pitchFamily="34" charset="0"/>
              </a:rPr>
              <a:t>computed values of the average will be distributed according to a normal distribution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p>
          <a:p>
            <a:pPr marL="0" indent="0">
              <a:buNone/>
            </a:pPr>
            <a:r>
              <a:rPr lang="en-US" sz="2400" dirty="0" smtClean="0">
                <a:latin typeface="Arial" panose="020B0604020202020204" pitchFamily="34" charset="0"/>
                <a:cs typeface="Arial" panose="020B0604020202020204" pitchFamily="34" charset="0"/>
              </a:rPr>
              <a:t>Example:  Flip </a:t>
            </a:r>
            <a:r>
              <a:rPr lang="en-US" sz="2400" dirty="0">
                <a:latin typeface="Arial" panose="020B0604020202020204" pitchFamily="34" charset="0"/>
                <a:cs typeface="Arial" panose="020B0604020202020204" pitchFamily="34" charset="0"/>
              </a:rPr>
              <a:t>a coin many </a:t>
            </a:r>
            <a:r>
              <a:rPr lang="en-US" sz="2400" dirty="0" smtClean="0">
                <a:latin typeface="Arial" panose="020B0604020202020204" pitchFamily="34" charset="0"/>
                <a:cs typeface="Arial" panose="020B0604020202020204" pitchFamily="34" charset="0"/>
              </a:rPr>
              <a:t>times. The </a:t>
            </a:r>
            <a:r>
              <a:rPr lang="en-US" sz="2400" dirty="0">
                <a:latin typeface="Arial" panose="020B0604020202020204" pitchFamily="34" charset="0"/>
                <a:cs typeface="Arial" panose="020B0604020202020204" pitchFamily="34" charset="0"/>
              </a:rPr>
              <a:t>probability of getting a given number of heads in a series of </a:t>
            </a:r>
            <a:r>
              <a:rPr lang="en-US" sz="2400" b="1" dirty="0" smtClean="0">
                <a:latin typeface="Arial" panose="020B0604020202020204" pitchFamily="34" charset="0"/>
                <a:cs typeface="Arial" panose="020B0604020202020204" pitchFamily="34" charset="0"/>
              </a:rPr>
              <a:t>K</a:t>
            </a:r>
            <a:r>
              <a:rPr lang="en-US" sz="2400" dirty="0" smtClean="0">
                <a:latin typeface="Arial" panose="020B0604020202020204" pitchFamily="34" charset="0"/>
                <a:cs typeface="Arial" panose="020B0604020202020204" pitchFamily="34" charset="0"/>
              </a:rPr>
              <a:t> flips </a:t>
            </a:r>
            <a:r>
              <a:rPr lang="en-US" sz="2400" dirty="0">
                <a:latin typeface="Arial" panose="020B0604020202020204" pitchFamily="34" charset="0"/>
                <a:cs typeface="Arial" panose="020B0604020202020204" pitchFamily="34" charset="0"/>
              </a:rPr>
              <a:t>will approach </a:t>
            </a:r>
            <a:r>
              <a:rPr lang="en-US" sz="2400" dirty="0" smtClean="0">
                <a:latin typeface="Arial" panose="020B0604020202020204" pitchFamily="34" charset="0"/>
                <a:cs typeface="Arial" panose="020B0604020202020204" pitchFamily="34" charset="0"/>
              </a:rPr>
              <a:t>the normal distr. </a:t>
            </a:r>
            <a:r>
              <a:rPr lang="en-US" sz="2400" dirty="0">
                <a:latin typeface="Arial" panose="020B0604020202020204" pitchFamily="34" charset="0"/>
                <a:cs typeface="Arial" panose="020B0604020202020204" pitchFamily="34" charset="0"/>
              </a:rPr>
              <a:t>with mean </a:t>
            </a:r>
            <a:r>
              <a:rPr lang="en-US" sz="2400" dirty="0" smtClean="0">
                <a:latin typeface="Arial" panose="020B0604020202020204" pitchFamily="34" charset="0"/>
                <a:cs typeface="Arial" panose="020B0604020202020204" pitchFamily="34" charset="0"/>
              </a:rPr>
              <a:t>=K/2 </a:t>
            </a:r>
            <a:endParaRPr lang="el-GR" sz="2400" dirty="0"/>
          </a:p>
        </p:txBody>
      </p:sp>
    </p:spTree>
    <p:extLst>
      <p:ext uri="{BB962C8B-B14F-4D97-AF65-F5344CB8AC3E}">
        <p14:creationId xmlns:p14="http://schemas.microsoft.com/office/powerpoint/2010/main" xmlns="" val="282753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stretch>
            <a:fillRect/>
          </a:stretch>
        </p:blipFill>
        <p:spPr>
          <a:xfrm>
            <a:off x="0" y="734694"/>
            <a:ext cx="12192000" cy="5766258"/>
          </a:xfrm>
          <a:prstGeom prst="rect">
            <a:avLst/>
          </a:prstGeom>
        </p:spPr>
      </p:pic>
      <p:cxnSp>
        <p:nvCxnSpPr>
          <p:cNvPr id="3" name="Straight Connector 2"/>
          <p:cNvCxnSpPr/>
          <p:nvPr/>
        </p:nvCxnSpPr>
        <p:spPr>
          <a:xfrm flipV="1">
            <a:off x="4380931" y="5513696"/>
            <a:ext cx="6728346" cy="272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9181" y="5363570"/>
            <a:ext cx="1473959" cy="83251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2497540" y="1937982"/>
            <a:ext cx="2019870" cy="5595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p:nvPr/>
        </p:nvCxnSpPr>
        <p:spPr>
          <a:xfrm>
            <a:off x="6291618" y="1651380"/>
            <a:ext cx="5556913" cy="2956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9533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71" y="0"/>
            <a:ext cx="10515600" cy="1325563"/>
          </a:xfrm>
        </p:spPr>
        <p:txBody>
          <a:bodyPr/>
          <a:lstStyle/>
          <a:p>
            <a:r>
              <a:rPr lang="en-US" dirty="0" smtClean="0"/>
              <a:t>2.  Obtain data….</a:t>
            </a:r>
            <a:endParaRPr lang="el-GR" dirty="0"/>
          </a:p>
        </p:txBody>
      </p:sp>
      <p:pic>
        <p:nvPicPr>
          <p:cNvPr id="103426" name="Picture 2" descr="Image result for obtain and data and comics"/>
          <p:cNvPicPr>
            <a:picLocks noChangeAspect="1" noChangeArrowheads="1"/>
          </p:cNvPicPr>
          <p:nvPr/>
        </p:nvPicPr>
        <p:blipFill>
          <a:blip r:embed="rId2" cstate="print"/>
          <a:srcRect/>
          <a:stretch>
            <a:fillRect/>
          </a:stretch>
        </p:blipFill>
        <p:spPr bwMode="auto">
          <a:xfrm>
            <a:off x="0" y="1504604"/>
            <a:ext cx="12353986" cy="5353396"/>
          </a:xfrm>
          <a:prstGeom prst="rect">
            <a:avLst/>
          </a:prstGeom>
          <a:noFill/>
        </p:spPr>
      </p:pic>
    </p:spTree>
    <p:extLst>
      <p:ext uri="{BB962C8B-B14F-4D97-AF65-F5344CB8AC3E}">
        <p14:creationId xmlns:p14="http://schemas.microsoft.com/office/powerpoint/2010/main" xmlns="" val="1215961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261582" y="217986"/>
            <a:ext cx="8229600" cy="5389563"/>
          </a:xfrm>
        </p:spPr>
        <p:txBody>
          <a:bodyPr>
            <a:normAutofit lnSpcReduction="10000"/>
          </a:bodyPr>
          <a:lstStyle/>
          <a:p>
            <a:pPr marL="609600" indent="-609600">
              <a:buNone/>
            </a:pPr>
            <a:r>
              <a:rPr lang="en-US" altLang="el-GR" b="1" i="1" dirty="0" smtClean="0"/>
              <a:t>P-</a:t>
            </a:r>
            <a:r>
              <a:rPr lang="en-US" altLang="el-GR" b="1" dirty="0" smtClean="0"/>
              <a:t>value</a:t>
            </a:r>
            <a:r>
              <a:rPr lang="en-US" altLang="el-GR" b="1" dirty="0"/>
              <a:t>: </a:t>
            </a:r>
            <a:r>
              <a:rPr lang="en-US" altLang="el-GR" i="1" dirty="0"/>
              <a:t>P </a:t>
            </a:r>
            <a:r>
              <a:rPr lang="en-US" altLang="el-GR" dirty="0"/>
              <a:t>= </a:t>
            </a:r>
            <a:r>
              <a:rPr lang="en-US" altLang="el-GR" dirty="0" err="1"/>
              <a:t>Pr</a:t>
            </a:r>
            <a:r>
              <a:rPr lang="en-US" altLang="el-GR" dirty="0" smtClean="0"/>
              <a:t>( </a:t>
            </a:r>
            <a:r>
              <a:rPr lang="en-US" altLang="el-GR" i="1" dirty="0" smtClean="0"/>
              <a:t>Z</a:t>
            </a:r>
            <a:r>
              <a:rPr lang="en-US" altLang="el-GR" dirty="0" smtClean="0"/>
              <a:t> </a:t>
            </a:r>
            <a:r>
              <a:rPr lang="en-US" altLang="el-GR" dirty="0">
                <a:cs typeface="Tahoma" panose="020B0604030504040204" pitchFamily="34" charset="0"/>
              </a:rPr>
              <a:t>≥ </a:t>
            </a:r>
            <a:r>
              <a:rPr lang="en-US" altLang="el-GR" dirty="0" smtClean="0">
                <a:cs typeface="Tahoma" panose="020B0604030504040204" pitchFamily="34" charset="0"/>
              </a:rPr>
              <a:t> </a:t>
            </a:r>
            <a:r>
              <a:rPr lang="en-US" altLang="el-GR" dirty="0" smtClean="0"/>
              <a:t>2.56 )  =  </a:t>
            </a:r>
            <a:r>
              <a:rPr lang="en-US" altLang="el-GR" dirty="0"/>
              <a:t>0.0052</a:t>
            </a:r>
            <a:endParaRPr lang="en-US" altLang="el-GR" baseline="-25000" dirty="0"/>
          </a:p>
          <a:p>
            <a:pPr marL="609600" indent="-609600">
              <a:buNone/>
            </a:pPr>
            <a:endParaRPr lang="en-US" altLang="el-GR" b="1" dirty="0"/>
          </a:p>
          <a:p>
            <a:pPr marL="609600" indent="-609600">
              <a:buNone/>
            </a:pPr>
            <a:endParaRPr lang="en-US" altLang="el-GR" b="1" dirty="0"/>
          </a:p>
          <a:p>
            <a:pPr marL="609600" indent="-609600">
              <a:buNone/>
            </a:pPr>
            <a:endParaRPr lang="en-US" altLang="el-GR" b="1" dirty="0"/>
          </a:p>
          <a:p>
            <a:pPr marL="609600" indent="-609600">
              <a:buNone/>
            </a:pPr>
            <a:endParaRPr lang="en-US" altLang="el-GR" b="1" dirty="0"/>
          </a:p>
          <a:p>
            <a:pPr marL="609600" indent="-609600">
              <a:buNone/>
            </a:pPr>
            <a:endParaRPr lang="en-US" altLang="el-GR" b="1" dirty="0"/>
          </a:p>
          <a:p>
            <a:pPr marL="609600" indent="-609600">
              <a:buNone/>
            </a:pPr>
            <a:endParaRPr lang="en-US" altLang="el-GR" b="1" dirty="0"/>
          </a:p>
          <a:p>
            <a:pPr marL="609600" indent="-609600">
              <a:buNone/>
            </a:pPr>
            <a:endParaRPr lang="en-US" altLang="el-GR" b="1" dirty="0"/>
          </a:p>
          <a:p>
            <a:pPr marL="609600" indent="-609600">
              <a:buNone/>
            </a:pPr>
            <a:r>
              <a:rPr lang="en-US" altLang="el-GR" dirty="0"/>
              <a:t>	</a:t>
            </a:r>
          </a:p>
          <a:p>
            <a:pPr marL="609600" indent="-609600">
              <a:buNone/>
            </a:pPr>
            <a:r>
              <a:rPr lang="en-US" altLang="el-GR" dirty="0"/>
              <a:t/>
            </a:r>
            <a:br>
              <a:rPr lang="en-US" altLang="el-GR" dirty="0"/>
            </a:br>
            <a:endParaRPr lang="en-US" altLang="el-GR" dirty="0"/>
          </a:p>
          <a:p>
            <a:pPr marL="609600" indent="-609600">
              <a:buNone/>
            </a:pPr>
            <a:endParaRPr lang="en-US" altLang="el-GR" dirty="0"/>
          </a:p>
        </p:txBody>
      </p:sp>
      <p:grpSp>
        <p:nvGrpSpPr>
          <p:cNvPr id="31747" name="Group 6"/>
          <p:cNvGrpSpPr>
            <a:grpSpLocks/>
          </p:cNvGrpSpPr>
          <p:nvPr/>
        </p:nvGrpSpPr>
        <p:grpSpPr bwMode="auto">
          <a:xfrm>
            <a:off x="1343760" y="523895"/>
            <a:ext cx="9717206" cy="5779497"/>
            <a:chOff x="1468" y="1012"/>
            <a:chExt cx="2750" cy="2054"/>
          </a:xfrm>
        </p:grpSpPr>
        <p:pic>
          <p:nvPicPr>
            <p:cNvPr id="3175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8" y="1012"/>
              <a:ext cx="2750" cy="2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Rectangle 5"/>
            <p:cNvSpPr>
              <a:spLocks noChangeArrowheads="1"/>
            </p:cNvSpPr>
            <p:nvPr/>
          </p:nvSpPr>
          <p:spPr bwMode="auto">
            <a:xfrm>
              <a:off x="2481" y="2924"/>
              <a:ext cx="813" cy="13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l-GR" altLang="el-GR"/>
            </a:p>
          </p:txBody>
        </p:sp>
      </p:grpSp>
      <p:sp>
        <p:nvSpPr>
          <p:cNvPr id="31748" name="Text Box 7"/>
          <p:cNvSpPr txBox="1">
            <a:spLocks noChangeArrowheads="1"/>
          </p:cNvSpPr>
          <p:nvPr/>
        </p:nvSpPr>
        <p:spPr bwMode="auto">
          <a:xfrm>
            <a:off x="2170113" y="4373563"/>
            <a:ext cx="80645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l-GR" altLang="el-GR"/>
          </a:p>
        </p:txBody>
      </p:sp>
      <p:sp>
        <p:nvSpPr>
          <p:cNvPr id="31749" name="Text Box 8"/>
          <p:cNvSpPr txBox="1">
            <a:spLocks noChangeArrowheads="1"/>
          </p:cNvSpPr>
          <p:nvPr/>
        </p:nvSpPr>
        <p:spPr bwMode="auto">
          <a:xfrm>
            <a:off x="511099" y="5898556"/>
            <a:ext cx="1165715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l-GR" sz="2800" b="1" i="1" dirty="0"/>
              <a:t>P</a:t>
            </a:r>
            <a:r>
              <a:rPr lang="en-US" altLang="el-GR" sz="2800" b="1" dirty="0"/>
              <a:t> =.0052 </a:t>
            </a:r>
            <a:r>
              <a:rPr lang="en-US" altLang="el-GR" sz="2800" dirty="0">
                <a:sym typeface="Symbol" panose="05050102010706020507" pitchFamily="18" charset="2"/>
              </a:rPr>
              <a:t> it is unlikely the sample came from this null distribution   </a:t>
            </a:r>
            <a:r>
              <a:rPr lang="en-US" altLang="el-GR" sz="2800" dirty="0"/>
              <a:t>strong evidence </a:t>
            </a:r>
            <a:r>
              <a:rPr lang="en-US" altLang="el-GR" sz="2800" b="1" dirty="0"/>
              <a:t>against </a:t>
            </a:r>
            <a:r>
              <a:rPr lang="en-US" altLang="el-GR" sz="2800" b="1" i="1" dirty="0"/>
              <a:t>H</a:t>
            </a:r>
            <a:r>
              <a:rPr lang="en-US" altLang="el-GR" sz="2800" b="1" baseline="-25000" dirty="0"/>
              <a:t>0</a:t>
            </a:r>
          </a:p>
        </p:txBody>
      </p:sp>
      <p:sp>
        <p:nvSpPr>
          <p:cNvPr id="2" name="Oval 1"/>
          <p:cNvSpPr/>
          <p:nvPr/>
        </p:nvSpPr>
        <p:spPr>
          <a:xfrm>
            <a:off x="9853685" y="3560881"/>
            <a:ext cx="1733264" cy="697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8628645" y="5201335"/>
            <a:ext cx="1758468" cy="6972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124119" y="933323"/>
            <a:ext cx="5095690" cy="1200329"/>
          </a:xfrm>
          <a:prstGeom prst="rect">
            <a:avLst/>
          </a:prstGeom>
          <a:noFill/>
        </p:spPr>
        <p:txBody>
          <a:bodyPr wrap="none" rtlCol="0">
            <a:spAutoFit/>
          </a:bodyPr>
          <a:lstStyle/>
          <a:p>
            <a:r>
              <a:rPr lang="en-US" sz="2400" dirty="0" smtClean="0"/>
              <a:t>Sample distribution follows the </a:t>
            </a:r>
          </a:p>
          <a:p>
            <a:r>
              <a:rPr lang="en-US" sz="2400" dirty="0" smtClean="0"/>
              <a:t>Normal distribution</a:t>
            </a:r>
          </a:p>
          <a:p>
            <a:r>
              <a:rPr lang="en-US" sz="2400" dirty="0"/>
              <a:t>a</a:t>
            </a:r>
            <a:r>
              <a:rPr lang="en-US" sz="2400" dirty="0" smtClean="0"/>
              <a:t>ccording to the Central Limit Theorem</a:t>
            </a:r>
            <a:endParaRPr lang="el-GR" sz="2400" dirty="0"/>
          </a:p>
        </p:txBody>
      </p:sp>
    </p:spTree>
    <p:extLst>
      <p:ext uri="{BB962C8B-B14F-4D97-AF65-F5344CB8AC3E}">
        <p14:creationId xmlns:p14="http://schemas.microsoft.com/office/powerpoint/2010/main" xmlns="" val="2530763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4"/>
          <p:cNvPicPr>
            <a:picLocks noGrp="1" noChangeAspect="1" noChangeArrowheads="1"/>
          </p:cNvPicPr>
          <p:nvPr>
            <p:ph type="clipArt"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858603" y="738437"/>
            <a:ext cx="7151428" cy="6119563"/>
          </a:xfrm>
          <a:noFill/>
        </p:spPr>
      </p:pic>
      <p:sp>
        <p:nvSpPr>
          <p:cNvPr id="175107" name="Rectangle 3"/>
          <p:cNvSpPr>
            <a:spLocks noGrp="1" noChangeArrowheads="1"/>
          </p:cNvSpPr>
          <p:nvPr>
            <p:ph type="body" sz="half" idx="1"/>
          </p:nvPr>
        </p:nvSpPr>
        <p:spPr>
          <a:xfrm>
            <a:off x="382137" y="1293814"/>
            <a:ext cx="7110483" cy="5114925"/>
          </a:xfrm>
        </p:spPr>
        <p:txBody>
          <a:bodyPr/>
          <a:lstStyle/>
          <a:p>
            <a:pPr marL="233363" indent="-233363"/>
            <a:r>
              <a:rPr lang="en-US" altLang="el-GR" i="1" dirty="0" smtClean="0"/>
              <a:t>H</a:t>
            </a:r>
            <a:r>
              <a:rPr lang="en-US" altLang="el-GR" baseline="-25000" dirty="0" smtClean="0"/>
              <a:t>a</a:t>
            </a:r>
            <a:r>
              <a:rPr lang="en-US" altLang="el-GR" dirty="0" smtClean="0"/>
              <a:t>: µ </a:t>
            </a:r>
            <a:r>
              <a:rPr lang="en-US" altLang="el-GR" dirty="0" smtClean="0">
                <a:cs typeface="Arial" panose="020B0604020202020204" pitchFamily="34" charset="0"/>
              </a:rPr>
              <a:t>≠</a:t>
            </a:r>
            <a:r>
              <a:rPr lang="en-US" altLang="el-GR" dirty="0" smtClean="0"/>
              <a:t>100 </a:t>
            </a:r>
          </a:p>
          <a:p>
            <a:pPr marL="0" indent="0">
              <a:buNone/>
            </a:pPr>
            <a:r>
              <a:rPr lang="en-US" altLang="el-GR" dirty="0" smtClean="0"/>
              <a:t>Considers random deviations “up” </a:t>
            </a:r>
            <a:r>
              <a:rPr lang="en-US" altLang="el-GR" dirty="0"/>
              <a:t>&amp;</a:t>
            </a:r>
            <a:r>
              <a:rPr lang="en-US" altLang="el-GR" dirty="0" smtClean="0"/>
              <a:t> “down” from </a:t>
            </a:r>
            <a:r>
              <a:rPr lang="el-GR" altLang="el-GR" dirty="0" smtClean="0">
                <a:cs typeface="Arial" panose="020B0604020202020204" pitchFamily="34" charset="0"/>
              </a:rPr>
              <a:t>μ</a:t>
            </a:r>
            <a:r>
              <a:rPr lang="en-US" altLang="el-GR" baseline="-25000" dirty="0" smtClean="0">
                <a:cs typeface="Arial" panose="020B0604020202020204" pitchFamily="34" charset="0"/>
              </a:rPr>
              <a:t>0  </a:t>
            </a:r>
            <a:r>
              <a:rPr lang="en-US" altLang="el-GR" dirty="0" smtClean="0">
                <a:sym typeface="Symbol" panose="05050102010706020507" pitchFamily="18" charset="2"/>
              </a:rPr>
              <a:t>  t</a:t>
            </a:r>
            <a:r>
              <a:rPr lang="en-US" altLang="el-GR" dirty="0" smtClean="0"/>
              <a:t>ails above &amp; below  </a:t>
            </a:r>
            <a:r>
              <a:rPr lang="en-US" altLang="el-GR" dirty="0" smtClean="0">
                <a:cs typeface="Arial" panose="020B0604020202020204" pitchFamily="34" charset="0"/>
              </a:rPr>
              <a:t>± </a:t>
            </a:r>
            <a:r>
              <a:rPr lang="en-US" altLang="el-GR" dirty="0" err="1" smtClean="0"/>
              <a:t>z</a:t>
            </a:r>
            <a:r>
              <a:rPr lang="en-US" altLang="el-GR" baseline="-25000" dirty="0" err="1" smtClean="0"/>
              <a:t>stat</a:t>
            </a:r>
            <a:r>
              <a:rPr lang="en-US" altLang="el-GR" dirty="0" smtClean="0">
                <a:cs typeface="Arial" panose="020B0604020202020204" pitchFamily="34" charset="0"/>
              </a:rPr>
              <a:t> </a:t>
            </a:r>
            <a:endParaRPr lang="en-US" altLang="el-GR" i="1" dirty="0" smtClean="0">
              <a:cs typeface="Arial" panose="020B0604020202020204" pitchFamily="34" charset="0"/>
            </a:endParaRPr>
          </a:p>
          <a:p>
            <a:pPr marL="0" indent="0">
              <a:buNone/>
            </a:pPr>
            <a:endParaRPr lang="en-US" altLang="el-GR" dirty="0" smtClean="0"/>
          </a:p>
          <a:p>
            <a:pPr marL="0" indent="0">
              <a:buNone/>
            </a:pPr>
            <a:r>
              <a:rPr lang="en-US" altLang="el-GR" dirty="0" smtClean="0"/>
              <a:t>Thus, </a:t>
            </a:r>
            <a:r>
              <a:rPr lang="en-US" altLang="el-GR" b="1" dirty="0" smtClean="0"/>
              <a:t>two-sided P </a:t>
            </a:r>
            <a:r>
              <a:rPr lang="en-US" altLang="el-GR" dirty="0" smtClean="0"/>
              <a:t/>
            </a:r>
            <a:br>
              <a:rPr lang="en-US" altLang="el-GR" dirty="0" smtClean="0"/>
            </a:br>
            <a:r>
              <a:rPr lang="en-US" altLang="el-GR" dirty="0" smtClean="0"/>
              <a:t>= 2 </a:t>
            </a:r>
            <a:r>
              <a:rPr lang="en-US" altLang="el-GR" dirty="0" smtClean="0">
                <a:cs typeface="Tahoma" panose="020B0604030504040204" pitchFamily="34" charset="0"/>
              </a:rPr>
              <a:t>× 0.0052 </a:t>
            </a:r>
            <a:br>
              <a:rPr lang="en-US" altLang="el-GR" dirty="0" smtClean="0">
                <a:cs typeface="Tahoma" panose="020B0604030504040204" pitchFamily="34" charset="0"/>
              </a:rPr>
            </a:br>
            <a:r>
              <a:rPr lang="en-US" altLang="el-GR" dirty="0" smtClean="0">
                <a:cs typeface="Tahoma" panose="020B0604030504040204" pitchFamily="34" charset="0"/>
              </a:rPr>
              <a:t>= 0.0104</a:t>
            </a:r>
            <a:endParaRPr lang="en-US" altLang="el-GR" dirty="0" smtClean="0"/>
          </a:p>
        </p:txBody>
      </p:sp>
      <p:sp>
        <p:nvSpPr>
          <p:cNvPr id="32772" name="Rectangle 2"/>
          <p:cNvSpPr>
            <a:spLocks noGrp="1" noChangeArrowheads="1"/>
          </p:cNvSpPr>
          <p:nvPr>
            <p:ph type="title"/>
          </p:nvPr>
        </p:nvSpPr>
        <p:spPr>
          <a:xfrm>
            <a:off x="582305" y="0"/>
            <a:ext cx="10972800" cy="859809"/>
          </a:xfrm>
        </p:spPr>
        <p:txBody>
          <a:bodyPr/>
          <a:lstStyle/>
          <a:p>
            <a:pPr eaLnBrk="1" hangingPunct="1"/>
            <a:r>
              <a:rPr lang="en-US" altLang="el-GR" sz="4000" dirty="0" smtClean="0"/>
              <a:t>Example - Two-Sided </a:t>
            </a:r>
            <a:r>
              <a:rPr lang="en-US" altLang="el-GR" sz="4000" i="1" dirty="0"/>
              <a:t>P</a:t>
            </a:r>
            <a:r>
              <a:rPr lang="en-US" altLang="el-GR" sz="4000" dirty="0"/>
              <a:t>-value: Lake </a:t>
            </a:r>
            <a:r>
              <a:rPr lang="en-US" altLang="el-GR" sz="4000" dirty="0" err="1"/>
              <a:t>Wobegon</a:t>
            </a:r>
            <a:endParaRPr lang="en-US" altLang="el-GR" sz="4000" dirty="0"/>
          </a:p>
        </p:txBody>
      </p:sp>
    </p:spTree>
    <p:extLst>
      <p:ext uri="{BB962C8B-B14F-4D97-AF65-F5344CB8AC3E}">
        <p14:creationId xmlns:p14="http://schemas.microsoft.com/office/powerpoint/2010/main" xmlns="" val="324567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fade">
                                      <p:cBhvr>
                                        <p:cTn id="7" dur="1000"/>
                                        <p:tgtEl>
                                          <p:spTgt spid="175107">
                                            <p:txEl>
                                              <p:pRg st="0" end="0"/>
                                            </p:txEl>
                                          </p:spTgt>
                                        </p:tgtEl>
                                      </p:cBhvr>
                                    </p:animEffect>
                                    <p:anim calcmode="lin" valueType="num">
                                      <p:cBhvr>
                                        <p:cTn id="8" dur="1000" fill="hold"/>
                                        <p:tgtEl>
                                          <p:spTgt spid="175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5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5107">
                                            <p:txEl>
                                              <p:pRg st="1" end="1"/>
                                            </p:txEl>
                                          </p:spTgt>
                                        </p:tgtEl>
                                        <p:attrNameLst>
                                          <p:attrName>style.visibility</p:attrName>
                                        </p:attrNameLst>
                                      </p:cBhvr>
                                      <p:to>
                                        <p:strVal val="visible"/>
                                      </p:to>
                                    </p:set>
                                    <p:animEffect transition="in" filter="fade">
                                      <p:cBhvr>
                                        <p:cTn id="14" dur="1000"/>
                                        <p:tgtEl>
                                          <p:spTgt spid="175107">
                                            <p:txEl>
                                              <p:pRg st="1" end="1"/>
                                            </p:txEl>
                                          </p:spTgt>
                                        </p:tgtEl>
                                      </p:cBhvr>
                                    </p:animEffect>
                                    <p:anim calcmode="lin" valueType="num">
                                      <p:cBhvr>
                                        <p:cTn id="15" dur="1000" fill="hold"/>
                                        <p:tgtEl>
                                          <p:spTgt spid="1751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5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5107">
                                            <p:txEl>
                                              <p:pRg st="3" end="3"/>
                                            </p:txEl>
                                          </p:spTgt>
                                        </p:tgtEl>
                                        <p:attrNameLst>
                                          <p:attrName>style.visibility</p:attrName>
                                        </p:attrNameLst>
                                      </p:cBhvr>
                                      <p:to>
                                        <p:strVal val="visible"/>
                                      </p:to>
                                    </p:set>
                                    <p:animEffect transition="in" filter="fade">
                                      <p:cBhvr>
                                        <p:cTn id="21" dur="1000"/>
                                        <p:tgtEl>
                                          <p:spTgt spid="175107">
                                            <p:txEl>
                                              <p:pRg st="3" end="3"/>
                                            </p:txEl>
                                          </p:spTgt>
                                        </p:tgtEl>
                                      </p:cBhvr>
                                    </p:animEffect>
                                    <p:anim calcmode="lin" valueType="num">
                                      <p:cBhvr>
                                        <p:cTn id="22" dur="1000" fill="hold"/>
                                        <p:tgtEl>
                                          <p:spTgt spid="17510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51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0"/>
            <a:ext cx="10515600" cy="1325563"/>
          </a:xfrm>
        </p:spPr>
        <p:txBody>
          <a:bodyPr/>
          <a:lstStyle/>
          <a:p>
            <a:pPr eaLnBrk="1" hangingPunct="1"/>
            <a:r>
              <a:rPr lang="en-US" altLang="el-GR" sz="4800" dirty="0" smtClean="0"/>
              <a:t>Conditions </a:t>
            </a:r>
            <a:r>
              <a:rPr lang="en-US" altLang="el-GR" sz="4800" dirty="0"/>
              <a:t>for z </a:t>
            </a:r>
            <a:r>
              <a:rPr lang="en-US" altLang="el-GR" sz="4800" dirty="0" smtClean="0"/>
              <a:t>Test</a:t>
            </a:r>
            <a:endParaRPr lang="en-US" altLang="el-GR" sz="4800" dirty="0"/>
          </a:p>
        </p:txBody>
      </p:sp>
      <p:sp>
        <p:nvSpPr>
          <p:cNvPr id="240643" name="Rectangle 3"/>
          <p:cNvSpPr>
            <a:spLocks noGrp="1" noChangeArrowheads="1"/>
          </p:cNvSpPr>
          <p:nvPr>
            <p:ph type="body" sz="half" idx="1"/>
          </p:nvPr>
        </p:nvSpPr>
        <p:spPr>
          <a:xfrm>
            <a:off x="109182" y="1878227"/>
            <a:ext cx="12082818" cy="4525963"/>
          </a:xfrm>
        </p:spPr>
        <p:txBody>
          <a:bodyPr/>
          <a:lstStyle/>
          <a:p>
            <a:pPr marL="514350" indent="-514350" eaLnBrk="1" hangingPunct="1">
              <a:buFont typeface="+mj-lt"/>
              <a:buAutoNum type="arabicPeriod"/>
            </a:pPr>
            <a:r>
              <a:rPr lang="en-US" altLang="el-GR" b="1" dirty="0" smtClean="0">
                <a:solidFill>
                  <a:srgbClr val="0070C0"/>
                </a:solidFill>
              </a:rPr>
              <a:t>Population approximately </a:t>
            </a:r>
            <a:r>
              <a:rPr lang="en-US" altLang="el-GR" b="1" dirty="0">
                <a:solidFill>
                  <a:srgbClr val="0070C0"/>
                </a:solidFill>
              </a:rPr>
              <a:t>Normal </a:t>
            </a:r>
            <a:r>
              <a:rPr lang="en-US" altLang="el-GR" dirty="0"/>
              <a:t>or </a:t>
            </a:r>
            <a:r>
              <a:rPr lang="en-US" altLang="el-GR" b="1" dirty="0">
                <a:solidFill>
                  <a:srgbClr val="0070C0"/>
                </a:solidFill>
              </a:rPr>
              <a:t>large sample </a:t>
            </a:r>
            <a:r>
              <a:rPr lang="en-US" altLang="el-GR" dirty="0"/>
              <a:t>(central limit theorem</a:t>
            </a:r>
            <a:r>
              <a:rPr lang="en-US" altLang="el-GR" dirty="0" smtClean="0"/>
              <a:t>)</a:t>
            </a:r>
          </a:p>
          <a:p>
            <a:pPr marL="514350" indent="-514350">
              <a:buFont typeface="+mj-lt"/>
              <a:buAutoNum type="arabicPeriod"/>
            </a:pPr>
            <a:r>
              <a:rPr lang="en-US" altLang="el-GR" dirty="0">
                <a:cs typeface="Arial" panose="020B0604020202020204" pitchFamily="34" charset="0"/>
              </a:rPr>
              <a:t>The </a:t>
            </a:r>
            <a:r>
              <a:rPr lang="en-US" altLang="el-GR" b="1" u="sng" dirty="0">
                <a:solidFill>
                  <a:srgbClr val="0070C0"/>
                </a:solidFill>
                <a:cs typeface="Arial" panose="020B0604020202020204" pitchFamily="34" charset="0"/>
              </a:rPr>
              <a:t>population variance </a:t>
            </a:r>
            <a:r>
              <a:rPr lang="en-US" altLang="el-GR" b="1" dirty="0">
                <a:solidFill>
                  <a:srgbClr val="0070C0"/>
                </a:solidFill>
                <a:cs typeface="Arial" panose="020B0604020202020204" pitchFamily="34" charset="0"/>
              </a:rPr>
              <a:t>is </a:t>
            </a:r>
            <a:r>
              <a:rPr lang="en-US" altLang="el-GR" b="1" dirty="0" smtClean="0">
                <a:solidFill>
                  <a:srgbClr val="0070C0"/>
                </a:solidFill>
              </a:rPr>
              <a:t>known! </a:t>
            </a:r>
            <a:endParaRPr lang="en-US" altLang="el-GR" b="1" dirty="0">
              <a:solidFill>
                <a:srgbClr val="0070C0"/>
              </a:solidFill>
            </a:endParaRPr>
          </a:p>
          <a:p>
            <a:pPr eaLnBrk="1" hangingPunct="1"/>
            <a:endParaRPr lang="en-US" altLang="el-GR" sz="3600" dirty="0"/>
          </a:p>
          <a:p>
            <a:pPr eaLnBrk="1" hangingPunct="1"/>
            <a:endParaRPr lang="en-US" altLang="el-GR" sz="3600" dirty="0"/>
          </a:p>
        </p:txBody>
      </p:sp>
      <p:sp>
        <p:nvSpPr>
          <p:cNvPr id="2" name="Rectangle 1"/>
          <p:cNvSpPr/>
          <p:nvPr/>
        </p:nvSpPr>
        <p:spPr>
          <a:xfrm>
            <a:off x="541361" y="3950113"/>
            <a:ext cx="11109278" cy="1200329"/>
          </a:xfrm>
          <a:prstGeom prst="rect">
            <a:avLst/>
          </a:prstGeom>
          <a:ln w="57150">
            <a:solidFill>
              <a:srgbClr val="FF0000"/>
            </a:solidFill>
          </a:ln>
        </p:spPr>
        <p:txBody>
          <a:bodyPr wrap="square">
            <a:spAutoFit/>
          </a:bodyPr>
          <a:lstStyle/>
          <a:p>
            <a:r>
              <a:rPr lang="en-US" sz="2400" dirty="0" smtClean="0">
                <a:solidFill>
                  <a:srgbClr val="222222"/>
                </a:solidFill>
                <a:latin typeface="Arial" panose="020B0604020202020204" pitchFamily="34" charset="0"/>
              </a:rPr>
              <a:t>If </a:t>
            </a:r>
            <a:r>
              <a:rPr lang="en-US" sz="2400" dirty="0">
                <a:solidFill>
                  <a:srgbClr val="222222"/>
                </a:solidFill>
                <a:latin typeface="Arial" panose="020B0604020202020204" pitchFamily="34" charset="0"/>
              </a:rPr>
              <a:t>the </a:t>
            </a:r>
            <a:r>
              <a:rPr lang="en-US" sz="2400" b="1" dirty="0">
                <a:solidFill>
                  <a:srgbClr val="222222"/>
                </a:solidFill>
                <a:latin typeface="Arial" panose="020B0604020202020204" pitchFamily="34" charset="0"/>
              </a:rPr>
              <a:t>population variance is unknown </a:t>
            </a:r>
            <a:r>
              <a:rPr lang="en-US" sz="2400" dirty="0">
                <a:solidFill>
                  <a:srgbClr val="222222"/>
                </a:solidFill>
                <a:latin typeface="Arial" panose="020B0604020202020204" pitchFamily="34" charset="0"/>
              </a:rPr>
              <a:t>(and therefore has to be estimated </a:t>
            </a:r>
            <a:r>
              <a:rPr lang="en-US" sz="2400" dirty="0" smtClean="0">
                <a:solidFill>
                  <a:srgbClr val="222222"/>
                </a:solidFill>
                <a:latin typeface="Arial" panose="020B0604020202020204" pitchFamily="34" charset="0"/>
              </a:rPr>
              <a:t>from</a:t>
            </a:r>
          </a:p>
          <a:p>
            <a:r>
              <a:rPr lang="en-US" sz="2400" dirty="0">
                <a:solidFill>
                  <a:srgbClr val="222222"/>
                </a:solidFill>
                <a:latin typeface="Arial" panose="020B0604020202020204" pitchFamily="34" charset="0"/>
              </a:rPr>
              <a:t> </a:t>
            </a:r>
            <a:r>
              <a:rPr lang="en-US" sz="2400" dirty="0" smtClean="0">
                <a:solidFill>
                  <a:srgbClr val="222222"/>
                </a:solidFill>
                <a:latin typeface="Arial" panose="020B0604020202020204" pitchFamily="34" charset="0"/>
              </a:rPr>
              <a:t>       the </a:t>
            </a:r>
            <a:r>
              <a:rPr lang="en-US" sz="2400" dirty="0">
                <a:solidFill>
                  <a:srgbClr val="222222"/>
                </a:solidFill>
                <a:latin typeface="Arial" panose="020B0604020202020204" pitchFamily="34" charset="0"/>
              </a:rPr>
              <a:t>sample itself) </a:t>
            </a:r>
            <a:r>
              <a:rPr lang="en-US" sz="2400" dirty="0" smtClean="0">
                <a:solidFill>
                  <a:srgbClr val="222222"/>
                </a:solidFill>
                <a:latin typeface="Arial" panose="020B0604020202020204" pitchFamily="34" charset="0"/>
              </a:rPr>
              <a:t>&amp; the </a:t>
            </a:r>
            <a:r>
              <a:rPr lang="en-US" sz="2400" b="1" dirty="0">
                <a:solidFill>
                  <a:srgbClr val="222222"/>
                </a:solidFill>
                <a:latin typeface="Arial" panose="020B0604020202020204" pitchFamily="34" charset="0"/>
              </a:rPr>
              <a:t>sample size is not large </a:t>
            </a:r>
            <a:r>
              <a:rPr lang="en-US" sz="2400" dirty="0">
                <a:solidFill>
                  <a:srgbClr val="222222"/>
                </a:solidFill>
                <a:latin typeface="Arial" panose="020B0604020202020204" pitchFamily="34" charset="0"/>
              </a:rPr>
              <a:t>(n &lt; 30), </a:t>
            </a:r>
            <a:endParaRPr lang="en-US" sz="2400" dirty="0" smtClean="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 </a:t>
            </a:r>
            <a:r>
              <a:rPr lang="en-US" sz="2400" dirty="0" smtClean="0">
                <a:solidFill>
                  <a:srgbClr val="222222"/>
                </a:solidFill>
                <a:latin typeface="Arial" panose="020B0604020202020204" pitchFamily="34" charset="0"/>
              </a:rPr>
              <a:t>                                              the </a:t>
            </a:r>
            <a:r>
              <a:rPr lang="en-US" sz="2400" b="1" dirty="0">
                <a:solidFill>
                  <a:schemeClr val="accent6">
                    <a:lumMod val="50000"/>
                  </a:schemeClr>
                </a:solidFill>
                <a:latin typeface="Arial" panose="020B0604020202020204" pitchFamily="34" charset="0"/>
              </a:rPr>
              <a:t>Student's </a:t>
            </a:r>
            <a:r>
              <a:rPr lang="en-US" sz="2400" b="1" i="1" dirty="0">
                <a:solidFill>
                  <a:schemeClr val="accent6">
                    <a:lumMod val="50000"/>
                  </a:schemeClr>
                </a:solidFill>
                <a:latin typeface="Arial" panose="020B0604020202020204" pitchFamily="34" charset="0"/>
              </a:rPr>
              <a:t>t</a:t>
            </a:r>
            <a:r>
              <a:rPr lang="en-US" sz="2400" b="1" dirty="0">
                <a:solidFill>
                  <a:schemeClr val="accent6">
                    <a:lumMod val="50000"/>
                  </a:schemeClr>
                </a:solidFill>
                <a:latin typeface="Arial" panose="020B0604020202020204" pitchFamily="34" charset="0"/>
              </a:rPr>
              <a:t>-test </a:t>
            </a:r>
            <a:r>
              <a:rPr lang="en-US" sz="2400" dirty="0">
                <a:solidFill>
                  <a:srgbClr val="222222"/>
                </a:solidFill>
                <a:latin typeface="Arial" panose="020B0604020202020204" pitchFamily="34" charset="0"/>
              </a:rPr>
              <a:t>may be more appropriate.</a:t>
            </a:r>
            <a:endParaRPr lang="el-GR" sz="2400" dirty="0"/>
          </a:p>
        </p:txBody>
      </p:sp>
    </p:spTree>
    <p:extLst>
      <p:ext uri="{BB962C8B-B14F-4D97-AF65-F5344CB8AC3E}">
        <p14:creationId xmlns:p14="http://schemas.microsoft.com/office/powerpoint/2010/main" xmlns="" val="177352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fade">
                                      <p:cBhvr>
                                        <p:cTn id="7" dur="1000"/>
                                        <p:tgtEl>
                                          <p:spTgt spid="240643">
                                            <p:txEl>
                                              <p:pRg st="0" end="0"/>
                                            </p:txEl>
                                          </p:spTgt>
                                        </p:tgtEl>
                                      </p:cBhvr>
                                    </p:animEffect>
                                    <p:anim calcmode="lin" valueType="num">
                                      <p:cBhvr>
                                        <p:cTn id="8" dur="10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0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0643">
                                            <p:txEl>
                                              <p:pRg st="1" end="1"/>
                                            </p:txEl>
                                          </p:spTgt>
                                        </p:tgtEl>
                                        <p:attrNameLst>
                                          <p:attrName>style.visibility</p:attrName>
                                        </p:attrNameLst>
                                      </p:cBhvr>
                                      <p:to>
                                        <p:strVal val="visible"/>
                                      </p:to>
                                    </p:set>
                                    <p:animEffect transition="in" filter="fade">
                                      <p:cBhvr>
                                        <p:cTn id="14" dur="1000"/>
                                        <p:tgtEl>
                                          <p:spTgt spid="240643">
                                            <p:txEl>
                                              <p:pRg st="1" end="1"/>
                                            </p:txEl>
                                          </p:spTgt>
                                        </p:tgtEl>
                                      </p:cBhvr>
                                    </p:animEffect>
                                    <p:anim calcmode="lin" valueType="num">
                                      <p:cBhvr>
                                        <p:cTn id="15" dur="10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06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5245" y="2576062"/>
            <a:ext cx="10515600" cy="1325563"/>
          </a:xfrm>
        </p:spPr>
        <p:txBody>
          <a:bodyPr/>
          <a:lstStyle/>
          <a:p>
            <a:r>
              <a:rPr lang="en-US" dirty="0" smtClean="0"/>
              <a:t>Another Example</a:t>
            </a:r>
            <a:endParaRPr lang="el-GR" dirty="0"/>
          </a:p>
        </p:txBody>
      </p:sp>
    </p:spTree>
    <p:extLst>
      <p:ext uri="{BB962C8B-B14F-4D97-AF65-F5344CB8AC3E}">
        <p14:creationId xmlns:p14="http://schemas.microsoft.com/office/powerpoint/2010/main" xmlns="" val="3478534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04717"/>
            <a:ext cx="10515600" cy="1325563"/>
          </a:xfrm>
        </p:spPr>
        <p:txBody>
          <a:bodyPr/>
          <a:lstStyle/>
          <a:p>
            <a:pPr eaLnBrk="1" hangingPunct="1"/>
            <a:endParaRPr lang="el-GR" altLang="el-GR" sz="1800" dirty="0"/>
          </a:p>
        </p:txBody>
      </p:sp>
      <p:sp>
        <p:nvSpPr>
          <p:cNvPr id="7171" name="Rectangle 3"/>
          <p:cNvSpPr>
            <a:spLocks noGrp="1" noChangeArrowheads="1"/>
          </p:cNvSpPr>
          <p:nvPr>
            <p:ph type="body" idx="1"/>
          </p:nvPr>
        </p:nvSpPr>
        <p:spPr>
          <a:xfrm>
            <a:off x="95534" y="752356"/>
            <a:ext cx="12096466" cy="3028073"/>
          </a:xfrm>
        </p:spPr>
        <p:txBody>
          <a:bodyPr>
            <a:normAutofit/>
          </a:bodyPr>
          <a:lstStyle/>
          <a:p>
            <a:pPr eaLnBrk="1" hangingPunct="1"/>
            <a:r>
              <a:rPr lang="en-US" altLang="el-GR" sz="2400" dirty="0" smtClean="0"/>
              <a:t>Background knowledge: Breast Cancer is related to mutations in genes </a:t>
            </a:r>
            <a:r>
              <a:rPr lang="el-GR" altLang="el-GR" sz="2400" dirty="0" smtClean="0"/>
              <a:t>BRCA1 </a:t>
            </a:r>
            <a:r>
              <a:rPr lang="en-US" altLang="el-GR" sz="2400" dirty="0" smtClean="0"/>
              <a:t>&amp; </a:t>
            </a:r>
            <a:r>
              <a:rPr lang="el-GR" altLang="el-GR" sz="2400" dirty="0" smtClean="0"/>
              <a:t>BRCA2</a:t>
            </a:r>
            <a:endParaRPr lang="en-US" altLang="el-GR" sz="2400" dirty="0" smtClean="0"/>
          </a:p>
          <a:p>
            <a:pPr eaLnBrk="1" hangingPunct="1"/>
            <a:r>
              <a:rPr lang="en-US" altLang="el-GR" sz="2400" dirty="0" smtClean="0"/>
              <a:t>Hypothesis: Gene G is expressed differently in breast cancer patients with mutation in </a:t>
            </a:r>
            <a:r>
              <a:rPr lang="el-GR" altLang="el-GR" sz="2400" dirty="0" smtClean="0"/>
              <a:t>BRCA1</a:t>
            </a:r>
            <a:r>
              <a:rPr lang="en-US" altLang="el-GR" sz="2400" dirty="0" smtClean="0"/>
              <a:t> than </a:t>
            </a:r>
            <a:r>
              <a:rPr lang="el-GR" altLang="el-GR" sz="2400" dirty="0" smtClean="0"/>
              <a:t>BRCA2</a:t>
            </a:r>
            <a:endParaRPr lang="en-US" altLang="el-GR" sz="2400" dirty="0" smtClean="0"/>
          </a:p>
          <a:p>
            <a:pPr eaLnBrk="1" hangingPunct="1"/>
            <a:r>
              <a:rPr lang="en-US" altLang="el-GR" sz="2400" dirty="0" smtClean="0"/>
              <a:t>Data: Obtained 7 patients with </a:t>
            </a:r>
            <a:r>
              <a:rPr lang="el-GR" altLang="el-GR" sz="2400" dirty="0" smtClean="0"/>
              <a:t>BRCA1</a:t>
            </a:r>
            <a:r>
              <a:rPr lang="en-US" altLang="el-GR" sz="2400" dirty="0" smtClean="0"/>
              <a:t> mutation</a:t>
            </a:r>
            <a:r>
              <a:rPr lang="en-US" altLang="el-GR" sz="2400" dirty="0"/>
              <a:t> </a:t>
            </a:r>
            <a:r>
              <a:rPr lang="en-US" altLang="el-GR" sz="2400" dirty="0" smtClean="0"/>
              <a:t>&amp; 8 with </a:t>
            </a:r>
            <a:r>
              <a:rPr lang="el-GR" altLang="el-GR" sz="2400" dirty="0" smtClean="0"/>
              <a:t>BRCA2</a:t>
            </a:r>
            <a:r>
              <a:rPr lang="en-US" altLang="el-GR" sz="2400" dirty="0" smtClean="0"/>
              <a:t> mutation</a:t>
            </a:r>
            <a:endParaRPr lang="el-GR" altLang="el-GR" sz="2400" dirty="0" smtClean="0"/>
          </a:p>
        </p:txBody>
      </p:sp>
      <p:sp>
        <p:nvSpPr>
          <p:cNvPr id="2" name="Rectangle 1"/>
          <p:cNvSpPr/>
          <p:nvPr/>
        </p:nvSpPr>
        <p:spPr>
          <a:xfrm>
            <a:off x="8536045" y="6102487"/>
            <a:ext cx="3514930" cy="646331"/>
          </a:xfrm>
          <a:prstGeom prst="rect">
            <a:avLst/>
          </a:prstGeom>
        </p:spPr>
        <p:txBody>
          <a:bodyPr wrap="square">
            <a:spAutoFit/>
          </a:bodyPr>
          <a:lstStyle/>
          <a:p>
            <a:r>
              <a:rPr lang="en-US" altLang="el-GR" dirty="0" err="1"/>
              <a:t>Hedenfalk</a:t>
            </a:r>
            <a:r>
              <a:rPr lang="en-US" altLang="el-GR" dirty="0"/>
              <a:t> et al. </a:t>
            </a:r>
            <a:r>
              <a:rPr lang="el-GR" altLang="el-GR" dirty="0"/>
              <a:t>N </a:t>
            </a:r>
            <a:r>
              <a:rPr lang="el-GR" altLang="el-GR" dirty="0" err="1"/>
              <a:t>Engl</a:t>
            </a:r>
            <a:r>
              <a:rPr lang="el-GR" altLang="el-GR" dirty="0"/>
              <a:t> J </a:t>
            </a:r>
            <a:r>
              <a:rPr lang="el-GR" altLang="el-GR" dirty="0" err="1"/>
              <a:t>Med</a:t>
            </a:r>
            <a:r>
              <a:rPr lang="el-GR" altLang="el-GR" dirty="0"/>
              <a:t>. 2001 </a:t>
            </a:r>
            <a:r>
              <a:rPr lang="el-GR" altLang="el-GR" dirty="0" err="1"/>
              <a:t>Feb</a:t>
            </a:r>
            <a:r>
              <a:rPr lang="el-GR" altLang="el-GR" dirty="0"/>
              <a:t> 22;344(8):539-48.</a:t>
            </a:r>
            <a:endParaRPr lang="el-GR" dirty="0"/>
          </a:p>
        </p:txBody>
      </p:sp>
      <p:pic>
        <p:nvPicPr>
          <p:cNvPr id="3" name="Picture 2"/>
          <p:cNvPicPr>
            <a:picLocks noChangeAspect="1"/>
          </p:cNvPicPr>
          <p:nvPr/>
        </p:nvPicPr>
        <p:blipFill>
          <a:blip r:embed="rId3" cstate="print"/>
          <a:stretch>
            <a:fillRect/>
          </a:stretch>
        </p:blipFill>
        <p:spPr>
          <a:xfrm>
            <a:off x="271692" y="2402007"/>
            <a:ext cx="7309586" cy="4455994"/>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xmlns="" val="2340473994"/>
              </p:ext>
            </p:extLst>
          </p:nvPr>
        </p:nvGraphicFramePr>
        <p:xfrm>
          <a:off x="4498551" y="2617645"/>
          <a:ext cx="375382" cy="548635"/>
        </p:xfrm>
        <a:graphic>
          <a:graphicData uri="http://schemas.openxmlformats.org/presentationml/2006/ole">
            <p:oleObj spid="_x0000_s16432" name="Equation" r:id="rId4" imgW="164880" imgH="24120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 val="1648490757"/>
              </p:ext>
            </p:extLst>
          </p:nvPr>
        </p:nvGraphicFramePr>
        <p:xfrm>
          <a:off x="7065371" y="2672620"/>
          <a:ext cx="331715" cy="450185"/>
        </p:xfrm>
        <a:graphic>
          <a:graphicData uri="http://schemas.openxmlformats.org/presentationml/2006/ole">
            <p:oleObj spid="_x0000_s16433" name="Equation" r:id="rId5" imgW="177480" imgH="241200" progId="Equation.3">
              <p:embed/>
            </p:oleObj>
          </a:graphicData>
        </a:graphic>
      </p:graphicFrame>
    </p:spTree>
    <p:extLst>
      <p:ext uri="{BB962C8B-B14F-4D97-AF65-F5344CB8AC3E}">
        <p14:creationId xmlns:p14="http://schemas.microsoft.com/office/powerpoint/2010/main" xmlns="" val="2254710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l-GR" smtClean="0"/>
              <a:t>1. Form the Null Hypothesis</a:t>
            </a:r>
            <a:endParaRPr lang="el-GR" altLang="el-GR" smtClean="0"/>
          </a:p>
        </p:txBody>
      </p:sp>
      <p:sp>
        <p:nvSpPr>
          <p:cNvPr id="15363" name="Rectangle 3"/>
          <p:cNvSpPr>
            <a:spLocks noGrp="1" noChangeArrowheads="1"/>
          </p:cNvSpPr>
          <p:nvPr>
            <p:ph type="body" idx="1"/>
          </p:nvPr>
        </p:nvSpPr>
        <p:spPr>
          <a:xfrm>
            <a:off x="163773" y="1825625"/>
            <a:ext cx="11887200" cy="4351338"/>
          </a:xfrm>
        </p:spPr>
        <p:txBody>
          <a:bodyPr/>
          <a:lstStyle/>
          <a:p>
            <a:pPr eaLnBrk="1" hangingPunct="1"/>
            <a:r>
              <a:rPr lang="en-US" altLang="el-GR" dirty="0" smtClean="0"/>
              <a:t>Gene G is expressed differently in breast cancer patients with mutation in </a:t>
            </a:r>
            <a:r>
              <a:rPr lang="el-GR" altLang="el-GR" dirty="0" smtClean="0"/>
              <a:t>BRCA1</a:t>
            </a:r>
            <a:r>
              <a:rPr lang="en-US" altLang="el-GR" dirty="0" smtClean="0"/>
              <a:t> than </a:t>
            </a:r>
            <a:r>
              <a:rPr lang="el-GR" altLang="el-GR" dirty="0" smtClean="0"/>
              <a:t>BRCA2</a:t>
            </a:r>
            <a:endParaRPr lang="en-US" altLang="el-GR" dirty="0" smtClean="0"/>
          </a:p>
          <a:p>
            <a:pPr eaLnBrk="1" hangingPunct="1"/>
            <a:endParaRPr lang="en-US" altLang="el-GR" dirty="0" smtClean="0"/>
          </a:p>
          <a:p>
            <a:pPr marL="0" indent="0" eaLnBrk="1" hangingPunct="1">
              <a:buNone/>
            </a:pPr>
            <a:r>
              <a:rPr lang="en-US" altLang="el-GR" dirty="0" smtClean="0"/>
              <a:t>Mathematically</a:t>
            </a:r>
          </a:p>
          <a:p>
            <a:pPr lvl="1" eaLnBrk="1" hangingPunct="1"/>
            <a:r>
              <a:rPr lang="el-GR" altLang="el-GR" i="1" dirty="0" smtClean="0"/>
              <a:t>μ</a:t>
            </a:r>
            <a:r>
              <a:rPr lang="el-GR" altLang="el-GR" i="1" baseline="-25000" dirty="0" smtClean="0"/>
              <a:t>1 </a:t>
            </a:r>
            <a:r>
              <a:rPr lang="en-US" altLang="el-GR" dirty="0" smtClean="0"/>
              <a:t>: be the mean expression level of gene G in patients with </a:t>
            </a:r>
            <a:r>
              <a:rPr lang="el-GR" altLang="el-GR" dirty="0" smtClean="0"/>
              <a:t>BRCA1</a:t>
            </a:r>
            <a:r>
              <a:rPr lang="en-US" altLang="el-GR" dirty="0" smtClean="0"/>
              <a:t> mutation</a:t>
            </a:r>
          </a:p>
          <a:p>
            <a:pPr lvl="1" eaLnBrk="1" hangingPunct="1"/>
            <a:r>
              <a:rPr lang="el-GR" altLang="el-GR" i="1" dirty="0" smtClean="0"/>
              <a:t>μ</a:t>
            </a:r>
            <a:r>
              <a:rPr lang="en-US" altLang="el-GR" i="1" baseline="-25000" dirty="0" smtClean="0"/>
              <a:t>2</a:t>
            </a:r>
            <a:r>
              <a:rPr lang="el-GR" altLang="el-GR" i="1" baseline="-25000" dirty="0" smtClean="0"/>
              <a:t> </a:t>
            </a:r>
            <a:r>
              <a:rPr lang="en-US" altLang="el-GR" dirty="0" smtClean="0"/>
              <a:t>: be the mean expression level of gene G in patients with </a:t>
            </a:r>
            <a:r>
              <a:rPr lang="el-GR" altLang="el-GR" dirty="0" smtClean="0"/>
              <a:t>BRCA</a:t>
            </a:r>
            <a:r>
              <a:rPr lang="en-US" altLang="el-GR" dirty="0" smtClean="0"/>
              <a:t>2 mutation</a:t>
            </a:r>
          </a:p>
          <a:p>
            <a:pPr eaLnBrk="1" hangingPunct="1"/>
            <a:endParaRPr lang="en-US" altLang="el-GR" i="1" dirty="0" smtClean="0"/>
          </a:p>
          <a:p>
            <a:pPr marL="457200" lvl="1" indent="0">
              <a:buNone/>
            </a:pPr>
            <a:r>
              <a:rPr lang="en-US" altLang="el-GR" i="1" dirty="0" smtClean="0"/>
              <a:t>H</a:t>
            </a:r>
            <a:r>
              <a:rPr lang="en-US" altLang="el-GR" i="1" baseline="-25000" dirty="0" smtClean="0"/>
              <a:t>0 </a:t>
            </a:r>
            <a:r>
              <a:rPr lang="en-US" altLang="el-GR" dirty="0" smtClean="0"/>
              <a:t>: </a:t>
            </a:r>
            <a:r>
              <a:rPr lang="el-GR" altLang="el-GR" i="1" dirty="0" smtClean="0"/>
              <a:t>μ</a:t>
            </a:r>
            <a:r>
              <a:rPr lang="el-GR" altLang="el-GR" i="1" baseline="-25000" dirty="0" smtClean="0"/>
              <a:t>1</a:t>
            </a:r>
            <a:r>
              <a:rPr lang="en-US" altLang="el-GR" i="1" baseline="-25000" dirty="0" smtClean="0"/>
              <a:t> </a:t>
            </a:r>
            <a:r>
              <a:rPr lang="en-US" altLang="el-GR" i="1" dirty="0" smtClean="0"/>
              <a:t>= </a:t>
            </a:r>
            <a:r>
              <a:rPr lang="el-GR" altLang="el-GR" i="1" dirty="0" smtClean="0"/>
              <a:t>μ</a:t>
            </a:r>
            <a:r>
              <a:rPr lang="en-US" altLang="el-GR" i="1" baseline="-25000" dirty="0" smtClean="0"/>
              <a:t>2</a:t>
            </a:r>
          </a:p>
          <a:p>
            <a:pPr marL="457200" lvl="1" indent="0">
              <a:buNone/>
            </a:pPr>
            <a:r>
              <a:rPr lang="en-US" altLang="el-GR" i="1" dirty="0" smtClean="0"/>
              <a:t>H</a:t>
            </a:r>
            <a:r>
              <a:rPr lang="en-US" altLang="el-GR" i="1" baseline="-25000" dirty="0" smtClean="0"/>
              <a:t>1 </a:t>
            </a:r>
            <a:r>
              <a:rPr lang="en-US" altLang="el-GR" dirty="0" smtClean="0"/>
              <a:t>: </a:t>
            </a:r>
            <a:r>
              <a:rPr lang="el-GR" altLang="el-GR" i="1" dirty="0" smtClean="0"/>
              <a:t>μ</a:t>
            </a:r>
            <a:r>
              <a:rPr lang="el-GR" altLang="el-GR" i="1" baseline="-25000" dirty="0" smtClean="0"/>
              <a:t>1</a:t>
            </a:r>
            <a:r>
              <a:rPr lang="en-US" altLang="el-GR" i="1" baseline="-25000" dirty="0" smtClean="0"/>
              <a:t> </a:t>
            </a:r>
            <a:r>
              <a:rPr lang="en-US" altLang="el-GR" i="1" dirty="0" smtClean="0"/>
              <a:t>≠ </a:t>
            </a:r>
            <a:r>
              <a:rPr lang="el-GR" altLang="el-GR" i="1" dirty="0" smtClean="0"/>
              <a:t>μ</a:t>
            </a:r>
            <a:r>
              <a:rPr lang="en-US" altLang="el-GR" i="1" baseline="-25000" dirty="0" smtClean="0"/>
              <a:t>2</a:t>
            </a:r>
            <a:endParaRPr lang="el-GR" altLang="el-GR" i="1" baseline="-25000" dirty="0" smtClean="0"/>
          </a:p>
        </p:txBody>
      </p:sp>
    </p:spTree>
    <p:extLst>
      <p:ext uri="{BB962C8B-B14F-4D97-AF65-F5344CB8AC3E}">
        <p14:creationId xmlns:p14="http://schemas.microsoft.com/office/powerpoint/2010/main" xmlns="" val="974341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71" y="0"/>
            <a:ext cx="10515600" cy="1325563"/>
          </a:xfrm>
        </p:spPr>
        <p:txBody>
          <a:bodyPr/>
          <a:lstStyle/>
          <a:p>
            <a:r>
              <a:rPr lang="en-US" dirty="0" smtClean="0"/>
              <a:t>2.  Obtain data….</a:t>
            </a:r>
            <a:endParaRPr lang="el-GR" dirty="0"/>
          </a:p>
        </p:txBody>
      </p:sp>
      <p:pic>
        <p:nvPicPr>
          <p:cNvPr id="103426" name="Picture 2" descr="Image result for obtain and data and comics"/>
          <p:cNvPicPr>
            <a:picLocks noChangeAspect="1" noChangeArrowheads="1"/>
          </p:cNvPicPr>
          <p:nvPr/>
        </p:nvPicPr>
        <p:blipFill>
          <a:blip r:embed="rId2" cstate="print"/>
          <a:srcRect/>
          <a:stretch>
            <a:fillRect/>
          </a:stretch>
        </p:blipFill>
        <p:spPr bwMode="auto">
          <a:xfrm>
            <a:off x="0" y="1504604"/>
            <a:ext cx="12353986" cy="535339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60761"/>
            <a:ext cx="10515600" cy="1325563"/>
          </a:xfrm>
        </p:spPr>
        <p:txBody>
          <a:bodyPr/>
          <a:lstStyle/>
          <a:p>
            <a:pPr eaLnBrk="1" hangingPunct="1"/>
            <a:r>
              <a:rPr lang="en-US" altLang="el-GR" dirty="0" smtClean="0"/>
              <a:t>3. Find a suitable test statistic </a:t>
            </a:r>
            <a:r>
              <a:rPr lang="en-US" altLang="el-GR" i="1" dirty="0" smtClean="0"/>
              <a:t>T  </a:t>
            </a:r>
            <a:r>
              <a:rPr lang="en-US" altLang="el-GR" dirty="0" smtClean="0"/>
              <a:t>(Example)</a:t>
            </a:r>
            <a:endParaRPr lang="el-GR" altLang="el-GR" dirty="0" smtClean="0"/>
          </a:p>
        </p:txBody>
      </p:sp>
      <p:graphicFrame>
        <p:nvGraphicFramePr>
          <p:cNvPr id="18435" name="Object 4"/>
          <p:cNvGraphicFramePr>
            <a:graphicFrameLocks noGrp="1" noChangeAspect="1"/>
          </p:cNvGraphicFramePr>
          <p:nvPr>
            <p:ph idx="4294967295"/>
            <p:extLst>
              <p:ext uri="{D42A27DB-BD31-4B8C-83A1-F6EECF244321}">
                <p14:modId xmlns:p14="http://schemas.microsoft.com/office/powerpoint/2010/main" xmlns="" val="2711489028"/>
              </p:ext>
            </p:extLst>
          </p:nvPr>
        </p:nvGraphicFramePr>
        <p:xfrm>
          <a:off x="1719603" y="1366929"/>
          <a:ext cx="3340492" cy="2071771"/>
        </p:xfrm>
        <a:graphic>
          <a:graphicData uri="http://schemas.openxmlformats.org/presentationml/2006/ole">
            <p:oleObj spid="_x0000_s10288" name="Equation" r:id="rId3" imgW="1002865" imgH="622030" progId="Equation.3">
              <p:embed/>
            </p:oleObj>
          </a:graphicData>
        </a:graphic>
      </p:graphicFrame>
      <p:sp>
        <p:nvSpPr>
          <p:cNvPr id="18436" name="Rectangle 7"/>
          <p:cNvSpPr>
            <a:spLocks noGrp="1" noChangeArrowheads="1"/>
          </p:cNvSpPr>
          <p:nvPr>
            <p:ph type="body" idx="1"/>
          </p:nvPr>
        </p:nvSpPr>
        <p:spPr>
          <a:xfrm>
            <a:off x="450376" y="4003675"/>
            <a:ext cx="11741624" cy="2854325"/>
          </a:xfrm>
        </p:spPr>
        <p:txBody>
          <a:bodyPr/>
          <a:lstStyle/>
          <a:p>
            <a:pPr eaLnBrk="1" hangingPunct="1">
              <a:lnSpc>
                <a:spcPct val="90000"/>
              </a:lnSpc>
            </a:pPr>
            <a:r>
              <a:rPr lang="en-US" altLang="el-GR" sz="2400" dirty="0"/>
              <a:t>The larger the difference of the two means, the larger the statistic</a:t>
            </a:r>
          </a:p>
          <a:p>
            <a:pPr eaLnBrk="1" hangingPunct="1">
              <a:lnSpc>
                <a:spcPct val="90000"/>
              </a:lnSpc>
            </a:pPr>
            <a:r>
              <a:rPr lang="en-US" altLang="el-GR" sz="2400" dirty="0"/>
              <a:t>The larger our </a:t>
            </a:r>
            <a:r>
              <a:rPr lang="en-US" altLang="el-GR" sz="2400" dirty="0" smtClean="0"/>
              <a:t>sample, the </a:t>
            </a:r>
            <a:r>
              <a:rPr lang="en-US" altLang="el-GR" sz="2400" dirty="0"/>
              <a:t>larger the statistic</a:t>
            </a:r>
          </a:p>
          <a:p>
            <a:pPr eaLnBrk="1" hangingPunct="1">
              <a:lnSpc>
                <a:spcPct val="90000"/>
              </a:lnSpc>
            </a:pPr>
            <a:r>
              <a:rPr lang="en-US" altLang="el-GR" sz="2400" dirty="0"/>
              <a:t>The smaller the sample variance, the larger the statistic</a:t>
            </a:r>
          </a:p>
          <a:p>
            <a:pPr marL="0" indent="0" eaLnBrk="1" hangingPunct="1">
              <a:lnSpc>
                <a:spcPct val="90000"/>
              </a:lnSpc>
              <a:buNone/>
            </a:pPr>
            <a:endParaRPr lang="en-US" altLang="el-GR" sz="2400" i="1" dirty="0" smtClean="0"/>
          </a:p>
          <a:p>
            <a:pPr marL="0" indent="0" eaLnBrk="1" hangingPunct="1">
              <a:lnSpc>
                <a:spcPct val="90000"/>
              </a:lnSpc>
              <a:buNone/>
            </a:pPr>
            <a:r>
              <a:rPr lang="en-US" altLang="el-GR" sz="2400" i="1" dirty="0" smtClean="0"/>
              <a:t>So </a:t>
            </a:r>
            <a:r>
              <a:rPr lang="en-US" altLang="el-GR" sz="2400" b="1" i="1" dirty="0" smtClean="0"/>
              <a:t>T </a:t>
            </a:r>
            <a:r>
              <a:rPr lang="en-US" altLang="el-GR" sz="2400" b="1" dirty="0"/>
              <a:t>will be quite large (in absolute </a:t>
            </a:r>
            <a:r>
              <a:rPr lang="en-US" altLang="el-GR" sz="2400" b="1" dirty="0" smtClean="0"/>
              <a:t>value), when </a:t>
            </a:r>
            <a:r>
              <a:rPr lang="en-US" altLang="el-GR" sz="2400" b="1" dirty="0"/>
              <a:t>we can confidently say </a:t>
            </a:r>
            <a:r>
              <a:rPr lang="en-US" altLang="el-GR" sz="2400" b="1" i="1" dirty="0"/>
              <a:t>H</a:t>
            </a:r>
            <a:r>
              <a:rPr lang="en-US" altLang="el-GR" sz="2400" b="1" i="1" baseline="-25000" dirty="0"/>
              <a:t>0 </a:t>
            </a:r>
            <a:r>
              <a:rPr lang="en-US" altLang="el-GR" sz="2400" b="1" dirty="0"/>
              <a:t>does not hold</a:t>
            </a:r>
            <a:endParaRPr lang="el-GR" altLang="el-GR" sz="2400" b="1" i="1" dirty="0"/>
          </a:p>
        </p:txBody>
      </p:sp>
      <p:sp>
        <p:nvSpPr>
          <p:cNvPr id="2" name="Rectangle 1"/>
          <p:cNvSpPr/>
          <p:nvPr/>
        </p:nvSpPr>
        <p:spPr>
          <a:xfrm>
            <a:off x="5246714" y="2141204"/>
            <a:ext cx="4421147" cy="523220"/>
          </a:xfrm>
          <a:prstGeom prst="rect">
            <a:avLst/>
          </a:prstGeom>
        </p:spPr>
        <p:txBody>
          <a:bodyPr wrap="none">
            <a:spAutoFit/>
          </a:bodyPr>
          <a:lstStyle/>
          <a:p>
            <a:r>
              <a:rPr lang="en-US" sz="2800" b="1" dirty="0">
                <a:solidFill>
                  <a:srgbClr val="00B050"/>
                </a:solidFill>
              </a:rPr>
              <a:t>Unpaired Two Sample  t-test</a:t>
            </a:r>
            <a:endParaRPr lang="el-GR" sz="2800" b="1" dirty="0">
              <a:solidFill>
                <a:srgbClr val="00B050"/>
              </a:solidFill>
            </a:endParaRPr>
          </a:p>
        </p:txBody>
      </p:sp>
    </p:spTree>
    <p:extLst>
      <p:ext uri="{BB962C8B-B14F-4D97-AF65-F5344CB8AC3E}">
        <p14:creationId xmlns:p14="http://schemas.microsoft.com/office/powerpoint/2010/main" xmlns="" val="3773423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01974" y="0"/>
            <a:ext cx="10515600" cy="1325563"/>
          </a:xfrm>
        </p:spPr>
        <p:txBody>
          <a:bodyPr/>
          <a:lstStyle/>
          <a:p>
            <a:pPr eaLnBrk="1" hangingPunct="1"/>
            <a:r>
              <a:rPr lang="en-US" altLang="el-GR" dirty="0"/>
              <a:t> </a:t>
            </a:r>
            <a:r>
              <a:rPr lang="en-US" altLang="el-GR" dirty="0" smtClean="0"/>
              <a:t>3.  Find a suitable test statistic </a:t>
            </a:r>
            <a:r>
              <a:rPr lang="en-US" altLang="el-GR" i="1" dirty="0" smtClean="0"/>
              <a:t>T  </a:t>
            </a:r>
            <a:r>
              <a:rPr lang="en-US" altLang="el-GR" dirty="0" smtClean="0"/>
              <a:t>(cont’d)</a:t>
            </a:r>
            <a:endParaRPr lang="el-GR" altLang="el-GR" dirty="0" smtClean="0"/>
          </a:p>
        </p:txBody>
      </p:sp>
      <p:graphicFrame>
        <p:nvGraphicFramePr>
          <p:cNvPr id="17411" name="Object 3"/>
          <p:cNvGraphicFramePr>
            <a:graphicFrameLocks noGrp="1" noChangeAspect="1"/>
          </p:cNvGraphicFramePr>
          <p:nvPr>
            <p:ph idx="4294967295"/>
            <p:extLst>
              <p:ext uri="{D42A27DB-BD31-4B8C-83A1-F6EECF244321}">
                <p14:modId xmlns:p14="http://schemas.microsoft.com/office/powerpoint/2010/main" xmlns="" val="152299014"/>
              </p:ext>
            </p:extLst>
          </p:nvPr>
        </p:nvGraphicFramePr>
        <p:xfrm>
          <a:off x="1684055" y="1325563"/>
          <a:ext cx="8267745" cy="5181264"/>
        </p:xfrm>
        <a:graphic>
          <a:graphicData uri="http://schemas.openxmlformats.org/presentationml/2006/ole">
            <p:oleObj spid="_x0000_s9267" name="Equation" r:id="rId3" imgW="2958840" imgH="1854000" progId="Equation.3">
              <p:embed/>
            </p:oleObj>
          </a:graphicData>
        </a:graphic>
      </p:graphicFrame>
      <p:sp>
        <p:nvSpPr>
          <p:cNvPr id="2" name="Oval 1"/>
          <p:cNvSpPr/>
          <p:nvPr/>
        </p:nvSpPr>
        <p:spPr>
          <a:xfrm>
            <a:off x="1446663" y="914399"/>
            <a:ext cx="4148920" cy="2374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6040272" y="1578534"/>
            <a:ext cx="5224811" cy="523220"/>
          </a:xfrm>
          <a:prstGeom prst="rect">
            <a:avLst/>
          </a:prstGeom>
          <a:noFill/>
        </p:spPr>
        <p:txBody>
          <a:bodyPr wrap="square" rtlCol="0">
            <a:spAutoFit/>
          </a:bodyPr>
          <a:lstStyle/>
          <a:p>
            <a:r>
              <a:rPr lang="en-US" sz="2800" b="1" dirty="0" smtClean="0">
                <a:solidFill>
                  <a:srgbClr val="00B050"/>
                </a:solidFill>
              </a:rPr>
              <a:t>Unpaired Two Sample  </a:t>
            </a:r>
            <a:r>
              <a:rPr lang="en-US" sz="2800" b="1" dirty="0">
                <a:solidFill>
                  <a:srgbClr val="00B050"/>
                </a:solidFill>
              </a:rPr>
              <a:t>t</a:t>
            </a:r>
            <a:r>
              <a:rPr lang="en-US" sz="2800" b="1" dirty="0" smtClean="0">
                <a:solidFill>
                  <a:srgbClr val="00B050"/>
                </a:solidFill>
              </a:rPr>
              <a:t>-test</a:t>
            </a:r>
            <a:endParaRPr lang="el-GR" sz="2800" b="1" dirty="0">
              <a:solidFill>
                <a:srgbClr val="00B050"/>
              </a:solidFill>
            </a:endParaRPr>
          </a:p>
        </p:txBody>
      </p:sp>
    </p:spTree>
    <p:extLst>
      <p:ext uri="{BB962C8B-B14F-4D97-AF65-F5344CB8AC3E}">
        <p14:creationId xmlns:p14="http://schemas.microsoft.com/office/powerpoint/2010/main" xmlns="" val="1231460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2401" y="-180975"/>
            <a:ext cx="10515600" cy="1325563"/>
          </a:xfrm>
        </p:spPr>
        <p:txBody>
          <a:bodyPr/>
          <a:lstStyle/>
          <a:p>
            <a:pPr marL="838200" indent="-838200"/>
            <a:r>
              <a:rPr lang="en-US" altLang="el-GR" dirty="0" smtClean="0"/>
              <a:t>3.  Find the distribution of </a:t>
            </a:r>
            <a:r>
              <a:rPr lang="en-US" altLang="el-GR" i="1" dirty="0" smtClean="0"/>
              <a:t>T   (</a:t>
            </a:r>
            <a:r>
              <a:rPr lang="en-US" altLang="el-GR" dirty="0" smtClean="0"/>
              <a:t>cont’d)</a:t>
            </a:r>
            <a:endParaRPr lang="el-GR" altLang="el-GR" dirty="0" smtClean="0"/>
          </a:p>
        </p:txBody>
      </p:sp>
      <p:sp>
        <p:nvSpPr>
          <p:cNvPr id="19459" name="Rectangle 3"/>
          <p:cNvSpPr>
            <a:spLocks noGrp="1" noChangeArrowheads="1"/>
          </p:cNvSpPr>
          <p:nvPr>
            <p:ph type="body" idx="1"/>
          </p:nvPr>
        </p:nvSpPr>
        <p:spPr>
          <a:xfrm>
            <a:off x="0" y="1055687"/>
            <a:ext cx="12301182" cy="4351338"/>
          </a:xfrm>
        </p:spPr>
        <p:txBody>
          <a:bodyPr/>
          <a:lstStyle/>
          <a:p>
            <a:pPr marL="0" indent="0">
              <a:buNone/>
            </a:pPr>
            <a:r>
              <a:rPr lang="en-US" altLang="el-GR" sz="2400" dirty="0" smtClean="0"/>
              <a:t>For the test of this specific example, we will make the following assumptions:</a:t>
            </a:r>
            <a:endParaRPr lang="el-GR" altLang="el-GR" sz="2400" dirty="0"/>
          </a:p>
          <a:p>
            <a:pPr marL="914400" lvl="1" indent="-457200">
              <a:buFont typeface="Wingdings" panose="05000000000000000000" pitchFamily="2" charset="2"/>
              <a:buAutoNum type="alphaLcParenR"/>
            </a:pPr>
            <a:r>
              <a:rPr lang="en-US" altLang="el-GR" dirty="0" smtClean="0"/>
              <a:t>The </a:t>
            </a:r>
            <a:r>
              <a:rPr lang="en-US" altLang="el-GR" b="1" dirty="0"/>
              <a:t>data in both groups are distributed normally </a:t>
            </a:r>
            <a:r>
              <a:rPr lang="en-US" altLang="el-GR" dirty="0"/>
              <a:t>around a mean value </a:t>
            </a:r>
            <a:r>
              <a:rPr lang="el-GR" altLang="el-GR" i="1" dirty="0"/>
              <a:t>μ</a:t>
            </a:r>
            <a:r>
              <a:rPr lang="el-GR" altLang="el-GR" i="1" baseline="-25000" dirty="0"/>
              <a:t>1 </a:t>
            </a:r>
            <a:r>
              <a:rPr lang="en-US" altLang="el-GR" dirty="0"/>
              <a:t>,</a:t>
            </a:r>
            <a:r>
              <a:rPr lang="en-US" altLang="el-GR" dirty="0" smtClean="0"/>
              <a:t> </a:t>
            </a:r>
            <a:r>
              <a:rPr lang="el-GR" altLang="el-GR" i="1" dirty="0"/>
              <a:t>μ</a:t>
            </a:r>
            <a:r>
              <a:rPr lang="el-GR" altLang="el-GR" i="1" baseline="-25000" dirty="0"/>
              <a:t>2</a:t>
            </a:r>
            <a:r>
              <a:rPr lang="el-GR" altLang="el-GR" b="1" i="1" baseline="-25000" dirty="0"/>
              <a:t> </a:t>
            </a:r>
            <a:r>
              <a:rPr lang="en-US" altLang="el-GR" dirty="0"/>
              <a:t>respectively</a:t>
            </a:r>
          </a:p>
          <a:p>
            <a:pPr marL="914400" lvl="1" indent="-457200">
              <a:buFont typeface="Wingdings" panose="05000000000000000000" pitchFamily="2" charset="2"/>
              <a:buAutoNum type="alphaLcParenR"/>
            </a:pPr>
            <a:r>
              <a:rPr lang="en-US" altLang="el-GR" dirty="0" smtClean="0"/>
              <a:t>Their </a:t>
            </a:r>
            <a:r>
              <a:rPr lang="en-US" altLang="el-GR" b="1" dirty="0"/>
              <a:t>variance is the same in both groups </a:t>
            </a:r>
            <a:endParaRPr lang="en-US" altLang="el-GR" dirty="0"/>
          </a:p>
          <a:p>
            <a:pPr marL="914400" lvl="1" indent="-457200">
              <a:buFont typeface="Wingdings" panose="05000000000000000000" pitchFamily="2" charset="2"/>
              <a:buAutoNum type="alphaLcParenR"/>
            </a:pPr>
            <a:r>
              <a:rPr lang="en-US" altLang="el-GR" dirty="0"/>
              <a:t>Each patient was </a:t>
            </a:r>
            <a:r>
              <a:rPr lang="en-US" altLang="el-GR" b="1" dirty="0"/>
              <a:t>sampled </a:t>
            </a:r>
            <a:r>
              <a:rPr lang="en-US" altLang="el-GR" b="1" dirty="0" smtClean="0"/>
              <a:t>independently</a:t>
            </a:r>
          </a:p>
          <a:p>
            <a:pPr marL="0" indent="0">
              <a:buNone/>
            </a:pPr>
            <a:r>
              <a:rPr lang="en-US" altLang="el-GR" sz="2400" dirty="0" smtClean="0"/>
              <a:t>and </a:t>
            </a:r>
            <a:r>
              <a:rPr lang="en-US" altLang="el-GR" sz="2400" dirty="0"/>
              <a:t>most </a:t>
            </a:r>
            <a:r>
              <a:rPr lang="en-US" altLang="el-GR" sz="2400" dirty="0" smtClean="0"/>
              <a:t>importantly that  </a:t>
            </a:r>
            <a:r>
              <a:rPr lang="en-US" altLang="el-GR" b="1" dirty="0" smtClean="0">
                <a:solidFill>
                  <a:schemeClr val="accent6">
                    <a:lumMod val="75000"/>
                  </a:schemeClr>
                </a:solidFill>
              </a:rPr>
              <a:t>THE </a:t>
            </a:r>
            <a:r>
              <a:rPr lang="en-US" altLang="el-GR" b="1" dirty="0">
                <a:solidFill>
                  <a:schemeClr val="accent6">
                    <a:lumMod val="75000"/>
                  </a:schemeClr>
                </a:solidFill>
              </a:rPr>
              <a:t>NULL HYPOTHESIS </a:t>
            </a:r>
            <a:r>
              <a:rPr lang="en-US" altLang="el-GR" b="1" dirty="0" smtClean="0">
                <a:solidFill>
                  <a:schemeClr val="accent6">
                    <a:lumMod val="75000"/>
                  </a:schemeClr>
                </a:solidFill>
              </a:rPr>
              <a:t>HOLDS</a:t>
            </a:r>
          </a:p>
          <a:p>
            <a:pPr marL="0" indent="0">
              <a:buNone/>
            </a:pPr>
            <a:r>
              <a:rPr lang="en-US" altLang="el-GR" sz="2400" b="1" dirty="0" smtClean="0"/>
              <a:t>                                                 </a:t>
            </a:r>
            <a:r>
              <a:rPr lang="en-US" altLang="el-GR" sz="2400" b="1" dirty="0">
                <a:solidFill>
                  <a:schemeClr val="accent6">
                    <a:lumMod val="75000"/>
                  </a:schemeClr>
                </a:solidFill>
              </a:rPr>
              <a:t>T</a:t>
            </a:r>
            <a:r>
              <a:rPr lang="en-US" altLang="el-GR" sz="2400" b="1" dirty="0" smtClean="0">
                <a:solidFill>
                  <a:schemeClr val="accent6">
                    <a:lumMod val="75000"/>
                  </a:schemeClr>
                </a:solidFill>
              </a:rPr>
              <a:t>his is </a:t>
            </a:r>
            <a:r>
              <a:rPr lang="en-US" altLang="el-GR" sz="2400" b="1" dirty="0">
                <a:solidFill>
                  <a:schemeClr val="accent6">
                    <a:lumMod val="75000"/>
                  </a:schemeClr>
                </a:solidFill>
              </a:rPr>
              <a:t>an assumption for ALL </a:t>
            </a:r>
            <a:r>
              <a:rPr lang="en-US" altLang="el-GR" sz="2400" b="1" dirty="0" smtClean="0">
                <a:solidFill>
                  <a:schemeClr val="accent6">
                    <a:lumMod val="75000"/>
                  </a:schemeClr>
                </a:solidFill>
              </a:rPr>
              <a:t>tests!</a:t>
            </a:r>
            <a:endParaRPr lang="en-US" altLang="el-GR" sz="2400" b="1" dirty="0">
              <a:solidFill>
                <a:schemeClr val="accent6">
                  <a:lumMod val="75000"/>
                </a:schemeClr>
              </a:solidFill>
            </a:endParaRPr>
          </a:p>
          <a:p>
            <a:pPr marL="0" indent="0">
              <a:buNone/>
            </a:pPr>
            <a:endParaRPr lang="en-US" altLang="el-GR" sz="2400" b="1" dirty="0" smtClean="0"/>
          </a:p>
          <a:p>
            <a:pPr marL="0" indent="0">
              <a:buNone/>
            </a:pPr>
            <a:r>
              <a:rPr lang="en-US" altLang="el-GR" sz="2400" dirty="0" smtClean="0"/>
              <a:t>Then</a:t>
            </a:r>
            <a:endParaRPr lang="en-US" altLang="el-GR" sz="2400" dirty="0"/>
          </a:p>
          <a:p>
            <a:pPr marL="457200" lvl="1" indent="0">
              <a:buNone/>
            </a:pPr>
            <a:r>
              <a:rPr lang="en-US" altLang="el-GR" i="1" dirty="0" smtClean="0"/>
              <a:t>              T(X)</a:t>
            </a:r>
            <a:r>
              <a:rPr lang="en-US" altLang="el-GR" dirty="0" smtClean="0"/>
              <a:t> has </a:t>
            </a:r>
            <a:r>
              <a:rPr lang="en-US" altLang="el-GR" dirty="0"/>
              <a:t>a probability density function of:</a:t>
            </a:r>
          </a:p>
          <a:p>
            <a:pPr marL="914400" lvl="1" indent="-457200"/>
            <a:endParaRPr lang="el-GR" altLang="el-GR" dirty="0"/>
          </a:p>
        </p:txBody>
      </p:sp>
      <p:graphicFrame>
        <p:nvGraphicFramePr>
          <p:cNvPr id="4" name="Object 4"/>
          <p:cNvGraphicFramePr>
            <a:graphicFrameLocks noChangeAspect="1"/>
          </p:cNvGraphicFramePr>
          <p:nvPr>
            <p:extLst>
              <p:ext uri="{D42A27DB-BD31-4B8C-83A1-F6EECF244321}">
                <p14:modId xmlns:p14="http://schemas.microsoft.com/office/powerpoint/2010/main" xmlns="" val="795547789"/>
              </p:ext>
            </p:extLst>
          </p:nvPr>
        </p:nvGraphicFramePr>
        <p:xfrm>
          <a:off x="6819331" y="3921929"/>
          <a:ext cx="4665384" cy="1676164"/>
        </p:xfrm>
        <a:graphic>
          <a:graphicData uri="http://schemas.openxmlformats.org/presentationml/2006/ole">
            <p:oleObj spid="_x0000_s11316" name="Equation" r:id="rId3" imgW="2120900" imgH="762000" progId="Equation.3">
              <p:embed/>
            </p:oleObj>
          </a:graphicData>
        </a:graphic>
      </p:graphicFrame>
      <p:sp>
        <p:nvSpPr>
          <p:cNvPr id="2" name="Rectangle 1"/>
          <p:cNvSpPr/>
          <p:nvPr/>
        </p:nvSpPr>
        <p:spPr>
          <a:xfrm>
            <a:off x="404883" y="5407025"/>
            <a:ext cx="10922759" cy="923330"/>
          </a:xfrm>
          <a:prstGeom prst="rect">
            <a:avLst/>
          </a:prstGeom>
        </p:spPr>
        <p:txBody>
          <a:bodyPr wrap="square">
            <a:spAutoFit/>
          </a:bodyPr>
          <a:lstStyle/>
          <a:p>
            <a:r>
              <a:rPr lang="en-US" altLang="el-GR" sz="2400" dirty="0" smtClean="0"/>
              <a:t>where the </a:t>
            </a:r>
            <a:r>
              <a:rPr lang="en-US" altLang="el-GR" sz="2400" b="1" dirty="0">
                <a:solidFill>
                  <a:schemeClr val="accent1">
                    <a:lumMod val="75000"/>
                  </a:schemeClr>
                </a:solidFill>
              </a:rPr>
              <a:t>degrees of </a:t>
            </a:r>
            <a:r>
              <a:rPr lang="en-US" altLang="el-GR" sz="2400" b="1" dirty="0" smtClean="0">
                <a:solidFill>
                  <a:schemeClr val="accent1">
                    <a:lumMod val="75000"/>
                  </a:schemeClr>
                </a:solidFill>
              </a:rPr>
              <a:t>freedom of the test</a:t>
            </a:r>
            <a:r>
              <a:rPr lang="en-US" altLang="el-GR" sz="2400" dirty="0" smtClean="0"/>
              <a:t>  </a:t>
            </a:r>
            <a:r>
              <a:rPr lang="en-US" altLang="el-GR" sz="3000" b="1" i="1" dirty="0" smtClean="0"/>
              <a:t>v</a:t>
            </a:r>
            <a:r>
              <a:rPr lang="en-US" altLang="el-GR" sz="2400" i="1" dirty="0" smtClean="0"/>
              <a:t>    </a:t>
            </a:r>
            <a:r>
              <a:rPr lang="en-US" altLang="el-GR" sz="2400" dirty="0" smtClean="0"/>
              <a:t>is </a:t>
            </a:r>
          </a:p>
          <a:p>
            <a:r>
              <a:rPr lang="en-US" altLang="el-GR" sz="2400" dirty="0"/>
              <a:t> </a:t>
            </a:r>
            <a:r>
              <a:rPr lang="en-US" altLang="el-GR" sz="2400" dirty="0" smtClean="0"/>
              <a:t>15 </a:t>
            </a:r>
            <a:r>
              <a:rPr lang="en-US" altLang="el-GR" sz="2400" dirty="0"/>
              <a:t>– </a:t>
            </a:r>
            <a:r>
              <a:rPr lang="en-US" altLang="el-GR" sz="2400" dirty="0" smtClean="0"/>
              <a:t>2 = 13 </a:t>
            </a:r>
            <a:r>
              <a:rPr lang="en-US" altLang="el-GR" sz="2400" dirty="0"/>
              <a:t>(number of patients – </a:t>
            </a:r>
            <a:r>
              <a:rPr lang="en-US" altLang="el-GR" sz="2400" dirty="0" smtClean="0"/>
              <a:t>2)</a:t>
            </a:r>
            <a:endParaRPr lang="en-US" altLang="el-GR" sz="2400" i="1" dirty="0"/>
          </a:p>
        </p:txBody>
      </p:sp>
    </p:spTree>
    <p:extLst>
      <p:ext uri="{BB962C8B-B14F-4D97-AF65-F5344CB8AC3E}">
        <p14:creationId xmlns:p14="http://schemas.microsoft.com/office/powerpoint/2010/main" xmlns="" val="1940717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94" y="0"/>
            <a:ext cx="11927006" cy="1325563"/>
          </a:xfrm>
        </p:spPr>
        <p:txBody>
          <a:bodyPr/>
          <a:lstStyle/>
          <a:p>
            <a:r>
              <a:rPr lang="en-US" dirty="0" smtClean="0"/>
              <a:t>Acknowledgement – Resources used in the </a:t>
            </a:r>
            <a:r>
              <a:rPr lang="en-US" dirty="0"/>
              <a:t>s</a:t>
            </a:r>
            <a:r>
              <a:rPr lang="en-US" dirty="0" smtClean="0"/>
              <a:t>lides</a:t>
            </a:r>
            <a:endParaRPr lang="el-GR" dirty="0"/>
          </a:p>
        </p:txBody>
      </p:sp>
      <p:sp>
        <p:nvSpPr>
          <p:cNvPr id="5" name="Content Placeholder 4"/>
          <p:cNvSpPr>
            <a:spLocks noGrp="1"/>
          </p:cNvSpPr>
          <p:nvPr>
            <p:ph idx="1"/>
          </p:nvPr>
        </p:nvSpPr>
        <p:spPr>
          <a:xfrm>
            <a:off x="150125" y="1566317"/>
            <a:ext cx="11230970" cy="4351338"/>
          </a:xfrm>
        </p:spPr>
        <p:txBody>
          <a:bodyPr/>
          <a:lstStyle/>
          <a:p>
            <a:pPr marL="0" indent="0">
              <a:buNone/>
            </a:pPr>
            <a:r>
              <a:rPr lang="en-US" dirty="0" smtClean="0"/>
              <a:t>On statistical hypothesis test</a:t>
            </a:r>
          </a:p>
          <a:p>
            <a:pPr lvl="1"/>
            <a:r>
              <a:rPr lang="en-US" dirty="0" err="1" smtClean="0"/>
              <a:t>Yiannis</a:t>
            </a:r>
            <a:r>
              <a:rPr lang="en-US" dirty="0" smtClean="0"/>
              <a:t> </a:t>
            </a:r>
            <a:r>
              <a:rPr lang="en-US" dirty="0" err="1" smtClean="0"/>
              <a:t>Tsamardinos</a:t>
            </a:r>
            <a:r>
              <a:rPr lang="en-US" dirty="0" smtClean="0"/>
              <a:t> (University of Crete)</a:t>
            </a:r>
          </a:p>
          <a:p>
            <a:pPr lvl="1"/>
            <a:r>
              <a:rPr lang="en-US" dirty="0" smtClean="0"/>
              <a:t>William Morgan (Stanford University)</a:t>
            </a:r>
          </a:p>
          <a:p>
            <a:pPr marL="0" indent="0">
              <a:buNone/>
            </a:pPr>
            <a:r>
              <a:rPr lang="en-US" dirty="0" smtClean="0"/>
              <a:t>On clustering</a:t>
            </a:r>
          </a:p>
          <a:p>
            <a:r>
              <a:rPr lang="en-US" dirty="0" smtClean="0"/>
              <a:t>Jiawei Han, University of Illinois at Urbana-Champaign</a:t>
            </a:r>
            <a:endParaRPr lang="el-GR" dirty="0"/>
          </a:p>
        </p:txBody>
      </p:sp>
    </p:spTree>
    <p:extLst>
      <p:ext uri="{BB962C8B-B14F-4D97-AF65-F5344CB8AC3E}">
        <p14:creationId xmlns:p14="http://schemas.microsoft.com/office/powerpoint/2010/main" xmlns="" val="2537963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4/42/William_Sealy_Gosset.jpg/800px-William_Sealy_Goss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5205" y="-844251"/>
            <a:ext cx="6114198" cy="78796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2132701"/>
            <a:ext cx="4635690" cy="1938992"/>
          </a:xfrm>
          <a:prstGeom prst="rect">
            <a:avLst/>
          </a:prstGeom>
        </p:spPr>
        <p:txBody>
          <a:bodyPr wrap="square">
            <a:spAutoFit/>
          </a:bodyPr>
          <a:lstStyle/>
          <a:p>
            <a:r>
              <a:rPr lang="en-US" sz="2400" dirty="0" smtClean="0">
                <a:solidFill>
                  <a:srgbClr val="222222"/>
                </a:solidFill>
                <a:latin typeface="Arial" panose="020B0604020202020204" pitchFamily="34" charset="0"/>
              </a:rPr>
              <a:t>The</a:t>
            </a:r>
            <a:r>
              <a:rPr lang="en-US" sz="2400" dirty="0">
                <a:solidFill>
                  <a:srgbClr val="222222"/>
                </a:solidFill>
                <a:latin typeface="Arial" panose="020B0604020202020204" pitchFamily="34" charset="0"/>
              </a:rPr>
              <a:t> </a:t>
            </a:r>
            <a:r>
              <a:rPr lang="en-US" sz="2400" i="1" dirty="0">
                <a:solidFill>
                  <a:srgbClr val="0B0080"/>
                </a:solidFill>
                <a:latin typeface="Arial" panose="020B0604020202020204" pitchFamily="34" charset="0"/>
              </a:rPr>
              <a:t>t</a:t>
            </a:r>
            <a:r>
              <a:rPr lang="en-US" sz="2400" dirty="0">
                <a:solidFill>
                  <a:srgbClr val="0B0080"/>
                </a:solidFill>
                <a:latin typeface="Arial" panose="020B0604020202020204" pitchFamily="34" charset="0"/>
              </a:rPr>
              <a:t>-statistic</a:t>
            </a:r>
            <a:r>
              <a:rPr lang="en-US" sz="2400" dirty="0">
                <a:solidFill>
                  <a:srgbClr val="222222"/>
                </a:solidFill>
                <a:latin typeface="Arial" panose="020B0604020202020204" pitchFamily="34" charset="0"/>
              </a:rPr>
              <a:t> was introduced in 1908 by </a:t>
            </a:r>
            <a:r>
              <a:rPr lang="en-US" sz="2400" dirty="0">
                <a:solidFill>
                  <a:srgbClr val="0B0080"/>
                </a:solidFill>
                <a:latin typeface="Arial" panose="020B0604020202020204" pitchFamily="34" charset="0"/>
              </a:rPr>
              <a:t>William Sealy </a:t>
            </a:r>
            <a:r>
              <a:rPr lang="en-US" sz="2400" dirty="0" err="1">
                <a:solidFill>
                  <a:srgbClr val="0B0080"/>
                </a:solidFill>
                <a:latin typeface="Arial" panose="020B0604020202020204" pitchFamily="34" charset="0"/>
              </a:rPr>
              <a:t>Gosset</a:t>
            </a:r>
            <a:r>
              <a:rPr lang="en-US" sz="2400" dirty="0">
                <a:solidFill>
                  <a:srgbClr val="222222"/>
                </a:solidFill>
                <a:latin typeface="Arial" panose="020B0604020202020204" pitchFamily="34" charset="0"/>
              </a:rPr>
              <a:t>, </a:t>
            </a:r>
            <a:endParaRPr lang="en-US" sz="2400" dirty="0" smtClean="0">
              <a:solidFill>
                <a:srgbClr val="222222"/>
              </a:solidFill>
              <a:latin typeface="Arial" panose="020B0604020202020204" pitchFamily="34" charset="0"/>
            </a:endParaRPr>
          </a:p>
          <a:p>
            <a:r>
              <a:rPr lang="en-US" sz="2400" dirty="0" smtClean="0">
                <a:solidFill>
                  <a:srgbClr val="222222"/>
                </a:solidFill>
                <a:latin typeface="Arial" panose="020B0604020202020204" pitchFamily="34" charset="0"/>
              </a:rPr>
              <a:t>a </a:t>
            </a:r>
            <a:r>
              <a:rPr lang="en-US" sz="2400" dirty="0">
                <a:solidFill>
                  <a:srgbClr val="222222"/>
                </a:solidFill>
                <a:latin typeface="Arial" panose="020B0604020202020204" pitchFamily="34" charset="0"/>
              </a:rPr>
              <a:t>chemist working for the </a:t>
            </a:r>
            <a:r>
              <a:rPr lang="en-US" sz="2400" dirty="0">
                <a:solidFill>
                  <a:srgbClr val="0B0080"/>
                </a:solidFill>
                <a:latin typeface="Arial" panose="020B0604020202020204" pitchFamily="34" charset="0"/>
              </a:rPr>
              <a:t>Guinness</a:t>
            </a:r>
            <a:r>
              <a:rPr lang="en-US" sz="2400" dirty="0">
                <a:solidFill>
                  <a:srgbClr val="222222"/>
                </a:solidFill>
                <a:latin typeface="Arial" panose="020B0604020202020204" pitchFamily="34" charset="0"/>
              </a:rPr>
              <a:t> </a:t>
            </a:r>
            <a:r>
              <a:rPr lang="en-US" sz="2400" dirty="0">
                <a:solidFill>
                  <a:srgbClr val="0B0080"/>
                </a:solidFill>
                <a:latin typeface="Arial" panose="020B0604020202020204" pitchFamily="34" charset="0"/>
              </a:rPr>
              <a:t>brewery</a:t>
            </a:r>
            <a:r>
              <a:rPr lang="en-US" sz="2400" dirty="0">
                <a:solidFill>
                  <a:srgbClr val="222222"/>
                </a:solidFill>
                <a:latin typeface="Arial" panose="020B0604020202020204" pitchFamily="34" charset="0"/>
              </a:rPr>
              <a:t> in </a:t>
            </a:r>
            <a:r>
              <a:rPr lang="en-US" sz="2400" dirty="0" smtClean="0">
                <a:solidFill>
                  <a:srgbClr val="0B0080"/>
                </a:solidFill>
                <a:latin typeface="Arial" panose="020B0604020202020204" pitchFamily="34" charset="0"/>
              </a:rPr>
              <a:t>Dublin</a:t>
            </a:r>
            <a:r>
              <a:rPr lang="en-US" sz="2400" dirty="0" smtClean="0">
                <a:solidFill>
                  <a:srgbClr val="222222"/>
                </a:solidFill>
                <a:latin typeface="Arial" panose="020B0604020202020204" pitchFamily="34" charset="0"/>
              </a:rPr>
              <a:t>. </a:t>
            </a:r>
            <a:r>
              <a:rPr lang="en-US" sz="2400" dirty="0">
                <a:solidFill>
                  <a:srgbClr val="222222"/>
                </a:solidFill>
                <a:latin typeface="Arial" panose="020B0604020202020204" pitchFamily="34" charset="0"/>
              </a:rPr>
              <a:t>"Student" was his </a:t>
            </a:r>
            <a:r>
              <a:rPr lang="en-US" sz="2400" dirty="0">
                <a:solidFill>
                  <a:srgbClr val="0B0080"/>
                </a:solidFill>
                <a:latin typeface="Arial" panose="020B0604020202020204" pitchFamily="34" charset="0"/>
              </a:rPr>
              <a:t>pen name</a:t>
            </a:r>
            <a:r>
              <a:rPr lang="en-US" sz="2400" dirty="0">
                <a:solidFill>
                  <a:srgbClr val="222222"/>
                </a:solidFill>
                <a:latin typeface="Arial" panose="020B0604020202020204" pitchFamily="34" charset="0"/>
              </a:rPr>
              <a:t>.</a:t>
            </a:r>
            <a:endParaRPr lang="el-GR" sz="2400" dirty="0"/>
          </a:p>
        </p:txBody>
      </p:sp>
    </p:spTree>
    <p:extLst>
      <p:ext uri="{BB962C8B-B14F-4D97-AF65-F5344CB8AC3E}">
        <p14:creationId xmlns:p14="http://schemas.microsoft.com/office/powerpoint/2010/main" xmlns="" val="1870685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35655" t="-4118" r="38074" b="4118"/>
          <a:stretch/>
        </p:blipFill>
        <p:spPr>
          <a:xfrm>
            <a:off x="-6787890" y="275936"/>
            <a:ext cx="18852511" cy="5017922"/>
          </a:xfrm>
          <a:prstGeom prst="rect">
            <a:avLst/>
          </a:prstGeom>
        </p:spPr>
      </p:pic>
      <p:sp>
        <p:nvSpPr>
          <p:cNvPr id="6" name="Rectangle 5"/>
          <p:cNvSpPr/>
          <p:nvPr/>
        </p:nvSpPr>
        <p:spPr>
          <a:xfrm>
            <a:off x="272955" y="3125336"/>
            <a:ext cx="2702257" cy="121465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p:cNvSpPr txBox="1"/>
          <p:nvPr/>
        </p:nvSpPr>
        <p:spPr>
          <a:xfrm>
            <a:off x="6591869" y="409433"/>
            <a:ext cx="3584379" cy="461665"/>
          </a:xfrm>
          <a:prstGeom prst="rect">
            <a:avLst/>
          </a:prstGeom>
          <a:noFill/>
        </p:spPr>
        <p:txBody>
          <a:bodyPr wrap="none" rtlCol="0">
            <a:spAutoFit/>
          </a:bodyPr>
          <a:lstStyle/>
          <a:p>
            <a:r>
              <a:rPr lang="en-US" sz="2400" b="1" dirty="0" smtClean="0">
                <a:solidFill>
                  <a:srgbClr val="00B050"/>
                </a:solidFill>
              </a:rPr>
              <a:t>One sample T-distribution </a:t>
            </a:r>
            <a:endParaRPr lang="el-GR" sz="2400" b="1" dirty="0">
              <a:solidFill>
                <a:srgbClr val="00B050"/>
              </a:solidFill>
            </a:endParaRPr>
          </a:p>
        </p:txBody>
      </p:sp>
    </p:spTree>
    <p:extLst>
      <p:ext uri="{BB962C8B-B14F-4D97-AF65-F5344CB8AC3E}">
        <p14:creationId xmlns:p14="http://schemas.microsoft.com/office/powerpoint/2010/main" xmlns="" val="2887137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6478" y="1050878"/>
            <a:ext cx="12232859" cy="4263813"/>
          </a:xfrm>
          <a:prstGeom prst="rect">
            <a:avLst/>
          </a:prstGeom>
        </p:spPr>
      </p:pic>
      <p:sp>
        <p:nvSpPr>
          <p:cNvPr id="3" name="Title 2"/>
          <p:cNvSpPr>
            <a:spLocks noGrp="1"/>
          </p:cNvSpPr>
          <p:nvPr>
            <p:ph type="title"/>
          </p:nvPr>
        </p:nvSpPr>
        <p:spPr>
          <a:xfrm>
            <a:off x="742666" y="-223459"/>
            <a:ext cx="10515600" cy="1325563"/>
          </a:xfrm>
        </p:spPr>
        <p:txBody>
          <a:bodyPr/>
          <a:lstStyle/>
          <a:p>
            <a:r>
              <a:rPr lang="en-US" dirty="0" smtClean="0"/>
              <a:t>Student  t-distribution  (basics)</a:t>
            </a:r>
            <a:endParaRPr lang="el-GR" dirty="0"/>
          </a:p>
        </p:txBody>
      </p:sp>
    </p:spTree>
    <p:extLst>
      <p:ext uri="{BB962C8B-B14F-4D97-AF65-F5344CB8AC3E}">
        <p14:creationId xmlns:p14="http://schemas.microsoft.com/office/powerpoint/2010/main" xmlns="" val="4086944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930021" y="0"/>
            <a:ext cx="10515600" cy="1325563"/>
          </a:xfrm>
        </p:spPr>
        <p:txBody>
          <a:bodyPr/>
          <a:lstStyle/>
          <a:p>
            <a:r>
              <a:rPr lang="en-US" dirty="0" smtClean="0"/>
              <a:t>Central Limit Theory</a:t>
            </a:r>
            <a:endParaRPr lang="el-GR" dirty="0"/>
          </a:p>
        </p:txBody>
      </p:sp>
      <p:sp>
        <p:nvSpPr>
          <p:cNvPr id="6" name="Content Placeholder 5"/>
          <p:cNvSpPr>
            <a:spLocks noGrp="1"/>
          </p:cNvSpPr>
          <p:nvPr>
            <p:ph idx="1"/>
          </p:nvPr>
        </p:nvSpPr>
        <p:spPr>
          <a:xfrm>
            <a:off x="0" y="1289341"/>
            <a:ext cx="12078269" cy="6045959"/>
          </a:xfrm>
        </p:spPr>
        <p:txBody>
          <a:bodyPr>
            <a:normAutofit/>
          </a:bodyPr>
          <a:lstStyle/>
          <a:p>
            <a:pPr marL="0" indent="0">
              <a:buNone/>
            </a:pPr>
            <a:r>
              <a:rPr lang="en-US" sz="2400" b="1" dirty="0" smtClean="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stablishes </a:t>
            </a:r>
            <a:r>
              <a:rPr lang="en-US" sz="2400" dirty="0">
                <a:latin typeface="Arial" panose="020B0604020202020204" pitchFamily="34" charset="0"/>
                <a:cs typeface="Arial" panose="020B0604020202020204" pitchFamily="34" charset="0"/>
              </a:rPr>
              <a:t>that, in most situations, when</a:t>
            </a:r>
            <a:r>
              <a:rPr lang="en-US" sz="2400" b="1" dirty="0">
                <a:latin typeface="Arial" panose="020B0604020202020204" pitchFamily="34" charset="0"/>
                <a:cs typeface="Arial" panose="020B0604020202020204" pitchFamily="34" charset="0"/>
              </a:rPr>
              <a:t> </a:t>
            </a:r>
            <a:r>
              <a:rPr lang="en-US" sz="2400" b="1" dirty="0">
                <a:solidFill>
                  <a:schemeClr val="accent6">
                    <a:lumMod val="50000"/>
                  </a:schemeClr>
                </a:solidFill>
                <a:latin typeface="Arial" panose="020B0604020202020204" pitchFamily="34" charset="0"/>
                <a:cs typeface="Arial" panose="020B0604020202020204" pitchFamily="34" charset="0"/>
              </a:rPr>
              <a:t>independent random variables are added</a:t>
            </a:r>
            <a:r>
              <a:rPr lang="en-US" sz="2400" dirty="0">
                <a:latin typeface="Arial" panose="020B0604020202020204" pitchFamily="34" charset="0"/>
                <a:cs typeface="Arial" panose="020B0604020202020204" pitchFamily="34" charset="0"/>
              </a:rPr>
              <a:t>, their </a:t>
            </a:r>
            <a:r>
              <a:rPr lang="en-US" sz="2400" b="1" dirty="0">
                <a:solidFill>
                  <a:schemeClr val="accent6">
                    <a:lumMod val="50000"/>
                  </a:schemeClr>
                </a:solidFill>
                <a:latin typeface="Arial" panose="020B0604020202020204" pitchFamily="34" charset="0"/>
                <a:cs typeface="Arial" panose="020B0604020202020204" pitchFamily="34" charset="0"/>
              </a:rPr>
              <a:t>properly normalized sum tends toward </a:t>
            </a:r>
            <a:r>
              <a:rPr lang="en-US" sz="2400" b="1" u="sng" dirty="0">
                <a:solidFill>
                  <a:schemeClr val="accent6">
                    <a:lumMod val="50000"/>
                  </a:schemeClr>
                </a:solidFill>
                <a:latin typeface="Arial" panose="020B0604020202020204" pitchFamily="34" charset="0"/>
                <a:cs typeface="Arial" panose="020B0604020202020204" pitchFamily="34" charset="0"/>
              </a:rPr>
              <a:t>a normal </a:t>
            </a:r>
            <a:r>
              <a:rPr lang="en-US" sz="2400" b="1" u="sng" dirty="0" smtClean="0">
                <a:solidFill>
                  <a:schemeClr val="accent6">
                    <a:lumMod val="50000"/>
                  </a:schemeClr>
                </a:solidFill>
                <a:latin typeface="Arial" panose="020B0604020202020204" pitchFamily="34" charset="0"/>
                <a:cs typeface="Arial" panose="020B0604020202020204" pitchFamily="34" charset="0"/>
              </a:rPr>
              <a:t>distribution </a:t>
            </a:r>
            <a:r>
              <a:rPr lang="en-US" sz="2400" b="1" dirty="0">
                <a:latin typeface="Arial" panose="020B0604020202020204" pitchFamily="34" charset="0"/>
                <a:cs typeface="Arial" panose="020B0604020202020204" pitchFamily="34" charset="0"/>
              </a:rPr>
              <a:t>even if the original variables themselves are </a:t>
            </a:r>
            <a:r>
              <a:rPr lang="en-US" sz="2400" b="1" i="1" u="sng" dirty="0">
                <a:latin typeface="Arial" panose="020B0604020202020204" pitchFamily="34" charset="0"/>
                <a:cs typeface="Arial" panose="020B0604020202020204" pitchFamily="34" charset="0"/>
              </a:rPr>
              <a:t>not normall</a:t>
            </a:r>
            <a:r>
              <a:rPr lang="en-US" sz="2400" b="1" u="sng" dirty="0">
                <a:latin typeface="Arial" panose="020B0604020202020204" pitchFamily="34" charset="0"/>
                <a:cs typeface="Arial" panose="020B0604020202020204" pitchFamily="34" charset="0"/>
              </a:rPr>
              <a:t>y </a:t>
            </a:r>
            <a:r>
              <a:rPr lang="en-US" sz="2400" b="1" dirty="0">
                <a:latin typeface="Arial" panose="020B0604020202020204" pitchFamily="34" charset="0"/>
                <a:cs typeface="Arial" panose="020B0604020202020204" pitchFamily="34" charset="0"/>
              </a:rPr>
              <a:t>distributed. </a:t>
            </a:r>
            <a:endParaRPr lang="en-US" sz="2400" b="1"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514350" indent="-514350">
              <a:buFont typeface="+mj-lt"/>
              <a:buAutoNum type="arabicPeriod"/>
            </a:pPr>
            <a:r>
              <a:rPr lang="en-US" sz="2400" dirty="0" smtClean="0">
                <a:latin typeface="Arial" panose="020B0604020202020204" pitchFamily="34" charset="0"/>
                <a:cs typeface="Arial" panose="020B0604020202020204" pitchFamily="34" charset="0"/>
              </a:rPr>
              <a:t> A</a:t>
            </a:r>
            <a:r>
              <a:rPr lang="en-US" sz="2400" dirty="0">
                <a:latin typeface="Arial" panose="020B0604020202020204" pitchFamily="34" charset="0"/>
                <a:cs typeface="Arial" panose="020B0604020202020204" pitchFamily="34" charset="0"/>
              </a:rPr>
              <a:t> </a:t>
            </a:r>
            <a:r>
              <a:rPr lang="en-US" sz="2400" b="1" dirty="0">
                <a:solidFill>
                  <a:srgbClr val="0070C0"/>
                </a:solidFill>
                <a:latin typeface="Arial" panose="020B0604020202020204" pitchFamily="34" charset="0"/>
                <a:cs typeface="Arial" panose="020B0604020202020204" pitchFamily="34" charset="0"/>
              </a:rPr>
              <a:t>sample is obtained containing a large number of observations</a:t>
            </a:r>
            <a:r>
              <a:rPr lang="en-US" sz="2400" dirty="0">
                <a:latin typeface="Arial" panose="020B0604020202020204" pitchFamily="34" charset="0"/>
                <a:cs typeface="Arial" panose="020B0604020202020204" pitchFamily="34" charset="0"/>
              </a:rPr>
              <a:t>, each observation being randomly generated in a way that does not depend on the values of the other </a:t>
            </a:r>
            <a:r>
              <a:rPr lang="en-US" sz="2400" dirty="0" smtClean="0">
                <a:latin typeface="Arial" panose="020B0604020202020204" pitchFamily="34" charset="0"/>
                <a:cs typeface="Arial" panose="020B0604020202020204" pitchFamily="34" charset="0"/>
              </a:rPr>
              <a:t>observations. </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If step 1 is </a:t>
            </a:r>
            <a:r>
              <a:rPr lang="en-US" sz="2400" dirty="0">
                <a:latin typeface="Arial" panose="020B0604020202020204" pitchFamily="34" charset="0"/>
                <a:cs typeface="Arial" panose="020B0604020202020204" pitchFamily="34" charset="0"/>
              </a:rPr>
              <a:t>performed many times, </a:t>
            </a:r>
            <a:r>
              <a:rPr lang="en-US" sz="2400" b="1" dirty="0" smtClean="0">
                <a:solidFill>
                  <a:schemeClr val="accent6">
                    <a:lumMod val="50000"/>
                  </a:schemeClr>
                </a:solidFill>
                <a:latin typeface="Arial" panose="020B0604020202020204" pitchFamily="34" charset="0"/>
                <a:cs typeface="Arial" panose="020B0604020202020204" pitchFamily="34" charset="0"/>
              </a:rPr>
              <a:t>the </a:t>
            </a:r>
            <a:r>
              <a:rPr lang="en-US" sz="2400" b="1" dirty="0">
                <a:solidFill>
                  <a:schemeClr val="accent6">
                    <a:lumMod val="50000"/>
                  </a:schemeClr>
                </a:solidFill>
                <a:latin typeface="Arial" panose="020B0604020202020204" pitchFamily="34" charset="0"/>
                <a:cs typeface="Arial" panose="020B0604020202020204" pitchFamily="34" charset="0"/>
              </a:rPr>
              <a:t>computed values of the average will be distributed according to a normal distribution</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p>
          <a:p>
            <a:pPr marL="0" indent="0">
              <a:buNone/>
            </a:pPr>
            <a:r>
              <a:rPr lang="en-US" sz="2400" dirty="0" smtClean="0">
                <a:latin typeface="Arial" panose="020B0604020202020204" pitchFamily="34" charset="0"/>
                <a:cs typeface="Arial" panose="020B0604020202020204" pitchFamily="34" charset="0"/>
              </a:rPr>
              <a:t>Example:  Flip </a:t>
            </a:r>
            <a:r>
              <a:rPr lang="en-US" sz="2400" dirty="0">
                <a:latin typeface="Arial" panose="020B0604020202020204" pitchFamily="34" charset="0"/>
                <a:cs typeface="Arial" panose="020B0604020202020204" pitchFamily="34" charset="0"/>
              </a:rPr>
              <a:t>a coin many </a:t>
            </a:r>
            <a:r>
              <a:rPr lang="en-US" sz="2400" dirty="0" err="1" smtClean="0">
                <a:latin typeface="Arial" panose="020B0604020202020204" pitchFamily="34" charset="0"/>
                <a:cs typeface="Arial" panose="020B0604020202020204" pitchFamily="34" charset="0"/>
              </a:rPr>
              <a:t>times.The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probability of getting a given number of heads in a series of </a:t>
            </a:r>
            <a:r>
              <a:rPr lang="en-US" sz="2400" dirty="0" smtClean="0">
                <a:latin typeface="Arial" panose="020B0604020202020204" pitchFamily="34" charset="0"/>
                <a:cs typeface="Arial" panose="020B0604020202020204" pitchFamily="34" charset="0"/>
              </a:rPr>
              <a:t>K flips </a:t>
            </a:r>
            <a:r>
              <a:rPr lang="en-US" sz="2400" dirty="0">
                <a:latin typeface="Arial" panose="020B0604020202020204" pitchFamily="34" charset="0"/>
                <a:cs typeface="Arial" panose="020B0604020202020204" pitchFamily="34" charset="0"/>
              </a:rPr>
              <a:t>will approach </a:t>
            </a:r>
            <a:r>
              <a:rPr lang="en-US" sz="2400" dirty="0" smtClean="0">
                <a:latin typeface="Arial" panose="020B0604020202020204" pitchFamily="34" charset="0"/>
                <a:cs typeface="Arial" panose="020B0604020202020204" pitchFamily="34" charset="0"/>
              </a:rPr>
              <a:t>the normal distr. </a:t>
            </a:r>
            <a:r>
              <a:rPr lang="en-US" sz="2400" dirty="0">
                <a:latin typeface="Arial" panose="020B0604020202020204" pitchFamily="34" charset="0"/>
                <a:cs typeface="Arial" panose="020B0604020202020204" pitchFamily="34" charset="0"/>
              </a:rPr>
              <a:t>with mean </a:t>
            </a:r>
            <a:r>
              <a:rPr lang="en-US" sz="2400" dirty="0" smtClean="0">
                <a:latin typeface="Arial" panose="020B0604020202020204" pitchFamily="34" charset="0"/>
                <a:cs typeface="Arial" panose="020B0604020202020204" pitchFamily="34" charset="0"/>
              </a:rPr>
              <a:t>=K/2 </a:t>
            </a:r>
            <a:endParaRPr lang="el-GR" sz="2400" dirty="0"/>
          </a:p>
        </p:txBody>
      </p:sp>
    </p:spTree>
    <p:extLst>
      <p:ext uri="{BB962C8B-B14F-4D97-AF65-F5344CB8AC3E}">
        <p14:creationId xmlns:p14="http://schemas.microsoft.com/office/powerpoint/2010/main" xmlns="" val="32523068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stretch>
            <a:fillRect/>
          </a:stretch>
        </p:blipFill>
        <p:spPr>
          <a:xfrm>
            <a:off x="0" y="734694"/>
            <a:ext cx="12192000" cy="5766258"/>
          </a:xfrm>
          <a:prstGeom prst="rect">
            <a:avLst/>
          </a:prstGeom>
        </p:spPr>
      </p:pic>
      <p:cxnSp>
        <p:nvCxnSpPr>
          <p:cNvPr id="3" name="Straight Connector 2"/>
          <p:cNvCxnSpPr/>
          <p:nvPr/>
        </p:nvCxnSpPr>
        <p:spPr>
          <a:xfrm>
            <a:off x="4408227" y="5540991"/>
            <a:ext cx="6728346" cy="1364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 y="5363570"/>
            <a:ext cx="1583140" cy="832513"/>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Oval 5"/>
          <p:cNvSpPr/>
          <p:nvPr/>
        </p:nvSpPr>
        <p:spPr>
          <a:xfrm>
            <a:off x="2497540" y="1937982"/>
            <a:ext cx="2019870" cy="5595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p:nvPr/>
        </p:nvCxnSpPr>
        <p:spPr>
          <a:xfrm>
            <a:off x="6291618" y="1651380"/>
            <a:ext cx="5556913" cy="2956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57116" y="2442949"/>
            <a:ext cx="3068471" cy="8325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7951083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20724" y="0"/>
            <a:ext cx="9016852" cy="6896525"/>
          </a:xfrm>
          <a:prstGeom prst="rect">
            <a:avLst/>
          </a:prstGeom>
        </p:spPr>
      </p:pic>
      <p:sp>
        <p:nvSpPr>
          <p:cNvPr id="3" name="Rectangle 2"/>
          <p:cNvSpPr/>
          <p:nvPr/>
        </p:nvSpPr>
        <p:spPr>
          <a:xfrm>
            <a:off x="0" y="623964"/>
            <a:ext cx="3547831" cy="1446550"/>
          </a:xfrm>
          <a:prstGeom prst="rect">
            <a:avLst/>
          </a:prstGeom>
        </p:spPr>
        <p:txBody>
          <a:bodyPr wrap="none">
            <a:spAutoFit/>
          </a:bodyPr>
          <a:lstStyle/>
          <a:p>
            <a:r>
              <a:rPr lang="en-US" sz="4400" dirty="0"/>
              <a:t>t-distribution  </a:t>
            </a:r>
            <a:endParaRPr lang="en-US" sz="4400" dirty="0" smtClean="0"/>
          </a:p>
          <a:p>
            <a:r>
              <a:rPr lang="en-US" sz="4400" dirty="0" smtClean="0"/>
              <a:t>(</a:t>
            </a:r>
            <a:r>
              <a:rPr lang="en-US" sz="4400" dirty="0"/>
              <a:t>basics)</a:t>
            </a:r>
            <a:endParaRPr lang="el-GR" sz="4400" dirty="0"/>
          </a:p>
        </p:txBody>
      </p:sp>
    </p:spTree>
    <p:extLst>
      <p:ext uri="{BB962C8B-B14F-4D97-AF65-F5344CB8AC3E}">
        <p14:creationId xmlns:p14="http://schemas.microsoft.com/office/powerpoint/2010/main" xmlns="" val="130133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 descr="untitled"/>
          <p:cNvPicPr>
            <a:picLocks noGrp="1" noChangeAspect="1" noChangeArrowheads="1"/>
          </p:cNvPicPr>
          <p:nvPr>
            <p:ph/>
          </p:nvPr>
        </p:nvPicPr>
        <p:blipFill>
          <a:blip r:embed="rId2" cstate="print">
            <a:extLst>
              <a:ext uri="{28A0092B-C50C-407E-A947-70E740481C1C}">
                <a14:useLocalDpi xmlns:a14="http://schemas.microsoft.com/office/drawing/2010/main" xmlns="" val="0"/>
              </a:ext>
            </a:extLst>
          </a:blip>
          <a:srcRect/>
          <a:stretch>
            <a:fillRect/>
          </a:stretch>
        </p:blipFill>
        <p:spPr>
          <a:xfrm>
            <a:off x="3858395" y="569912"/>
            <a:ext cx="8629307" cy="6461280"/>
          </a:xfrm>
          <a:noFill/>
        </p:spPr>
      </p:pic>
      <p:sp>
        <p:nvSpPr>
          <p:cNvPr id="21506" name="Rectangle 2"/>
          <p:cNvSpPr>
            <a:spLocks noGrp="1" noChangeArrowheads="1"/>
          </p:cNvSpPr>
          <p:nvPr>
            <p:ph type="title" idx="4294967295"/>
          </p:nvPr>
        </p:nvSpPr>
        <p:spPr>
          <a:xfrm>
            <a:off x="0" y="286602"/>
            <a:ext cx="6469039" cy="1139825"/>
          </a:xfrm>
        </p:spPr>
        <p:txBody>
          <a:bodyPr>
            <a:normAutofit fontScale="90000"/>
          </a:bodyPr>
          <a:lstStyle/>
          <a:p>
            <a:pPr eaLnBrk="1" hangingPunct="1"/>
            <a:r>
              <a:rPr lang="en-US" altLang="el-GR" dirty="0" smtClean="0"/>
              <a:t>3. Find the distribution of </a:t>
            </a:r>
            <a:r>
              <a:rPr lang="en-US" altLang="el-GR" i="1" dirty="0" smtClean="0"/>
              <a:t>T</a:t>
            </a:r>
            <a:br>
              <a:rPr lang="en-US" altLang="el-GR" i="1" dirty="0" smtClean="0"/>
            </a:br>
            <a:r>
              <a:rPr lang="en-US" altLang="el-GR" dirty="0" smtClean="0"/>
              <a:t>Example</a:t>
            </a:r>
            <a:endParaRPr lang="el-GR" altLang="el-GR" dirty="0" smtClean="0"/>
          </a:p>
        </p:txBody>
      </p:sp>
      <p:sp>
        <p:nvSpPr>
          <p:cNvPr id="2" name="Oval 1"/>
          <p:cNvSpPr/>
          <p:nvPr/>
        </p:nvSpPr>
        <p:spPr>
          <a:xfrm>
            <a:off x="6182435" y="5895832"/>
            <a:ext cx="532264" cy="58685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8393373" y="4954138"/>
            <a:ext cx="2606723" cy="39578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217921" y="6035040"/>
            <a:ext cx="340158" cy="523220"/>
          </a:xfrm>
          <a:prstGeom prst="rect">
            <a:avLst/>
          </a:prstGeom>
          <a:noFill/>
        </p:spPr>
        <p:txBody>
          <a:bodyPr wrap="none" rtlCol="0">
            <a:spAutoFit/>
          </a:bodyPr>
          <a:lstStyle/>
          <a:p>
            <a:r>
              <a:rPr lang="en-US" sz="2800" dirty="0" smtClean="0">
                <a:solidFill>
                  <a:srgbClr val="FF0000"/>
                </a:solidFill>
              </a:rPr>
              <a:t>x</a:t>
            </a:r>
            <a:endParaRPr lang="el-GR" sz="2800" dirty="0">
              <a:solidFill>
                <a:srgbClr val="FF0000"/>
              </a:solidFill>
            </a:endParaRPr>
          </a:p>
        </p:txBody>
      </p:sp>
    </p:spTree>
    <p:extLst>
      <p:ext uri="{BB962C8B-B14F-4D97-AF65-F5344CB8AC3E}">
        <p14:creationId xmlns:p14="http://schemas.microsoft.com/office/powerpoint/2010/main" xmlns="" val="1131674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6880" y="160409"/>
            <a:ext cx="10515600" cy="1325563"/>
          </a:xfrm>
        </p:spPr>
        <p:txBody>
          <a:bodyPr/>
          <a:lstStyle/>
          <a:p>
            <a:pPr eaLnBrk="1" hangingPunct="1"/>
            <a:r>
              <a:rPr lang="en-US" altLang="el-GR" dirty="0" smtClean="0"/>
              <a:t>4. Decide on a Rejection Region</a:t>
            </a:r>
            <a:endParaRPr lang="el-GR" altLang="el-GR" dirty="0" smtClean="0"/>
          </a:p>
        </p:txBody>
      </p:sp>
      <p:sp>
        <p:nvSpPr>
          <p:cNvPr id="23555" name="Rectangle 3"/>
          <p:cNvSpPr>
            <a:spLocks noGrp="1" noChangeArrowheads="1"/>
          </p:cNvSpPr>
          <p:nvPr>
            <p:ph type="body" idx="1"/>
          </p:nvPr>
        </p:nvSpPr>
        <p:spPr>
          <a:xfrm>
            <a:off x="204716" y="1825625"/>
            <a:ext cx="11987284" cy="4351338"/>
          </a:xfrm>
        </p:spPr>
        <p:txBody>
          <a:bodyPr/>
          <a:lstStyle/>
          <a:p>
            <a:pPr eaLnBrk="1" hangingPunct="1"/>
            <a:r>
              <a:rPr lang="en-US" altLang="el-GR" dirty="0" smtClean="0"/>
              <a:t>Decide on a </a:t>
            </a:r>
            <a:r>
              <a:rPr lang="en-US" altLang="el-GR" b="1" dirty="0" smtClean="0">
                <a:solidFill>
                  <a:srgbClr val="00B0F0"/>
                </a:solidFill>
              </a:rPr>
              <a:t>rejection region </a:t>
            </a:r>
            <a:r>
              <a:rPr lang="el-GR" altLang="el-GR" b="1" i="1" dirty="0" smtClean="0">
                <a:solidFill>
                  <a:srgbClr val="00B0F0"/>
                </a:solidFill>
              </a:rPr>
              <a:t>Γ </a:t>
            </a:r>
            <a:r>
              <a:rPr lang="en-US" altLang="el-GR" dirty="0" smtClean="0"/>
              <a:t>in the range of our statistic</a:t>
            </a:r>
          </a:p>
          <a:p>
            <a:pPr eaLnBrk="1" hangingPunct="1"/>
            <a:r>
              <a:rPr lang="en-US" altLang="el-GR" b="1" dirty="0" smtClean="0">
                <a:solidFill>
                  <a:srgbClr val="00B050"/>
                </a:solidFill>
              </a:rPr>
              <a:t>If  </a:t>
            </a:r>
            <a:r>
              <a:rPr lang="en-US" altLang="el-GR" b="1" i="1" dirty="0" smtClean="0">
                <a:solidFill>
                  <a:srgbClr val="00B050"/>
                </a:solidFill>
              </a:rPr>
              <a:t>t</a:t>
            </a:r>
            <a:r>
              <a:rPr lang="en-US" altLang="el-GR" b="1" i="1" baseline="-25000" dirty="0" smtClean="0">
                <a:solidFill>
                  <a:srgbClr val="00B050"/>
                </a:solidFill>
              </a:rPr>
              <a:t>o</a:t>
            </a:r>
            <a:r>
              <a:rPr lang="en-US" altLang="el-GR" b="1" i="1" dirty="0" smtClean="0">
                <a:solidFill>
                  <a:srgbClr val="00B050"/>
                </a:solidFill>
              </a:rPr>
              <a:t> </a:t>
            </a:r>
            <a:r>
              <a:rPr lang="en-US" altLang="el-GR" b="1" i="1" dirty="0" smtClean="0">
                <a:solidFill>
                  <a:srgbClr val="00B050"/>
                </a:solidFill>
                <a:sym typeface="Symbol" panose="05050102010706020507" pitchFamily="18" charset="2"/>
              </a:rPr>
              <a:t>  </a:t>
            </a:r>
            <a:r>
              <a:rPr lang="el-GR" altLang="el-GR" b="1" i="1" dirty="0" smtClean="0">
                <a:solidFill>
                  <a:srgbClr val="00B050"/>
                </a:solidFill>
              </a:rPr>
              <a:t>Γ</a:t>
            </a:r>
            <a:r>
              <a:rPr lang="en-US" altLang="el-GR" b="1" i="1" dirty="0" smtClean="0">
                <a:solidFill>
                  <a:srgbClr val="00B050"/>
                </a:solidFill>
              </a:rPr>
              <a:t> ,  </a:t>
            </a:r>
            <a:r>
              <a:rPr lang="en-US" altLang="el-GR" b="1" dirty="0" smtClean="0">
                <a:solidFill>
                  <a:srgbClr val="00B050"/>
                </a:solidFill>
              </a:rPr>
              <a:t>then reject </a:t>
            </a:r>
            <a:r>
              <a:rPr lang="en-US" altLang="el-GR" b="1" i="1" dirty="0" smtClean="0">
                <a:solidFill>
                  <a:srgbClr val="00B050"/>
                </a:solidFill>
              </a:rPr>
              <a:t>H</a:t>
            </a:r>
            <a:r>
              <a:rPr lang="en-US" altLang="el-GR" b="1" i="1" baseline="-25000" dirty="0" smtClean="0">
                <a:solidFill>
                  <a:srgbClr val="00B050"/>
                </a:solidFill>
              </a:rPr>
              <a:t>0</a:t>
            </a:r>
          </a:p>
          <a:p>
            <a:pPr eaLnBrk="1" hangingPunct="1"/>
            <a:r>
              <a:rPr lang="en-US" altLang="el-GR" dirty="0" smtClean="0"/>
              <a:t>If  </a:t>
            </a:r>
            <a:r>
              <a:rPr lang="en-US" altLang="el-GR" i="1" dirty="0" smtClean="0"/>
              <a:t>t </a:t>
            </a:r>
            <a:r>
              <a:rPr lang="en-US" altLang="el-GR" i="1" baseline="-25000" dirty="0" smtClean="0"/>
              <a:t>o</a:t>
            </a:r>
            <a:r>
              <a:rPr lang="en-US" altLang="el-GR" i="1" dirty="0" smtClean="0"/>
              <a:t> </a:t>
            </a:r>
            <a:r>
              <a:rPr lang="en-US" altLang="el-GR" i="1" dirty="0" smtClean="0">
                <a:sym typeface="Symbol" panose="05050102010706020507" pitchFamily="18" charset="2"/>
              </a:rPr>
              <a:t> </a:t>
            </a:r>
            <a:r>
              <a:rPr lang="el-GR" altLang="el-GR" i="1" dirty="0" smtClean="0"/>
              <a:t>Γ</a:t>
            </a:r>
            <a:r>
              <a:rPr lang="en-US" altLang="el-GR" i="1" dirty="0" smtClean="0"/>
              <a:t> ,  </a:t>
            </a:r>
            <a:r>
              <a:rPr lang="en-US" altLang="el-GR" dirty="0" smtClean="0"/>
              <a:t>then </a:t>
            </a:r>
            <a:r>
              <a:rPr lang="en-US" altLang="el-GR" b="1" i="1" dirty="0" smtClean="0">
                <a:solidFill>
                  <a:srgbClr val="FF0000"/>
                </a:solidFill>
              </a:rPr>
              <a:t>do not </a:t>
            </a:r>
            <a:r>
              <a:rPr lang="en-US" altLang="el-GR" b="1" dirty="0" smtClean="0">
                <a:solidFill>
                  <a:srgbClr val="FF0000"/>
                </a:solidFill>
              </a:rPr>
              <a:t>reject </a:t>
            </a:r>
            <a:r>
              <a:rPr lang="en-US" altLang="el-GR" b="1" i="1" dirty="0" smtClean="0">
                <a:solidFill>
                  <a:srgbClr val="FF0000"/>
                </a:solidFill>
              </a:rPr>
              <a:t>H</a:t>
            </a:r>
            <a:r>
              <a:rPr lang="en-US" altLang="el-GR" b="1" i="1" baseline="-25000" dirty="0" smtClean="0">
                <a:solidFill>
                  <a:srgbClr val="FF0000"/>
                </a:solidFill>
              </a:rPr>
              <a:t>0</a:t>
            </a:r>
          </a:p>
          <a:p>
            <a:pPr marL="457200" lvl="1" indent="0" eaLnBrk="1" hangingPunct="1">
              <a:buNone/>
            </a:pPr>
            <a:r>
              <a:rPr lang="en-US" altLang="el-GR" dirty="0" smtClean="0"/>
              <a:t>     </a:t>
            </a:r>
            <a:r>
              <a:rPr lang="en-US" altLang="el-GR" sz="2800" dirty="0" smtClean="0"/>
              <a:t>accept </a:t>
            </a:r>
            <a:r>
              <a:rPr lang="en-US" altLang="el-GR" sz="2800" i="1" dirty="0" smtClean="0"/>
              <a:t>H</a:t>
            </a:r>
            <a:r>
              <a:rPr lang="en-US" altLang="el-GR" sz="2800" i="1" baseline="-25000" dirty="0" smtClean="0"/>
              <a:t>1 </a:t>
            </a:r>
            <a:r>
              <a:rPr lang="en-US" altLang="el-GR" sz="2800" dirty="0" smtClean="0"/>
              <a:t>?</a:t>
            </a:r>
          </a:p>
          <a:p>
            <a:pPr marL="0" indent="0" eaLnBrk="1" hangingPunct="1">
              <a:buNone/>
            </a:pPr>
            <a:endParaRPr lang="en-US" altLang="el-GR" dirty="0" smtClean="0"/>
          </a:p>
          <a:p>
            <a:pPr marL="0" indent="0" eaLnBrk="1" hangingPunct="1">
              <a:buNone/>
            </a:pPr>
            <a:r>
              <a:rPr lang="en-US" altLang="el-GR" dirty="0" smtClean="0"/>
              <a:t>Since  the  pdf  of  </a:t>
            </a:r>
            <a:r>
              <a:rPr lang="en-US" altLang="el-GR" i="1" dirty="0" smtClean="0"/>
              <a:t>T</a:t>
            </a:r>
            <a:r>
              <a:rPr lang="en-US" altLang="el-GR" i="1" baseline="-25000" dirty="0" smtClean="0"/>
              <a:t>  </a:t>
            </a:r>
            <a:r>
              <a:rPr lang="en-US" altLang="el-GR" b="1" i="1" dirty="0" smtClean="0"/>
              <a:t>when the null hypothesis holds is known</a:t>
            </a:r>
            <a:r>
              <a:rPr lang="en-US" altLang="el-GR" i="1" dirty="0" smtClean="0"/>
              <a:t>,</a:t>
            </a:r>
          </a:p>
          <a:p>
            <a:pPr marL="0" indent="0" eaLnBrk="1" hangingPunct="1">
              <a:buNone/>
            </a:pPr>
            <a:r>
              <a:rPr lang="en-US" altLang="el-GR" dirty="0" smtClean="0"/>
              <a:t>          P( </a:t>
            </a:r>
            <a:r>
              <a:rPr lang="en-US" altLang="el-GR" i="1" dirty="0" smtClean="0"/>
              <a:t>T </a:t>
            </a:r>
            <a:r>
              <a:rPr lang="en-US" altLang="el-GR" i="1" dirty="0" smtClean="0">
                <a:sym typeface="Symbol" panose="05050102010706020507" pitchFamily="18" charset="2"/>
              </a:rPr>
              <a:t> </a:t>
            </a:r>
            <a:r>
              <a:rPr lang="el-GR" altLang="el-GR" i="1" dirty="0" smtClean="0"/>
              <a:t>Γ</a:t>
            </a:r>
            <a:r>
              <a:rPr lang="en-US" altLang="el-GR" i="1" dirty="0" smtClean="0"/>
              <a:t> | H</a:t>
            </a:r>
            <a:r>
              <a:rPr lang="en-US" altLang="el-GR" i="1" baseline="-25000" dirty="0" smtClean="0"/>
              <a:t>0 </a:t>
            </a:r>
            <a:r>
              <a:rPr lang="en-US" altLang="el-GR" dirty="0" smtClean="0"/>
              <a:t>)  can be calculated</a:t>
            </a:r>
          </a:p>
          <a:p>
            <a:pPr eaLnBrk="1" hangingPunct="1"/>
            <a:endParaRPr lang="en-US" altLang="el-GR" i="1" dirty="0" smtClean="0"/>
          </a:p>
        </p:txBody>
      </p:sp>
    </p:spTree>
    <p:extLst>
      <p:ext uri="{BB962C8B-B14F-4D97-AF65-F5344CB8AC3E}">
        <p14:creationId xmlns:p14="http://schemas.microsoft.com/office/powerpoint/2010/main" xmlns="" val="1639467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l-GR" dirty="0" smtClean="0"/>
              <a:t>4. Decide on a Rejection Region</a:t>
            </a:r>
            <a:endParaRPr lang="el-GR" altLang="el-GR" dirty="0" smtClean="0"/>
          </a:p>
        </p:txBody>
      </p:sp>
      <p:sp>
        <p:nvSpPr>
          <p:cNvPr id="24579" name="Rectangle 3"/>
          <p:cNvSpPr>
            <a:spLocks noGrp="1" noChangeArrowheads="1"/>
          </p:cNvSpPr>
          <p:nvPr>
            <p:ph type="body" idx="1"/>
          </p:nvPr>
        </p:nvSpPr>
        <p:spPr/>
        <p:txBody>
          <a:bodyPr/>
          <a:lstStyle/>
          <a:p>
            <a:pPr eaLnBrk="1" hangingPunct="1"/>
            <a:r>
              <a:rPr lang="en-US" altLang="el-GR" dirty="0" smtClean="0"/>
              <a:t>If  P( </a:t>
            </a:r>
            <a:r>
              <a:rPr lang="en-US" altLang="el-GR" i="1" dirty="0" smtClean="0"/>
              <a:t>T </a:t>
            </a:r>
            <a:r>
              <a:rPr lang="en-US" altLang="el-GR" i="1" dirty="0" smtClean="0">
                <a:sym typeface="Symbol" panose="05050102010706020507" pitchFamily="18" charset="2"/>
              </a:rPr>
              <a:t> </a:t>
            </a:r>
            <a:r>
              <a:rPr lang="el-GR" altLang="el-GR" i="1" dirty="0" smtClean="0"/>
              <a:t>Γ</a:t>
            </a:r>
            <a:r>
              <a:rPr lang="en-US" altLang="el-GR" i="1" dirty="0" smtClean="0"/>
              <a:t> | H</a:t>
            </a:r>
            <a:r>
              <a:rPr lang="en-US" altLang="el-GR" i="1" baseline="-25000" dirty="0" smtClean="0"/>
              <a:t>0 </a:t>
            </a:r>
            <a:r>
              <a:rPr lang="en-US" altLang="el-GR" dirty="0" smtClean="0"/>
              <a:t>)  </a:t>
            </a:r>
            <a:r>
              <a:rPr lang="en-US" altLang="el-GR" b="1" dirty="0" smtClean="0">
                <a:solidFill>
                  <a:srgbClr val="FF0000"/>
                </a:solidFill>
              </a:rPr>
              <a:t>is too low</a:t>
            </a:r>
            <a:r>
              <a:rPr lang="en-US" altLang="el-GR" dirty="0" smtClean="0"/>
              <a:t>,  we know we are </a:t>
            </a:r>
            <a:r>
              <a:rPr lang="en-US" altLang="el-GR" b="1" dirty="0" smtClean="0">
                <a:solidFill>
                  <a:srgbClr val="FF0000"/>
                </a:solidFill>
              </a:rPr>
              <a:t>safely rejecting </a:t>
            </a:r>
            <a:r>
              <a:rPr lang="en-US" altLang="el-GR" b="1" i="1" dirty="0" smtClean="0">
                <a:solidFill>
                  <a:srgbClr val="FF0000"/>
                </a:solidFill>
              </a:rPr>
              <a:t>H</a:t>
            </a:r>
            <a:r>
              <a:rPr lang="en-US" altLang="el-GR" b="1" i="1" baseline="-25000" dirty="0" smtClean="0">
                <a:solidFill>
                  <a:srgbClr val="FF0000"/>
                </a:solidFill>
              </a:rPr>
              <a:t>0</a:t>
            </a:r>
          </a:p>
          <a:p>
            <a:pPr eaLnBrk="1" hangingPunct="1"/>
            <a:endParaRPr lang="en-US" altLang="el-GR" i="1" baseline="-25000" dirty="0" smtClean="0"/>
          </a:p>
          <a:p>
            <a:pPr eaLnBrk="1" hangingPunct="1">
              <a:buNone/>
            </a:pPr>
            <a:endParaRPr lang="en-US" altLang="el-GR" dirty="0" smtClean="0"/>
          </a:p>
          <a:p>
            <a:pPr eaLnBrk="1" hangingPunct="1"/>
            <a:r>
              <a:rPr lang="en-US" altLang="el-GR" dirty="0" smtClean="0"/>
              <a:t>What should be our rejection region in our example? </a:t>
            </a:r>
          </a:p>
          <a:p>
            <a:pPr lvl="1" eaLnBrk="1" hangingPunct="1"/>
            <a:endParaRPr lang="en-US" altLang="el-GR" dirty="0" smtClean="0"/>
          </a:p>
          <a:p>
            <a:pPr eaLnBrk="1" hangingPunct="1"/>
            <a:endParaRPr lang="en-US" altLang="el-GR" i="1" dirty="0" smtClean="0"/>
          </a:p>
        </p:txBody>
      </p:sp>
    </p:spTree>
    <p:extLst>
      <p:ext uri="{BB962C8B-B14F-4D97-AF65-F5344CB8AC3E}">
        <p14:creationId xmlns:p14="http://schemas.microsoft.com/office/powerpoint/2010/main" xmlns="" val="3850445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7" descr="untitled"/>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892722" y="481344"/>
            <a:ext cx="7740556" cy="5805417"/>
          </a:xfrm>
        </p:spPr>
      </p:pic>
      <p:sp>
        <p:nvSpPr>
          <p:cNvPr id="25605" name="Text Box 9"/>
          <p:cNvSpPr txBox="1">
            <a:spLocks noChangeArrowheads="1"/>
          </p:cNvSpPr>
          <p:nvPr/>
        </p:nvSpPr>
        <p:spPr bwMode="auto">
          <a:xfrm>
            <a:off x="6286500" y="2407266"/>
            <a:ext cx="2133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l-GR" altLang="el-GR" sz="2400" b="1" dirty="0">
                <a:solidFill>
                  <a:srgbClr val="00B050"/>
                </a:solidFill>
              </a:rPr>
              <a:t>Γ </a:t>
            </a:r>
            <a:r>
              <a:rPr lang="en-US" altLang="el-GR" sz="2400" b="1" dirty="0">
                <a:solidFill>
                  <a:srgbClr val="00B050"/>
                </a:solidFill>
              </a:rPr>
              <a:t>region of rejection</a:t>
            </a:r>
          </a:p>
        </p:txBody>
      </p:sp>
      <p:sp>
        <p:nvSpPr>
          <p:cNvPr id="25606" name="Line 10"/>
          <p:cNvSpPr>
            <a:spLocks noChangeShapeType="1"/>
          </p:cNvSpPr>
          <p:nvPr/>
        </p:nvSpPr>
        <p:spPr bwMode="auto">
          <a:xfrm>
            <a:off x="7609196" y="3182060"/>
            <a:ext cx="0" cy="231894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25607" name="Line 11"/>
          <p:cNvSpPr>
            <a:spLocks noChangeShapeType="1"/>
          </p:cNvSpPr>
          <p:nvPr/>
        </p:nvSpPr>
        <p:spPr bwMode="auto">
          <a:xfrm>
            <a:off x="7609196" y="3182060"/>
            <a:ext cx="2421908" cy="239987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l-GR"/>
          </a:p>
        </p:txBody>
      </p:sp>
      <p:sp>
        <p:nvSpPr>
          <p:cNvPr id="25602" name="Rectangle 2"/>
          <p:cNvSpPr>
            <a:spLocks noGrp="1" noChangeArrowheads="1"/>
          </p:cNvSpPr>
          <p:nvPr>
            <p:ph type="title"/>
          </p:nvPr>
        </p:nvSpPr>
        <p:spPr>
          <a:xfrm>
            <a:off x="533400" y="-119062"/>
            <a:ext cx="10972800" cy="1139825"/>
          </a:xfrm>
        </p:spPr>
        <p:txBody>
          <a:bodyPr/>
          <a:lstStyle/>
          <a:p>
            <a:pPr eaLnBrk="1" hangingPunct="1"/>
            <a:r>
              <a:rPr lang="en-US" altLang="el-GR" dirty="0" smtClean="0"/>
              <a:t>4. Decide on a Rejection Region</a:t>
            </a:r>
          </a:p>
        </p:txBody>
      </p:sp>
      <p:sp>
        <p:nvSpPr>
          <p:cNvPr id="25603" name="Rectangle 3"/>
          <p:cNvSpPr>
            <a:spLocks noGrp="1" noChangeArrowheads="1"/>
          </p:cNvSpPr>
          <p:nvPr>
            <p:ph type="body" sz="half" idx="1"/>
          </p:nvPr>
        </p:nvSpPr>
        <p:spPr>
          <a:xfrm>
            <a:off x="-76770" y="1392073"/>
            <a:ext cx="5928929" cy="5325708"/>
          </a:xfrm>
        </p:spPr>
        <p:txBody>
          <a:bodyPr>
            <a:normAutofit/>
          </a:bodyPr>
          <a:lstStyle/>
          <a:p>
            <a:pPr marL="0" indent="0" eaLnBrk="1" hangingPunct="1">
              <a:lnSpc>
                <a:spcPct val="90000"/>
              </a:lnSpc>
              <a:buNone/>
            </a:pPr>
            <a:r>
              <a:rPr lang="en-US" altLang="el-GR" sz="2400" dirty="0" smtClean="0"/>
              <a:t>  Where </a:t>
            </a:r>
            <a:r>
              <a:rPr lang="en-US" altLang="el-GR" sz="2400" b="1" dirty="0">
                <a:solidFill>
                  <a:srgbClr val="00B050"/>
                </a:solidFill>
              </a:rPr>
              <a:t>extreme values of </a:t>
            </a:r>
            <a:r>
              <a:rPr lang="en-US" altLang="el-GR" sz="2400" b="1" i="1" dirty="0">
                <a:solidFill>
                  <a:srgbClr val="00B050"/>
                </a:solidFill>
              </a:rPr>
              <a:t>t</a:t>
            </a:r>
            <a:r>
              <a:rPr lang="en-US" altLang="el-GR" sz="2400" b="1" i="1" baseline="-25000" dirty="0">
                <a:solidFill>
                  <a:srgbClr val="00B050"/>
                </a:solidFill>
              </a:rPr>
              <a:t>o</a:t>
            </a:r>
            <a:r>
              <a:rPr lang="en-US" altLang="el-GR" sz="2400" b="1" dirty="0">
                <a:solidFill>
                  <a:srgbClr val="00B050"/>
                </a:solidFill>
              </a:rPr>
              <a:t> </a:t>
            </a:r>
            <a:r>
              <a:rPr lang="en-US" altLang="el-GR" sz="2400" dirty="0"/>
              <a:t>are:</a:t>
            </a:r>
          </a:p>
          <a:p>
            <a:pPr lvl="1" eaLnBrk="1" hangingPunct="1">
              <a:lnSpc>
                <a:spcPct val="90000"/>
              </a:lnSpc>
            </a:pPr>
            <a:r>
              <a:rPr lang="en-US" altLang="el-GR" b="1" dirty="0"/>
              <a:t>unlikely to come from when </a:t>
            </a:r>
            <a:r>
              <a:rPr lang="en-US" altLang="el-GR" b="1" i="1" dirty="0"/>
              <a:t>H</a:t>
            </a:r>
            <a:r>
              <a:rPr lang="en-US" altLang="el-GR" b="1" i="1" baseline="-25000" dirty="0"/>
              <a:t>0</a:t>
            </a:r>
            <a:r>
              <a:rPr lang="en-US" altLang="el-GR" b="1" i="1" dirty="0"/>
              <a:t> </a:t>
            </a:r>
            <a:r>
              <a:rPr lang="en-US" altLang="el-GR" b="1" dirty="0"/>
              <a:t>is true</a:t>
            </a:r>
          </a:p>
          <a:p>
            <a:pPr lvl="1" eaLnBrk="1" hangingPunct="1">
              <a:lnSpc>
                <a:spcPct val="90000"/>
              </a:lnSpc>
            </a:pPr>
            <a:r>
              <a:rPr lang="en-US" altLang="el-GR" dirty="0"/>
              <a:t>could come with high probability, when </a:t>
            </a:r>
            <a:r>
              <a:rPr lang="en-US" altLang="el-GR" i="1" dirty="0"/>
              <a:t>H</a:t>
            </a:r>
            <a:r>
              <a:rPr lang="en-US" altLang="el-GR" i="1" baseline="-25000" dirty="0"/>
              <a:t>0 </a:t>
            </a:r>
            <a:r>
              <a:rPr lang="en-US" altLang="el-GR" dirty="0"/>
              <a:t>is false</a:t>
            </a:r>
          </a:p>
          <a:p>
            <a:pPr marL="0" indent="0" eaLnBrk="1" hangingPunct="1">
              <a:lnSpc>
                <a:spcPct val="90000"/>
              </a:lnSpc>
              <a:buNone/>
            </a:pPr>
            <a:endParaRPr lang="en-US" altLang="el-GR" sz="2400" dirty="0" smtClean="0"/>
          </a:p>
          <a:p>
            <a:pPr marL="0" indent="0" eaLnBrk="1" hangingPunct="1">
              <a:lnSpc>
                <a:spcPct val="90000"/>
              </a:lnSpc>
              <a:buNone/>
            </a:pPr>
            <a:r>
              <a:rPr lang="en-US" altLang="el-GR" sz="2400" dirty="0"/>
              <a:t> </a:t>
            </a:r>
            <a:r>
              <a:rPr lang="en-US" altLang="el-GR" sz="2400" dirty="0" smtClean="0"/>
              <a:t>   P( T</a:t>
            </a:r>
            <a:r>
              <a:rPr lang="en-US" altLang="el-GR" sz="2400" i="1" dirty="0" smtClean="0"/>
              <a:t> </a:t>
            </a:r>
            <a:r>
              <a:rPr lang="en-US" altLang="el-GR" sz="2400" i="1" dirty="0">
                <a:sym typeface="Symbol" panose="05050102010706020507" pitchFamily="18" charset="2"/>
              </a:rPr>
              <a:t> </a:t>
            </a:r>
            <a:r>
              <a:rPr lang="el-GR" altLang="el-GR" sz="2400" i="1" dirty="0"/>
              <a:t>Γ</a:t>
            </a:r>
            <a:r>
              <a:rPr lang="en-US" altLang="el-GR" sz="2400" i="1" dirty="0"/>
              <a:t> | </a:t>
            </a:r>
            <a:r>
              <a:rPr lang="en-US" altLang="el-GR" sz="2400" i="1" dirty="0" smtClean="0"/>
              <a:t>H</a:t>
            </a:r>
            <a:r>
              <a:rPr lang="en-US" altLang="el-GR" sz="2400" i="1" baseline="-25000" dirty="0" smtClean="0"/>
              <a:t>0 </a:t>
            </a:r>
            <a:r>
              <a:rPr lang="en-US" altLang="el-GR" sz="2400" dirty="0" smtClean="0"/>
              <a:t>) </a:t>
            </a:r>
            <a:r>
              <a:rPr lang="en-US" altLang="el-GR" sz="2400" dirty="0"/>
              <a:t>is the area of the shaded region (can be calculated)</a:t>
            </a:r>
          </a:p>
        </p:txBody>
      </p:sp>
      <p:sp>
        <p:nvSpPr>
          <p:cNvPr id="2" name="Oval 1"/>
          <p:cNvSpPr/>
          <p:nvPr/>
        </p:nvSpPr>
        <p:spPr>
          <a:xfrm>
            <a:off x="9841742" y="5265605"/>
            <a:ext cx="668740" cy="66874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7274825" y="5342841"/>
            <a:ext cx="668740" cy="66874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7424132" y="5472742"/>
            <a:ext cx="311304" cy="646331"/>
          </a:xfrm>
          <a:prstGeom prst="rect">
            <a:avLst/>
          </a:prstGeom>
          <a:noFill/>
        </p:spPr>
        <p:txBody>
          <a:bodyPr wrap="none" rtlCol="0">
            <a:spAutoFit/>
          </a:bodyPr>
          <a:lstStyle/>
          <a:p>
            <a:r>
              <a:rPr lang="en-US" b="1" dirty="0" smtClean="0">
                <a:solidFill>
                  <a:srgbClr val="FF0000"/>
                </a:solidFill>
              </a:rPr>
              <a:t>X</a:t>
            </a:r>
            <a:endParaRPr lang="en-US" sz="3600" b="1" dirty="0" smtClean="0">
              <a:solidFill>
                <a:srgbClr val="FF0000"/>
              </a:solidFill>
            </a:endParaRPr>
          </a:p>
          <a:p>
            <a:endParaRPr lang="el-GR" dirty="0"/>
          </a:p>
        </p:txBody>
      </p:sp>
    </p:spTree>
    <p:extLst>
      <p:ext uri="{BB962C8B-B14F-4D97-AF65-F5344CB8AC3E}">
        <p14:creationId xmlns:p14="http://schemas.microsoft.com/office/powerpoint/2010/main" xmlns="" val="3714272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2" y="-194434"/>
            <a:ext cx="10515600" cy="1325563"/>
          </a:xfrm>
        </p:spPr>
        <p:txBody>
          <a:bodyPr/>
          <a:lstStyle/>
          <a:p>
            <a:r>
              <a:rPr lang="en-US" dirty="0" smtClean="0"/>
              <a:t>Agenda</a:t>
            </a:r>
            <a:endParaRPr lang="el-GR" dirty="0"/>
          </a:p>
        </p:txBody>
      </p:sp>
      <p:sp>
        <p:nvSpPr>
          <p:cNvPr id="3" name="Content Placeholder 2"/>
          <p:cNvSpPr>
            <a:spLocks noGrp="1"/>
          </p:cNvSpPr>
          <p:nvPr>
            <p:ph idx="1"/>
          </p:nvPr>
        </p:nvSpPr>
        <p:spPr>
          <a:xfrm>
            <a:off x="319584" y="1034054"/>
            <a:ext cx="10515600" cy="5823945"/>
          </a:xfrm>
        </p:spPr>
        <p:txBody>
          <a:bodyPr>
            <a:normAutofit/>
          </a:bodyPr>
          <a:lstStyle/>
          <a:p>
            <a:pPr marL="0" indent="0">
              <a:buNone/>
            </a:pPr>
            <a:r>
              <a:rPr lang="en-US" sz="2400" dirty="0" smtClean="0"/>
              <a:t>Basic data analysis &amp; modeling tools that can be employed in the projects</a:t>
            </a:r>
          </a:p>
          <a:p>
            <a:pPr marL="0" indent="0">
              <a:buNone/>
            </a:pPr>
            <a:endParaRPr lang="en-US" sz="2400" dirty="0" smtClean="0"/>
          </a:p>
          <a:p>
            <a:r>
              <a:rPr lang="en-US" sz="2400" dirty="0" smtClean="0"/>
              <a:t>Null Hypothesis Test</a:t>
            </a:r>
          </a:p>
          <a:p>
            <a:r>
              <a:rPr lang="en-US" sz="2400" dirty="0" smtClean="0"/>
              <a:t>Temporal correlation metrics</a:t>
            </a:r>
          </a:p>
          <a:p>
            <a:pPr lvl="1"/>
            <a:r>
              <a:rPr lang="en-US" dirty="0" smtClean="0"/>
              <a:t>Pearson correlation</a:t>
            </a:r>
          </a:p>
          <a:p>
            <a:pPr lvl="1"/>
            <a:r>
              <a:rPr lang="en-US" dirty="0" smtClean="0"/>
              <a:t>STTC</a:t>
            </a:r>
          </a:p>
          <a:p>
            <a:r>
              <a:rPr lang="en-US" dirty="0" smtClean="0"/>
              <a:t>Kolmogorov-Smirnov Test</a:t>
            </a:r>
          </a:p>
          <a:p>
            <a:r>
              <a:rPr lang="en-US" sz="2400" dirty="0" smtClean="0"/>
              <a:t>Clustering</a:t>
            </a:r>
          </a:p>
          <a:p>
            <a:pPr marL="0" indent="0">
              <a:buNone/>
            </a:pPr>
            <a:r>
              <a:rPr lang="en-US" sz="2400" dirty="0" smtClean="0"/>
              <a:t>              k-means</a:t>
            </a:r>
          </a:p>
          <a:p>
            <a:r>
              <a:rPr lang="en-US" sz="2400" dirty="0" smtClean="0"/>
              <a:t>Regression</a:t>
            </a:r>
          </a:p>
          <a:p>
            <a:pPr lvl="1"/>
            <a:r>
              <a:rPr lang="en-US" dirty="0" smtClean="0"/>
              <a:t>Linear regression</a:t>
            </a:r>
          </a:p>
          <a:p>
            <a:pPr lvl="1"/>
            <a:r>
              <a:rPr lang="en-US" dirty="0" smtClean="0"/>
              <a:t>Lasso &amp; Ridge regression</a:t>
            </a:r>
          </a:p>
          <a:p>
            <a:endParaRPr lang="el-GR" dirty="0"/>
          </a:p>
        </p:txBody>
      </p:sp>
    </p:spTree>
    <p:extLst>
      <p:ext uri="{BB962C8B-B14F-4D97-AF65-F5344CB8AC3E}">
        <p14:creationId xmlns:p14="http://schemas.microsoft.com/office/powerpoint/2010/main" xmlns="" val="316864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3358" y="0"/>
            <a:ext cx="10515600" cy="1325563"/>
          </a:xfrm>
        </p:spPr>
        <p:txBody>
          <a:bodyPr/>
          <a:lstStyle/>
          <a:p>
            <a:pPr eaLnBrk="1" hangingPunct="1"/>
            <a:r>
              <a:rPr lang="en-US" altLang="el-GR" dirty="0" smtClean="0"/>
              <a:t>Rejection Procedure</a:t>
            </a:r>
          </a:p>
        </p:txBody>
      </p:sp>
      <p:sp>
        <p:nvSpPr>
          <p:cNvPr id="27651" name="Rectangle 3"/>
          <p:cNvSpPr>
            <a:spLocks noGrp="1" noChangeArrowheads="1"/>
          </p:cNvSpPr>
          <p:nvPr>
            <p:ph type="body" idx="1"/>
          </p:nvPr>
        </p:nvSpPr>
        <p:spPr>
          <a:xfrm>
            <a:off x="633483" y="1443488"/>
            <a:ext cx="10515600" cy="4602470"/>
          </a:xfrm>
        </p:spPr>
        <p:txBody>
          <a:bodyPr>
            <a:normAutofit lnSpcReduction="10000"/>
          </a:bodyPr>
          <a:lstStyle/>
          <a:p>
            <a:pPr eaLnBrk="1" hangingPunct="1">
              <a:lnSpc>
                <a:spcPct val="90000"/>
              </a:lnSpc>
            </a:pPr>
            <a:r>
              <a:rPr lang="en-US" altLang="el-GR" sz="2400" dirty="0" smtClean="0"/>
              <a:t>Pre-select a probability threshold </a:t>
            </a:r>
            <a:r>
              <a:rPr lang="en-US" altLang="el-GR" sz="2400" b="1" i="1" dirty="0" smtClean="0">
                <a:solidFill>
                  <a:srgbClr val="00B0F0"/>
                </a:solidFill>
              </a:rPr>
              <a:t>a</a:t>
            </a:r>
          </a:p>
          <a:p>
            <a:pPr eaLnBrk="1" hangingPunct="1">
              <a:lnSpc>
                <a:spcPct val="90000"/>
              </a:lnSpc>
            </a:pPr>
            <a:r>
              <a:rPr lang="en-US" altLang="el-GR" sz="2400" dirty="0" smtClean="0"/>
              <a:t>Find a </a:t>
            </a:r>
            <a:r>
              <a:rPr lang="en-US" altLang="el-GR" sz="2400" b="1" dirty="0" smtClean="0">
                <a:solidFill>
                  <a:srgbClr val="00B050"/>
                </a:solidFill>
              </a:rPr>
              <a:t>rejection region </a:t>
            </a:r>
            <a:r>
              <a:rPr lang="el-GR" altLang="el-GR" sz="2400" b="1" i="1" dirty="0" smtClean="0">
                <a:solidFill>
                  <a:srgbClr val="00B050"/>
                </a:solidFill>
              </a:rPr>
              <a:t>Γ </a:t>
            </a:r>
            <a:r>
              <a:rPr lang="en-US" altLang="el-GR" sz="2400" i="1" dirty="0" smtClean="0"/>
              <a:t>= </a:t>
            </a:r>
            <a:r>
              <a:rPr lang="el-GR" altLang="el-GR" sz="2400" dirty="0" smtClean="0"/>
              <a:t>{</a:t>
            </a:r>
            <a:r>
              <a:rPr lang="en-US" altLang="el-GR" sz="2400" dirty="0" smtClean="0"/>
              <a:t> t: |t|&gt;c },</a:t>
            </a:r>
            <a:r>
              <a:rPr lang="el-GR" altLang="el-GR" sz="2400" i="1" dirty="0" smtClean="0"/>
              <a:t> </a:t>
            </a:r>
            <a:r>
              <a:rPr lang="en-US" altLang="el-GR" sz="2400" dirty="0" smtClean="0"/>
              <a:t>such that  </a:t>
            </a:r>
            <a:r>
              <a:rPr lang="en-US" altLang="el-GR" sz="2400" b="1" dirty="0" smtClean="0"/>
              <a:t>P( </a:t>
            </a:r>
            <a:r>
              <a:rPr lang="en-US" altLang="el-GR" sz="2400" b="1" i="1" dirty="0" smtClean="0"/>
              <a:t>T </a:t>
            </a:r>
            <a:r>
              <a:rPr lang="en-US" altLang="el-GR" sz="2400" b="1" i="1" dirty="0" smtClean="0">
                <a:sym typeface="Symbol" panose="05050102010706020507" pitchFamily="18" charset="2"/>
              </a:rPr>
              <a:t> </a:t>
            </a:r>
            <a:r>
              <a:rPr lang="el-GR" altLang="el-GR" sz="2400" b="1" i="1" dirty="0" smtClean="0"/>
              <a:t>Γ</a:t>
            </a:r>
            <a:r>
              <a:rPr lang="en-US" altLang="el-GR" sz="2400" b="1" i="1" dirty="0" smtClean="0"/>
              <a:t> | H</a:t>
            </a:r>
            <a:r>
              <a:rPr lang="en-US" altLang="el-GR" sz="2400" b="1" i="1" baseline="-25000" dirty="0" smtClean="0"/>
              <a:t>0 </a:t>
            </a:r>
            <a:r>
              <a:rPr lang="en-US" altLang="el-GR" sz="2400" b="1" dirty="0" smtClean="0"/>
              <a:t>) =</a:t>
            </a:r>
            <a:r>
              <a:rPr lang="en-US" altLang="el-GR" sz="2400" b="1" dirty="0" smtClean="0">
                <a:sym typeface="Symbol" panose="05050102010706020507" pitchFamily="18" charset="2"/>
              </a:rPr>
              <a:t> </a:t>
            </a:r>
            <a:r>
              <a:rPr lang="en-US" altLang="el-GR" sz="2400" b="1" i="1" dirty="0" smtClean="0">
                <a:sym typeface="Symbol" panose="05050102010706020507" pitchFamily="18" charset="2"/>
              </a:rPr>
              <a:t>a</a:t>
            </a:r>
            <a:endParaRPr lang="en-US" altLang="el-GR" sz="2400" b="1" dirty="0" smtClean="0"/>
          </a:p>
          <a:p>
            <a:pPr eaLnBrk="1" hangingPunct="1">
              <a:lnSpc>
                <a:spcPct val="90000"/>
              </a:lnSpc>
            </a:pPr>
            <a:r>
              <a:rPr lang="en-US" altLang="el-GR" sz="2400" dirty="0" smtClean="0"/>
              <a:t>Decide</a:t>
            </a:r>
          </a:p>
          <a:p>
            <a:pPr lvl="1" eaLnBrk="1" hangingPunct="1">
              <a:lnSpc>
                <a:spcPct val="90000"/>
              </a:lnSpc>
            </a:pPr>
            <a:r>
              <a:rPr lang="en-US" altLang="el-GR" b="1" dirty="0" smtClean="0">
                <a:solidFill>
                  <a:srgbClr val="00B050"/>
                </a:solidFill>
              </a:rPr>
              <a:t>Reject </a:t>
            </a:r>
            <a:r>
              <a:rPr lang="en-US" altLang="el-GR" b="1" i="1" dirty="0" smtClean="0">
                <a:solidFill>
                  <a:srgbClr val="00B050"/>
                </a:solidFill>
              </a:rPr>
              <a:t>H</a:t>
            </a:r>
            <a:r>
              <a:rPr lang="en-US" altLang="el-GR" b="1" i="1" baseline="-25000" dirty="0" smtClean="0">
                <a:solidFill>
                  <a:srgbClr val="00B050"/>
                </a:solidFill>
              </a:rPr>
              <a:t>0 </a:t>
            </a:r>
            <a:r>
              <a:rPr lang="en-US" altLang="el-GR" dirty="0" smtClean="0"/>
              <a:t>,   if </a:t>
            </a:r>
            <a:r>
              <a:rPr lang="en-US" altLang="el-GR" b="1" i="1" dirty="0" smtClean="0"/>
              <a:t>t</a:t>
            </a:r>
            <a:r>
              <a:rPr lang="en-US" altLang="el-GR" b="1" i="1" baseline="-25000" dirty="0" smtClean="0"/>
              <a:t>o</a:t>
            </a:r>
            <a:r>
              <a:rPr lang="en-US" altLang="el-GR" b="1" i="1" dirty="0" smtClean="0"/>
              <a:t> </a:t>
            </a:r>
            <a:r>
              <a:rPr lang="en-US" altLang="el-GR" b="1" i="1" dirty="0" smtClean="0">
                <a:sym typeface="Symbol" panose="05050102010706020507" pitchFamily="18" charset="2"/>
              </a:rPr>
              <a:t> </a:t>
            </a:r>
            <a:r>
              <a:rPr lang="el-GR" altLang="el-GR" b="1" i="1" dirty="0" smtClean="0"/>
              <a:t>Γ</a:t>
            </a:r>
            <a:r>
              <a:rPr lang="en-US" altLang="el-GR" b="1" i="1" dirty="0" smtClean="0"/>
              <a:t> </a:t>
            </a:r>
            <a:r>
              <a:rPr lang="en-US" altLang="el-GR" dirty="0" smtClean="0"/>
              <a:t>(recall: </a:t>
            </a:r>
            <a:r>
              <a:rPr lang="en-US" altLang="el-GR" b="1" i="1" dirty="0" smtClean="0"/>
              <a:t>t</a:t>
            </a:r>
            <a:r>
              <a:rPr lang="en-US" altLang="el-GR" b="1" i="1" baseline="-25000" dirty="0" smtClean="0"/>
              <a:t>o</a:t>
            </a:r>
            <a:r>
              <a:rPr lang="en-US" altLang="el-GR" b="1" i="1" dirty="0" smtClean="0"/>
              <a:t> </a:t>
            </a:r>
            <a:r>
              <a:rPr lang="en-US" altLang="el-GR" b="1" dirty="0" smtClean="0"/>
              <a:t>is the observed </a:t>
            </a:r>
            <a:r>
              <a:rPr lang="en-US" altLang="el-GR" b="1" i="1" dirty="0" smtClean="0"/>
              <a:t>T</a:t>
            </a:r>
            <a:r>
              <a:rPr lang="en-US" altLang="el-GR" b="1" dirty="0" smtClean="0"/>
              <a:t> </a:t>
            </a:r>
            <a:r>
              <a:rPr lang="en-US" altLang="el-GR" dirty="0" smtClean="0"/>
              <a:t>in our data)</a:t>
            </a:r>
            <a:endParaRPr lang="en-US" altLang="el-GR" i="1" dirty="0" smtClean="0">
              <a:sym typeface="Symbol" panose="05050102010706020507" pitchFamily="18" charset="2"/>
            </a:endParaRPr>
          </a:p>
          <a:p>
            <a:pPr lvl="1" eaLnBrk="1" hangingPunct="1">
              <a:lnSpc>
                <a:spcPct val="90000"/>
              </a:lnSpc>
            </a:pPr>
            <a:r>
              <a:rPr lang="en-US" altLang="el-GR" b="1" i="1" dirty="0" smtClean="0">
                <a:sym typeface="Symbol" panose="05050102010706020507" pitchFamily="18" charset="2"/>
              </a:rPr>
              <a:t>Accept </a:t>
            </a:r>
            <a:r>
              <a:rPr lang="en-US" altLang="el-GR" b="1" i="1" dirty="0" smtClean="0"/>
              <a:t>H</a:t>
            </a:r>
            <a:r>
              <a:rPr lang="en-US" altLang="el-GR" b="1" i="1" baseline="-25000" dirty="0" smtClean="0"/>
              <a:t>0 </a:t>
            </a:r>
            <a:r>
              <a:rPr lang="en-US" altLang="el-GR" dirty="0" smtClean="0"/>
              <a:t>,  otherwise</a:t>
            </a:r>
            <a:endParaRPr lang="en-US" altLang="el-GR" dirty="0" smtClean="0">
              <a:sym typeface="Symbol" panose="05050102010706020507" pitchFamily="18" charset="2"/>
            </a:endParaRPr>
          </a:p>
          <a:p>
            <a:pPr marL="0" indent="0" eaLnBrk="1" hangingPunct="1">
              <a:lnSpc>
                <a:spcPct val="90000"/>
              </a:lnSpc>
              <a:buNone/>
            </a:pPr>
            <a:endParaRPr lang="en-US" altLang="el-GR" sz="2400" dirty="0" smtClean="0"/>
          </a:p>
          <a:p>
            <a:pPr marL="0" indent="0" eaLnBrk="1" hangingPunct="1">
              <a:lnSpc>
                <a:spcPct val="90000"/>
              </a:lnSpc>
              <a:buNone/>
            </a:pPr>
            <a:r>
              <a:rPr lang="en-US" altLang="el-GR" sz="2400" dirty="0" smtClean="0"/>
              <a:t>What values do we usually use for </a:t>
            </a:r>
            <a:r>
              <a:rPr lang="en-US" altLang="el-GR" sz="2400" b="1" i="1" dirty="0" smtClean="0"/>
              <a:t>a</a:t>
            </a:r>
            <a:r>
              <a:rPr lang="en-US" altLang="el-GR" sz="2400" i="1" dirty="0" smtClean="0"/>
              <a:t> </a:t>
            </a:r>
            <a:r>
              <a:rPr lang="en-US" altLang="el-GR" sz="2400" dirty="0" smtClean="0"/>
              <a:t>in science?</a:t>
            </a:r>
          </a:p>
          <a:p>
            <a:pPr marL="457200" lvl="1" indent="0" eaLnBrk="1" hangingPunct="1">
              <a:lnSpc>
                <a:spcPct val="90000"/>
              </a:lnSpc>
              <a:buNone/>
            </a:pPr>
            <a:r>
              <a:rPr lang="en-US" altLang="el-GR" dirty="0" smtClean="0"/>
              <a:t> 0.05 is typical </a:t>
            </a:r>
          </a:p>
          <a:p>
            <a:pPr marL="457200" lvl="1" indent="0" eaLnBrk="1" hangingPunct="1">
              <a:lnSpc>
                <a:spcPct val="90000"/>
              </a:lnSpc>
              <a:buNone/>
            </a:pPr>
            <a:r>
              <a:rPr lang="en-US" altLang="el-GR" dirty="0"/>
              <a:t> S</a:t>
            </a:r>
            <a:r>
              <a:rPr lang="en-US" altLang="el-GR" dirty="0" smtClean="0"/>
              <a:t>maller ones are also used: 0.01 , 0.001</a:t>
            </a:r>
          </a:p>
          <a:p>
            <a:pPr marL="0" indent="0" eaLnBrk="1" hangingPunct="1">
              <a:lnSpc>
                <a:spcPct val="90000"/>
              </a:lnSpc>
              <a:buNone/>
            </a:pPr>
            <a:endParaRPr lang="en-US" altLang="el-GR" sz="2400" dirty="0" smtClean="0"/>
          </a:p>
          <a:p>
            <a:pPr marL="0" indent="0" eaLnBrk="1" hangingPunct="1">
              <a:lnSpc>
                <a:spcPct val="90000"/>
              </a:lnSpc>
              <a:buNone/>
            </a:pPr>
            <a:r>
              <a:rPr lang="en-US" altLang="el-GR" sz="2400" b="1" dirty="0" smtClean="0">
                <a:solidFill>
                  <a:schemeClr val="accent6">
                    <a:lumMod val="75000"/>
                  </a:schemeClr>
                </a:solidFill>
              </a:rPr>
              <a:t>When </a:t>
            </a:r>
            <a:r>
              <a:rPr lang="en-US" altLang="el-GR" sz="2400" b="1" i="1" dirty="0" smtClean="0">
                <a:solidFill>
                  <a:schemeClr val="accent6">
                    <a:lumMod val="75000"/>
                  </a:schemeClr>
                </a:solidFill>
              </a:rPr>
              <a:t>t</a:t>
            </a:r>
            <a:r>
              <a:rPr lang="en-US" altLang="el-GR" sz="2400" b="1" i="1" baseline="-25000" dirty="0" smtClean="0">
                <a:solidFill>
                  <a:schemeClr val="accent6">
                    <a:lumMod val="75000"/>
                  </a:schemeClr>
                </a:solidFill>
              </a:rPr>
              <a:t>o</a:t>
            </a:r>
            <a:r>
              <a:rPr lang="en-US" altLang="el-GR" sz="2400" b="1" i="1" dirty="0" smtClean="0">
                <a:solidFill>
                  <a:schemeClr val="accent6">
                    <a:lumMod val="75000"/>
                  </a:schemeClr>
                </a:solidFill>
              </a:rPr>
              <a:t> </a:t>
            </a:r>
            <a:r>
              <a:rPr lang="en-US" altLang="el-GR" sz="2400" b="1" i="1" dirty="0" smtClean="0">
                <a:solidFill>
                  <a:schemeClr val="accent6">
                    <a:lumMod val="75000"/>
                  </a:schemeClr>
                </a:solidFill>
                <a:sym typeface="Symbol" panose="05050102010706020507" pitchFamily="18" charset="2"/>
              </a:rPr>
              <a:t> </a:t>
            </a:r>
            <a:r>
              <a:rPr lang="el-GR" altLang="el-GR" sz="2400" b="1" i="1" dirty="0" smtClean="0">
                <a:solidFill>
                  <a:schemeClr val="accent6">
                    <a:lumMod val="75000"/>
                  </a:schemeClr>
                </a:solidFill>
              </a:rPr>
              <a:t>Γ</a:t>
            </a:r>
            <a:r>
              <a:rPr lang="en-US" altLang="el-GR" sz="2400" b="1" i="1" dirty="0" smtClean="0">
                <a:solidFill>
                  <a:schemeClr val="accent6">
                    <a:lumMod val="75000"/>
                  </a:schemeClr>
                </a:solidFill>
              </a:rPr>
              <a:t> </a:t>
            </a:r>
            <a:r>
              <a:rPr lang="en-US" altLang="el-GR" sz="2400" b="1" dirty="0" smtClean="0">
                <a:solidFill>
                  <a:schemeClr val="accent6">
                    <a:lumMod val="75000"/>
                  </a:schemeClr>
                </a:solidFill>
              </a:rPr>
              <a:t>we say the finding is statistically significant at significance level </a:t>
            </a:r>
            <a:r>
              <a:rPr lang="en-US" altLang="el-GR" sz="2400" b="1" i="1" dirty="0" smtClean="0">
                <a:solidFill>
                  <a:schemeClr val="accent6">
                    <a:lumMod val="75000"/>
                  </a:schemeClr>
                </a:solidFill>
              </a:rPr>
              <a:t>a</a:t>
            </a:r>
            <a:endParaRPr lang="en-US" altLang="el-GR" sz="2400" b="1" dirty="0" smtClean="0">
              <a:solidFill>
                <a:schemeClr val="accent6">
                  <a:lumMod val="75000"/>
                </a:schemeClr>
              </a:solidFill>
            </a:endParaRPr>
          </a:p>
          <a:p>
            <a:pPr eaLnBrk="1" hangingPunct="1">
              <a:lnSpc>
                <a:spcPct val="90000"/>
              </a:lnSpc>
              <a:buFont typeface="Wingdings" panose="05000000000000000000" pitchFamily="2" charset="2"/>
              <a:buNone/>
            </a:pPr>
            <a:endParaRPr lang="en-US" altLang="el-GR" sz="2400" b="1" dirty="0">
              <a:solidFill>
                <a:schemeClr val="accent6">
                  <a:lumMod val="75000"/>
                </a:schemeClr>
              </a:solidFill>
            </a:endParaRPr>
          </a:p>
        </p:txBody>
      </p:sp>
    </p:spTree>
    <p:extLst>
      <p:ext uri="{BB962C8B-B14F-4D97-AF65-F5344CB8AC3E}">
        <p14:creationId xmlns:p14="http://schemas.microsoft.com/office/powerpoint/2010/main" xmlns="" val="920590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xfrm>
            <a:off x="5527343" y="6492875"/>
            <a:ext cx="6897806" cy="365125"/>
          </a:xfrm>
        </p:spPr>
        <p:txBody>
          <a:bodyPr/>
          <a:lstStyle/>
          <a:p>
            <a:r>
              <a:rPr lang="en-US" altLang="el-GR" dirty="0"/>
              <a:t>                    </a:t>
            </a:r>
            <a:r>
              <a:rPr lang="en-US" altLang="el-GR" dirty="0">
                <a:solidFill>
                  <a:srgbClr val="000000"/>
                </a:solidFill>
                <a:cs typeface="Times New Roman" panose="02020603050405020304" pitchFamily="18" charset="0"/>
              </a:rPr>
              <a:t>Copyright (c) 2004 Brooks/Cole, a division of Thomson Learning, Inc.</a:t>
            </a:r>
            <a:r>
              <a:rPr lang="en-US" altLang="el-GR" dirty="0"/>
              <a:t> </a:t>
            </a:r>
          </a:p>
          <a:p>
            <a:endParaRPr lang="en-US" altLang="el-GR" dirty="0"/>
          </a:p>
        </p:txBody>
      </p:sp>
      <p:sp>
        <p:nvSpPr>
          <p:cNvPr id="53250" name="Text Box 2"/>
          <p:cNvSpPr txBox="1">
            <a:spLocks noChangeArrowheads="1"/>
          </p:cNvSpPr>
          <p:nvPr/>
        </p:nvSpPr>
        <p:spPr bwMode="auto">
          <a:xfrm>
            <a:off x="3352800" y="381001"/>
            <a:ext cx="6172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l-GR" sz="4000" dirty="0"/>
              <a:t>Issues to be Considered</a:t>
            </a:r>
          </a:p>
        </p:txBody>
      </p:sp>
      <p:sp>
        <p:nvSpPr>
          <p:cNvPr id="53251" name="Text Box 3"/>
          <p:cNvSpPr txBox="1">
            <a:spLocks noChangeArrowheads="1"/>
          </p:cNvSpPr>
          <p:nvPr/>
        </p:nvSpPr>
        <p:spPr bwMode="auto">
          <a:xfrm>
            <a:off x="1" y="1839283"/>
            <a:ext cx="12191999"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571500" indent="-571500">
              <a:spcBef>
                <a:spcPct val="50000"/>
              </a:spcBef>
              <a:buFont typeface="Arial" panose="020B0604020202020204" pitchFamily="34" charset="0"/>
              <a:buChar char="•"/>
            </a:pPr>
            <a:r>
              <a:rPr lang="en-US" altLang="el-GR" sz="2800" dirty="0"/>
              <a:t>When there exist two or more tests that are appropriate in a given situation, </a:t>
            </a:r>
            <a:endParaRPr lang="en-US" altLang="el-GR" sz="2800" dirty="0" smtClean="0"/>
          </a:p>
          <a:p>
            <a:pPr marL="0" indent="0">
              <a:spcBef>
                <a:spcPct val="50000"/>
              </a:spcBef>
            </a:pPr>
            <a:r>
              <a:rPr lang="en-US" altLang="el-GR" sz="2800" dirty="0"/>
              <a:t> </a:t>
            </a:r>
            <a:r>
              <a:rPr lang="en-US" altLang="el-GR" sz="2800" dirty="0" smtClean="0"/>
              <a:t>        how </a:t>
            </a:r>
            <a:r>
              <a:rPr lang="en-US" altLang="el-GR" sz="2800" dirty="0"/>
              <a:t>can the </a:t>
            </a:r>
            <a:r>
              <a:rPr lang="en-US" altLang="el-GR" sz="2800" dirty="0">
                <a:solidFill>
                  <a:srgbClr val="0070C0"/>
                </a:solidFill>
              </a:rPr>
              <a:t>tests be compared to decide which should be used</a:t>
            </a:r>
            <a:r>
              <a:rPr lang="en-US" altLang="el-GR" sz="2800" dirty="0" smtClean="0">
                <a:solidFill>
                  <a:srgbClr val="0070C0"/>
                </a:solidFill>
              </a:rPr>
              <a:t>?</a:t>
            </a:r>
          </a:p>
          <a:p>
            <a:pPr marL="0" indent="0">
              <a:spcBef>
                <a:spcPct val="50000"/>
              </a:spcBef>
            </a:pPr>
            <a:endParaRPr lang="en-US" altLang="el-GR" sz="2800" dirty="0">
              <a:solidFill>
                <a:srgbClr val="0070C0"/>
              </a:solidFill>
            </a:endParaRPr>
          </a:p>
          <a:p>
            <a:pPr marL="571500" indent="-571500">
              <a:spcBef>
                <a:spcPct val="50000"/>
              </a:spcBef>
              <a:buFont typeface="Arial" panose="020B0604020202020204" pitchFamily="34" charset="0"/>
              <a:buChar char="•"/>
            </a:pPr>
            <a:r>
              <a:rPr lang="en-US" altLang="el-GR" sz="2800" dirty="0"/>
              <a:t>If a </a:t>
            </a:r>
            <a:r>
              <a:rPr lang="en-US" altLang="el-GR" sz="2800" b="1" dirty="0">
                <a:solidFill>
                  <a:srgbClr val="0070C0"/>
                </a:solidFill>
              </a:rPr>
              <a:t>test is derived under specific assumptions </a:t>
            </a:r>
            <a:r>
              <a:rPr lang="en-US" altLang="el-GR" sz="2800" dirty="0"/>
              <a:t>about the </a:t>
            </a:r>
            <a:r>
              <a:rPr lang="en-US" altLang="el-GR" sz="2800" b="1" dirty="0">
                <a:solidFill>
                  <a:srgbClr val="0070C0"/>
                </a:solidFill>
              </a:rPr>
              <a:t>distribution of the population being sampled</a:t>
            </a:r>
            <a:r>
              <a:rPr lang="en-US" altLang="el-GR" sz="2800" dirty="0"/>
              <a:t>, </a:t>
            </a:r>
            <a:endParaRPr lang="en-US" altLang="el-GR" sz="2800" dirty="0" smtClean="0"/>
          </a:p>
          <a:p>
            <a:pPr marL="0" indent="0">
              <a:spcBef>
                <a:spcPct val="50000"/>
              </a:spcBef>
            </a:pPr>
            <a:r>
              <a:rPr lang="en-US" altLang="el-GR" sz="2800" dirty="0"/>
              <a:t> </a:t>
            </a:r>
            <a:r>
              <a:rPr lang="en-US" altLang="el-GR" sz="2800" dirty="0" smtClean="0"/>
              <a:t>       how </a:t>
            </a:r>
            <a:r>
              <a:rPr lang="en-US" altLang="el-GR" sz="2800" dirty="0"/>
              <a:t>well will the test procedure work </a:t>
            </a:r>
            <a:r>
              <a:rPr lang="en-US" altLang="el-GR" sz="2800" b="1" dirty="0">
                <a:solidFill>
                  <a:srgbClr val="FF0000"/>
                </a:solidFill>
              </a:rPr>
              <a:t>when the assumptions are violated?</a:t>
            </a:r>
          </a:p>
        </p:txBody>
      </p:sp>
    </p:spTree>
    <p:extLst>
      <p:ext uri="{BB962C8B-B14F-4D97-AF65-F5344CB8AC3E}">
        <p14:creationId xmlns:p14="http://schemas.microsoft.com/office/powerpoint/2010/main" xmlns="" val="1716584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l-GR" sz="4000"/>
              <a:t>Parametric versus non-Parametric Tests</a:t>
            </a:r>
          </a:p>
        </p:txBody>
      </p:sp>
      <p:sp>
        <p:nvSpPr>
          <p:cNvPr id="40963" name="Rectangle 3"/>
          <p:cNvSpPr>
            <a:spLocks noGrp="1" noChangeArrowheads="1"/>
          </p:cNvSpPr>
          <p:nvPr>
            <p:ph type="body" idx="1"/>
          </p:nvPr>
        </p:nvSpPr>
        <p:spPr>
          <a:xfrm>
            <a:off x="232012" y="1840317"/>
            <a:ext cx="11959988" cy="4351338"/>
          </a:xfrm>
        </p:spPr>
        <p:txBody>
          <a:bodyPr>
            <a:normAutofit/>
          </a:bodyPr>
          <a:lstStyle/>
          <a:p>
            <a:pPr eaLnBrk="1" hangingPunct="1">
              <a:lnSpc>
                <a:spcPct val="90000"/>
              </a:lnSpc>
            </a:pPr>
            <a:r>
              <a:rPr lang="en-US" altLang="el-GR" b="1" dirty="0" smtClean="0">
                <a:solidFill>
                  <a:srgbClr val="0070C0"/>
                </a:solidFill>
              </a:rPr>
              <a:t>Parametric test</a:t>
            </a:r>
            <a:endParaRPr lang="en-US" altLang="el-GR" b="1" dirty="0" smtClean="0"/>
          </a:p>
          <a:p>
            <a:pPr marL="457200" lvl="1" indent="0" eaLnBrk="1" hangingPunct="1">
              <a:lnSpc>
                <a:spcPct val="90000"/>
              </a:lnSpc>
              <a:buNone/>
            </a:pPr>
            <a:r>
              <a:rPr lang="en-US" altLang="el-GR" sz="2800" dirty="0"/>
              <a:t>M</a:t>
            </a:r>
            <a:r>
              <a:rPr lang="en-US" altLang="el-GR" sz="2800" dirty="0" smtClean="0"/>
              <a:t>akes the assumption that the </a:t>
            </a:r>
            <a:r>
              <a:rPr lang="en-US" altLang="el-GR" sz="2800" b="1" dirty="0" smtClean="0"/>
              <a:t>data are sampled </a:t>
            </a:r>
            <a:r>
              <a:rPr lang="en-US" altLang="el-GR" sz="2800" dirty="0" smtClean="0"/>
              <a:t>from a </a:t>
            </a:r>
            <a:r>
              <a:rPr lang="en-US" altLang="el-GR" sz="2800" b="1" dirty="0" smtClean="0">
                <a:solidFill>
                  <a:srgbClr val="0070C0"/>
                </a:solidFill>
              </a:rPr>
              <a:t>particular class of distributions</a:t>
            </a:r>
          </a:p>
          <a:p>
            <a:pPr marL="0" indent="0">
              <a:buNone/>
            </a:pPr>
            <a:r>
              <a:rPr lang="en-US" altLang="el-GR" dirty="0" smtClean="0"/>
              <a:t>        It then becomes </a:t>
            </a:r>
            <a:r>
              <a:rPr lang="en-US" altLang="el-GR" b="1" dirty="0"/>
              <a:t>easier to derive the distribution of </a:t>
            </a:r>
            <a:r>
              <a:rPr lang="en-US" altLang="el-GR" b="1" dirty="0" smtClean="0"/>
              <a:t>the </a:t>
            </a:r>
            <a:r>
              <a:rPr lang="en-US" altLang="el-GR" b="1" dirty="0"/>
              <a:t>test statistic</a:t>
            </a:r>
          </a:p>
          <a:p>
            <a:pPr eaLnBrk="1" hangingPunct="1">
              <a:lnSpc>
                <a:spcPct val="90000"/>
              </a:lnSpc>
            </a:pPr>
            <a:endParaRPr lang="en-US" altLang="el-GR" dirty="0" smtClean="0">
              <a:solidFill>
                <a:srgbClr val="0070C0"/>
              </a:solidFill>
            </a:endParaRPr>
          </a:p>
          <a:p>
            <a:pPr eaLnBrk="1" hangingPunct="1">
              <a:lnSpc>
                <a:spcPct val="90000"/>
              </a:lnSpc>
            </a:pPr>
            <a:r>
              <a:rPr lang="en-US" altLang="el-GR" b="1" dirty="0" smtClean="0">
                <a:solidFill>
                  <a:srgbClr val="0070C0"/>
                </a:solidFill>
              </a:rPr>
              <a:t>Non-Parametric test</a:t>
            </a:r>
          </a:p>
          <a:p>
            <a:pPr marL="457200" lvl="1" indent="0" eaLnBrk="1" hangingPunct="1">
              <a:lnSpc>
                <a:spcPct val="90000"/>
              </a:lnSpc>
              <a:buNone/>
            </a:pPr>
            <a:r>
              <a:rPr lang="en-US" altLang="el-GR" sz="2800" b="1" dirty="0" smtClean="0"/>
              <a:t>No assumption </a:t>
            </a:r>
            <a:r>
              <a:rPr lang="en-US" altLang="el-GR" sz="2800" dirty="0" smtClean="0"/>
              <a:t>about a particular class of distributions</a:t>
            </a:r>
          </a:p>
        </p:txBody>
      </p:sp>
    </p:spTree>
    <p:extLst>
      <p:ext uri="{BB962C8B-B14F-4D97-AF65-F5344CB8AC3E}">
        <p14:creationId xmlns:p14="http://schemas.microsoft.com/office/powerpoint/2010/main" xmlns="" val="3777488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l-GR" smtClean="0"/>
              <a:t>Permutation Testing</a:t>
            </a:r>
          </a:p>
        </p:txBody>
      </p:sp>
      <p:sp>
        <p:nvSpPr>
          <p:cNvPr id="41987" name="Rectangle 3"/>
          <p:cNvSpPr>
            <a:spLocks noGrp="1" noChangeArrowheads="1"/>
          </p:cNvSpPr>
          <p:nvPr>
            <p:ph type="body" idx="1"/>
          </p:nvPr>
        </p:nvSpPr>
        <p:spPr>
          <a:xfrm>
            <a:off x="0" y="1825625"/>
            <a:ext cx="12192000" cy="4351338"/>
          </a:xfrm>
        </p:spPr>
        <p:txBody>
          <a:bodyPr/>
          <a:lstStyle/>
          <a:p>
            <a:pPr eaLnBrk="1" hangingPunct="1"/>
            <a:r>
              <a:rPr lang="en-US" altLang="el-GR" dirty="0" smtClean="0"/>
              <a:t>Often in biological data, we do </a:t>
            </a:r>
            <a:r>
              <a:rPr lang="en-US" altLang="el-GR" b="1" i="1" dirty="0" smtClean="0">
                <a:solidFill>
                  <a:srgbClr val="FF0000"/>
                </a:solidFill>
              </a:rPr>
              <a:t>not know much </a:t>
            </a:r>
            <a:r>
              <a:rPr lang="en-US" altLang="el-GR" b="1" dirty="0" smtClean="0">
                <a:solidFill>
                  <a:srgbClr val="FF0000"/>
                </a:solidFill>
              </a:rPr>
              <a:t>about the data distribution</a:t>
            </a:r>
          </a:p>
          <a:p>
            <a:pPr eaLnBrk="1" hangingPunct="1"/>
            <a:r>
              <a:rPr lang="en-US" altLang="el-GR" dirty="0" smtClean="0"/>
              <a:t>How do we obtain the distribution of our test statistic?</a:t>
            </a:r>
          </a:p>
          <a:p>
            <a:pPr eaLnBrk="1" hangingPunct="1"/>
            <a:r>
              <a:rPr lang="en-US" altLang="el-GR" dirty="0" smtClean="0"/>
              <a:t>Great idea in statistics: permutation testing</a:t>
            </a:r>
          </a:p>
          <a:p>
            <a:pPr eaLnBrk="1" hangingPunct="1"/>
            <a:r>
              <a:rPr lang="en-US" altLang="el-GR" dirty="0" smtClean="0"/>
              <a:t>Recently practical because it requires computing power (or a lot of patience)</a:t>
            </a:r>
          </a:p>
          <a:p>
            <a:pPr eaLnBrk="1" hangingPunct="1"/>
            <a:endParaRPr lang="en-US" altLang="el-GR" dirty="0" smtClean="0"/>
          </a:p>
        </p:txBody>
      </p:sp>
    </p:spTree>
    <p:extLst>
      <p:ext uri="{BB962C8B-B14F-4D97-AF65-F5344CB8AC3E}">
        <p14:creationId xmlns:p14="http://schemas.microsoft.com/office/powerpoint/2010/main" xmlns="" val="3674671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9460" y="0"/>
            <a:ext cx="10515600" cy="1325563"/>
          </a:xfrm>
        </p:spPr>
        <p:txBody>
          <a:bodyPr/>
          <a:lstStyle/>
          <a:p>
            <a:pPr eaLnBrk="1" hangingPunct="1"/>
            <a:r>
              <a:rPr lang="en-US" altLang="el-GR" dirty="0" smtClean="0"/>
              <a:t>Permutation Testing</a:t>
            </a:r>
          </a:p>
        </p:txBody>
      </p:sp>
      <p:sp>
        <p:nvSpPr>
          <p:cNvPr id="43011" name="Rectangle 3"/>
          <p:cNvSpPr>
            <a:spLocks noGrp="1" noChangeArrowheads="1"/>
          </p:cNvSpPr>
          <p:nvPr>
            <p:ph type="body" idx="1"/>
          </p:nvPr>
        </p:nvSpPr>
        <p:spPr>
          <a:xfrm>
            <a:off x="169459" y="1784682"/>
            <a:ext cx="11895161" cy="4351338"/>
          </a:xfrm>
        </p:spPr>
        <p:txBody>
          <a:bodyPr/>
          <a:lstStyle/>
          <a:p>
            <a:pPr marL="514350" indent="-514350" eaLnBrk="1" hangingPunct="1">
              <a:buFont typeface="+mj-lt"/>
              <a:buAutoNum type="arabicPeriod"/>
            </a:pPr>
            <a:r>
              <a:rPr lang="en-US" altLang="el-GR" dirty="0" smtClean="0"/>
              <a:t>In our first example, we want to calculate </a:t>
            </a:r>
            <a:r>
              <a:rPr lang="en-US" altLang="el-GR" i="1" dirty="0" smtClean="0"/>
              <a:t>p ( t | H</a:t>
            </a:r>
            <a:r>
              <a:rPr lang="en-US" altLang="el-GR" i="1" baseline="-25000" dirty="0" smtClean="0"/>
              <a:t>0 </a:t>
            </a:r>
            <a:r>
              <a:rPr lang="en-US" altLang="el-GR" i="1" dirty="0" smtClean="0"/>
              <a:t>)</a:t>
            </a:r>
          </a:p>
          <a:p>
            <a:pPr marL="514350" indent="-514350" eaLnBrk="1" hangingPunct="1">
              <a:buFont typeface="+mj-lt"/>
              <a:buAutoNum type="arabicPeriod"/>
            </a:pPr>
            <a:r>
              <a:rPr lang="en-US" altLang="el-GR" b="1" dirty="0" smtClean="0">
                <a:solidFill>
                  <a:schemeClr val="accent6">
                    <a:lumMod val="75000"/>
                  </a:schemeClr>
                </a:solidFill>
              </a:rPr>
              <a:t>If  </a:t>
            </a:r>
            <a:r>
              <a:rPr lang="en-US" altLang="el-GR" b="1" i="1" dirty="0" smtClean="0">
                <a:solidFill>
                  <a:schemeClr val="accent6">
                    <a:lumMod val="75000"/>
                  </a:schemeClr>
                </a:solidFill>
              </a:rPr>
              <a:t>H</a:t>
            </a:r>
            <a:r>
              <a:rPr lang="en-US" altLang="el-GR" b="1" i="1" baseline="-25000" dirty="0" smtClean="0">
                <a:solidFill>
                  <a:schemeClr val="accent6">
                    <a:lumMod val="75000"/>
                  </a:schemeClr>
                </a:solidFill>
              </a:rPr>
              <a:t>0</a:t>
            </a:r>
            <a:r>
              <a:rPr lang="en-US" altLang="el-GR" b="1" baseline="-25000" dirty="0" smtClean="0">
                <a:solidFill>
                  <a:schemeClr val="accent6">
                    <a:lumMod val="75000"/>
                  </a:schemeClr>
                </a:solidFill>
              </a:rPr>
              <a:t> </a:t>
            </a:r>
            <a:r>
              <a:rPr lang="en-US" altLang="el-GR" dirty="0" smtClean="0"/>
              <a:t>,</a:t>
            </a:r>
            <a:r>
              <a:rPr lang="en-US" altLang="el-GR" baseline="-25000" dirty="0" smtClean="0"/>
              <a:t> </a:t>
            </a:r>
            <a:r>
              <a:rPr lang="en-US" altLang="el-GR" dirty="0" smtClean="0"/>
              <a:t>then it does </a:t>
            </a:r>
            <a:r>
              <a:rPr lang="en-US" altLang="el-GR" b="1" i="1" dirty="0" smtClean="0"/>
              <a:t>not</a:t>
            </a:r>
            <a:r>
              <a:rPr lang="en-US" altLang="el-GR" dirty="0" smtClean="0"/>
              <a:t> matter which group each value </a:t>
            </a:r>
            <a:r>
              <a:rPr lang="en-US" altLang="el-GR" i="1" dirty="0" smtClean="0"/>
              <a:t>x</a:t>
            </a:r>
            <a:r>
              <a:rPr lang="en-US" altLang="el-GR" i="1" baseline="-25000" dirty="0" smtClean="0"/>
              <a:t>i</a:t>
            </a:r>
            <a:r>
              <a:rPr lang="en-US" altLang="el-GR" i="1" baseline="30000" dirty="0" smtClean="0"/>
              <a:t>1</a:t>
            </a:r>
            <a:r>
              <a:rPr lang="en-US" altLang="el-GR" i="1" dirty="0" smtClean="0"/>
              <a:t> </a:t>
            </a:r>
            <a:r>
              <a:rPr lang="en-US" altLang="el-GR" dirty="0" smtClean="0"/>
              <a:t>comes from</a:t>
            </a:r>
          </a:p>
          <a:p>
            <a:pPr marL="514350" indent="-514350" eaLnBrk="1" hangingPunct="1">
              <a:buFont typeface="+mj-lt"/>
              <a:buAutoNum type="arabicPeriod"/>
            </a:pPr>
            <a:r>
              <a:rPr lang="en-US" altLang="el-GR" dirty="0" smtClean="0"/>
              <a:t>Then, if we </a:t>
            </a:r>
            <a:r>
              <a:rPr lang="en-US" altLang="el-GR" b="1" dirty="0" smtClean="0">
                <a:solidFill>
                  <a:srgbClr val="FF0000"/>
                </a:solidFill>
              </a:rPr>
              <a:t>permute the group labels</a:t>
            </a:r>
            <a:r>
              <a:rPr lang="en-US" altLang="el-GR" dirty="0" smtClean="0"/>
              <a:t>, we would get a value for our test statistic </a:t>
            </a:r>
            <a:r>
              <a:rPr lang="en-US" altLang="el-GR" b="1" dirty="0" smtClean="0">
                <a:solidFill>
                  <a:schemeClr val="accent6">
                    <a:lumMod val="75000"/>
                  </a:schemeClr>
                </a:solidFill>
              </a:rPr>
              <a:t>given the null hypothesis holds</a:t>
            </a:r>
          </a:p>
          <a:p>
            <a:pPr marL="514350" indent="-514350" eaLnBrk="1" hangingPunct="1">
              <a:buFont typeface="+mj-lt"/>
              <a:buAutoNum type="arabicPeriod"/>
            </a:pPr>
            <a:r>
              <a:rPr lang="en-US" altLang="el-GR" dirty="0" smtClean="0"/>
              <a:t>If we get a lot of such values, we can estimate (approximate)  </a:t>
            </a:r>
            <a:r>
              <a:rPr lang="en-US" altLang="el-GR" i="1" dirty="0" smtClean="0"/>
              <a:t>p( t | H</a:t>
            </a:r>
            <a:r>
              <a:rPr lang="en-US" altLang="el-GR" i="1" baseline="-25000" dirty="0" smtClean="0"/>
              <a:t>0 </a:t>
            </a:r>
            <a:r>
              <a:rPr lang="en-US" altLang="el-GR" i="1" dirty="0" smtClean="0"/>
              <a:t>)</a:t>
            </a:r>
          </a:p>
          <a:p>
            <a:pPr eaLnBrk="1" hangingPunct="1">
              <a:buFont typeface="Wingdings" panose="05000000000000000000" pitchFamily="2" charset="2"/>
              <a:buNone/>
            </a:pPr>
            <a:endParaRPr lang="en-US" altLang="el-GR" baseline="-25000" dirty="0" smtClean="0"/>
          </a:p>
        </p:txBody>
      </p:sp>
    </p:spTree>
    <p:extLst>
      <p:ext uri="{BB962C8B-B14F-4D97-AF65-F5344CB8AC3E}">
        <p14:creationId xmlns:p14="http://schemas.microsoft.com/office/powerpoint/2010/main" xmlns="" val="1829460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l-GR" smtClean="0"/>
              <a:t>Permutation Testing Revisited</a:t>
            </a:r>
          </a:p>
        </p:txBody>
      </p:sp>
      <p:sp>
        <p:nvSpPr>
          <p:cNvPr id="51203" name="Rectangle 3"/>
          <p:cNvSpPr>
            <a:spLocks noGrp="1" noChangeArrowheads="1"/>
          </p:cNvSpPr>
          <p:nvPr>
            <p:ph type="body" idx="1"/>
          </p:nvPr>
        </p:nvSpPr>
        <p:spPr>
          <a:xfrm>
            <a:off x="0" y="1825625"/>
            <a:ext cx="12192000" cy="4351338"/>
          </a:xfrm>
        </p:spPr>
        <p:txBody>
          <a:bodyPr/>
          <a:lstStyle/>
          <a:p>
            <a:pPr eaLnBrk="1" hangingPunct="1"/>
            <a:r>
              <a:rPr lang="en-US" altLang="el-GR" dirty="0" smtClean="0"/>
              <a:t>Decide what can be permuted, if the null hypothesis is true</a:t>
            </a:r>
          </a:p>
          <a:p>
            <a:pPr eaLnBrk="1" hangingPunct="1"/>
            <a:r>
              <a:rPr lang="en-US" altLang="el-GR" dirty="0" smtClean="0"/>
              <a:t>For all  (as many as possible) permutations of the data, calculate the </a:t>
            </a:r>
            <a:r>
              <a:rPr lang="en-US" altLang="el-GR" b="1" dirty="0" smtClean="0"/>
              <a:t>test statistic on the permuted data: </a:t>
            </a:r>
            <a:r>
              <a:rPr lang="en-US" altLang="el-GR" b="1" i="1" dirty="0" err="1" smtClean="0"/>
              <a:t>t</a:t>
            </a:r>
            <a:r>
              <a:rPr lang="en-US" altLang="el-GR" b="1" i="1" baseline="-25000" dirty="0" err="1" smtClean="0"/>
              <a:t>B</a:t>
            </a:r>
            <a:endParaRPr lang="en-US" altLang="el-GR" b="1" i="1" baseline="-25000" dirty="0" smtClean="0"/>
          </a:p>
          <a:p>
            <a:pPr eaLnBrk="1" hangingPunct="1"/>
            <a:r>
              <a:rPr lang="en-US" altLang="el-GR" dirty="0" smtClean="0"/>
              <a:t>Estimated p-value = </a:t>
            </a:r>
            <a:r>
              <a:rPr lang="en-US" altLang="el-GR" sz="2400" i="1" dirty="0" smtClean="0"/>
              <a:t># </a:t>
            </a:r>
            <a:r>
              <a:rPr lang="en-US" altLang="el-GR" sz="2400" dirty="0" smtClean="0"/>
              <a:t>{ |</a:t>
            </a:r>
            <a:r>
              <a:rPr lang="en-US" altLang="el-GR" i="1" dirty="0" err="1" smtClean="0"/>
              <a:t>t</a:t>
            </a:r>
            <a:r>
              <a:rPr lang="en-US" altLang="el-GR" i="1" baseline="-25000" dirty="0" err="1" smtClean="0"/>
              <a:t>B</a:t>
            </a:r>
            <a:r>
              <a:rPr lang="en-US" altLang="el-GR" i="1" dirty="0" smtClean="0"/>
              <a:t>|</a:t>
            </a:r>
            <a:r>
              <a:rPr lang="en-US" altLang="el-GR" i="1" baseline="-25000" dirty="0" smtClean="0"/>
              <a:t>  </a:t>
            </a:r>
            <a:r>
              <a:rPr lang="en-US" altLang="el-GR" sz="2400" dirty="0" smtClean="0">
                <a:sym typeface="Symbol" panose="05050102010706020507" pitchFamily="18" charset="2"/>
              </a:rPr>
              <a:t></a:t>
            </a:r>
            <a:r>
              <a:rPr lang="en-US" altLang="el-GR" sz="2400" i="1" dirty="0" smtClean="0">
                <a:sym typeface="Symbol" panose="05050102010706020507" pitchFamily="18" charset="2"/>
              </a:rPr>
              <a:t> </a:t>
            </a:r>
            <a:r>
              <a:rPr lang="en-US" altLang="el-GR" sz="2400" i="1" dirty="0">
                <a:sym typeface="Symbol" panose="05050102010706020507" pitchFamily="18" charset="2"/>
              </a:rPr>
              <a:t>|</a:t>
            </a:r>
            <a:r>
              <a:rPr lang="en-US" altLang="el-GR" i="1" dirty="0" smtClean="0"/>
              <a:t>t</a:t>
            </a:r>
            <a:r>
              <a:rPr lang="en-US" altLang="el-GR" i="1" baseline="-25000" dirty="0" smtClean="0"/>
              <a:t>o</a:t>
            </a:r>
            <a:r>
              <a:rPr lang="en-US" altLang="el-GR" i="1" dirty="0" smtClean="0"/>
              <a:t>|</a:t>
            </a:r>
            <a:r>
              <a:rPr lang="en-US" altLang="el-GR" i="1" baseline="-25000" dirty="0" smtClean="0"/>
              <a:t> </a:t>
            </a:r>
            <a:r>
              <a:rPr lang="en-US" altLang="el-GR" dirty="0" smtClean="0"/>
              <a:t>} / #B</a:t>
            </a:r>
          </a:p>
          <a:p>
            <a:pPr eaLnBrk="1" hangingPunct="1"/>
            <a:endParaRPr lang="en-US" altLang="el-GR" dirty="0" smtClean="0"/>
          </a:p>
        </p:txBody>
      </p:sp>
    </p:spTree>
    <p:extLst>
      <p:ext uri="{BB962C8B-B14F-4D97-AF65-F5344CB8AC3E}">
        <p14:creationId xmlns:p14="http://schemas.microsoft.com/office/powerpoint/2010/main" xmlns="" val="2639482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descr="untitl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133600"/>
            <a:ext cx="4191000"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4" name="Text Box 5"/>
          <p:cNvSpPr txBox="1">
            <a:spLocks noChangeArrowheads="1"/>
          </p:cNvSpPr>
          <p:nvPr/>
        </p:nvSpPr>
        <p:spPr bwMode="auto">
          <a:xfrm>
            <a:off x="2286000" y="5638800"/>
            <a:ext cx="3505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l-GR" sz="1800"/>
              <a:t>True distribution calculated theoretically</a:t>
            </a:r>
          </a:p>
        </p:txBody>
      </p:sp>
      <p:pic>
        <p:nvPicPr>
          <p:cNvPr id="46085" name="Picture 6" descr="untitled"/>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0" y="285750"/>
            <a:ext cx="8763000" cy="6572250"/>
          </a:xfrm>
          <a:noFill/>
        </p:spPr>
      </p:pic>
      <p:sp>
        <p:nvSpPr>
          <p:cNvPr id="46086" name="Text Box 7"/>
          <p:cNvSpPr txBox="1">
            <a:spLocks noChangeArrowheads="1"/>
          </p:cNvSpPr>
          <p:nvPr/>
        </p:nvSpPr>
        <p:spPr bwMode="auto">
          <a:xfrm>
            <a:off x="8278504" y="4997450"/>
            <a:ext cx="39134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l-GR" sz="1800" dirty="0"/>
              <a:t>Estimated distribution from our data: </a:t>
            </a:r>
            <a:r>
              <a:rPr lang="en-US" altLang="el-GR" sz="1800" b="1" dirty="0"/>
              <a:t>100 permutations</a:t>
            </a:r>
          </a:p>
        </p:txBody>
      </p:sp>
    </p:spTree>
    <p:extLst>
      <p:ext uri="{BB962C8B-B14F-4D97-AF65-F5344CB8AC3E}">
        <p14:creationId xmlns:p14="http://schemas.microsoft.com/office/powerpoint/2010/main" xmlns="" val="1292605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97257" y="1"/>
            <a:ext cx="10515600" cy="805218"/>
          </a:xfrm>
        </p:spPr>
        <p:txBody>
          <a:bodyPr/>
          <a:lstStyle/>
          <a:p>
            <a:pPr eaLnBrk="1" hangingPunct="1"/>
            <a:r>
              <a:rPr lang="en-US" altLang="el-GR" dirty="0" smtClean="0"/>
              <a:t>Does It Really Work?</a:t>
            </a:r>
          </a:p>
        </p:txBody>
      </p:sp>
      <p:pic>
        <p:nvPicPr>
          <p:cNvPr id="47107" name="Picture 3" descr="untitl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868191"/>
            <a:ext cx="6455346" cy="483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8" name="Text Box 4"/>
          <p:cNvSpPr txBox="1">
            <a:spLocks noChangeArrowheads="1"/>
          </p:cNvSpPr>
          <p:nvPr/>
        </p:nvSpPr>
        <p:spPr bwMode="auto">
          <a:xfrm>
            <a:off x="342900" y="5699919"/>
            <a:ext cx="3505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l-GR" sz="1800" dirty="0"/>
              <a:t>True distribution </a:t>
            </a:r>
            <a:r>
              <a:rPr lang="en-US" altLang="el-GR" sz="1800" b="1" dirty="0"/>
              <a:t>calculated theoretically</a:t>
            </a:r>
          </a:p>
        </p:txBody>
      </p:sp>
      <p:sp>
        <p:nvSpPr>
          <p:cNvPr id="47109" name="Text Box 6"/>
          <p:cNvSpPr txBox="1">
            <a:spLocks noChangeArrowheads="1"/>
          </p:cNvSpPr>
          <p:nvPr/>
        </p:nvSpPr>
        <p:spPr bwMode="auto">
          <a:xfrm>
            <a:off x="6172198" y="5905619"/>
            <a:ext cx="601980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l-GR" sz="1800" dirty="0"/>
              <a:t>Estimated distribution from our data: </a:t>
            </a:r>
            <a:r>
              <a:rPr lang="en-US" altLang="el-GR" sz="1800" b="1" dirty="0" smtClean="0"/>
              <a:t>1,000 </a:t>
            </a:r>
            <a:r>
              <a:rPr lang="en-US" altLang="el-GR" sz="1800" b="1" dirty="0"/>
              <a:t>permutations</a:t>
            </a:r>
          </a:p>
        </p:txBody>
      </p:sp>
      <p:pic>
        <p:nvPicPr>
          <p:cNvPr id="47110" name="Picture 8" descr="untitled"/>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5849202" y="868191"/>
            <a:ext cx="6665794" cy="4999345"/>
          </a:xfrm>
          <a:noFill/>
        </p:spPr>
      </p:pic>
    </p:spTree>
    <p:extLst>
      <p:ext uri="{BB962C8B-B14F-4D97-AF65-F5344CB8AC3E}">
        <p14:creationId xmlns:p14="http://schemas.microsoft.com/office/powerpoint/2010/main" xmlns="" val="1629254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8" descr="untitled"/>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868540" y="857252"/>
            <a:ext cx="6608928" cy="4956696"/>
          </a:xfrm>
          <a:noFill/>
        </p:spPr>
      </p:pic>
      <p:sp>
        <p:nvSpPr>
          <p:cNvPr id="48130" name="Rectangle 2"/>
          <p:cNvSpPr>
            <a:spLocks noGrp="1" noChangeArrowheads="1"/>
          </p:cNvSpPr>
          <p:nvPr>
            <p:ph type="title"/>
          </p:nvPr>
        </p:nvSpPr>
        <p:spPr>
          <a:xfrm>
            <a:off x="914398" y="-195478"/>
            <a:ext cx="10515600" cy="1325563"/>
          </a:xfrm>
        </p:spPr>
        <p:txBody>
          <a:bodyPr/>
          <a:lstStyle/>
          <a:p>
            <a:pPr eaLnBrk="1" hangingPunct="1"/>
            <a:r>
              <a:rPr lang="en-US" altLang="el-GR" dirty="0" smtClean="0"/>
              <a:t>Does It Really Work?</a:t>
            </a:r>
          </a:p>
        </p:txBody>
      </p:sp>
      <p:pic>
        <p:nvPicPr>
          <p:cNvPr id="48131" name="Picture 3" descr="untitl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582" y="777455"/>
            <a:ext cx="6728916" cy="5036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2" name="Text Box 4"/>
          <p:cNvSpPr txBox="1">
            <a:spLocks noChangeArrowheads="1"/>
          </p:cNvSpPr>
          <p:nvPr/>
        </p:nvSpPr>
        <p:spPr bwMode="auto">
          <a:xfrm>
            <a:off x="0" y="6020594"/>
            <a:ext cx="5600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l-GR" sz="1800" dirty="0"/>
              <a:t>True distribution calculated theoretically</a:t>
            </a:r>
          </a:p>
        </p:txBody>
      </p:sp>
      <p:sp>
        <p:nvSpPr>
          <p:cNvPr id="48133" name="Text Box 5"/>
          <p:cNvSpPr txBox="1">
            <a:spLocks noChangeArrowheads="1"/>
          </p:cNvSpPr>
          <p:nvPr/>
        </p:nvSpPr>
        <p:spPr bwMode="auto">
          <a:xfrm>
            <a:off x="6172199" y="5882094"/>
            <a:ext cx="61824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l-GR" sz="1800" dirty="0"/>
              <a:t>Estimated distribution from our data: </a:t>
            </a:r>
            <a:r>
              <a:rPr lang="en-US" altLang="el-GR" sz="1800" b="1" dirty="0" smtClean="0"/>
              <a:t>10,000 </a:t>
            </a:r>
            <a:r>
              <a:rPr lang="en-US" altLang="el-GR" sz="1800" b="1" dirty="0"/>
              <a:t>permutations</a:t>
            </a:r>
          </a:p>
        </p:txBody>
      </p:sp>
    </p:spTree>
    <p:extLst>
      <p:ext uri="{BB962C8B-B14F-4D97-AF65-F5344CB8AC3E}">
        <p14:creationId xmlns:p14="http://schemas.microsoft.com/office/powerpoint/2010/main" xmlns="" val="1388463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2800" b="1" dirty="0">
                <a:solidFill>
                  <a:srgbClr val="0070C0"/>
                </a:solidFill>
              </a:rPr>
              <a:t>p</a:t>
            </a:r>
            <a:r>
              <a:rPr lang="en-US" sz="2800" b="1" dirty="0" smtClean="0">
                <a:solidFill>
                  <a:srgbClr val="0070C0"/>
                </a:solidFill>
              </a:rPr>
              <a:t>-value</a:t>
            </a:r>
            <a:r>
              <a:rPr lang="en-US" sz="2800" b="1" dirty="0" smtClean="0"/>
              <a:t>:</a:t>
            </a:r>
            <a:endParaRPr lang="el-GR" sz="2800" b="1" dirty="0"/>
          </a:p>
        </p:txBody>
      </p:sp>
      <p:sp>
        <p:nvSpPr>
          <p:cNvPr id="3" name="Content Placeholder 2"/>
          <p:cNvSpPr>
            <a:spLocks noGrp="1"/>
          </p:cNvSpPr>
          <p:nvPr>
            <p:ph idx="1"/>
          </p:nvPr>
        </p:nvSpPr>
        <p:spPr>
          <a:xfrm>
            <a:off x="1269243" y="439016"/>
            <a:ext cx="10515600" cy="712859"/>
          </a:xfrm>
        </p:spPr>
        <p:txBody>
          <a:bodyPr/>
          <a:lstStyle/>
          <a:p>
            <a:pPr marL="0" indent="0">
              <a:buNone/>
            </a:pPr>
            <a:r>
              <a:rPr lang="en-US" dirty="0"/>
              <a:t>a</a:t>
            </a:r>
            <a:r>
              <a:rPr lang="en-US" dirty="0" smtClean="0"/>
              <a:t> measure of the </a:t>
            </a:r>
            <a:r>
              <a:rPr lang="en-US" b="1" dirty="0" smtClean="0">
                <a:solidFill>
                  <a:srgbClr val="0070C0"/>
                </a:solidFill>
              </a:rPr>
              <a:t>strength of the evidence </a:t>
            </a:r>
            <a:r>
              <a:rPr lang="en-US" dirty="0" smtClean="0"/>
              <a:t>against the null hypothesis</a:t>
            </a:r>
            <a:endParaRPr lang="el-GR" dirty="0"/>
          </a:p>
        </p:txBody>
      </p:sp>
      <p:pic>
        <p:nvPicPr>
          <p:cNvPr id="4" name="Picture 3"/>
          <p:cNvPicPr>
            <a:picLocks noChangeAspect="1"/>
          </p:cNvPicPr>
          <p:nvPr/>
        </p:nvPicPr>
        <p:blipFill>
          <a:blip r:embed="rId2" cstate="print"/>
          <a:stretch>
            <a:fillRect/>
          </a:stretch>
        </p:blipFill>
        <p:spPr>
          <a:xfrm>
            <a:off x="493382" y="941696"/>
            <a:ext cx="11100392" cy="5916304"/>
          </a:xfrm>
          <a:prstGeom prst="rect">
            <a:avLst/>
          </a:prstGeom>
        </p:spPr>
      </p:pic>
      <p:sp>
        <p:nvSpPr>
          <p:cNvPr id="5" name="Rectangle 4"/>
          <p:cNvSpPr/>
          <p:nvPr/>
        </p:nvSpPr>
        <p:spPr>
          <a:xfrm>
            <a:off x="493382" y="6161964"/>
            <a:ext cx="2183642" cy="6960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467023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66465" y="-153490"/>
            <a:ext cx="10515600" cy="1325563"/>
          </a:xfrm>
        </p:spPr>
        <p:txBody>
          <a:bodyPr/>
          <a:lstStyle/>
          <a:p>
            <a:pPr eaLnBrk="1" hangingPunct="1"/>
            <a:r>
              <a:rPr lang="en-US" altLang="el-GR" dirty="0" smtClean="0"/>
              <a:t>Proving Your Hypothesis</a:t>
            </a:r>
            <a:endParaRPr lang="el-GR" altLang="el-GR" dirty="0" smtClean="0"/>
          </a:p>
        </p:txBody>
      </p:sp>
      <p:sp>
        <p:nvSpPr>
          <p:cNvPr id="6147" name="Rectangle 4"/>
          <p:cNvSpPr>
            <a:spLocks noGrp="1" noChangeArrowheads="1"/>
          </p:cNvSpPr>
          <p:nvPr>
            <p:ph type="body" sz="half" idx="1"/>
          </p:nvPr>
        </p:nvSpPr>
        <p:spPr>
          <a:xfrm>
            <a:off x="95534" y="1593614"/>
            <a:ext cx="5924266" cy="4351338"/>
          </a:xfrm>
        </p:spPr>
        <p:txBody>
          <a:bodyPr>
            <a:normAutofit/>
          </a:bodyPr>
          <a:lstStyle/>
          <a:p>
            <a:pPr marL="0" indent="0">
              <a:buNone/>
            </a:pPr>
            <a:r>
              <a:rPr lang="en-US" altLang="el-GR" sz="2400" dirty="0"/>
              <a:t>Mathematics</a:t>
            </a:r>
          </a:p>
          <a:p>
            <a:pPr marL="838200" lvl="1" indent="-381000">
              <a:buFont typeface="Wingdings" panose="05000000000000000000" pitchFamily="2" charset="2"/>
              <a:buAutoNum type="arabicPeriod"/>
            </a:pPr>
            <a:r>
              <a:rPr lang="en-US" altLang="el-GR" dirty="0"/>
              <a:t>We already know a set of axioms &amp;</a:t>
            </a:r>
            <a:r>
              <a:rPr lang="en-US" altLang="el-GR" dirty="0" smtClean="0"/>
              <a:t> </a:t>
            </a:r>
            <a:r>
              <a:rPr lang="en-US" altLang="el-GR" dirty="0"/>
              <a:t>theorems, say K</a:t>
            </a:r>
          </a:p>
          <a:p>
            <a:pPr marL="838200" lvl="1" indent="-381000">
              <a:buFont typeface="Wingdings" panose="05000000000000000000" pitchFamily="2" charset="2"/>
              <a:buAutoNum type="arabicPeriod"/>
            </a:pPr>
            <a:r>
              <a:rPr lang="en-US" altLang="el-GR" dirty="0"/>
              <a:t>We want to show the theorem (hypothesis) </a:t>
            </a:r>
            <a:r>
              <a:rPr lang="en-US" altLang="el-GR" dirty="0" smtClean="0"/>
              <a:t>H</a:t>
            </a:r>
          </a:p>
          <a:p>
            <a:pPr marL="838200" lvl="1" indent="-381000">
              <a:buFont typeface="Wingdings" panose="05000000000000000000" pitchFamily="2" charset="2"/>
              <a:buAutoNum type="arabicPeriod"/>
            </a:pPr>
            <a:r>
              <a:rPr lang="en-US" altLang="el-GR" dirty="0" smtClean="0"/>
              <a:t>We show:     </a:t>
            </a:r>
            <a:r>
              <a:rPr lang="en-US" altLang="el-GR" b="1" dirty="0" smtClean="0">
                <a:solidFill>
                  <a:srgbClr val="FF0000"/>
                </a:solidFill>
              </a:rPr>
              <a:t>K</a:t>
            </a:r>
            <a:r>
              <a:rPr lang="en-US" altLang="el-GR" b="1" dirty="0">
                <a:solidFill>
                  <a:srgbClr val="FF0000"/>
                </a:solidFill>
              </a:rPr>
              <a:t>, </a:t>
            </a:r>
            <a:r>
              <a:rPr lang="en-US" altLang="el-GR" b="1" dirty="0">
                <a:solidFill>
                  <a:srgbClr val="FF0000"/>
                </a:solidFill>
                <a:sym typeface="Symbol" panose="05050102010706020507" pitchFamily="18" charset="2"/>
              </a:rPr>
              <a:t>H </a:t>
            </a:r>
            <a:r>
              <a:rPr lang="en-US" altLang="el-GR" b="1" dirty="0" smtClean="0">
                <a:solidFill>
                  <a:srgbClr val="FF0000"/>
                </a:solidFill>
                <a:sym typeface="Symbol" panose="05050102010706020507" pitchFamily="18" charset="2"/>
              </a:rPr>
              <a:t>   False </a:t>
            </a:r>
            <a:r>
              <a:rPr lang="en-US" altLang="el-GR" dirty="0" smtClean="0">
                <a:sym typeface="Symbol" panose="05050102010706020507" pitchFamily="18" charset="2"/>
              </a:rPr>
              <a:t> (</a:t>
            </a:r>
            <a:r>
              <a:rPr lang="en-US" altLang="el-GR" b="1" dirty="0" smtClean="0">
                <a:solidFill>
                  <a:srgbClr val="FF0000"/>
                </a:solidFill>
                <a:sym typeface="Symbol" panose="05050102010706020507" pitchFamily="18" charset="2"/>
              </a:rPr>
              <a:t>contradiction</a:t>
            </a:r>
            <a:r>
              <a:rPr lang="en-US" altLang="el-GR" dirty="0" smtClean="0">
                <a:sym typeface="Symbol" panose="05050102010706020507" pitchFamily="18" charset="2"/>
              </a:rPr>
              <a:t>)</a:t>
            </a:r>
            <a:endParaRPr lang="en-US" altLang="el-GR" dirty="0">
              <a:sym typeface="Symbol" panose="05050102010706020507" pitchFamily="18" charset="2"/>
            </a:endParaRPr>
          </a:p>
          <a:p>
            <a:pPr marL="838200" lvl="1" indent="-381000">
              <a:buFont typeface="Wingdings" panose="05000000000000000000" pitchFamily="2" charset="2"/>
              <a:buAutoNum type="arabicPeriod"/>
            </a:pPr>
            <a:r>
              <a:rPr lang="en-US" altLang="el-GR" dirty="0">
                <a:sym typeface="Symbol" panose="05050102010706020507" pitchFamily="18" charset="2"/>
              </a:rPr>
              <a:t>Thus, if we trust that K holds indeed, </a:t>
            </a:r>
            <a:r>
              <a:rPr lang="en-US" altLang="el-GR" b="1" dirty="0">
                <a:sym typeface="Symbol" panose="05050102010706020507" pitchFamily="18" charset="2"/>
              </a:rPr>
              <a:t>H </a:t>
            </a:r>
            <a:r>
              <a:rPr lang="en-US" altLang="el-GR" b="1" dirty="0" smtClean="0">
                <a:sym typeface="Symbol" panose="05050102010706020507" pitchFamily="18" charset="2"/>
              </a:rPr>
              <a:t> cannot hold</a:t>
            </a:r>
            <a:r>
              <a:rPr lang="en-US" altLang="el-GR" dirty="0" smtClean="0">
                <a:sym typeface="Symbol" panose="05050102010706020507" pitchFamily="18" charset="2"/>
              </a:rPr>
              <a:t>, and </a:t>
            </a:r>
          </a:p>
          <a:p>
            <a:pPr marL="457200" lvl="1" indent="0">
              <a:buNone/>
            </a:pPr>
            <a:r>
              <a:rPr lang="en-US" altLang="el-GR" dirty="0" smtClean="0">
                <a:sym typeface="Symbol" panose="05050102010706020507" pitchFamily="18" charset="2"/>
              </a:rPr>
              <a:t>        </a:t>
            </a:r>
            <a:r>
              <a:rPr lang="en-US" altLang="el-GR" b="1" dirty="0" smtClean="0">
                <a:solidFill>
                  <a:srgbClr val="0070C0"/>
                </a:solidFill>
                <a:sym typeface="Symbol" panose="05050102010706020507" pitchFamily="18" charset="2"/>
              </a:rPr>
              <a:t>H </a:t>
            </a:r>
            <a:r>
              <a:rPr lang="en-US" altLang="el-GR" b="1" dirty="0">
                <a:solidFill>
                  <a:srgbClr val="0070C0"/>
                </a:solidFill>
                <a:sym typeface="Symbol" panose="05050102010706020507" pitchFamily="18" charset="2"/>
              </a:rPr>
              <a:t>must hold</a:t>
            </a:r>
            <a:endParaRPr lang="el-GR" altLang="el-GR" b="1" dirty="0">
              <a:solidFill>
                <a:srgbClr val="0070C0"/>
              </a:solidFill>
            </a:endParaRPr>
          </a:p>
        </p:txBody>
      </p:sp>
      <p:sp>
        <p:nvSpPr>
          <p:cNvPr id="6148" name="Rectangle 5"/>
          <p:cNvSpPr>
            <a:spLocks noGrp="1" noChangeArrowheads="1"/>
          </p:cNvSpPr>
          <p:nvPr>
            <p:ph type="body" sz="half" idx="2"/>
          </p:nvPr>
        </p:nvSpPr>
        <p:spPr>
          <a:xfrm>
            <a:off x="6096000" y="1593614"/>
            <a:ext cx="6096000" cy="4351338"/>
          </a:xfrm>
        </p:spPr>
        <p:txBody>
          <a:bodyPr>
            <a:noAutofit/>
          </a:bodyPr>
          <a:lstStyle/>
          <a:p>
            <a:pPr marL="0" indent="0">
              <a:buNone/>
            </a:pPr>
            <a:r>
              <a:rPr lang="en-US" altLang="el-GR" sz="2400" dirty="0"/>
              <a:t>Real World</a:t>
            </a:r>
          </a:p>
          <a:p>
            <a:pPr marL="838200" lvl="1" indent="-381000">
              <a:buFont typeface="Wingdings" panose="05000000000000000000" pitchFamily="2" charset="2"/>
              <a:buAutoNum type="arabicPeriod"/>
            </a:pPr>
            <a:r>
              <a:rPr lang="en-US" altLang="el-GR" dirty="0"/>
              <a:t>We </a:t>
            </a:r>
            <a:r>
              <a:rPr lang="en-US" altLang="el-GR" b="1" dirty="0"/>
              <a:t>already “know” K</a:t>
            </a:r>
          </a:p>
          <a:p>
            <a:pPr marL="838200" lvl="1" indent="-381000">
              <a:buFont typeface="Wingdings" panose="05000000000000000000" pitchFamily="2" charset="2"/>
              <a:buAutoNum type="arabicPeriod"/>
            </a:pPr>
            <a:r>
              <a:rPr lang="en-US" altLang="el-GR" dirty="0"/>
              <a:t>We want to show a   hypothesis H, e.g., “H: medicine A reduces the mortality of disease B”</a:t>
            </a:r>
          </a:p>
          <a:p>
            <a:pPr marL="838200" lvl="1" indent="-381000">
              <a:buFont typeface="Wingdings" panose="05000000000000000000" pitchFamily="2" charset="2"/>
              <a:buAutoNum type="arabicPeriod"/>
            </a:pPr>
            <a:r>
              <a:rPr lang="en-US" altLang="el-GR" dirty="0"/>
              <a:t>We gather data from the real world. </a:t>
            </a:r>
            <a:endParaRPr lang="en-US" altLang="el-GR" dirty="0" smtClean="0"/>
          </a:p>
          <a:p>
            <a:pPr marL="457200" lvl="1" indent="0">
              <a:buNone/>
            </a:pPr>
            <a:r>
              <a:rPr lang="en-US" altLang="el-GR" dirty="0"/>
              <a:t> </a:t>
            </a:r>
            <a:r>
              <a:rPr lang="en-US" altLang="el-GR" dirty="0" smtClean="0"/>
              <a:t>    We </a:t>
            </a:r>
            <a:r>
              <a:rPr lang="en-US" altLang="el-GR" dirty="0"/>
              <a:t>show that </a:t>
            </a:r>
            <a:r>
              <a:rPr lang="en-US" altLang="el-GR" dirty="0" smtClean="0"/>
              <a:t> </a:t>
            </a:r>
            <a:r>
              <a:rPr lang="en-US" altLang="el-GR" b="1" dirty="0" smtClean="0"/>
              <a:t>K,  </a:t>
            </a:r>
            <a:r>
              <a:rPr lang="en-US" altLang="el-GR" b="1" dirty="0" smtClean="0">
                <a:sym typeface="Symbol" panose="05050102010706020507" pitchFamily="18" charset="2"/>
              </a:rPr>
              <a:t></a:t>
            </a:r>
            <a:r>
              <a:rPr lang="en-US" altLang="el-GR" b="1" dirty="0">
                <a:sym typeface="Symbol" panose="05050102010706020507" pitchFamily="18" charset="2"/>
              </a:rPr>
              <a:t>H </a:t>
            </a:r>
            <a:r>
              <a:rPr lang="en-US" altLang="el-GR" b="1" dirty="0" smtClean="0"/>
              <a:t> </a:t>
            </a:r>
            <a:r>
              <a:rPr lang="en-US" altLang="el-GR" b="1" dirty="0" smtClean="0">
                <a:sym typeface="Symbol" panose="05050102010706020507" pitchFamily="18" charset="2"/>
              </a:rPr>
              <a:t>makes </a:t>
            </a:r>
            <a:r>
              <a:rPr lang="en-US" altLang="el-GR" b="1" dirty="0">
                <a:sym typeface="Symbol" panose="05050102010706020507" pitchFamily="18" charset="2"/>
              </a:rPr>
              <a:t>it </a:t>
            </a:r>
            <a:endParaRPr lang="en-US" altLang="el-GR" b="1" dirty="0" smtClean="0">
              <a:sym typeface="Symbol" panose="05050102010706020507" pitchFamily="18" charset="2"/>
            </a:endParaRPr>
          </a:p>
          <a:p>
            <a:pPr marL="457200" lvl="1" indent="0">
              <a:buNone/>
            </a:pPr>
            <a:r>
              <a:rPr lang="en-US" altLang="el-GR" b="1" dirty="0">
                <a:solidFill>
                  <a:srgbClr val="FF0000"/>
                </a:solidFill>
                <a:sym typeface="Symbol" panose="05050102010706020507" pitchFamily="18" charset="2"/>
              </a:rPr>
              <a:t> </a:t>
            </a:r>
            <a:r>
              <a:rPr lang="en-US" altLang="el-GR" b="1" dirty="0" smtClean="0">
                <a:solidFill>
                  <a:srgbClr val="FF0000"/>
                </a:solidFill>
                <a:sym typeface="Symbol" panose="05050102010706020507" pitchFamily="18" charset="2"/>
              </a:rPr>
              <a:t>    very </a:t>
            </a:r>
            <a:r>
              <a:rPr lang="en-US" altLang="el-GR" b="1" dirty="0">
                <a:solidFill>
                  <a:srgbClr val="FF0000"/>
                </a:solidFill>
                <a:sym typeface="Symbol" panose="05050102010706020507" pitchFamily="18" charset="2"/>
              </a:rPr>
              <a:t>unlikely to observe our data</a:t>
            </a:r>
          </a:p>
          <a:p>
            <a:pPr marL="838200" lvl="1" indent="-381000">
              <a:buFont typeface="Wingdings" panose="05000000000000000000" pitchFamily="2" charset="2"/>
              <a:buAutoNum type="arabicPeriod" startAt="4"/>
            </a:pPr>
            <a:r>
              <a:rPr lang="en-US" altLang="el-GR" dirty="0"/>
              <a:t>We conclude that </a:t>
            </a:r>
            <a:endParaRPr lang="en-US" altLang="el-GR" dirty="0" smtClean="0"/>
          </a:p>
          <a:p>
            <a:pPr marL="457200" lvl="1" indent="0">
              <a:buNone/>
            </a:pPr>
            <a:r>
              <a:rPr lang="en-US" altLang="el-GR" b="1" dirty="0">
                <a:sym typeface="Symbol" panose="05050102010706020507" pitchFamily="18" charset="2"/>
              </a:rPr>
              <a:t> </a:t>
            </a:r>
            <a:r>
              <a:rPr lang="en-US" altLang="el-GR" b="1" dirty="0" smtClean="0">
                <a:sym typeface="Symbol" panose="05050102010706020507" pitchFamily="18" charset="2"/>
              </a:rPr>
              <a:t>       </a:t>
            </a:r>
            <a:r>
              <a:rPr lang="en-US" altLang="el-GR" b="1" dirty="0">
                <a:sym typeface="Symbol" panose="05050102010706020507" pitchFamily="18" charset="2"/>
              </a:rPr>
              <a:t>H </a:t>
            </a:r>
            <a:r>
              <a:rPr lang="en-US" altLang="el-GR" b="1" dirty="0" smtClean="0">
                <a:sym typeface="Symbol" panose="05050102010706020507" pitchFamily="18" charset="2"/>
              </a:rPr>
              <a:t>  is </a:t>
            </a:r>
            <a:r>
              <a:rPr lang="en-US" altLang="el-GR" b="1" dirty="0">
                <a:sym typeface="Symbol" panose="05050102010706020507" pitchFamily="18" charset="2"/>
              </a:rPr>
              <a:t>very </a:t>
            </a:r>
            <a:r>
              <a:rPr lang="en-US" altLang="el-GR" b="1" dirty="0" smtClean="0">
                <a:sym typeface="Symbol" panose="05050102010706020507" pitchFamily="18" charset="2"/>
              </a:rPr>
              <a:t>unlikely</a:t>
            </a:r>
          </a:p>
          <a:p>
            <a:pPr marL="457200" lvl="1" indent="0">
              <a:buNone/>
            </a:pPr>
            <a:r>
              <a:rPr lang="en-US" altLang="el-GR" dirty="0" smtClean="0">
                <a:sym typeface="Symbol" panose="05050102010706020507" pitchFamily="18" charset="2"/>
              </a:rPr>
              <a:t>       We </a:t>
            </a:r>
            <a:r>
              <a:rPr lang="en-US" altLang="el-GR" b="1" dirty="0">
                <a:solidFill>
                  <a:srgbClr val="0070C0"/>
                </a:solidFill>
                <a:sym typeface="Symbol" panose="05050102010706020507" pitchFamily="18" charset="2"/>
              </a:rPr>
              <a:t>reject H</a:t>
            </a:r>
            <a:r>
              <a:rPr lang="en-US" altLang="el-GR" dirty="0">
                <a:sym typeface="Symbol" panose="05050102010706020507" pitchFamily="18" charset="2"/>
              </a:rPr>
              <a:t>, </a:t>
            </a:r>
            <a:r>
              <a:rPr lang="en-US" altLang="el-GR" dirty="0" smtClean="0">
                <a:sym typeface="Symbol" panose="05050102010706020507" pitchFamily="18" charset="2"/>
              </a:rPr>
              <a:t>   and </a:t>
            </a:r>
            <a:r>
              <a:rPr lang="en-US" altLang="el-GR" b="1" dirty="0">
                <a:solidFill>
                  <a:srgbClr val="0070C0"/>
                </a:solidFill>
                <a:sym typeface="Symbol" panose="05050102010706020507" pitchFamily="18" charset="2"/>
              </a:rPr>
              <a:t>accept H </a:t>
            </a:r>
            <a:endParaRPr lang="en-US" altLang="el-GR" b="1" dirty="0">
              <a:solidFill>
                <a:srgbClr val="0070C0"/>
              </a:solidFill>
            </a:endParaRPr>
          </a:p>
          <a:p>
            <a:pPr marL="838200" lvl="1" indent="-381000"/>
            <a:endParaRPr lang="el-GR" altLang="el-GR" dirty="0"/>
          </a:p>
        </p:txBody>
      </p:sp>
      <p:sp>
        <p:nvSpPr>
          <p:cNvPr id="2" name="Rectangle 1"/>
          <p:cNvSpPr/>
          <p:nvPr/>
        </p:nvSpPr>
        <p:spPr>
          <a:xfrm>
            <a:off x="1690048" y="6488668"/>
            <a:ext cx="5042727" cy="369332"/>
          </a:xfrm>
          <a:prstGeom prst="rect">
            <a:avLst/>
          </a:prstGeom>
        </p:spPr>
        <p:txBody>
          <a:bodyPr wrap="none">
            <a:spAutoFit/>
          </a:bodyPr>
          <a:lstStyle/>
          <a:p>
            <a:r>
              <a:rPr lang="en-US" altLang="el-GR" dirty="0" smtClean="0">
                <a:sym typeface="Symbol" panose="05050102010706020507" pitchFamily="18" charset="2"/>
              </a:rPr>
              <a:t>Symbol  “</a:t>
            </a:r>
            <a:r>
              <a:rPr lang="en-US" altLang="el-GR" b="1" dirty="0" smtClean="0">
                <a:sym typeface="Symbol" panose="05050102010706020507" pitchFamily="18" charset="2"/>
              </a:rPr>
              <a:t></a:t>
            </a:r>
            <a:r>
              <a:rPr lang="en-US" altLang="el-GR" dirty="0" smtClean="0">
                <a:sym typeface="Symbol" panose="05050102010706020507" pitchFamily="18" charset="2"/>
              </a:rPr>
              <a:t>” indicates  the negation of a statement</a:t>
            </a:r>
            <a:endParaRPr lang="el-GR" dirty="0"/>
          </a:p>
        </p:txBody>
      </p:sp>
    </p:spTree>
    <p:extLst>
      <p:ext uri="{BB962C8B-B14F-4D97-AF65-F5344CB8AC3E}">
        <p14:creationId xmlns:p14="http://schemas.microsoft.com/office/powerpoint/2010/main" xmlns="" val="5711613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2538471" cy="6530454"/>
          </a:xfrm>
          <a:prstGeom prst="rect">
            <a:avLst/>
          </a:prstGeom>
        </p:spPr>
      </p:pic>
      <p:sp>
        <p:nvSpPr>
          <p:cNvPr id="2" name="Rectangle 1"/>
          <p:cNvSpPr/>
          <p:nvPr/>
        </p:nvSpPr>
        <p:spPr>
          <a:xfrm>
            <a:off x="0" y="5895833"/>
            <a:ext cx="2183642" cy="6960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940040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079543" y="-354175"/>
            <a:ext cx="7475147" cy="7510913"/>
          </a:xfrm>
          <a:prstGeom prst="rect">
            <a:avLst/>
          </a:prstGeom>
        </p:spPr>
      </p:pic>
      <p:sp>
        <p:nvSpPr>
          <p:cNvPr id="5" name="Rectangle 4"/>
          <p:cNvSpPr/>
          <p:nvPr/>
        </p:nvSpPr>
        <p:spPr>
          <a:xfrm>
            <a:off x="382138" y="4004565"/>
            <a:ext cx="4353636" cy="1569660"/>
          </a:xfrm>
          <a:prstGeom prst="rect">
            <a:avLst/>
          </a:prstGeom>
          <a:ln w="57150">
            <a:solidFill>
              <a:srgbClr val="00B0F0"/>
            </a:solidFill>
          </a:ln>
        </p:spPr>
        <p:txBody>
          <a:bodyPr wrap="square">
            <a:spAutoFit/>
          </a:bodyPr>
          <a:lstStyle/>
          <a:p>
            <a:r>
              <a:rPr lang="en-US" sz="2400" b="1" dirty="0" smtClean="0">
                <a:solidFill>
                  <a:srgbClr val="3B3835"/>
                </a:solidFill>
                <a:latin typeface="Helvetica Neue"/>
              </a:rPr>
              <a:t>p-value</a:t>
            </a:r>
            <a:r>
              <a:rPr lang="en-US" sz="2400" dirty="0" smtClean="0">
                <a:solidFill>
                  <a:srgbClr val="3B3835"/>
                </a:solidFill>
                <a:latin typeface="Helvetica Neue"/>
              </a:rPr>
              <a:t> </a:t>
            </a:r>
            <a:r>
              <a:rPr lang="en-US" sz="2400" dirty="0">
                <a:solidFill>
                  <a:srgbClr val="3B3835"/>
                </a:solidFill>
                <a:latin typeface="Helvetica Neue"/>
              </a:rPr>
              <a:t>is defined as the probability of obtaining a result equal to or more extreme than what was actually observed</a:t>
            </a:r>
            <a:endParaRPr lang="el-GR" sz="2400" dirty="0"/>
          </a:p>
        </p:txBody>
      </p:sp>
      <p:sp>
        <p:nvSpPr>
          <p:cNvPr id="2" name="Oval 1"/>
          <p:cNvSpPr/>
          <p:nvPr/>
        </p:nvSpPr>
        <p:spPr>
          <a:xfrm>
            <a:off x="8202305" y="0"/>
            <a:ext cx="2224586" cy="139207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769775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962140" y="-345990"/>
            <a:ext cx="9545814" cy="6412032"/>
          </a:xfrm>
          <a:prstGeom prst="rect">
            <a:avLst/>
          </a:prstGeom>
        </p:spPr>
      </p:pic>
      <p:sp>
        <p:nvSpPr>
          <p:cNvPr id="5" name="Rectangle 4"/>
          <p:cNvSpPr/>
          <p:nvPr/>
        </p:nvSpPr>
        <p:spPr>
          <a:xfrm>
            <a:off x="2527149" y="2860026"/>
            <a:ext cx="9112916" cy="137138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5700254" y="1364927"/>
            <a:ext cx="1201003" cy="47767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Connector 10"/>
          <p:cNvCxnSpPr/>
          <p:nvPr/>
        </p:nvCxnSpPr>
        <p:spPr>
          <a:xfrm flipV="1">
            <a:off x="4642107" y="4799769"/>
            <a:ext cx="864642" cy="68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8281" y="1742359"/>
            <a:ext cx="2787271" cy="1325563"/>
          </a:xfrm>
          <a:solidFill>
            <a:schemeClr val="bg1"/>
          </a:solidFill>
        </p:spPr>
        <p:txBody>
          <a:bodyPr>
            <a:normAutofit fontScale="90000"/>
          </a:bodyPr>
          <a:lstStyle/>
          <a:p>
            <a:pPr algn="ctr"/>
            <a:r>
              <a:rPr lang="en-US" dirty="0" smtClean="0">
                <a:solidFill>
                  <a:schemeClr val="accent5">
                    <a:lumMod val="50000"/>
                  </a:schemeClr>
                </a:solidFill>
              </a:rPr>
              <a:t>The Significance </a:t>
            </a:r>
            <a:r>
              <a:rPr lang="en-US" dirty="0">
                <a:solidFill>
                  <a:schemeClr val="accent5">
                    <a:lumMod val="50000"/>
                  </a:schemeClr>
                </a:solidFill>
              </a:rPr>
              <a:t>L</a:t>
            </a:r>
            <a:r>
              <a:rPr lang="en-US" dirty="0" smtClean="0">
                <a:solidFill>
                  <a:schemeClr val="accent5">
                    <a:lumMod val="50000"/>
                  </a:schemeClr>
                </a:solidFill>
              </a:rPr>
              <a:t>evel</a:t>
            </a:r>
            <a:endParaRPr lang="el-GR" dirty="0">
              <a:solidFill>
                <a:schemeClr val="accent5">
                  <a:lumMod val="50000"/>
                </a:schemeClr>
              </a:solidFill>
            </a:endParaRPr>
          </a:p>
        </p:txBody>
      </p:sp>
    </p:spTree>
    <p:extLst>
      <p:ext uri="{BB962C8B-B14F-4D97-AF65-F5344CB8AC3E}">
        <p14:creationId xmlns:p14="http://schemas.microsoft.com/office/powerpoint/2010/main" xmlns="" val="2962925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889040" y="197224"/>
            <a:ext cx="10093694" cy="6544770"/>
          </a:xfrm>
          <a:prstGeom prst="rect">
            <a:avLst/>
          </a:prstGeom>
        </p:spPr>
      </p:pic>
      <p:sp>
        <p:nvSpPr>
          <p:cNvPr id="2" name="Title 1"/>
          <p:cNvSpPr>
            <a:spLocks noGrp="1"/>
          </p:cNvSpPr>
          <p:nvPr>
            <p:ph type="title"/>
          </p:nvPr>
        </p:nvSpPr>
        <p:spPr>
          <a:xfrm>
            <a:off x="0" y="3327008"/>
            <a:ext cx="2770495" cy="45719"/>
          </a:xfrm>
        </p:spPr>
        <p:txBody>
          <a:bodyPr>
            <a:normAutofit fontScale="90000"/>
          </a:bodyPr>
          <a:lstStyle/>
          <a:p>
            <a:r>
              <a:rPr lang="en-US" b="1" dirty="0" smtClean="0">
                <a:solidFill>
                  <a:schemeClr val="accent6">
                    <a:lumMod val="50000"/>
                  </a:schemeClr>
                </a:solidFill>
              </a:rPr>
              <a:t>Calculating the Distribution</a:t>
            </a:r>
            <a:endParaRPr lang="el-GR" b="1" dirty="0">
              <a:solidFill>
                <a:schemeClr val="accent6">
                  <a:lumMod val="50000"/>
                </a:schemeClr>
              </a:solidFill>
            </a:endParaRPr>
          </a:p>
        </p:txBody>
      </p:sp>
    </p:spTree>
    <p:extLst>
      <p:ext uri="{BB962C8B-B14F-4D97-AF65-F5344CB8AC3E}">
        <p14:creationId xmlns:p14="http://schemas.microsoft.com/office/powerpoint/2010/main" xmlns="" val="2660098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801504" y="87207"/>
            <a:ext cx="10267666" cy="6770793"/>
          </a:xfrm>
          <a:prstGeom prst="rect">
            <a:avLst/>
          </a:prstGeom>
        </p:spPr>
      </p:pic>
      <p:cxnSp>
        <p:nvCxnSpPr>
          <p:cNvPr id="3" name="Straight Connector 2"/>
          <p:cNvCxnSpPr/>
          <p:nvPr/>
        </p:nvCxnSpPr>
        <p:spPr>
          <a:xfrm flipV="1">
            <a:off x="8266670" y="605481"/>
            <a:ext cx="3039762" cy="3707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636108" y="642551"/>
            <a:ext cx="4209535" cy="3707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455773" y="2286000"/>
            <a:ext cx="4810897" cy="205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0" y="2146414"/>
            <a:ext cx="2443942" cy="1325563"/>
          </a:xfrm>
        </p:spPr>
        <p:txBody>
          <a:bodyPr>
            <a:noAutofit/>
          </a:bodyPr>
          <a:lstStyle/>
          <a:p>
            <a:r>
              <a:rPr lang="en-US" dirty="0" smtClean="0">
                <a:solidFill>
                  <a:schemeClr val="accent5">
                    <a:lumMod val="50000"/>
                  </a:schemeClr>
                </a:solidFill>
              </a:rPr>
              <a:t>What you SHOULD do</a:t>
            </a:r>
            <a:endParaRPr lang="el-GR" dirty="0">
              <a:solidFill>
                <a:schemeClr val="accent5">
                  <a:lumMod val="50000"/>
                </a:schemeClr>
              </a:solidFill>
            </a:endParaRPr>
          </a:p>
        </p:txBody>
      </p:sp>
    </p:spTree>
    <p:extLst>
      <p:ext uri="{BB962C8B-B14F-4D97-AF65-F5344CB8AC3E}">
        <p14:creationId xmlns:p14="http://schemas.microsoft.com/office/powerpoint/2010/main" xmlns="" val="25235684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36478" y="232013"/>
            <a:ext cx="12028950" cy="6346208"/>
          </a:xfrm>
          <a:prstGeom prst="rect">
            <a:avLst/>
          </a:prstGeom>
        </p:spPr>
      </p:pic>
    </p:spTree>
    <p:extLst>
      <p:ext uri="{BB962C8B-B14F-4D97-AF65-F5344CB8AC3E}">
        <p14:creationId xmlns:p14="http://schemas.microsoft.com/office/powerpoint/2010/main" xmlns="" val="623806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981200" y="63500"/>
            <a:ext cx="8229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GB">
                <a:ea typeface="ＭＳ Ｐゴシック" charset="0"/>
                <a:cs typeface="+mj-cs"/>
              </a:rPr>
              <a:t>Statistical Errors</a:t>
            </a:r>
          </a:p>
        </p:txBody>
      </p:sp>
      <p:sp>
        <p:nvSpPr>
          <p:cNvPr id="465923" name="Rectangle 3"/>
          <p:cNvSpPr>
            <a:spLocks noGrp="1" noChangeArrowheads="1"/>
          </p:cNvSpPr>
          <p:nvPr>
            <p:ph type="body" idx="1"/>
          </p:nvPr>
        </p:nvSpPr>
        <p:spPr bwMode="auto">
          <a:xfrm>
            <a:off x="1175012" y="1436266"/>
            <a:ext cx="8675687" cy="45259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GB" b="1" dirty="0">
                <a:ea typeface="ＭＳ Ｐゴシック" charset="0"/>
                <a:cs typeface="+mn-cs"/>
              </a:rPr>
              <a:t>Type 1 Errors</a:t>
            </a:r>
          </a:p>
          <a:p>
            <a:pPr eaLnBrk="1" hangingPunct="1">
              <a:buFontTx/>
              <a:buNone/>
              <a:defRPr/>
            </a:pPr>
            <a:r>
              <a:rPr lang="en-GB" dirty="0">
                <a:ea typeface="ＭＳ Ｐゴシック" charset="0"/>
                <a:cs typeface="+mn-cs"/>
              </a:rPr>
              <a:t>-</a:t>
            </a:r>
            <a:r>
              <a:rPr lang="en-GB" dirty="0">
                <a:ea typeface="ＭＳ Ｐゴシック" charset="0"/>
              </a:rPr>
              <a:t>Rejecting H</a:t>
            </a:r>
            <a:r>
              <a:rPr lang="en-GB" baseline="-25000" dirty="0">
                <a:ea typeface="ＭＳ Ｐゴシック" charset="0"/>
              </a:rPr>
              <a:t>0</a:t>
            </a:r>
            <a:r>
              <a:rPr lang="en-GB" dirty="0">
                <a:ea typeface="ＭＳ Ｐゴシック" charset="0"/>
              </a:rPr>
              <a:t> when it is actually true     </a:t>
            </a:r>
          </a:p>
          <a:p>
            <a:pPr eaLnBrk="1" hangingPunct="1">
              <a:buFontTx/>
              <a:buNone/>
              <a:defRPr/>
            </a:pPr>
            <a:r>
              <a:rPr lang="en-GB" dirty="0">
                <a:ea typeface="ＭＳ Ｐゴシック" charset="0"/>
              </a:rPr>
              <a:t>-Concluding a difference when one does </a:t>
            </a:r>
            <a:r>
              <a:rPr lang="en-GB" b="1" i="1" dirty="0">
                <a:ea typeface="ＭＳ Ｐゴシック" charset="0"/>
              </a:rPr>
              <a:t>not actually exist</a:t>
            </a:r>
          </a:p>
          <a:p>
            <a:pPr eaLnBrk="1" hangingPunct="1">
              <a:defRPr/>
            </a:pPr>
            <a:endParaRPr lang="en-GB" dirty="0">
              <a:ea typeface="ＭＳ Ｐゴシック" charset="0"/>
            </a:endParaRPr>
          </a:p>
          <a:p>
            <a:pPr eaLnBrk="1" hangingPunct="1">
              <a:defRPr/>
            </a:pPr>
            <a:r>
              <a:rPr lang="en-GB" b="1" dirty="0">
                <a:ea typeface="ＭＳ Ｐゴシック" charset="0"/>
                <a:cs typeface="+mn-cs"/>
              </a:rPr>
              <a:t>Type 2 Errors</a:t>
            </a:r>
          </a:p>
          <a:p>
            <a:pPr eaLnBrk="1" hangingPunct="1">
              <a:buFontTx/>
              <a:buNone/>
              <a:defRPr/>
            </a:pPr>
            <a:r>
              <a:rPr lang="en-GB" dirty="0">
                <a:ea typeface="ＭＳ Ｐゴシック" charset="0"/>
                <a:cs typeface="+mn-cs"/>
              </a:rPr>
              <a:t>-</a:t>
            </a:r>
            <a:r>
              <a:rPr lang="en-GB" dirty="0">
                <a:ea typeface="ＭＳ Ｐゴシック" charset="0"/>
              </a:rPr>
              <a:t>Accepting H</a:t>
            </a:r>
            <a:r>
              <a:rPr lang="en-GB" baseline="-25000" dirty="0">
                <a:ea typeface="ＭＳ Ｐゴシック" charset="0"/>
              </a:rPr>
              <a:t>0</a:t>
            </a:r>
            <a:r>
              <a:rPr lang="en-GB" dirty="0">
                <a:ea typeface="ＭＳ Ｐゴシック" charset="0"/>
              </a:rPr>
              <a:t> when it is actually false (e.g. previous slide)</a:t>
            </a:r>
          </a:p>
          <a:p>
            <a:pPr eaLnBrk="1" hangingPunct="1">
              <a:buFontTx/>
              <a:buNone/>
              <a:defRPr/>
            </a:pPr>
            <a:r>
              <a:rPr lang="en-GB" dirty="0">
                <a:ea typeface="ＭＳ Ｐゴシック" charset="0"/>
              </a:rPr>
              <a:t>-Concluding no difference when </a:t>
            </a:r>
            <a:r>
              <a:rPr lang="en-GB" b="1" dirty="0">
                <a:ea typeface="ＭＳ Ｐゴシック" charset="0"/>
              </a:rPr>
              <a:t>one does exist</a:t>
            </a:r>
          </a:p>
          <a:p>
            <a:pPr eaLnBrk="1" hangingPunct="1">
              <a:buFontTx/>
              <a:buNone/>
              <a:defRPr/>
            </a:pPr>
            <a:r>
              <a:rPr lang="en-GB" dirty="0">
                <a:ea typeface="ＭＳ Ｐゴシック" charset="0"/>
                <a:cs typeface="+mn-cs"/>
              </a:rPr>
              <a:t>	</a:t>
            </a:r>
          </a:p>
        </p:txBody>
      </p:sp>
      <p:sp>
        <p:nvSpPr>
          <p:cNvPr id="465924" name="Text Box 4"/>
          <p:cNvSpPr txBox="1">
            <a:spLocks noChangeArrowheads="1"/>
          </p:cNvSpPr>
          <p:nvPr/>
        </p:nvSpPr>
        <p:spPr bwMode="auto">
          <a:xfrm>
            <a:off x="464023" y="5745718"/>
            <a:ext cx="11468669" cy="89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GB" sz="2600" dirty="0"/>
              <a:t>Errors can occur due to </a:t>
            </a:r>
            <a:r>
              <a:rPr lang="en-GB" sz="2600" b="1" dirty="0">
                <a:solidFill>
                  <a:schemeClr val="accent6">
                    <a:lumMod val="75000"/>
                  </a:schemeClr>
                </a:solidFill>
              </a:rPr>
              <a:t>biased/inadequate sampling, poor experimental design</a:t>
            </a:r>
            <a:r>
              <a:rPr lang="en-GB" sz="2600" dirty="0">
                <a:solidFill>
                  <a:schemeClr val="accent6">
                    <a:lumMod val="75000"/>
                  </a:schemeClr>
                </a:solidFill>
              </a:rPr>
              <a:t> </a:t>
            </a:r>
            <a:r>
              <a:rPr lang="en-GB" sz="2600" dirty="0"/>
              <a:t>or the</a:t>
            </a:r>
            <a:r>
              <a:rPr lang="en-GB" sz="2600" dirty="0">
                <a:solidFill>
                  <a:schemeClr val="accent6">
                    <a:lumMod val="75000"/>
                  </a:schemeClr>
                </a:solidFill>
              </a:rPr>
              <a:t> use of </a:t>
            </a:r>
            <a:r>
              <a:rPr lang="en-GB" sz="2600" b="1" dirty="0">
                <a:solidFill>
                  <a:schemeClr val="accent6">
                    <a:lumMod val="75000"/>
                  </a:schemeClr>
                </a:solidFill>
              </a:rPr>
              <a:t>inappropriate/non-parametric</a:t>
            </a:r>
            <a:r>
              <a:rPr lang="en-GB" sz="2600" dirty="0">
                <a:solidFill>
                  <a:schemeClr val="accent6">
                    <a:lumMod val="75000"/>
                  </a:schemeClr>
                </a:solidFill>
              </a:rPr>
              <a:t> tests.</a:t>
            </a:r>
          </a:p>
        </p:txBody>
      </p:sp>
    </p:spTree>
    <p:extLst>
      <p:ext uri="{BB962C8B-B14F-4D97-AF65-F5344CB8AC3E}">
        <p14:creationId xmlns:p14="http://schemas.microsoft.com/office/powerpoint/2010/main" xmlns="" val="10265558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5923">
                                            <p:txEl>
                                              <p:pRg st="1" end="1"/>
                                            </p:txEl>
                                          </p:spTgt>
                                        </p:tgtEl>
                                        <p:attrNameLst>
                                          <p:attrName>style.visibility</p:attrName>
                                        </p:attrNameLst>
                                      </p:cBhvr>
                                      <p:to>
                                        <p:strVal val="visible"/>
                                      </p:to>
                                    </p:set>
                                    <p:animEffect transition="in" filter="fade">
                                      <p:cBhvr>
                                        <p:cTn id="7" dur="2000"/>
                                        <p:tgtEl>
                                          <p:spTgt spid="465923">
                                            <p:txEl>
                                              <p:pRg st="1" end="1"/>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465923">
                                            <p:txEl>
                                              <p:pRg st="2" end="2"/>
                                            </p:txEl>
                                          </p:spTgt>
                                        </p:tgtEl>
                                        <p:attrNameLst>
                                          <p:attrName>style.visibility</p:attrName>
                                        </p:attrNameLst>
                                      </p:cBhvr>
                                      <p:to>
                                        <p:strVal val="visible"/>
                                      </p:to>
                                    </p:set>
                                    <p:animEffect transition="in" filter="fade">
                                      <p:cBhvr>
                                        <p:cTn id="11" dur="2000"/>
                                        <p:tgtEl>
                                          <p:spTgt spid="465923">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65923">
                                            <p:txEl>
                                              <p:pRg st="4" end="4"/>
                                            </p:txEl>
                                          </p:spTgt>
                                        </p:tgtEl>
                                        <p:attrNameLst>
                                          <p:attrName>style.visibility</p:attrName>
                                        </p:attrNameLst>
                                      </p:cBhvr>
                                      <p:to>
                                        <p:strVal val="visible"/>
                                      </p:to>
                                    </p:set>
                                    <p:animEffect transition="in" filter="fade">
                                      <p:cBhvr>
                                        <p:cTn id="16" dur="2000"/>
                                        <p:tgtEl>
                                          <p:spTgt spid="465923">
                                            <p:txEl>
                                              <p:pRg st="4" end="4"/>
                                            </p:txEl>
                                          </p:spTgt>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465923">
                                            <p:txEl>
                                              <p:pRg st="5" end="5"/>
                                            </p:txEl>
                                          </p:spTgt>
                                        </p:tgtEl>
                                        <p:attrNameLst>
                                          <p:attrName>style.visibility</p:attrName>
                                        </p:attrNameLst>
                                      </p:cBhvr>
                                      <p:to>
                                        <p:strVal val="visible"/>
                                      </p:to>
                                    </p:set>
                                    <p:animEffect transition="in" filter="fade">
                                      <p:cBhvr>
                                        <p:cTn id="20" dur="2000"/>
                                        <p:tgtEl>
                                          <p:spTgt spid="465923">
                                            <p:txEl>
                                              <p:pRg st="5" end="5"/>
                                            </p:txEl>
                                          </p:spTgt>
                                        </p:tgtEl>
                                      </p:cBhvr>
                                    </p:animEffect>
                                  </p:childTnLst>
                                </p:cTn>
                              </p:par>
                            </p:childTnLst>
                          </p:cTn>
                        </p:par>
                        <p:par>
                          <p:cTn id="21" fill="hold" nodeType="afterGroup">
                            <p:stCondLst>
                              <p:cond delay="4000"/>
                            </p:stCondLst>
                            <p:childTnLst>
                              <p:par>
                                <p:cTn id="22" presetID="10" presetClass="entr" presetSubtype="0" fill="hold" nodeType="afterEffect">
                                  <p:stCondLst>
                                    <p:cond delay="0"/>
                                  </p:stCondLst>
                                  <p:childTnLst>
                                    <p:set>
                                      <p:cBhvr>
                                        <p:cTn id="23" dur="1" fill="hold">
                                          <p:stCondLst>
                                            <p:cond delay="0"/>
                                          </p:stCondLst>
                                        </p:cTn>
                                        <p:tgtEl>
                                          <p:spTgt spid="465923">
                                            <p:txEl>
                                              <p:pRg st="6" end="6"/>
                                            </p:txEl>
                                          </p:spTgt>
                                        </p:tgtEl>
                                        <p:attrNameLst>
                                          <p:attrName>style.visibility</p:attrName>
                                        </p:attrNameLst>
                                      </p:cBhvr>
                                      <p:to>
                                        <p:strVal val="visible"/>
                                      </p:to>
                                    </p:set>
                                    <p:animEffect transition="in" filter="fade">
                                      <p:cBhvr>
                                        <p:cTn id="24" dur="2000"/>
                                        <p:tgtEl>
                                          <p:spTgt spid="465923">
                                            <p:txEl>
                                              <p:pRg st="6" end="6"/>
                                            </p:txEl>
                                          </p:spTgt>
                                        </p:tgtEl>
                                      </p:cBhvr>
                                    </p:animEffect>
                                  </p:childTnLst>
                                </p:cTn>
                              </p:par>
                            </p:childTnLst>
                          </p:cTn>
                        </p:par>
                        <p:par>
                          <p:cTn id="25" fill="hold" nodeType="afterGroup">
                            <p:stCondLst>
                              <p:cond delay="6000"/>
                            </p:stCondLst>
                            <p:childTnLst>
                              <p:par>
                                <p:cTn id="26" presetID="10" presetClass="entr" presetSubtype="0" fill="hold" nodeType="afterEffect">
                                  <p:stCondLst>
                                    <p:cond delay="0"/>
                                  </p:stCondLst>
                                  <p:childTnLst>
                                    <p:set>
                                      <p:cBhvr>
                                        <p:cTn id="27" dur="1" fill="hold">
                                          <p:stCondLst>
                                            <p:cond delay="0"/>
                                          </p:stCondLst>
                                        </p:cTn>
                                        <p:tgtEl>
                                          <p:spTgt spid="465924">
                                            <p:txEl>
                                              <p:pRg st="0" end="0"/>
                                            </p:txEl>
                                          </p:spTgt>
                                        </p:tgtEl>
                                        <p:attrNameLst>
                                          <p:attrName>style.visibility</p:attrName>
                                        </p:attrNameLst>
                                      </p:cBhvr>
                                      <p:to>
                                        <p:strVal val="visible"/>
                                      </p:to>
                                    </p:set>
                                    <p:animEffect transition="in" filter="fade">
                                      <p:cBhvr>
                                        <p:cTn id="28" dur="2000"/>
                                        <p:tgtEl>
                                          <p:spTgt spid="4659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15370" y="105818"/>
            <a:ext cx="10515600" cy="1067889"/>
          </a:xfrm>
        </p:spPr>
        <p:txBody>
          <a:bodyPr/>
          <a:lstStyle/>
          <a:p>
            <a:pPr eaLnBrk="1" hangingPunct="1"/>
            <a:r>
              <a:rPr lang="en-US" altLang="el-GR" dirty="0" smtClean="0"/>
              <a:t>Regarding the Choice of a Test</a:t>
            </a:r>
          </a:p>
        </p:txBody>
      </p:sp>
      <p:sp>
        <p:nvSpPr>
          <p:cNvPr id="38915" name="Rectangle 3"/>
          <p:cNvSpPr>
            <a:spLocks noGrp="1" noChangeArrowheads="1"/>
          </p:cNvSpPr>
          <p:nvPr>
            <p:ph type="body" idx="1"/>
          </p:nvPr>
        </p:nvSpPr>
        <p:spPr>
          <a:xfrm>
            <a:off x="122830" y="1825625"/>
            <a:ext cx="12069169" cy="4351338"/>
          </a:xfrm>
        </p:spPr>
        <p:txBody>
          <a:bodyPr>
            <a:normAutofit/>
          </a:bodyPr>
          <a:lstStyle/>
          <a:p>
            <a:pPr marL="0" indent="0" eaLnBrk="1" hangingPunct="1">
              <a:buNone/>
            </a:pPr>
            <a:r>
              <a:rPr lang="en-US" altLang="el-GR" b="1" dirty="0">
                <a:solidFill>
                  <a:schemeClr val="accent6">
                    <a:lumMod val="50000"/>
                  </a:schemeClr>
                </a:solidFill>
              </a:rPr>
              <a:t>When we cannot reject </a:t>
            </a:r>
            <a:r>
              <a:rPr lang="en-US" altLang="el-GR" b="1" i="1" dirty="0" smtClean="0">
                <a:solidFill>
                  <a:schemeClr val="accent6">
                    <a:lumMod val="50000"/>
                  </a:schemeClr>
                </a:solidFill>
              </a:rPr>
              <a:t>H</a:t>
            </a:r>
            <a:r>
              <a:rPr lang="en-US" altLang="el-GR" b="1" i="1" baseline="-25000" dirty="0" smtClean="0">
                <a:solidFill>
                  <a:schemeClr val="accent6">
                    <a:lumMod val="50000"/>
                  </a:schemeClr>
                </a:solidFill>
              </a:rPr>
              <a:t>0,  </a:t>
            </a:r>
            <a:r>
              <a:rPr lang="en-US" altLang="el-GR" b="1" dirty="0" smtClean="0">
                <a:solidFill>
                  <a:schemeClr val="accent6">
                    <a:lumMod val="50000"/>
                  </a:schemeClr>
                </a:solidFill>
              </a:rPr>
              <a:t>it does </a:t>
            </a:r>
            <a:r>
              <a:rPr lang="en-US" altLang="el-GR" b="1" i="1" u="sng" dirty="0">
                <a:solidFill>
                  <a:schemeClr val="accent6">
                    <a:lumMod val="50000"/>
                  </a:schemeClr>
                </a:solidFill>
              </a:rPr>
              <a:t>not</a:t>
            </a:r>
            <a:r>
              <a:rPr lang="en-US" altLang="el-GR" b="1" i="1" dirty="0">
                <a:solidFill>
                  <a:schemeClr val="accent6">
                    <a:lumMod val="50000"/>
                  </a:schemeClr>
                </a:solidFill>
              </a:rPr>
              <a:t> </a:t>
            </a:r>
            <a:r>
              <a:rPr lang="en-US" altLang="el-GR" b="1" dirty="0">
                <a:solidFill>
                  <a:schemeClr val="accent6">
                    <a:lumMod val="50000"/>
                  </a:schemeClr>
                </a:solidFill>
              </a:rPr>
              <a:t>mean </a:t>
            </a:r>
            <a:r>
              <a:rPr lang="en-US" altLang="el-GR" b="1" i="1" dirty="0">
                <a:solidFill>
                  <a:schemeClr val="accent6">
                    <a:lumMod val="50000"/>
                  </a:schemeClr>
                </a:solidFill>
              </a:rPr>
              <a:t>H</a:t>
            </a:r>
            <a:r>
              <a:rPr lang="en-US" altLang="el-GR" b="1" i="1" baseline="-25000" dirty="0">
                <a:solidFill>
                  <a:schemeClr val="accent6">
                    <a:lumMod val="50000"/>
                  </a:schemeClr>
                </a:solidFill>
              </a:rPr>
              <a:t>1</a:t>
            </a:r>
            <a:r>
              <a:rPr lang="en-US" altLang="el-GR" b="1" dirty="0">
                <a:solidFill>
                  <a:schemeClr val="accent6">
                    <a:lumMod val="50000"/>
                  </a:schemeClr>
                </a:solidFill>
              </a:rPr>
              <a:t> </a:t>
            </a:r>
            <a:r>
              <a:rPr lang="en-US" altLang="el-GR" b="1" dirty="0" smtClean="0">
                <a:solidFill>
                  <a:schemeClr val="accent6">
                    <a:lumMod val="50000"/>
                  </a:schemeClr>
                </a:solidFill>
              </a:rPr>
              <a:t>holds!</a:t>
            </a:r>
            <a:endParaRPr lang="en-US" altLang="el-GR" b="1" dirty="0">
              <a:solidFill>
                <a:schemeClr val="accent6">
                  <a:lumMod val="50000"/>
                </a:schemeClr>
              </a:solidFill>
            </a:endParaRPr>
          </a:p>
          <a:p>
            <a:pPr eaLnBrk="1" hangingPunct="1"/>
            <a:r>
              <a:rPr lang="en-US" altLang="el-GR" dirty="0"/>
              <a:t>It could be that we </a:t>
            </a:r>
            <a:r>
              <a:rPr lang="en-US" altLang="el-GR" dirty="0" smtClean="0"/>
              <a:t>do </a:t>
            </a:r>
            <a:r>
              <a:rPr lang="en-US" altLang="el-GR" b="1" dirty="0" smtClean="0"/>
              <a:t>not have </a:t>
            </a:r>
            <a:r>
              <a:rPr lang="en-US" altLang="el-GR" b="1" dirty="0"/>
              <a:t>enough power</a:t>
            </a:r>
            <a:r>
              <a:rPr lang="en-US" altLang="el-GR" dirty="0"/>
              <a:t>, i.e.,</a:t>
            </a:r>
          </a:p>
          <a:p>
            <a:pPr marL="457200" lvl="1" indent="0" eaLnBrk="1" hangingPunct="1">
              <a:buNone/>
            </a:pPr>
            <a:r>
              <a:rPr lang="en-US" altLang="el-GR" sz="2800" i="1" dirty="0"/>
              <a:t>H</a:t>
            </a:r>
            <a:r>
              <a:rPr lang="en-US" altLang="el-GR" sz="2800" i="1" baseline="-25000" dirty="0"/>
              <a:t>1</a:t>
            </a:r>
            <a:r>
              <a:rPr lang="en-US" altLang="el-GR" sz="2800" baseline="-25000" dirty="0"/>
              <a:t> </a:t>
            </a:r>
            <a:r>
              <a:rPr lang="en-US" altLang="el-GR" sz="2800" dirty="0"/>
              <a:t>is not that “</a:t>
            </a:r>
            <a:r>
              <a:rPr lang="en-US" altLang="el-GR" sz="2800" b="1" dirty="0"/>
              <a:t>different enough” </a:t>
            </a:r>
            <a:r>
              <a:rPr lang="en-US" altLang="el-GR" sz="2800" dirty="0"/>
              <a:t>from </a:t>
            </a:r>
            <a:r>
              <a:rPr lang="en-US" altLang="el-GR" sz="2800" i="1" dirty="0"/>
              <a:t>H</a:t>
            </a:r>
            <a:r>
              <a:rPr lang="en-US" altLang="el-GR" sz="2800" i="1" baseline="-25000" dirty="0"/>
              <a:t>0</a:t>
            </a:r>
            <a:r>
              <a:rPr lang="en-US" altLang="el-GR" sz="2800" baseline="-25000" dirty="0"/>
              <a:t> </a:t>
            </a:r>
            <a:r>
              <a:rPr lang="en-US" altLang="el-GR" sz="2800" dirty="0"/>
              <a:t>to distinguish it with the </a:t>
            </a:r>
            <a:r>
              <a:rPr lang="en-US" altLang="el-GR" sz="2800" b="1" dirty="0"/>
              <a:t>given sample size </a:t>
            </a:r>
            <a:endParaRPr lang="en-US" altLang="el-GR" sz="2800" b="1" dirty="0" smtClean="0"/>
          </a:p>
          <a:p>
            <a:pPr marL="457200" lvl="1" indent="0" eaLnBrk="1" hangingPunct="1">
              <a:buNone/>
            </a:pPr>
            <a:r>
              <a:rPr lang="en-US" altLang="el-GR" sz="2800" dirty="0"/>
              <a:t>o</a:t>
            </a:r>
            <a:r>
              <a:rPr lang="en-US" altLang="el-GR" sz="2800" dirty="0" smtClean="0"/>
              <a:t>f </a:t>
            </a:r>
            <a:r>
              <a:rPr lang="en-US" altLang="el-GR" sz="2800" dirty="0"/>
              <a:t>all possible tests for a hypothesis choose the one with the maximum </a:t>
            </a:r>
            <a:r>
              <a:rPr lang="en-US" altLang="el-GR" sz="2800" dirty="0" smtClean="0"/>
              <a:t>power</a:t>
            </a:r>
          </a:p>
          <a:p>
            <a:pPr marL="457200" lvl="1" indent="0" eaLnBrk="1" hangingPunct="1">
              <a:buNone/>
            </a:pPr>
            <a:endParaRPr lang="en-US" altLang="el-GR" dirty="0"/>
          </a:p>
          <a:p>
            <a:pPr marL="0" indent="0">
              <a:buNone/>
            </a:pPr>
            <a:r>
              <a:rPr lang="en-US" altLang="el-GR" b="1" dirty="0" smtClean="0"/>
              <a:t>Power analysis </a:t>
            </a:r>
            <a:r>
              <a:rPr lang="en-US" altLang="el-GR" dirty="0" smtClean="0"/>
              <a:t>methods need to be employed.</a:t>
            </a:r>
            <a:endParaRPr lang="en-US" altLang="el-GR" sz="2800" dirty="0"/>
          </a:p>
        </p:txBody>
      </p:sp>
    </p:spTree>
    <p:extLst>
      <p:ext uri="{BB962C8B-B14F-4D97-AF65-F5344CB8AC3E}">
        <p14:creationId xmlns:p14="http://schemas.microsoft.com/office/powerpoint/2010/main" xmlns="" val="3689212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orrelation vs caus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3598" y="0"/>
            <a:ext cx="9703542" cy="6870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0165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00" y="1064988"/>
            <a:ext cx="3607955" cy="4216539"/>
          </a:xfrm>
          <a:prstGeom prst="rect">
            <a:avLst/>
          </a:prstGeom>
          <a:solidFill>
            <a:schemeClr val="accent6">
              <a:lumMod val="20000"/>
              <a:lumOff val="80000"/>
            </a:schemeClr>
          </a:solidFill>
        </p:spPr>
        <p:txBody>
          <a:bodyPr wrap="square">
            <a:spAutoFit/>
          </a:bodyPr>
          <a:lstStyle/>
          <a:p>
            <a:pPr algn="ctr"/>
            <a:r>
              <a:rPr lang="en-US" sz="4400" b="1" dirty="0" smtClean="0"/>
              <a:t>Pearson Correlation </a:t>
            </a:r>
          </a:p>
          <a:p>
            <a:pPr algn="ctr"/>
            <a:r>
              <a:rPr lang="en-US" sz="4400" dirty="0" smtClean="0"/>
              <a:t>of</a:t>
            </a:r>
            <a:r>
              <a:rPr lang="en-US" sz="4400" b="1" dirty="0" smtClean="0"/>
              <a:t> </a:t>
            </a:r>
            <a:r>
              <a:rPr lang="en-US" sz="4400" dirty="0" smtClean="0"/>
              <a:t>two variables X &amp; Y  (</a:t>
            </a:r>
            <a:r>
              <a:rPr lang="el-GR" sz="4400" dirty="0" smtClean="0"/>
              <a:t>ρ</a:t>
            </a:r>
            <a:r>
              <a:rPr lang="el-GR" sz="4400" baseline="-25000" dirty="0" smtClean="0"/>
              <a:t>Χ,Υ</a:t>
            </a:r>
            <a:r>
              <a:rPr lang="en-US" sz="4400" dirty="0" smtClean="0"/>
              <a:t>)</a:t>
            </a:r>
          </a:p>
          <a:p>
            <a:r>
              <a:rPr lang="en-US" sz="2400" dirty="0" smtClean="0"/>
              <a:t/>
            </a:r>
            <a:br>
              <a:rPr lang="en-US" sz="2400" dirty="0" smtClean="0"/>
            </a:br>
            <a:endParaRPr lang="el-GR" sz="2400" dirty="0"/>
          </a:p>
        </p:txBody>
      </p:sp>
      <p:pic>
        <p:nvPicPr>
          <p:cNvPr id="4" name="Picture 3"/>
          <p:cNvPicPr>
            <a:picLocks noChangeAspect="1"/>
          </p:cNvPicPr>
          <p:nvPr/>
        </p:nvPicPr>
        <p:blipFill>
          <a:blip r:embed="rId2" cstate="print"/>
          <a:stretch>
            <a:fillRect/>
          </a:stretch>
        </p:blipFill>
        <p:spPr>
          <a:xfrm>
            <a:off x="4044600" y="222250"/>
            <a:ext cx="8499916" cy="6635750"/>
          </a:xfrm>
          <a:prstGeom prst="rect">
            <a:avLst/>
          </a:prstGeom>
        </p:spPr>
      </p:pic>
    </p:spTree>
    <p:extLst>
      <p:ext uri="{BB962C8B-B14F-4D97-AF65-F5344CB8AC3E}">
        <p14:creationId xmlns:p14="http://schemas.microsoft.com/office/powerpoint/2010/main" xmlns="" val="353261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l-GR" dirty="0" smtClean="0"/>
              <a:t>Notation for the following slides</a:t>
            </a:r>
            <a:endParaRPr lang="el-GR" altLang="el-GR" dirty="0" smtClean="0"/>
          </a:p>
        </p:txBody>
      </p:sp>
      <p:sp>
        <p:nvSpPr>
          <p:cNvPr id="11267" name="Rectangle 3"/>
          <p:cNvSpPr>
            <a:spLocks noGrp="1" noChangeArrowheads="1"/>
          </p:cNvSpPr>
          <p:nvPr>
            <p:ph type="body" idx="1"/>
          </p:nvPr>
        </p:nvSpPr>
        <p:spPr>
          <a:xfrm>
            <a:off x="838200" y="1690688"/>
            <a:ext cx="10515600" cy="4351338"/>
          </a:xfrm>
        </p:spPr>
        <p:txBody>
          <a:bodyPr/>
          <a:lstStyle/>
          <a:p>
            <a:pPr eaLnBrk="1" hangingPunct="1"/>
            <a:r>
              <a:rPr lang="en-US" altLang="el-GR" b="1" dirty="0" smtClean="0">
                <a:solidFill>
                  <a:schemeClr val="accent6">
                    <a:lumMod val="75000"/>
                  </a:schemeClr>
                </a:solidFill>
              </a:rPr>
              <a:t>Random variables </a:t>
            </a:r>
            <a:r>
              <a:rPr lang="en-US" altLang="el-GR" dirty="0" smtClean="0"/>
              <a:t>are denoted with a </a:t>
            </a:r>
            <a:r>
              <a:rPr lang="en-US" altLang="el-GR" i="1" dirty="0" smtClean="0"/>
              <a:t>capital</a:t>
            </a:r>
            <a:r>
              <a:rPr lang="en-US" altLang="el-GR" dirty="0" smtClean="0"/>
              <a:t> letter, e.g., </a:t>
            </a:r>
            <a:r>
              <a:rPr lang="en-US" altLang="el-GR" b="1" i="1" dirty="0" smtClean="0"/>
              <a:t>X</a:t>
            </a:r>
            <a:endParaRPr lang="en-US" altLang="el-GR" b="1" dirty="0" smtClean="0"/>
          </a:p>
          <a:p>
            <a:pPr eaLnBrk="1" hangingPunct="1"/>
            <a:r>
              <a:rPr lang="en-US" altLang="el-GR" b="1" dirty="0" smtClean="0">
                <a:solidFill>
                  <a:srgbClr val="FF0000"/>
                </a:solidFill>
              </a:rPr>
              <a:t>Observed quantities </a:t>
            </a:r>
            <a:r>
              <a:rPr lang="en-US" altLang="el-GR" dirty="0" smtClean="0"/>
              <a:t>of random variables are denoted with their corresponding </a:t>
            </a:r>
            <a:r>
              <a:rPr lang="en-US" altLang="el-GR" i="1" dirty="0" smtClean="0"/>
              <a:t>small </a:t>
            </a:r>
            <a:r>
              <a:rPr lang="en-US" altLang="el-GR" dirty="0" smtClean="0"/>
              <a:t>letter </a:t>
            </a:r>
            <a:r>
              <a:rPr lang="en-US" altLang="el-GR" b="1" i="1" dirty="0" smtClean="0"/>
              <a:t>x</a:t>
            </a:r>
            <a:endParaRPr lang="en-US" altLang="el-GR" b="1" dirty="0" smtClean="0"/>
          </a:p>
          <a:p>
            <a:pPr marL="0" indent="0" eaLnBrk="1" hangingPunct="1">
              <a:buNone/>
            </a:pPr>
            <a:endParaRPr lang="en-US" altLang="el-GR" dirty="0" smtClean="0"/>
          </a:p>
          <a:p>
            <a:pPr marL="0" indent="0" eaLnBrk="1" hangingPunct="1">
              <a:buNone/>
            </a:pPr>
            <a:r>
              <a:rPr lang="en-US" altLang="el-GR" dirty="0" smtClean="0"/>
              <a:t>Example:</a:t>
            </a:r>
          </a:p>
          <a:p>
            <a:pPr lvl="1" eaLnBrk="1" hangingPunct="1"/>
            <a:r>
              <a:rPr lang="en-US" altLang="el-GR" dirty="0" smtClean="0"/>
              <a:t>G is the expression level of a specific gene in a patient</a:t>
            </a:r>
          </a:p>
          <a:p>
            <a:pPr lvl="1" eaLnBrk="1" hangingPunct="1"/>
            <a:r>
              <a:rPr lang="en-US" altLang="el-GR" i="1" dirty="0" smtClean="0"/>
              <a:t>g </a:t>
            </a:r>
            <a:r>
              <a:rPr lang="en-US" altLang="el-GR" dirty="0" smtClean="0"/>
              <a:t>is the measured expression level of the game in a </a:t>
            </a:r>
            <a:r>
              <a:rPr lang="en-US" altLang="el-GR" b="1" i="1" dirty="0" smtClean="0">
                <a:solidFill>
                  <a:srgbClr val="0070C0"/>
                </a:solidFill>
              </a:rPr>
              <a:t>specific </a:t>
            </a:r>
            <a:r>
              <a:rPr lang="en-US" altLang="el-GR" b="1" dirty="0" smtClean="0">
                <a:solidFill>
                  <a:srgbClr val="0070C0"/>
                </a:solidFill>
              </a:rPr>
              <a:t>patient</a:t>
            </a:r>
            <a:endParaRPr lang="el-GR" altLang="el-GR" b="1" i="1" dirty="0" smtClean="0">
              <a:solidFill>
                <a:srgbClr val="0070C0"/>
              </a:solidFill>
            </a:endParaRPr>
          </a:p>
        </p:txBody>
      </p:sp>
    </p:spTree>
    <p:extLst>
      <p:ext uri="{BB962C8B-B14F-4D97-AF65-F5344CB8AC3E}">
        <p14:creationId xmlns:p14="http://schemas.microsoft.com/office/powerpoint/2010/main" xmlns="" val="7024195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601884"/>
            <a:ext cx="9959340" cy="4967785"/>
          </a:xfrm>
          <a:prstGeom prst="rect">
            <a:avLst/>
          </a:prstGeom>
        </p:spPr>
      </p:pic>
      <p:sp>
        <p:nvSpPr>
          <p:cNvPr id="5" name="Rectangle 4"/>
          <p:cNvSpPr/>
          <p:nvPr/>
        </p:nvSpPr>
        <p:spPr>
          <a:xfrm>
            <a:off x="0" y="0"/>
            <a:ext cx="12078269" cy="769441"/>
          </a:xfrm>
          <a:prstGeom prst="rect">
            <a:avLst/>
          </a:prstGeom>
        </p:spPr>
        <p:txBody>
          <a:bodyPr wrap="square">
            <a:spAutoFit/>
          </a:bodyPr>
          <a:lstStyle/>
          <a:p>
            <a:r>
              <a:rPr lang="en-US" sz="4400" dirty="0">
                <a:solidFill>
                  <a:srgbClr val="222222"/>
                </a:solidFill>
                <a:latin typeface="Arial" panose="020B0604020202020204" pitchFamily="34" charset="0"/>
              </a:rPr>
              <a:t>S</a:t>
            </a:r>
            <a:r>
              <a:rPr lang="en-US" sz="4400" i="1" dirty="0" smtClean="0">
                <a:solidFill>
                  <a:srgbClr val="222222"/>
                </a:solidFill>
                <a:latin typeface="Arial" panose="020B0604020202020204" pitchFamily="34" charset="0"/>
              </a:rPr>
              <a:t>ample Pearson </a:t>
            </a:r>
            <a:r>
              <a:rPr lang="en-US" sz="4400" i="1" dirty="0">
                <a:solidFill>
                  <a:srgbClr val="222222"/>
                </a:solidFill>
                <a:latin typeface="Arial" panose="020B0604020202020204" pitchFamily="34" charset="0"/>
              </a:rPr>
              <a:t>correlation </a:t>
            </a:r>
            <a:r>
              <a:rPr lang="en-US" sz="4400" i="1" dirty="0" smtClean="0">
                <a:solidFill>
                  <a:srgbClr val="222222"/>
                </a:solidFill>
                <a:latin typeface="Arial" panose="020B0604020202020204" pitchFamily="34" charset="0"/>
              </a:rPr>
              <a:t>coefficient</a:t>
            </a:r>
            <a:r>
              <a:rPr lang="en-US" sz="4400" dirty="0" smtClean="0">
                <a:solidFill>
                  <a:srgbClr val="222222"/>
                </a:solidFill>
                <a:latin typeface="Arial" panose="020B0604020202020204" pitchFamily="34" charset="0"/>
              </a:rPr>
              <a:t> </a:t>
            </a:r>
          </a:p>
        </p:txBody>
      </p:sp>
      <p:sp>
        <p:nvSpPr>
          <p:cNvPr id="6" name="Rectangle 5"/>
          <p:cNvSpPr/>
          <p:nvPr/>
        </p:nvSpPr>
        <p:spPr>
          <a:xfrm>
            <a:off x="7233313" y="3148800"/>
            <a:ext cx="4626593" cy="830997"/>
          </a:xfrm>
          <a:prstGeom prst="rect">
            <a:avLst/>
          </a:prstGeom>
        </p:spPr>
        <p:txBody>
          <a:bodyPr wrap="square">
            <a:spAutoFit/>
          </a:bodyPr>
          <a:lstStyle/>
          <a:p>
            <a:r>
              <a:rPr lang="en-US" sz="2400" dirty="0">
                <a:solidFill>
                  <a:srgbClr val="222222"/>
                </a:solidFill>
                <a:latin typeface="Arial" panose="020B0604020202020204" pitchFamily="34" charset="0"/>
              </a:rPr>
              <a:t>Datasets {</a:t>
            </a:r>
            <a:r>
              <a:rPr lang="en-US" sz="2400" i="1" dirty="0">
                <a:solidFill>
                  <a:srgbClr val="222222"/>
                </a:solidFill>
                <a:latin typeface="Arial" panose="020B0604020202020204" pitchFamily="34" charset="0"/>
              </a:rPr>
              <a:t>x</a:t>
            </a:r>
            <a:r>
              <a:rPr lang="en-US" sz="2400" baseline="-25000" dirty="0">
                <a:solidFill>
                  <a:srgbClr val="222222"/>
                </a:solidFill>
                <a:latin typeface="Arial" panose="020B0604020202020204" pitchFamily="34" charset="0"/>
              </a:rPr>
              <a:t>1</a:t>
            </a:r>
            <a:r>
              <a:rPr lang="en-US" sz="2400" dirty="0">
                <a:solidFill>
                  <a:srgbClr val="222222"/>
                </a:solidFill>
                <a:latin typeface="Arial" panose="020B0604020202020204" pitchFamily="34" charset="0"/>
              </a:rPr>
              <a:t>,...,</a:t>
            </a:r>
            <a:r>
              <a:rPr lang="en-US" sz="2400" i="1" dirty="0" err="1">
                <a:solidFill>
                  <a:srgbClr val="222222"/>
                </a:solidFill>
                <a:latin typeface="Arial" panose="020B0604020202020204" pitchFamily="34" charset="0"/>
              </a:rPr>
              <a:t>x</a:t>
            </a:r>
            <a:r>
              <a:rPr lang="en-US" sz="2400" i="1" baseline="-25000" dirty="0" err="1">
                <a:solidFill>
                  <a:srgbClr val="222222"/>
                </a:solidFill>
                <a:latin typeface="Arial" panose="020B0604020202020204" pitchFamily="34" charset="0"/>
              </a:rPr>
              <a:t>n</a:t>
            </a:r>
            <a:r>
              <a:rPr lang="en-US" sz="2400" dirty="0">
                <a:solidFill>
                  <a:srgbClr val="222222"/>
                </a:solidFill>
                <a:latin typeface="Arial" panose="020B0604020202020204" pitchFamily="34" charset="0"/>
              </a:rPr>
              <a:t>} &amp; {</a:t>
            </a:r>
            <a:r>
              <a:rPr lang="en-US" sz="2400" i="1" dirty="0">
                <a:solidFill>
                  <a:srgbClr val="222222"/>
                </a:solidFill>
                <a:latin typeface="Arial" panose="020B0604020202020204" pitchFamily="34" charset="0"/>
              </a:rPr>
              <a:t>y</a:t>
            </a:r>
            <a:r>
              <a:rPr lang="en-US" sz="2400" baseline="-25000" dirty="0">
                <a:solidFill>
                  <a:srgbClr val="222222"/>
                </a:solidFill>
                <a:latin typeface="Arial" panose="020B0604020202020204" pitchFamily="34" charset="0"/>
              </a:rPr>
              <a:t>1</a:t>
            </a:r>
            <a:r>
              <a:rPr lang="en-US" sz="2400" dirty="0">
                <a:solidFill>
                  <a:srgbClr val="222222"/>
                </a:solidFill>
                <a:latin typeface="Arial" panose="020B0604020202020204" pitchFamily="34" charset="0"/>
              </a:rPr>
              <a:t>,...,</a:t>
            </a:r>
            <a:r>
              <a:rPr lang="en-US" sz="2400" i="1" dirty="0" err="1">
                <a:solidFill>
                  <a:srgbClr val="222222"/>
                </a:solidFill>
                <a:latin typeface="Arial" panose="020B0604020202020204" pitchFamily="34" charset="0"/>
              </a:rPr>
              <a:t>y</a:t>
            </a:r>
            <a:r>
              <a:rPr lang="en-US" sz="2400" i="1" baseline="-25000" dirty="0" err="1">
                <a:solidFill>
                  <a:srgbClr val="222222"/>
                </a:solidFill>
                <a:latin typeface="Arial" panose="020B0604020202020204" pitchFamily="34" charset="0"/>
              </a:rPr>
              <a:t>n</a:t>
            </a:r>
            <a:r>
              <a:rPr lang="en-US" sz="2400" dirty="0">
                <a:solidFill>
                  <a:srgbClr val="222222"/>
                </a:solidFill>
                <a:latin typeface="Arial" panose="020B0604020202020204" pitchFamily="34" charset="0"/>
              </a:rPr>
              <a:t>} </a:t>
            </a:r>
            <a:endParaRPr lang="en-US" sz="2400" dirty="0" smtClean="0">
              <a:solidFill>
                <a:srgbClr val="222222"/>
              </a:solidFill>
              <a:latin typeface="Arial" panose="020B0604020202020204" pitchFamily="34" charset="0"/>
            </a:endParaRPr>
          </a:p>
          <a:p>
            <a:r>
              <a:rPr lang="en-US" sz="2400" dirty="0" smtClean="0">
                <a:solidFill>
                  <a:srgbClr val="222222"/>
                </a:solidFill>
                <a:latin typeface="Arial" panose="020B0604020202020204" pitchFamily="34" charset="0"/>
              </a:rPr>
              <a:t>containing</a:t>
            </a:r>
            <a:r>
              <a:rPr lang="en-US" sz="2400" dirty="0">
                <a:solidFill>
                  <a:srgbClr val="222222"/>
                </a:solidFill>
                <a:latin typeface="Arial" panose="020B0604020202020204" pitchFamily="34" charset="0"/>
              </a:rPr>
              <a:t> </a:t>
            </a:r>
            <a:r>
              <a:rPr lang="en-US" sz="2400" i="1" dirty="0">
                <a:solidFill>
                  <a:srgbClr val="222222"/>
                </a:solidFill>
                <a:latin typeface="Arial" panose="020B0604020202020204" pitchFamily="34" charset="0"/>
              </a:rPr>
              <a:t>n</a:t>
            </a:r>
            <a:r>
              <a:rPr lang="en-US" sz="2400" dirty="0">
                <a:solidFill>
                  <a:srgbClr val="222222"/>
                </a:solidFill>
                <a:latin typeface="Arial" panose="020B0604020202020204" pitchFamily="34" charset="0"/>
              </a:rPr>
              <a:t> values</a:t>
            </a:r>
            <a:endParaRPr lang="el-GR" sz="2400" dirty="0"/>
          </a:p>
        </p:txBody>
      </p:sp>
    </p:spTree>
    <p:extLst>
      <p:ext uri="{BB962C8B-B14F-4D97-AF65-F5344CB8AC3E}">
        <p14:creationId xmlns:p14="http://schemas.microsoft.com/office/powerpoint/2010/main" xmlns="" val="1028661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384116" cy="910678"/>
          </a:xfrm>
          <a:solidFill>
            <a:schemeClr val="accent6">
              <a:lumMod val="20000"/>
              <a:lumOff val="80000"/>
            </a:schemeClr>
          </a:solidFill>
        </p:spPr>
        <p:txBody>
          <a:bodyPr>
            <a:noAutofit/>
          </a:bodyPr>
          <a:lstStyle/>
          <a:p>
            <a:r>
              <a:rPr lang="en-US" sz="2800" b="1" dirty="0" smtClean="0"/>
              <a:t>Pearson correlation</a:t>
            </a:r>
            <a:r>
              <a:rPr lang="en-US" sz="2800" dirty="0" smtClean="0"/>
              <a:t>: </a:t>
            </a:r>
            <a:r>
              <a:rPr lang="en-US" sz="2800" dirty="0"/>
              <a:t>w</a:t>
            </a:r>
            <a:r>
              <a:rPr lang="en-US" sz="2800" dirty="0" smtClean="0"/>
              <a:t>idely-used measure of the </a:t>
            </a:r>
            <a:r>
              <a:rPr lang="en-US" sz="2800" b="1" dirty="0" smtClean="0">
                <a:solidFill>
                  <a:srgbClr val="FF0000"/>
                </a:solidFill>
              </a:rPr>
              <a:t>linear </a:t>
            </a:r>
            <a:r>
              <a:rPr lang="en-US" sz="2800" b="1" dirty="0" smtClean="0"/>
              <a:t>correlation</a:t>
            </a:r>
            <a:r>
              <a:rPr lang="en-US" sz="2800" b="1" dirty="0" smtClean="0">
                <a:solidFill>
                  <a:srgbClr val="FF0000"/>
                </a:solidFill>
              </a:rPr>
              <a:t> </a:t>
            </a:r>
            <a:r>
              <a:rPr lang="en-US" sz="2800" dirty="0" smtClean="0"/>
              <a:t>between variables </a:t>
            </a:r>
            <a:br>
              <a:rPr lang="en-US" sz="2800" dirty="0" smtClean="0"/>
            </a:br>
            <a:endParaRPr lang="el-GR" sz="2800" dirty="0"/>
          </a:p>
        </p:txBody>
      </p:sp>
      <p:pic>
        <p:nvPicPr>
          <p:cNvPr id="2050" name="Picture 2" descr="https://upload.wikimedia.org/wikipedia/commons/3/34/Correlation_coefficien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99343"/>
            <a:ext cx="10507152" cy="58008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35160" y="5245100"/>
            <a:ext cx="2821798" cy="461665"/>
          </a:xfrm>
          <a:prstGeom prst="rect">
            <a:avLst/>
          </a:prstGeom>
          <a:noFill/>
        </p:spPr>
        <p:txBody>
          <a:bodyPr wrap="none" rtlCol="0">
            <a:spAutoFit/>
          </a:bodyPr>
          <a:lstStyle/>
          <a:p>
            <a:r>
              <a:rPr lang="en-US" sz="2400" b="1" dirty="0" smtClean="0"/>
              <a:t>No linear correlation</a:t>
            </a:r>
            <a:endParaRPr lang="el-GR" sz="2400" b="1" dirty="0"/>
          </a:p>
        </p:txBody>
      </p:sp>
      <p:sp>
        <p:nvSpPr>
          <p:cNvPr id="8" name="TextBox 7"/>
          <p:cNvSpPr txBox="1"/>
          <p:nvPr/>
        </p:nvSpPr>
        <p:spPr>
          <a:xfrm>
            <a:off x="2771915" y="6438502"/>
            <a:ext cx="3458383" cy="461665"/>
          </a:xfrm>
          <a:prstGeom prst="rect">
            <a:avLst/>
          </a:prstGeom>
          <a:noFill/>
        </p:spPr>
        <p:txBody>
          <a:bodyPr wrap="none" rtlCol="0">
            <a:spAutoFit/>
          </a:bodyPr>
          <a:lstStyle/>
          <a:p>
            <a:r>
              <a:rPr lang="en-US" sz="2400" b="1" dirty="0"/>
              <a:t>P</a:t>
            </a:r>
            <a:r>
              <a:rPr lang="en-US" sz="2400" b="1" dirty="0" smtClean="0"/>
              <a:t>ositive linear correlation</a:t>
            </a:r>
            <a:endParaRPr lang="el-GR" sz="2400" b="1" dirty="0"/>
          </a:p>
        </p:txBody>
      </p:sp>
    </p:spTree>
    <p:extLst>
      <p:ext uri="{BB962C8B-B14F-4D97-AF65-F5344CB8AC3E}">
        <p14:creationId xmlns:p14="http://schemas.microsoft.com/office/powerpoint/2010/main" xmlns="" val="4728293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325563"/>
          </a:xfrm>
        </p:spPr>
        <p:txBody>
          <a:bodyPr/>
          <a:lstStyle/>
          <a:p>
            <a:r>
              <a:rPr lang="en-US" dirty="0" smtClean="0"/>
              <a:t>Examples of Pearson Correlation </a:t>
            </a:r>
            <a:endParaRPr lang="el-GR" dirty="0"/>
          </a:p>
        </p:txBody>
      </p:sp>
      <p:pic>
        <p:nvPicPr>
          <p:cNvPr id="1026" name="Picture 2" descr="https://upload.wikimedia.org/wikipedia/commons/thumb/d/d4/Correlation_examples2.svg/506px-Correlation_examples2.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9226" y="1498601"/>
            <a:ext cx="11252805" cy="5137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2922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p:cNvPicPr>
            <a:picLocks noChangeAspect="1"/>
          </p:cNvPicPr>
          <p:nvPr/>
        </p:nvPicPr>
        <p:blipFill>
          <a:blip r:embed="rId2" cstate="print"/>
          <a:stretch>
            <a:fillRect/>
          </a:stretch>
        </p:blipFill>
        <p:spPr>
          <a:xfrm>
            <a:off x="109182" y="1828687"/>
            <a:ext cx="10347615" cy="3792940"/>
          </a:xfrm>
          <a:prstGeom prst="rect">
            <a:avLst/>
          </a:prstGeom>
        </p:spPr>
      </p:pic>
      <p:sp>
        <p:nvSpPr>
          <p:cNvPr id="2" name="TextBox 1"/>
          <p:cNvSpPr txBox="1"/>
          <p:nvPr/>
        </p:nvSpPr>
        <p:spPr>
          <a:xfrm>
            <a:off x="10863618" y="3207224"/>
            <a:ext cx="441146" cy="369332"/>
          </a:xfrm>
          <a:prstGeom prst="rect">
            <a:avLst/>
          </a:prstGeom>
          <a:noFill/>
        </p:spPr>
        <p:txBody>
          <a:bodyPr wrap="none" rtlCol="0">
            <a:spAutoFit/>
          </a:bodyPr>
          <a:lstStyle/>
          <a:p>
            <a:r>
              <a:rPr lang="en-US" dirty="0" smtClean="0"/>
              <a:t>CA</a:t>
            </a:r>
            <a:endParaRPr lang="el-GR" dirty="0"/>
          </a:p>
        </p:txBody>
      </p:sp>
      <p:sp>
        <p:nvSpPr>
          <p:cNvPr id="3" name="Title 2"/>
          <p:cNvSpPr>
            <a:spLocks noGrp="1"/>
          </p:cNvSpPr>
          <p:nvPr>
            <p:ph type="title"/>
          </p:nvPr>
        </p:nvSpPr>
        <p:spPr>
          <a:xfrm>
            <a:off x="109182" y="0"/>
            <a:ext cx="12082818" cy="1325563"/>
          </a:xfrm>
        </p:spPr>
        <p:txBody>
          <a:bodyPr>
            <a:normAutofit fontScale="90000"/>
          </a:bodyPr>
          <a:lstStyle/>
          <a:p>
            <a:r>
              <a:rPr lang="en-US" sz="3200" dirty="0"/>
              <a:t>Conditional STTC (A-&gt;B |C) represents a measure of the chance that firing events of A will </a:t>
            </a:r>
            <a:r>
              <a:rPr lang="en-US" sz="3200" b="1" dirty="0">
                <a:solidFill>
                  <a:srgbClr val="FF0000"/>
                </a:solidFill>
              </a:rPr>
              <a:t>precede</a:t>
            </a:r>
            <a:r>
              <a:rPr lang="en-US" sz="3200" dirty="0">
                <a:solidFill>
                  <a:srgbClr val="FF0000"/>
                </a:solidFill>
              </a:rPr>
              <a:t> </a:t>
            </a:r>
            <a:r>
              <a:rPr lang="en-US" sz="3200" dirty="0"/>
              <a:t>firing events of </a:t>
            </a:r>
            <a:r>
              <a:rPr lang="en-US" sz="3200" dirty="0" smtClean="0"/>
              <a:t>B, </a:t>
            </a:r>
            <a:r>
              <a:rPr lang="en-US" sz="3200" b="1" dirty="0" smtClean="0">
                <a:solidFill>
                  <a:srgbClr val="FF0000"/>
                </a:solidFill>
              </a:rPr>
              <a:t>given the presence </a:t>
            </a:r>
            <a:r>
              <a:rPr lang="en-US" sz="3200" dirty="0" smtClean="0"/>
              <a:t>of firing of C </a:t>
            </a:r>
            <a:endParaRPr lang="en-US" sz="3200" b="1" i="1" dirty="0">
              <a:latin typeface="Cambria Math" panose="02040503050406030204" pitchFamily="18" charset="0"/>
            </a:endParaRPr>
          </a:p>
        </p:txBody>
      </p:sp>
    </p:spTree>
    <p:extLst>
      <p:ext uri="{BB962C8B-B14F-4D97-AF65-F5344CB8AC3E}">
        <p14:creationId xmlns:p14="http://schemas.microsoft.com/office/powerpoint/2010/main" xmlns="" val="3916095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11138"/>
            <a:ext cx="10515600" cy="1325563"/>
          </a:xfrm>
        </p:spPr>
        <p:txBody>
          <a:bodyPr/>
          <a:lstStyle/>
          <a:p>
            <a:r>
              <a:rPr lang="en-US" dirty="0" smtClean="0"/>
              <a:t>Kolmogorov-Smirnov (K-S) Test</a:t>
            </a:r>
            <a:endParaRPr lang="el-GR" dirty="0"/>
          </a:p>
        </p:txBody>
      </p:sp>
      <p:sp>
        <p:nvSpPr>
          <p:cNvPr id="3" name="Content Placeholder 2"/>
          <p:cNvSpPr>
            <a:spLocks noGrp="1"/>
          </p:cNvSpPr>
          <p:nvPr>
            <p:ph idx="1"/>
          </p:nvPr>
        </p:nvSpPr>
        <p:spPr>
          <a:xfrm>
            <a:off x="155575" y="1137029"/>
            <a:ext cx="11988800" cy="4351338"/>
          </a:xfrm>
        </p:spPr>
        <p:txBody>
          <a:bodyPr>
            <a:normAutofit fontScale="92500" lnSpcReduction="20000"/>
          </a:bodyPr>
          <a:lstStyle/>
          <a:p>
            <a:r>
              <a:rPr lang="en-US" b="1" u="sng" dirty="0" smtClean="0">
                <a:solidFill>
                  <a:schemeClr val="accent5">
                    <a:lumMod val="75000"/>
                  </a:schemeClr>
                </a:solidFill>
              </a:rPr>
              <a:t>Non-parametric</a:t>
            </a:r>
            <a:r>
              <a:rPr lang="en-US" dirty="0" smtClean="0"/>
              <a:t> test of the equality of </a:t>
            </a:r>
            <a:r>
              <a:rPr lang="en-US" b="1" dirty="0" smtClean="0">
                <a:solidFill>
                  <a:srgbClr val="0070C0"/>
                </a:solidFill>
              </a:rPr>
              <a:t>continuous 1D </a:t>
            </a:r>
            <a:r>
              <a:rPr lang="en-US" dirty="0" smtClean="0"/>
              <a:t>probability distributions</a:t>
            </a:r>
          </a:p>
          <a:p>
            <a:r>
              <a:rPr lang="en-US" dirty="0" smtClean="0"/>
              <a:t>Quantifies a </a:t>
            </a:r>
            <a:r>
              <a:rPr lang="en-US" b="1" dirty="0" smtClean="0">
                <a:solidFill>
                  <a:schemeClr val="accent5">
                    <a:lumMod val="75000"/>
                  </a:schemeClr>
                </a:solidFill>
              </a:rPr>
              <a:t>distance between two distribution</a:t>
            </a:r>
            <a:r>
              <a:rPr lang="en-US" dirty="0" smtClean="0"/>
              <a:t> functions</a:t>
            </a:r>
          </a:p>
          <a:p>
            <a:r>
              <a:rPr lang="en-US" dirty="0" smtClean="0"/>
              <a:t>Can serve as a </a:t>
            </a:r>
            <a:r>
              <a:rPr lang="en-US" b="1" dirty="0" smtClean="0">
                <a:solidFill>
                  <a:schemeClr val="accent5">
                    <a:lumMod val="75000"/>
                  </a:schemeClr>
                </a:solidFill>
              </a:rPr>
              <a:t>goodness of fit test </a:t>
            </a:r>
          </a:p>
          <a:p>
            <a:endParaRPr lang="en-US" b="1" dirty="0" smtClean="0">
              <a:solidFill>
                <a:schemeClr val="accent5">
                  <a:lumMod val="75000"/>
                </a:schemeClr>
              </a:solidFill>
            </a:endParaRPr>
          </a:p>
          <a:p>
            <a:r>
              <a:rPr lang="en-US" b="1" dirty="0" smtClean="0">
                <a:solidFill>
                  <a:schemeClr val="accent5">
                    <a:lumMod val="75000"/>
                  </a:schemeClr>
                </a:solidFill>
              </a:rPr>
              <a:t>Null hypothesis</a:t>
            </a:r>
          </a:p>
          <a:p>
            <a:pPr marL="0" indent="0">
              <a:buNone/>
            </a:pPr>
            <a:r>
              <a:rPr lang="en-US" b="1" dirty="0" smtClean="0">
                <a:solidFill>
                  <a:schemeClr val="accent5">
                    <a:lumMod val="75000"/>
                  </a:schemeClr>
                </a:solidFill>
              </a:rPr>
              <a:t>   </a:t>
            </a:r>
            <a:r>
              <a:rPr lang="en-US" dirty="0" smtClean="0"/>
              <a:t>H</a:t>
            </a:r>
            <a:r>
              <a:rPr lang="en-US" baseline="-25000" dirty="0" smtClean="0"/>
              <a:t>0</a:t>
            </a:r>
            <a:r>
              <a:rPr lang="en-US" dirty="0" smtClean="0"/>
              <a:t>: Two samples drawn from </a:t>
            </a:r>
            <a:r>
              <a:rPr lang="en-US" b="1" dirty="0" smtClean="0"/>
              <a:t>populations </a:t>
            </a:r>
          </a:p>
          <a:p>
            <a:pPr marL="0" indent="0">
              <a:buNone/>
            </a:pPr>
            <a:r>
              <a:rPr lang="en-US" b="1" dirty="0" smtClean="0"/>
              <a:t>    with same distribution</a:t>
            </a:r>
          </a:p>
          <a:p>
            <a:pPr marL="0" indent="0">
              <a:buNone/>
            </a:pPr>
            <a:endParaRPr lang="en-US" dirty="0"/>
          </a:p>
          <a:p>
            <a:pPr marL="0" indent="0">
              <a:buNone/>
            </a:pPr>
            <a:r>
              <a:rPr lang="en-US" b="1" dirty="0" smtClean="0"/>
              <a:t>The maximum absolute difference between</a:t>
            </a:r>
          </a:p>
          <a:p>
            <a:pPr marL="0" indent="0">
              <a:buNone/>
            </a:pPr>
            <a:r>
              <a:rPr lang="en-US" b="1" dirty="0"/>
              <a:t>t</a:t>
            </a:r>
            <a:r>
              <a:rPr lang="en-US" b="1" dirty="0" smtClean="0"/>
              <a:t>he two CDFs</a:t>
            </a:r>
            <a:endParaRPr lang="el-GR" b="1" dirty="0"/>
          </a:p>
        </p:txBody>
      </p:sp>
      <p:pic>
        <p:nvPicPr>
          <p:cNvPr id="3074" name="Picture 2" descr="https://upload.wikimedia.org/wikipedia/commons/3/3f/KS2_Examp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3100" y="2607824"/>
            <a:ext cx="5168900" cy="42501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isplaystyle D_{n,m}=\sup _{x}|F_{1,n}(x)-F_{2,m}(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TextBox 10"/>
          <p:cNvSpPr txBox="1"/>
          <p:nvPr/>
        </p:nvSpPr>
        <p:spPr>
          <a:xfrm>
            <a:off x="3173715" y="4766539"/>
            <a:ext cx="3556000" cy="369332"/>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xmlns="" val="2091568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55575" y="1462298"/>
            <a:ext cx="6579892" cy="2677456"/>
          </a:xfrm>
          <a:prstGeom prst="rect">
            <a:avLst/>
          </a:prstGeom>
        </p:spPr>
      </p:pic>
      <p:pic>
        <p:nvPicPr>
          <p:cNvPr id="3074" name="Picture 2" descr="https://upload.wikimedia.org/wikipedia/commons/3/3f/KS2_Examp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7997" y="1122094"/>
            <a:ext cx="6724004" cy="55288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47700" y="-211138"/>
            <a:ext cx="10515600" cy="1325563"/>
          </a:xfrm>
        </p:spPr>
        <p:txBody>
          <a:bodyPr/>
          <a:lstStyle/>
          <a:p>
            <a:r>
              <a:rPr lang="en-US" dirty="0" smtClean="0"/>
              <a:t>Kolmogorov-Smirnov (K-S) Test</a:t>
            </a:r>
            <a:endParaRPr lang="el-GR" dirty="0"/>
          </a:p>
        </p:txBody>
      </p:sp>
      <p:sp>
        <p:nvSpPr>
          <p:cNvPr id="4" name="AutoShape 4" descr="{\displaystyle D_{n,m}=\sup _{x}|F_{1,n}(x)-F_{2,m}(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TextBox 10"/>
          <p:cNvSpPr txBox="1"/>
          <p:nvPr/>
        </p:nvSpPr>
        <p:spPr>
          <a:xfrm>
            <a:off x="3426156" y="3479775"/>
            <a:ext cx="2319551" cy="769441"/>
          </a:xfrm>
          <a:prstGeom prst="rect">
            <a:avLst/>
          </a:prstGeom>
          <a:solidFill>
            <a:schemeClr val="bg1"/>
          </a:solidFill>
        </p:spPr>
        <p:txBody>
          <a:bodyPr wrap="square" rtlCol="0">
            <a:spAutoFit/>
          </a:bodyPr>
          <a:lstStyle/>
          <a:p>
            <a:r>
              <a:rPr lang="en-US" sz="2200" b="1" dirty="0" smtClean="0"/>
              <a:t>n &amp; m: </a:t>
            </a:r>
            <a:r>
              <a:rPr lang="en-US" sz="2200" dirty="0" smtClean="0"/>
              <a:t>size of the sample datasets</a:t>
            </a:r>
            <a:endParaRPr lang="el-GR" sz="2200" dirty="0"/>
          </a:p>
        </p:txBody>
      </p:sp>
      <p:pic>
        <p:nvPicPr>
          <p:cNvPr id="12" name="Picture 11"/>
          <p:cNvPicPr>
            <a:picLocks noChangeAspect="1"/>
          </p:cNvPicPr>
          <p:nvPr/>
        </p:nvPicPr>
        <p:blipFill>
          <a:blip r:embed="rId4" cstate="print"/>
          <a:stretch>
            <a:fillRect/>
          </a:stretch>
        </p:blipFill>
        <p:spPr>
          <a:xfrm>
            <a:off x="1138669" y="4493007"/>
            <a:ext cx="4329327" cy="2157962"/>
          </a:xfrm>
          <a:prstGeom prst="rect">
            <a:avLst/>
          </a:prstGeom>
        </p:spPr>
      </p:pic>
    </p:spTree>
    <p:extLst>
      <p:ext uri="{BB962C8B-B14F-4D97-AF65-F5344CB8AC3E}">
        <p14:creationId xmlns:p14="http://schemas.microsoft.com/office/powerpoint/2010/main" xmlns="" val="2336725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Kolmogorov</a:t>
            </a:r>
            <a:r>
              <a:rPr lang="en-US" dirty="0" smtClean="0"/>
              <a:t>-Smirnov (K-S) Test</a:t>
            </a:r>
            <a:endParaRPr lang="el-GR" dirty="0"/>
          </a:p>
        </p:txBody>
      </p:sp>
      <p:sp>
        <p:nvSpPr>
          <p:cNvPr id="3" name="Content Placeholder 2"/>
          <p:cNvSpPr>
            <a:spLocks noGrp="1"/>
          </p:cNvSpPr>
          <p:nvPr>
            <p:ph idx="1"/>
          </p:nvPr>
        </p:nvSpPr>
        <p:spPr>
          <a:xfrm>
            <a:off x="572193" y="2506662"/>
            <a:ext cx="10515600" cy="4351338"/>
          </a:xfrm>
        </p:spPr>
        <p:txBody>
          <a:bodyPr/>
          <a:lstStyle/>
          <a:p>
            <a:pPr marL="0" indent="0">
              <a:buNone/>
            </a:pPr>
            <a:r>
              <a:rPr lang="en-US" dirty="0" smtClean="0"/>
              <a:t>Kolmogorov computed the expected distribution of the distance of the two CDFs when the null hypothesis is true.</a:t>
            </a:r>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Example: Kolmogorov-Smirnov Test</a:t>
            </a:r>
            <a:endParaRPr lang="el-GR" dirty="0"/>
          </a:p>
        </p:txBody>
      </p:sp>
      <p:sp>
        <p:nvSpPr>
          <p:cNvPr id="6" name="Rectangle 2"/>
          <p:cNvSpPr>
            <a:spLocks noGrp="1" noChangeArrowheads="1"/>
          </p:cNvSpPr>
          <p:nvPr>
            <p:ph idx="1"/>
          </p:nvPr>
        </p:nvSpPr>
        <p:spPr bwMode="auto">
          <a:xfrm>
            <a:off x="298779" y="1455062"/>
            <a:ext cx="8223726" cy="230832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l-GR" sz="2400" dirty="0"/>
              <a:t> </a:t>
            </a:r>
            <a:r>
              <a:rPr lang="en-US" altLang="el-GR" sz="2400" dirty="0" smtClean="0"/>
              <a:t>    </a:t>
            </a:r>
            <a:r>
              <a:rPr kumimoji="0" lang="en-US" altLang="el-GR" sz="2400" b="0" i="0" u="none" strike="noStrike" cap="none" normalizeH="0" baseline="0" dirty="0" smtClean="0">
                <a:ln>
                  <a:noFill/>
                </a:ln>
                <a:solidFill>
                  <a:schemeClr val="tx1"/>
                </a:solidFill>
                <a:effectLst/>
              </a:rPr>
              <a:t> </a:t>
            </a:r>
            <a:r>
              <a:rPr kumimoji="0" lang="en-US" altLang="el-GR" sz="2400" b="0" i="0" u="none" strike="noStrike" cap="none" normalizeH="0" dirty="0" smtClean="0">
                <a:ln>
                  <a:noFill/>
                </a:ln>
                <a:solidFill>
                  <a:schemeClr val="tx1"/>
                </a:solidFill>
                <a:effectLst/>
              </a:rPr>
              <a:t>          </a:t>
            </a:r>
            <a:r>
              <a:rPr kumimoji="0" lang="el-GR" altLang="el-GR" sz="2400" b="0" i="0" u="none" strike="noStrike" cap="none" normalizeH="0" baseline="0" dirty="0" err="1" smtClean="0">
                <a:ln>
                  <a:noFill/>
                </a:ln>
                <a:solidFill>
                  <a:schemeClr val="tx1"/>
                </a:solidFill>
                <a:effectLst/>
              </a:rPr>
              <a:t>Decision</a:t>
            </a:r>
            <a:r>
              <a:rPr kumimoji="0" lang="en-US" altLang="el-GR" sz="2400" b="0" i="0" u="none" strike="noStrike" cap="none" normalizeH="0" baseline="0" dirty="0" smtClean="0">
                <a:ln>
                  <a:noFill/>
                </a:ln>
                <a:solidFill>
                  <a:schemeClr val="tx1"/>
                </a:solidFill>
                <a:effectLst/>
              </a:rPr>
              <a:t>                      </a:t>
            </a:r>
            <a:r>
              <a:rPr kumimoji="0" lang="en-US" altLang="el-GR" sz="2400" b="1" i="0" u="none" strike="noStrike" cap="none" normalizeH="0" baseline="0" dirty="0" smtClean="0">
                <a:ln>
                  <a:noFill/>
                </a:ln>
                <a:solidFill>
                  <a:schemeClr val="tx1"/>
                </a:solidFill>
                <a:effectLst/>
              </a:rPr>
              <a:t>p-value</a:t>
            </a:r>
            <a:r>
              <a:rPr kumimoji="0" lang="en-US" altLang="el-GR" sz="2400" b="0" i="0" u="none" strike="noStrike" cap="none" normalizeH="0" baseline="0" dirty="0" smtClean="0">
                <a:ln>
                  <a:noFill/>
                </a:ln>
                <a:solidFill>
                  <a:schemeClr val="tx1"/>
                </a:solidFill>
                <a:effectLst/>
              </a:rPr>
              <a:t>                    </a:t>
            </a:r>
            <a:r>
              <a:rPr kumimoji="0" lang="en-US" altLang="el-GR" sz="2400" b="0" i="0" u="none" strike="noStrike" cap="none" normalizeH="0" dirty="0" smtClean="0">
                <a:ln>
                  <a:noFill/>
                </a:ln>
                <a:solidFill>
                  <a:schemeClr val="tx1"/>
                </a:solidFill>
                <a:effectLst/>
              </a:rPr>
              <a:t>  </a:t>
            </a:r>
            <a:r>
              <a:rPr kumimoji="0" lang="en-US" altLang="el-GR" sz="2400" b="1" i="0" u="none" strike="noStrike" cap="none" normalizeH="0" dirty="0" smtClean="0">
                <a:ln>
                  <a:noFill/>
                </a:ln>
                <a:solidFill>
                  <a:srgbClr val="0070C0"/>
                </a:solidFill>
                <a:effectLst/>
              </a:rPr>
              <a:t>Distance</a:t>
            </a:r>
            <a:endParaRPr kumimoji="0" lang="en-US" altLang="el-GR" sz="2400" b="1" i="0" u="none" strike="noStrike" cap="none" normalizeH="0" baseline="0" dirty="0" smtClean="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2000" b="1" i="0" u="none" strike="noStrike" cap="none" normalizeH="0" dirty="0" smtClean="0">
                <a:ln>
                  <a:noFill/>
                </a:ln>
                <a:effectLst/>
              </a:rPr>
              <a:t>Lag  </a:t>
            </a:r>
            <a:r>
              <a:rPr kumimoji="0" lang="en-US" altLang="el-GR" sz="2000" b="1" i="0" u="none" strike="noStrike" cap="none" normalizeH="0" dirty="0" smtClean="0">
                <a:ln>
                  <a:noFill/>
                </a:ln>
                <a:solidFill>
                  <a:schemeClr val="accent6">
                    <a:lumMod val="75000"/>
                  </a:schemeClr>
                </a:solidFill>
                <a:effectLst/>
              </a:rPr>
              <a:t>          </a:t>
            </a:r>
            <a:r>
              <a:rPr kumimoji="0" lang="el-GR" altLang="el-GR" sz="2000" b="1" i="0" u="none" strike="noStrike" cap="none" normalizeH="0" baseline="0" dirty="0" err="1" smtClean="0">
                <a:ln>
                  <a:noFill/>
                </a:ln>
                <a:solidFill>
                  <a:schemeClr val="accent6">
                    <a:lumMod val="75000"/>
                  </a:schemeClr>
                </a:solidFill>
                <a:effectLst/>
              </a:rPr>
              <a:t>True</a:t>
            </a:r>
            <a:r>
              <a:rPr kumimoji="0" lang="en-US" altLang="el-GR" sz="2000" b="1" i="0" u="none" strike="noStrike" cap="none" normalizeH="0" baseline="0" dirty="0" smtClean="0">
                <a:ln>
                  <a:noFill/>
                </a:ln>
                <a:solidFill>
                  <a:schemeClr val="accent6">
                    <a:lumMod val="75000"/>
                  </a:schemeClr>
                </a:solidFill>
                <a:effectLst/>
              </a:rPr>
              <a:t> </a:t>
            </a:r>
            <a:r>
              <a:rPr kumimoji="0" lang="el-GR" altLang="el-GR" sz="2000" b="1" i="0" u="none" strike="noStrike" cap="none" normalizeH="0" baseline="0" dirty="0" err="1" smtClean="0">
                <a:ln>
                  <a:noFill/>
                </a:ln>
                <a:solidFill>
                  <a:schemeClr val="accent6">
                    <a:lumMod val="75000"/>
                  </a:schemeClr>
                </a:solidFill>
                <a:effectLst/>
              </a:rPr>
              <a:t>Null</a:t>
            </a:r>
            <a:r>
              <a:rPr lang="en-US" altLang="el-GR" sz="2000" b="1" dirty="0">
                <a:solidFill>
                  <a:schemeClr val="accent6">
                    <a:lumMod val="75000"/>
                  </a:schemeClr>
                </a:solidFill>
              </a:rPr>
              <a:t> </a:t>
            </a:r>
            <a:r>
              <a:rPr lang="en-US" altLang="el-GR" sz="2000" b="1" dirty="0" smtClean="0">
                <a:solidFill>
                  <a:schemeClr val="accent6">
                    <a:lumMod val="75000"/>
                  </a:schemeClr>
                </a:solidFill>
              </a:rPr>
              <a:t>  </a:t>
            </a:r>
            <a:r>
              <a:rPr kumimoji="0" lang="el-GR" altLang="el-GR" sz="2000" b="1" i="0" u="none" strike="noStrike" cap="none" normalizeH="0" baseline="0" dirty="0" err="1" smtClean="0">
                <a:ln>
                  <a:noFill/>
                </a:ln>
                <a:solidFill>
                  <a:schemeClr val="accent2">
                    <a:lumMod val="75000"/>
                  </a:schemeClr>
                </a:solidFill>
                <a:effectLst/>
              </a:rPr>
              <a:t>Null</a:t>
            </a:r>
            <a:r>
              <a:rPr kumimoji="0" lang="en-US" altLang="el-GR" sz="2000" b="1" i="0" u="none" strike="noStrike" cap="none" normalizeH="0" baseline="0" dirty="0" smtClean="0">
                <a:ln>
                  <a:noFill/>
                </a:ln>
                <a:solidFill>
                  <a:schemeClr val="accent2">
                    <a:lumMod val="75000"/>
                  </a:schemeClr>
                </a:solidFill>
                <a:effectLst/>
              </a:rPr>
              <a:t> </a:t>
            </a:r>
            <a:r>
              <a:rPr kumimoji="0" lang="el-GR" altLang="el-GR" sz="2000" b="1" i="0" u="none" strike="noStrike" cap="none" normalizeH="0" baseline="0" dirty="0" err="1" smtClean="0">
                <a:ln>
                  <a:noFill/>
                </a:ln>
                <a:solidFill>
                  <a:schemeClr val="accent2">
                    <a:lumMod val="75000"/>
                  </a:schemeClr>
                </a:solidFill>
                <a:effectLst/>
              </a:rPr>
              <a:t>Null</a:t>
            </a:r>
            <a:r>
              <a:rPr kumimoji="0" lang="en-US" altLang="el-GR" sz="2000" b="0" i="0" u="none" strike="noStrike" cap="none" normalizeH="0" dirty="0" smtClean="0">
                <a:ln>
                  <a:noFill/>
                </a:ln>
                <a:solidFill>
                  <a:schemeClr val="accent2">
                    <a:lumMod val="75000"/>
                  </a:schemeClr>
                </a:solidFill>
                <a:effectLst/>
              </a:rPr>
              <a:t>     </a:t>
            </a:r>
            <a:r>
              <a:rPr kumimoji="0" lang="el-GR" altLang="el-GR" sz="2000" b="1" i="0" u="none" strike="noStrike" cap="none" normalizeH="0" baseline="0" dirty="0" err="1" smtClean="0">
                <a:ln>
                  <a:noFill/>
                </a:ln>
                <a:solidFill>
                  <a:schemeClr val="accent6">
                    <a:lumMod val="75000"/>
                  </a:schemeClr>
                </a:solidFill>
                <a:effectLst/>
              </a:rPr>
              <a:t>True</a:t>
            </a:r>
            <a:r>
              <a:rPr kumimoji="0" lang="en-US" altLang="el-GR" sz="2000" b="1" i="0" u="none" strike="noStrike" cap="none" normalizeH="0" baseline="0" dirty="0" smtClean="0">
                <a:ln>
                  <a:noFill/>
                </a:ln>
                <a:solidFill>
                  <a:schemeClr val="accent6">
                    <a:lumMod val="75000"/>
                  </a:schemeClr>
                </a:solidFill>
                <a:effectLst/>
              </a:rPr>
              <a:t> </a:t>
            </a:r>
            <a:r>
              <a:rPr kumimoji="0" lang="el-GR" altLang="el-GR" sz="2000" b="1" i="0" u="none" strike="noStrike" cap="none" normalizeH="0" baseline="0" dirty="0" err="1" smtClean="0">
                <a:ln>
                  <a:noFill/>
                </a:ln>
                <a:solidFill>
                  <a:schemeClr val="accent6">
                    <a:lumMod val="75000"/>
                  </a:schemeClr>
                </a:solidFill>
                <a:effectLst/>
              </a:rPr>
              <a:t>Null</a:t>
            </a:r>
            <a:r>
              <a:rPr kumimoji="0" lang="en-US" altLang="el-GR" sz="2000" b="1" i="0" u="none" strike="noStrike" cap="none" normalizeH="0" dirty="0" smtClean="0">
                <a:ln>
                  <a:noFill/>
                </a:ln>
                <a:solidFill>
                  <a:schemeClr val="accent6">
                    <a:lumMod val="75000"/>
                  </a:schemeClr>
                </a:solidFill>
                <a:effectLst/>
              </a:rPr>
              <a:t>  </a:t>
            </a:r>
            <a:r>
              <a:rPr kumimoji="0" lang="el-GR" altLang="el-GR" sz="2000" b="1" i="0" u="none" strike="noStrike" cap="none" normalizeH="0" baseline="0" dirty="0" err="1" smtClean="0">
                <a:ln>
                  <a:noFill/>
                </a:ln>
                <a:solidFill>
                  <a:schemeClr val="accent2">
                    <a:lumMod val="75000"/>
                  </a:schemeClr>
                </a:solidFill>
                <a:effectLst/>
              </a:rPr>
              <a:t>Null</a:t>
            </a:r>
            <a:r>
              <a:rPr kumimoji="0" lang="en-US" altLang="el-GR" sz="2000" b="1" i="0" u="none" strike="noStrike" cap="none" normalizeH="0" baseline="0" dirty="0" smtClean="0">
                <a:ln>
                  <a:noFill/>
                </a:ln>
                <a:solidFill>
                  <a:schemeClr val="accent2">
                    <a:lumMod val="75000"/>
                  </a:schemeClr>
                </a:solidFill>
                <a:effectLst/>
              </a:rPr>
              <a:t> </a:t>
            </a:r>
            <a:r>
              <a:rPr kumimoji="0" lang="el-GR" altLang="el-GR" sz="2000" b="1" i="0" u="none" strike="noStrike" cap="none" normalizeH="0" baseline="0" dirty="0" err="1" smtClean="0">
                <a:ln>
                  <a:noFill/>
                </a:ln>
                <a:solidFill>
                  <a:schemeClr val="accent2">
                    <a:lumMod val="75000"/>
                  </a:schemeClr>
                </a:solidFill>
                <a:effectLst/>
              </a:rPr>
              <a:t>Null</a:t>
            </a:r>
            <a:r>
              <a:rPr kumimoji="0" lang="en-US" altLang="el-GR" sz="2000" b="0" i="0" u="none" strike="noStrike" cap="none" normalizeH="0" dirty="0" smtClean="0">
                <a:ln>
                  <a:noFill/>
                </a:ln>
                <a:solidFill>
                  <a:schemeClr val="tx1"/>
                </a:solidFill>
                <a:effectLst/>
              </a:rPr>
              <a:t>         </a:t>
            </a:r>
            <a:r>
              <a:rPr kumimoji="0" lang="el-GR" altLang="el-GR" sz="2000" b="0" i="0" u="none" strike="noStrike" cap="none" normalizeH="0" baseline="0" dirty="0" err="1" smtClean="0">
                <a:ln>
                  <a:noFill/>
                </a:ln>
                <a:solidFill>
                  <a:schemeClr val="tx1"/>
                </a:solidFill>
                <a:effectLst/>
              </a:rPr>
              <a:t>True</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err="1" smtClean="0">
                <a:ln>
                  <a:noFill/>
                </a:ln>
                <a:solidFill>
                  <a:schemeClr val="tx1"/>
                </a:solidFill>
                <a:effectLst/>
              </a:rPr>
              <a:t>Null</a:t>
            </a:r>
            <a:r>
              <a:rPr kumimoji="0" lang="en-US" altLang="el-GR" sz="2000" b="0" i="0" u="none" strike="noStrike" cap="none" normalizeH="0" dirty="0" smtClean="0">
                <a:ln>
                  <a:noFill/>
                </a:ln>
                <a:solidFill>
                  <a:schemeClr val="tx1"/>
                </a:solidFill>
                <a:effectLst/>
              </a:rPr>
              <a:t>    </a:t>
            </a:r>
            <a:r>
              <a:rPr kumimoji="0" lang="el-GR" altLang="el-GR" sz="2000" b="0" i="0" u="none" strike="noStrike" cap="none" normalizeH="0" baseline="0" dirty="0" err="1" smtClean="0">
                <a:ln>
                  <a:noFill/>
                </a:ln>
                <a:solidFill>
                  <a:schemeClr val="tx1"/>
                </a:solidFill>
                <a:effectLst/>
              </a:rPr>
              <a:t>Null</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err="1" smtClean="0">
                <a:ln>
                  <a:noFill/>
                </a:ln>
                <a:solidFill>
                  <a:schemeClr val="tx1"/>
                </a:solidFill>
                <a:effectLst/>
              </a:rPr>
              <a:t>Null</a:t>
            </a:r>
            <a:r>
              <a:rPr kumimoji="0" lang="el-GR" altLang="el-GR" sz="2000" b="0" i="0" u="none" strike="noStrike" cap="none" normalizeH="0" baseline="0" dirty="0" smtClean="0">
                <a:ln>
                  <a:noFill/>
                </a:ln>
                <a:solidFill>
                  <a:schemeClr val="tx1"/>
                </a:solidFill>
                <a:effectLst/>
              </a:rPr>
              <a:t> </a:t>
            </a:r>
            <a:endParaRPr kumimoji="0" lang="en-US" altLang="el-G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rPr>
              <a:t>1</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00B050"/>
                </a:solidFill>
                <a:effectLst/>
              </a:rPr>
              <a:t>1</a:t>
            </a:r>
            <a:r>
              <a:rPr kumimoji="0" lang="en-US" altLang="el-GR" sz="2000" b="0" i="0" u="none" strike="noStrike" cap="none" normalizeH="0" baseline="0" dirty="0" smtClean="0">
                <a:ln>
                  <a:noFill/>
                </a:ln>
                <a:solidFill>
                  <a:schemeClr val="accent6">
                    <a:lumMod val="50000"/>
                  </a:schemeClr>
                </a:solidFill>
                <a:effectLst/>
              </a:rPr>
              <a:t> </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C00000"/>
                </a:solidFill>
                <a:effectLst/>
              </a:rPr>
              <a:t>0</a:t>
            </a:r>
            <a:r>
              <a:rPr kumimoji="0" lang="en-US" altLang="el-GR" sz="2000" b="0" i="0" u="none" strike="noStrike" cap="none" normalizeH="0" baseline="0" dirty="0" smtClean="0">
                <a:ln>
                  <a:noFill/>
                </a:ln>
                <a:solidFill>
                  <a:srgbClr val="C00000"/>
                </a:solidFill>
                <a:effectLst/>
              </a:rPr>
              <a:t> </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0.5427</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0.79</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0.0076</a:t>
            </a:r>
            <a:endParaRPr kumimoji="0" lang="en-US" altLang="el-G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rPr>
              <a:t>2</a:t>
            </a:r>
            <a:r>
              <a:rPr kumimoji="0" lang="en-US" altLang="el-GR" sz="2000" b="0" i="0" u="none" strike="noStrike" cap="none" normalizeH="0" baseline="0" dirty="0" smtClean="0">
                <a:ln>
                  <a:noFill/>
                </a:ln>
                <a:solidFill>
                  <a:schemeClr val="tx1"/>
                </a:solidFill>
                <a:effectLst/>
              </a:rPr>
              <a:t>                       </a:t>
            </a:r>
            <a:r>
              <a:rPr lang="en-US" altLang="el-GR" sz="2000" dirty="0" smtClean="0">
                <a:solidFill>
                  <a:srgbClr val="00B050"/>
                </a:solidFill>
              </a:rPr>
              <a:t>1</a:t>
            </a:r>
            <a:r>
              <a:rPr kumimoji="0" lang="en-US" altLang="el-GR" sz="2000" b="0" i="0" u="none" strike="noStrike" cap="none" normalizeH="0" baseline="0" dirty="0" smtClean="0">
                <a:ln>
                  <a:noFill/>
                </a:ln>
                <a:solidFill>
                  <a:srgbClr val="00B050"/>
                </a:solidFill>
                <a:effectLst/>
              </a:rPr>
              <a:t> </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C00000"/>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0.2126</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0.78</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0.0100</a:t>
            </a:r>
            <a:endParaRPr kumimoji="0" lang="en-US" altLang="el-G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rPr>
              <a:t>3</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00B050"/>
                </a:solidFill>
                <a:effectLst/>
              </a:rPr>
              <a:t>1</a:t>
            </a:r>
            <a:r>
              <a:rPr kumimoji="0" lang="en-US" altLang="el-GR" sz="2000" b="0" i="0" u="none" strike="noStrike" cap="none" normalizeH="0" baseline="0" dirty="0" smtClean="0">
                <a:ln>
                  <a:noFill/>
                </a:ln>
                <a:solidFill>
                  <a:srgbClr val="00B050"/>
                </a:solidFill>
                <a:effectLst/>
              </a:rPr>
              <a:t> </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C00000"/>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0.98485</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0.75</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0.0043</a:t>
            </a:r>
            <a:endParaRPr kumimoji="0" lang="en-US" altLang="el-G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rPr>
              <a:t>4</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00B050"/>
                </a:solidFill>
                <a:effectLst/>
              </a:rPr>
              <a:t>1</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C00000"/>
                </a:solidFill>
                <a:effectLst/>
              </a:rPr>
              <a:t>0</a:t>
            </a:r>
            <a:r>
              <a:rPr kumimoji="0" lang="en-US" altLang="el-GR" sz="2000" b="0" i="0" u="none" strike="noStrike" cap="none" normalizeH="0" baseline="0" dirty="0" smtClean="0">
                <a:ln>
                  <a:noFill/>
                </a:ln>
                <a:solidFill>
                  <a:srgbClr val="C00000"/>
                </a:solidFill>
                <a:effectLst/>
              </a:rPr>
              <a:t> </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0.9937</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0.72</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0.0040</a:t>
            </a:r>
            <a:endParaRPr kumimoji="0" lang="en-US" altLang="el-G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0" i="0" u="none" strike="noStrike" cap="none" normalizeH="0" baseline="0" dirty="0" smtClean="0">
                <a:ln>
                  <a:noFill/>
                </a:ln>
                <a:solidFill>
                  <a:schemeClr val="tx1"/>
                </a:solidFill>
                <a:effectLst/>
              </a:rPr>
              <a:t>5</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00B050"/>
                </a:solidFill>
                <a:effectLst/>
              </a:rPr>
              <a:t>1</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rgbClr val="C00000"/>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0.9769</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0.68</a:t>
            </a:r>
            <a:r>
              <a:rPr kumimoji="0" lang="en-US" altLang="el-GR" sz="2000" b="0" i="0" u="none" strike="noStrike" cap="none" normalizeH="0" baseline="0" dirty="0" smtClean="0">
                <a:ln>
                  <a:noFill/>
                </a:ln>
                <a:solidFill>
                  <a:schemeClr val="tx1"/>
                </a:solidFill>
                <a:effectLst/>
              </a:rPr>
              <a:t>           </a:t>
            </a:r>
            <a:r>
              <a:rPr kumimoji="0" lang="el-GR" altLang="el-GR" sz="2000" b="0" i="0" u="none" strike="noStrike" cap="none" normalizeH="0" baseline="0" dirty="0" smtClean="0">
                <a:ln>
                  <a:noFill/>
                </a:ln>
                <a:solidFill>
                  <a:schemeClr val="tx1"/>
                </a:solidFill>
                <a:effectLst/>
              </a:rPr>
              <a:t>0.00453 </a:t>
            </a:r>
          </a:p>
        </p:txBody>
      </p:sp>
      <p:sp>
        <p:nvSpPr>
          <p:cNvPr id="7" name="TextBox 6"/>
          <p:cNvSpPr txBox="1"/>
          <p:nvPr/>
        </p:nvSpPr>
        <p:spPr>
          <a:xfrm>
            <a:off x="189597" y="4094329"/>
            <a:ext cx="9652194" cy="3046988"/>
          </a:xfrm>
          <a:prstGeom prst="rect">
            <a:avLst/>
          </a:prstGeom>
          <a:noFill/>
        </p:spPr>
        <p:txBody>
          <a:bodyPr wrap="none" rtlCol="0">
            <a:spAutoFit/>
          </a:bodyPr>
          <a:lstStyle/>
          <a:p>
            <a:r>
              <a:rPr lang="en-US" sz="2400" dirty="0" smtClean="0"/>
              <a:t>For </a:t>
            </a:r>
            <a:r>
              <a:rPr lang="en-US" sz="2400" b="1" dirty="0" smtClean="0"/>
              <a:t>all neuron pairs (</a:t>
            </a:r>
            <a:r>
              <a:rPr lang="en-US" sz="2400" dirty="0" smtClean="0"/>
              <a:t>A, B), populate the following distributions with</a:t>
            </a:r>
          </a:p>
          <a:p>
            <a:pPr lvl="1"/>
            <a:r>
              <a:rPr lang="en-US" sz="2400" dirty="0" smtClean="0"/>
              <a:t>Population 1:  real STTC of the pair (A,B)</a:t>
            </a:r>
          </a:p>
          <a:p>
            <a:pPr lvl="1"/>
            <a:r>
              <a:rPr lang="en-US" sz="2400" dirty="0" smtClean="0"/>
              <a:t>Population 2: random circular shift in one of the two spike trains of (A,B)</a:t>
            </a:r>
          </a:p>
          <a:p>
            <a:pPr lvl="1"/>
            <a:r>
              <a:rPr lang="en-US" sz="2400" dirty="0" smtClean="0"/>
              <a:t>Population 3: random circular shift in one of the two spike trains of (A,B)</a:t>
            </a:r>
          </a:p>
          <a:p>
            <a:endParaRPr lang="en-US" sz="2400" dirty="0"/>
          </a:p>
          <a:p>
            <a:r>
              <a:rPr lang="en-US" sz="2400" b="1" dirty="0" smtClean="0">
                <a:solidFill>
                  <a:srgbClr val="00B050"/>
                </a:solidFill>
              </a:rPr>
              <a:t>True Null: Population 1 vs. Population 2</a:t>
            </a:r>
          </a:p>
          <a:p>
            <a:r>
              <a:rPr lang="en-US" sz="2400" b="1" dirty="0" smtClean="0">
                <a:solidFill>
                  <a:schemeClr val="accent2">
                    <a:lumMod val="75000"/>
                  </a:schemeClr>
                </a:solidFill>
              </a:rPr>
              <a:t>Null </a:t>
            </a:r>
            <a:r>
              <a:rPr lang="en-US" sz="2400" b="1" dirty="0" err="1" smtClean="0">
                <a:solidFill>
                  <a:schemeClr val="accent2">
                    <a:lumMod val="75000"/>
                  </a:schemeClr>
                </a:solidFill>
              </a:rPr>
              <a:t>Null</a:t>
            </a:r>
            <a:r>
              <a:rPr lang="en-US" sz="2400" b="1" dirty="0" smtClean="0">
                <a:solidFill>
                  <a:schemeClr val="accent2">
                    <a:lumMod val="75000"/>
                  </a:schemeClr>
                </a:solidFill>
              </a:rPr>
              <a:t>: Population 2 vs. </a:t>
            </a:r>
            <a:r>
              <a:rPr lang="en-US" sz="2400" b="1" dirty="0" err="1" smtClean="0">
                <a:solidFill>
                  <a:schemeClr val="accent2">
                    <a:lumMod val="75000"/>
                  </a:schemeClr>
                </a:solidFill>
              </a:rPr>
              <a:t>Polulation</a:t>
            </a:r>
            <a:r>
              <a:rPr lang="en-US" sz="2400" b="1" dirty="0" smtClean="0">
                <a:solidFill>
                  <a:schemeClr val="accent2">
                    <a:lumMod val="75000"/>
                  </a:schemeClr>
                </a:solidFill>
              </a:rPr>
              <a:t> 3</a:t>
            </a:r>
          </a:p>
          <a:p>
            <a:endParaRPr lang="el-GR" sz="2400" dirty="0"/>
          </a:p>
        </p:txBody>
      </p:sp>
      <p:sp>
        <p:nvSpPr>
          <p:cNvPr id="8" name="TextBox 7"/>
          <p:cNvSpPr txBox="1"/>
          <p:nvPr/>
        </p:nvSpPr>
        <p:spPr>
          <a:xfrm>
            <a:off x="8623607" y="1509616"/>
            <a:ext cx="3783985" cy="1200329"/>
          </a:xfrm>
          <a:prstGeom prst="rect">
            <a:avLst/>
          </a:prstGeom>
          <a:noFill/>
        </p:spPr>
        <p:txBody>
          <a:bodyPr wrap="square" rtlCol="0">
            <a:spAutoFit/>
          </a:bodyPr>
          <a:lstStyle/>
          <a:p>
            <a:r>
              <a:rPr lang="en-US" sz="2400" b="1" dirty="0" smtClean="0">
                <a:solidFill>
                  <a:srgbClr val="0070C0"/>
                </a:solidFill>
              </a:rPr>
              <a:t>Distance of two distributions</a:t>
            </a:r>
          </a:p>
          <a:p>
            <a:r>
              <a:rPr lang="en-US" sz="2400" b="1" dirty="0">
                <a:solidFill>
                  <a:srgbClr val="0070C0"/>
                </a:solidFill>
              </a:rPr>
              <a:t>i</a:t>
            </a:r>
            <a:r>
              <a:rPr lang="en-US" sz="2400" b="1" dirty="0" smtClean="0">
                <a:solidFill>
                  <a:srgbClr val="0070C0"/>
                </a:solidFill>
              </a:rPr>
              <a:t>n </a:t>
            </a:r>
            <a:r>
              <a:rPr lang="en-US" sz="2400" b="1" dirty="0">
                <a:solidFill>
                  <a:srgbClr val="0070C0"/>
                </a:solidFill>
              </a:rPr>
              <a:t>s</a:t>
            </a:r>
            <a:r>
              <a:rPr lang="en-US" sz="2400" b="1" dirty="0" smtClean="0">
                <a:solidFill>
                  <a:srgbClr val="0070C0"/>
                </a:solidFill>
              </a:rPr>
              <a:t>up norm</a:t>
            </a:r>
            <a:endParaRPr lang="el-GR" sz="2400" b="1" dirty="0">
              <a:solidFill>
                <a:srgbClr val="0070C0"/>
              </a:solidFill>
            </a:endParaRPr>
          </a:p>
        </p:txBody>
      </p:sp>
    </p:spTree>
    <p:extLst>
      <p:ext uri="{BB962C8B-B14F-4D97-AF65-F5344CB8AC3E}">
        <p14:creationId xmlns:p14="http://schemas.microsoft.com/office/powerpoint/2010/main" xmlns="" val="491261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d.uoc.gr/~hy590-21/images/pic1_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3552" y="312734"/>
            <a:ext cx="8444130" cy="326028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019800" y="4486412"/>
            <a:ext cx="8029575" cy="992579"/>
          </a:xfrm>
          <a:prstGeom prst="rect">
            <a:avLst/>
          </a:prstGeom>
        </p:spPr>
        <p:txBody>
          <a:bodyPr wrap="square">
            <a:spAutoFit/>
          </a:bodyPr>
          <a:lstStyle/>
          <a:p>
            <a:pPr algn="ctr"/>
            <a:r>
              <a:rPr lang="en-US" sz="2250" b="1" dirty="0">
                <a:solidFill>
                  <a:srgbClr val="000000"/>
                </a:solidFill>
                <a:latin typeface="Times New Roman" panose="02020603050405020304" pitchFamily="18" charset="0"/>
              </a:rPr>
              <a:t>CS – 590.21 Analysis and Modeling of Brain Networks </a:t>
            </a:r>
            <a:br>
              <a:rPr lang="en-US" sz="2250" b="1"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hlinkClick r:id="rId3"/>
              </a:rPr>
              <a:t>Department of Computer Science</a:t>
            </a:r>
            <a:r>
              <a:rPr lang="en-US" dirty="0">
                <a:solidFill>
                  <a:srgbClr val="000000"/>
                </a:solidFill>
                <a:latin typeface="Times New Roman" panose="02020603050405020304" pitchFamily="18" charset="0"/>
              </a:rPr>
              <a:t> </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University of Crete</a:t>
            </a:r>
          </a:p>
        </p:txBody>
      </p:sp>
      <p:pic>
        <p:nvPicPr>
          <p:cNvPr id="6" name="Picture 5"/>
          <p:cNvPicPr>
            <a:picLocks noChangeAspect="1"/>
          </p:cNvPicPr>
          <p:nvPr/>
        </p:nvPicPr>
        <p:blipFill>
          <a:blip r:embed="rId4" cstate="print"/>
          <a:stretch>
            <a:fillRect/>
          </a:stretch>
        </p:blipFill>
        <p:spPr>
          <a:xfrm>
            <a:off x="6034588" y="5727781"/>
            <a:ext cx="4633413" cy="1130219"/>
          </a:xfrm>
          <a:prstGeom prst="rect">
            <a:avLst/>
          </a:prstGeom>
        </p:spPr>
      </p:pic>
      <p:sp>
        <p:nvSpPr>
          <p:cNvPr id="2" name="TextBox 1"/>
          <p:cNvSpPr txBox="1"/>
          <p:nvPr/>
        </p:nvSpPr>
        <p:spPr>
          <a:xfrm>
            <a:off x="543301" y="3838797"/>
            <a:ext cx="11484632" cy="523220"/>
          </a:xfrm>
          <a:prstGeom prst="rect">
            <a:avLst/>
          </a:prstGeom>
          <a:noFill/>
        </p:spPr>
        <p:txBody>
          <a:bodyPr wrap="square" rtlCol="0">
            <a:spAutoFit/>
          </a:bodyPr>
          <a:lstStyle/>
          <a:p>
            <a:r>
              <a:rPr lang="en-US" sz="2800" b="1" dirty="0">
                <a:solidFill>
                  <a:srgbClr val="0070C0"/>
                </a:solidFill>
              </a:rPr>
              <a:t>Lecture </a:t>
            </a:r>
            <a:r>
              <a:rPr lang="en-US" sz="2800" b="1" dirty="0" smtClean="0">
                <a:solidFill>
                  <a:srgbClr val="0070C0"/>
                </a:solidFill>
              </a:rPr>
              <a:t>on Modeling Tools for Regression &amp; Clustering</a:t>
            </a:r>
            <a:endParaRPr lang="el-GR" sz="2800" b="1" dirty="0">
              <a:solidFill>
                <a:srgbClr val="0070C0"/>
              </a:solidFill>
            </a:endParaRPr>
          </a:p>
        </p:txBody>
      </p:sp>
      <p:pic>
        <p:nvPicPr>
          <p:cNvPr id="7" name="Picture 2" descr="http://www.csd.uoc.gr/~hy590-21/images/pic3_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38921" y="5680337"/>
            <a:ext cx="3709735" cy="1226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09706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anthony.liekens.net/images/datamining-dogbert.png"/>
          <p:cNvPicPr>
            <a:picLocks noChangeAspect="1" noChangeArrowheads="1"/>
          </p:cNvPicPr>
          <p:nvPr/>
        </p:nvPicPr>
        <p:blipFill>
          <a:blip r:embed="rId2" cstate="print"/>
          <a:srcRect/>
          <a:stretch>
            <a:fillRect/>
          </a:stretch>
        </p:blipFill>
        <p:spPr bwMode="auto">
          <a:xfrm>
            <a:off x="280624" y="1591874"/>
            <a:ext cx="11424407" cy="3771696"/>
          </a:xfrm>
          <a:prstGeom prst="rect">
            <a:avLst/>
          </a:prstGeom>
          <a:noFill/>
        </p:spPr>
      </p:pic>
    </p:spTree>
    <p:extLst>
      <p:ext uri="{BB962C8B-B14F-4D97-AF65-F5344CB8AC3E}">
        <p14:creationId xmlns:p14="http://schemas.microsoft.com/office/powerpoint/2010/main" xmlns="" val="3793930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60779" y="201351"/>
            <a:ext cx="10515600" cy="1325563"/>
          </a:xfrm>
        </p:spPr>
        <p:txBody>
          <a:bodyPr/>
          <a:lstStyle/>
          <a:p>
            <a:pPr eaLnBrk="1" hangingPunct="1"/>
            <a:r>
              <a:rPr lang="en-US" altLang="el-GR" dirty="0" smtClean="0"/>
              <a:t>The Null Hypothesis</a:t>
            </a:r>
            <a:endParaRPr lang="el-GR" altLang="el-GR" dirty="0" smtClean="0"/>
          </a:p>
        </p:txBody>
      </p:sp>
      <p:sp>
        <p:nvSpPr>
          <p:cNvPr id="10243" name="Rectangle 3"/>
          <p:cNvSpPr>
            <a:spLocks noGrp="1" noChangeArrowheads="1"/>
          </p:cNvSpPr>
          <p:nvPr>
            <p:ph type="body" idx="1"/>
          </p:nvPr>
        </p:nvSpPr>
        <p:spPr>
          <a:xfrm>
            <a:off x="0" y="1825625"/>
            <a:ext cx="12191999" cy="4351338"/>
          </a:xfrm>
        </p:spPr>
        <p:txBody>
          <a:bodyPr/>
          <a:lstStyle/>
          <a:p>
            <a:pPr eaLnBrk="1" hangingPunct="1"/>
            <a:r>
              <a:rPr lang="en-US" altLang="el-GR" dirty="0" smtClean="0"/>
              <a:t>The hypothesis we hope to accept is called the </a:t>
            </a:r>
            <a:r>
              <a:rPr lang="en-US" altLang="el-GR" i="1" dirty="0" smtClean="0"/>
              <a:t>Alternative Hypothesis</a:t>
            </a:r>
          </a:p>
          <a:p>
            <a:pPr marL="457200" lvl="1" indent="0" eaLnBrk="1" hangingPunct="1">
              <a:buNone/>
            </a:pPr>
            <a:r>
              <a:rPr lang="en-US" altLang="el-GR" dirty="0" smtClean="0"/>
              <a:t>Sometimes denoted </a:t>
            </a:r>
            <a:r>
              <a:rPr lang="en-US" altLang="el-GR" i="1" dirty="0" smtClean="0"/>
              <a:t>as </a:t>
            </a:r>
            <a:r>
              <a:rPr lang="en-US" altLang="el-GR" sz="2800" b="1" i="1" dirty="0" smtClean="0">
                <a:solidFill>
                  <a:srgbClr val="FF0000"/>
                </a:solidFill>
              </a:rPr>
              <a:t>H</a:t>
            </a:r>
            <a:r>
              <a:rPr lang="en-US" altLang="el-GR" sz="2800" b="1" i="1" baseline="-25000" dirty="0" smtClean="0">
                <a:solidFill>
                  <a:srgbClr val="FF0000"/>
                </a:solidFill>
              </a:rPr>
              <a:t>1</a:t>
            </a:r>
            <a:endParaRPr lang="en-US" altLang="el-GR" sz="2800" b="1" i="1" dirty="0" smtClean="0">
              <a:solidFill>
                <a:srgbClr val="FF0000"/>
              </a:solidFill>
            </a:endParaRPr>
          </a:p>
          <a:p>
            <a:pPr eaLnBrk="1" hangingPunct="1"/>
            <a:endParaRPr lang="en-US" altLang="el-GR" i="1" dirty="0" smtClean="0"/>
          </a:p>
          <a:p>
            <a:pPr eaLnBrk="1" hangingPunct="1"/>
            <a:r>
              <a:rPr lang="en-US" altLang="el-GR" dirty="0" smtClean="0"/>
              <a:t>The hypothesis we hope to reject, the </a:t>
            </a:r>
            <a:r>
              <a:rPr lang="en-US" altLang="el-GR" b="1" dirty="0" smtClean="0">
                <a:solidFill>
                  <a:schemeClr val="accent5">
                    <a:lumMod val="75000"/>
                  </a:schemeClr>
                </a:solidFill>
              </a:rPr>
              <a:t>negation of the Alternative Hypothesis</a:t>
            </a:r>
            <a:r>
              <a:rPr lang="en-US" altLang="el-GR" dirty="0" smtClean="0"/>
              <a:t>, is called the </a:t>
            </a:r>
            <a:r>
              <a:rPr lang="en-US" altLang="el-GR" i="1" dirty="0" smtClean="0"/>
              <a:t>Null Hypothesis</a:t>
            </a:r>
          </a:p>
          <a:p>
            <a:pPr marL="457200" lvl="1" indent="0" eaLnBrk="1" hangingPunct="1">
              <a:buNone/>
            </a:pPr>
            <a:r>
              <a:rPr lang="en-US" altLang="el-GR" dirty="0" smtClean="0"/>
              <a:t> Usually denoted by </a:t>
            </a:r>
            <a:r>
              <a:rPr lang="en-US" altLang="el-GR" sz="2800" b="1" i="1" dirty="0" smtClean="0">
                <a:solidFill>
                  <a:srgbClr val="FF0000"/>
                </a:solidFill>
              </a:rPr>
              <a:t>H</a:t>
            </a:r>
            <a:r>
              <a:rPr lang="en-US" altLang="el-GR" sz="2800" b="1" i="1" baseline="-25000" dirty="0" smtClean="0">
                <a:solidFill>
                  <a:srgbClr val="FF0000"/>
                </a:solidFill>
              </a:rPr>
              <a:t>o</a:t>
            </a:r>
          </a:p>
          <a:p>
            <a:pPr marL="457200" lvl="1" indent="0" eaLnBrk="1" hangingPunct="1">
              <a:buNone/>
            </a:pPr>
            <a:endParaRPr lang="en-US" altLang="el-GR" b="1" i="1" baseline="-25000" dirty="0" smtClean="0">
              <a:solidFill>
                <a:srgbClr val="FF0000"/>
              </a:solidFill>
            </a:endParaRPr>
          </a:p>
          <a:p>
            <a:pPr marL="457200" lvl="1" indent="0" eaLnBrk="1" hangingPunct="1">
              <a:buNone/>
            </a:pPr>
            <a:endParaRPr lang="en-US" altLang="el-GR" b="1" i="1" baseline="-25000" dirty="0">
              <a:solidFill>
                <a:srgbClr val="FF0000"/>
              </a:solidFill>
            </a:endParaRPr>
          </a:p>
          <a:p>
            <a:pPr marL="457200" lvl="1" indent="0">
              <a:buNone/>
            </a:pPr>
            <a:r>
              <a:rPr lang="en-US" altLang="el-GR" sz="2800" baseline="-25000" dirty="0" smtClean="0"/>
              <a:t>Think of the   </a:t>
            </a:r>
            <a:r>
              <a:rPr lang="en-US" altLang="el-GR" sz="2800" b="1" i="1" dirty="0" smtClean="0">
                <a:solidFill>
                  <a:srgbClr val="FF0000"/>
                </a:solidFill>
              </a:rPr>
              <a:t>H</a:t>
            </a:r>
            <a:r>
              <a:rPr lang="en-US" altLang="el-GR" sz="2800" b="1" i="1" baseline="-25000" dirty="0" smtClean="0">
                <a:solidFill>
                  <a:srgbClr val="FF0000"/>
                </a:solidFill>
              </a:rPr>
              <a:t>o</a:t>
            </a:r>
            <a:r>
              <a:rPr lang="en-US" altLang="el-GR" sz="2800" b="1" i="1" dirty="0" smtClean="0">
                <a:solidFill>
                  <a:srgbClr val="FF0000"/>
                </a:solidFill>
              </a:rPr>
              <a:t>  </a:t>
            </a:r>
            <a:r>
              <a:rPr lang="en-US" altLang="el-GR" sz="2800" baseline="-25000" dirty="0" smtClean="0"/>
              <a:t>as the “status quo”</a:t>
            </a:r>
            <a:endParaRPr lang="el-GR" altLang="el-GR" sz="2800" baseline="-25000" dirty="0" smtClean="0"/>
          </a:p>
        </p:txBody>
      </p:sp>
    </p:spTree>
    <p:extLst>
      <p:ext uri="{BB962C8B-B14F-4D97-AF65-F5344CB8AC3E}">
        <p14:creationId xmlns:p14="http://schemas.microsoft.com/office/powerpoint/2010/main" xmlns="" val="32674110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200533"/>
            <a:ext cx="10515600" cy="1325563"/>
          </a:xfrm>
        </p:spPr>
        <p:txBody>
          <a:bodyPr/>
          <a:lstStyle/>
          <a:p>
            <a:r>
              <a:rPr lang="en-US" dirty="0" smtClean="0"/>
              <a:t>Data Clustering – Overview </a:t>
            </a:r>
            <a:endParaRPr lang="el-GR" dirty="0"/>
          </a:p>
        </p:txBody>
      </p:sp>
      <p:sp>
        <p:nvSpPr>
          <p:cNvPr id="3" name="Content Placeholder 2"/>
          <p:cNvSpPr>
            <a:spLocks noGrp="1"/>
          </p:cNvSpPr>
          <p:nvPr>
            <p:ph idx="1"/>
          </p:nvPr>
        </p:nvSpPr>
        <p:spPr>
          <a:xfrm>
            <a:off x="0" y="1526096"/>
            <a:ext cx="12380976" cy="5032375"/>
          </a:xfrm>
        </p:spPr>
        <p:txBody>
          <a:bodyPr>
            <a:noAutofit/>
          </a:bodyPr>
          <a:lstStyle/>
          <a:p>
            <a:r>
              <a:rPr lang="en-US" sz="2400" dirty="0"/>
              <a:t>Organizing data into sensible groupings is </a:t>
            </a:r>
            <a:r>
              <a:rPr lang="en-US" sz="2400" dirty="0" smtClean="0"/>
              <a:t>critical for understanding </a:t>
            </a:r>
            <a:r>
              <a:rPr lang="en-US" sz="2400" dirty="0"/>
              <a:t>and learning. </a:t>
            </a:r>
            <a:endParaRPr lang="en-US" sz="2400" dirty="0" smtClean="0"/>
          </a:p>
          <a:p>
            <a:r>
              <a:rPr lang="en-US" sz="2400" dirty="0" smtClean="0"/>
              <a:t>Cluster analysis: methods/algorithms </a:t>
            </a:r>
            <a:r>
              <a:rPr lang="en-US" sz="2400" dirty="0"/>
              <a:t>for </a:t>
            </a:r>
            <a:r>
              <a:rPr lang="en-US" sz="2400" dirty="0" smtClean="0"/>
              <a:t>grouping objects </a:t>
            </a:r>
            <a:r>
              <a:rPr lang="en-US" sz="2400" dirty="0"/>
              <a:t>according to measured or perceived </a:t>
            </a:r>
            <a:r>
              <a:rPr lang="en-US" sz="2400" b="1" dirty="0">
                <a:solidFill>
                  <a:srgbClr val="00B0F0"/>
                </a:solidFill>
              </a:rPr>
              <a:t>intrinsic characteristics or similarity</a:t>
            </a:r>
            <a:r>
              <a:rPr lang="en-US" sz="2400" dirty="0" smtClean="0"/>
              <a:t>.</a:t>
            </a:r>
          </a:p>
          <a:p>
            <a:r>
              <a:rPr lang="en-US" sz="2400" dirty="0" smtClean="0"/>
              <a:t> </a:t>
            </a:r>
            <a:r>
              <a:rPr lang="en-US" sz="2400" dirty="0"/>
              <a:t>Cluster analysis does </a:t>
            </a:r>
            <a:r>
              <a:rPr lang="en-US" sz="2400" b="1" dirty="0"/>
              <a:t>not</a:t>
            </a:r>
            <a:r>
              <a:rPr lang="en-US" sz="2400" dirty="0"/>
              <a:t> use </a:t>
            </a:r>
            <a:r>
              <a:rPr lang="en-US" sz="2400" b="1" dirty="0"/>
              <a:t>category labels </a:t>
            </a:r>
            <a:r>
              <a:rPr lang="en-US" sz="2400" dirty="0"/>
              <a:t>that tag objects with prior identifiers, i.e., class labels. </a:t>
            </a:r>
            <a:endParaRPr lang="en-US" sz="2400" dirty="0" smtClean="0"/>
          </a:p>
          <a:p>
            <a:pPr marL="0" indent="0">
              <a:buNone/>
            </a:pPr>
            <a:r>
              <a:rPr lang="en-US" sz="2400" dirty="0"/>
              <a:t> </a:t>
            </a:r>
            <a:r>
              <a:rPr lang="en-US" sz="2400" dirty="0" smtClean="0"/>
              <a:t>   The </a:t>
            </a:r>
            <a:r>
              <a:rPr lang="en-US" sz="2400" dirty="0"/>
              <a:t>absence of category </a:t>
            </a:r>
            <a:r>
              <a:rPr lang="en-US" sz="2400" dirty="0" smtClean="0"/>
              <a:t>labels </a:t>
            </a:r>
            <a:r>
              <a:rPr lang="en-US" sz="2400" dirty="0"/>
              <a:t>distinguishes </a:t>
            </a:r>
            <a:r>
              <a:rPr lang="en-US" sz="2400" dirty="0" smtClean="0"/>
              <a:t>data </a:t>
            </a:r>
            <a:r>
              <a:rPr lang="en-US" sz="2400" dirty="0"/>
              <a:t>clustering (</a:t>
            </a:r>
            <a:r>
              <a:rPr lang="en-US" sz="2400" b="1" dirty="0">
                <a:solidFill>
                  <a:srgbClr val="00B050"/>
                </a:solidFill>
              </a:rPr>
              <a:t>unsupervised learning</a:t>
            </a:r>
            <a:r>
              <a:rPr lang="en-US" sz="2400" dirty="0"/>
              <a:t>) </a:t>
            </a:r>
            <a:r>
              <a:rPr lang="en-US" sz="2400" dirty="0" smtClean="0"/>
              <a:t> from    </a:t>
            </a:r>
            <a:r>
              <a:rPr lang="en-US" sz="2400" b="1" dirty="0" smtClean="0">
                <a:solidFill>
                  <a:srgbClr val="C00000"/>
                </a:solidFill>
              </a:rPr>
              <a:t>classification (</a:t>
            </a:r>
            <a:r>
              <a:rPr lang="en-US" sz="2400" b="1" dirty="0">
                <a:solidFill>
                  <a:srgbClr val="C00000"/>
                </a:solidFill>
              </a:rPr>
              <a:t>supervised learning</a:t>
            </a:r>
            <a:r>
              <a:rPr lang="en-US" sz="2400" dirty="0"/>
              <a:t>). </a:t>
            </a:r>
            <a:endParaRPr lang="en-US" sz="2400" dirty="0" smtClean="0"/>
          </a:p>
          <a:p>
            <a:pPr marL="0" indent="0">
              <a:buNone/>
            </a:pPr>
            <a:endParaRPr lang="en-US" sz="2400" dirty="0" smtClean="0"/>
          </a:p>
          <a:p>
            <a:r>
              <a:rPr lang="en-US" sz="2400" dirty="0"/>
              <a:t>C</a:t>
            </a:r>
            <a:r>
              <a:rPr lang="en-US" sz="2400" dirty="0" smtClean="0"/>
              <a:t>lustering aims </a:t>
            </a:r>
            <a:r>
              <a:rPr lang="en-US" sz="2400" dirty="0"/>
              <a:t>to find </a:t>
            </a:r>
            <a:r>
              <a:rPr lang="en-US" sz="2400" b="1" dirty="0"/>
              <a:t>structure in data and is therefore exploratory in nature</a:t>
            </a:r>
            <a:r>
              <a:rPr lang="en-US" sz="2400" dirty="0"/>
              <a:t>. </a:t>
            </a:r>
            <a:endParaRPr lang="en-US" sz="2400" dirty="0" smtClean="0"/>
          </a:p>
        </p:txBody>
      </p:sp>
    </p:spTree>
    <p:extLst>
      <p:ext uri="{BB962C8B-B14F-4D97-AF65-F5344CB8AC3E}">
        <p14:creationId xmlns:p14="http://schemas.microsoft.com/office/powerpoint/2010/main" xmlns="" val="917881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6096"/>
            <a:ext cx="12380976" cy="5032375"/>
          </a:xfrm>
        </p:spPr>
        <p:txBody>
          <a:bodyPr>
            <a:noAutofit/>
          </a:bodyPr>
          <a:lstStyle/>
          <a:p>
            <a:r>
              <a:rPr lang="en-US" dirty="0" smtClean="0"/>
              <a:t>Clustering </a:t>
            </a:r>
            <a:r>
              <a:rPr lang="en-US" dirty="0"/>
              <a:t>has a </a:t>
            </a:r>
            <a:r>
              <a:rPr lang="en-US" dirty="0" smtClean="0"/>
              <a:t>long </a:t>
            </a:r>
            <a:r>
              <a:rPr lang="en-US" dirty="0"/>
              <a:t>rich history in </a:t>
            </a:r>
            <a:r>
              <a:rPr lang="en-US" dirty="0" smtClean="0"/>
              <a:t>various scientific </a:t>
            </a:r>
            <a:r>
              <a:rPr lang="en-US" dirty="0"/>
              <a:t>fields. </a:t>
            </a:r>
            <a:endParaRPr lang="en-US" dirty="0" smtClean="0"/>
          </a:p>
          <a:p>
            <a:pPr marL="0" indent="0">
              <a:buNone/>
            </a:pPr>
            <a:r>
              <a:rPr lang="en-US" dirty="0"/>
              <a:t> </a:t>
            </a:r>
            <a:r>
              <a:rPr lang="en-US" dirty="0" smtClean="0"/>
              <a:t>  </a:t>
            </a:r>
            <a:r>
              <a:rPr lang="en-US" b="1" dirty="0" smtClean="0"/>
              <a:t>K-means</a:t>
            </a:r>
            <a:r>
              <a:rPr lang="en-US" dirty="0" smtClean="0"/>
              <a:t> (1955):  One </a:t>
            </a:r>
            <a:r>
              <a:rPr lang="en-US" dirty="0"/>
              <a:t>of the most </a:t>
            </a:r>
            <a:r>
              <a:rPr lang="en-US" dirty="0" smtClean="0"/>
              <a:t>popular </a:t>
            </a:r>
            <a:r>
              <a:rPr lang="en-US" dirty="0"/>
              <a:t>simple clustering </a:t>
            </a:r>
            <a:r>
              <a:rPr lang="en-US" dirty="0" smtClean="0"/>
              <a:t>algorithms</a:t>
            </a:r>
          </a:p>
          <a:p>
            <a:pPr>
              <a:buNone/>
            </a:pPr>
            <a:r>
              <a:rPr lang="en-US" b="1" dirty="0" smtClean="0"/>
              <a:t>   Stil</a:t>
            </a:r>
            <a:r>
              <a:rPr lang="en-US" dirty="0" smtClean="0"/>
              <a:t>l widely-used</a:t>
            </a:r>
            <a:r>
              <a:rPr lang="en-US" dirty="0"/>
              <a:t>. </a:t>
            </a:r>
            <a:endParaRPr lang="en-US" dirty="0" smtClean="0"/>
          </a:p>
          <a:p>
            <a:pPr marL="0" indent="0">
              <a:buNone/>
            </a:pPr>
            <a:r>
              <a:rPr lang="en-US" dirty="0"/>
              <a:t> </a:t>
            </a:r>
            <a:r>
              <a:rPr lang="en-US" dirty="0" smtClean="0"/>
              <a:t>  The design of a </a:t>
            </a:r>
            <a:r>
              <a:rPr lang="en-US" dirty="0"/>
              <a:t>general purpose clustering algorithm </a:t>
            </a:r>
            <a:r>
              <a:rPr lang="en-US" dirty="0" smtClean="0"/>
              <a:t>is a difficult task</a:t>
            </a:r>
          </a:p>
          <a:p>
            <a:pPr marL="0" indent="0">
              <a:buNone/>
            </a:pPr>
            <a:endParaRPr lang="el-GR" dirty="0"/>
          </a:p>
        </p:txBody>
      </p:sp>
    </p:spTree>
    <p:extLst>
      <p:ext uri="{BB962C8B-B14F-4D97-AF65-F5344CB8AC3E}">
        <p14:creationId xmlns:p14="http://schemas.microsoft.com/office/powerpoint/2010/main" xmlns="" val="2887499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3" y="-116605"/>
            <a:ext cx="10515600" cy="1325563"/>
          </a:xfrm>
        </p:spPr>
        <p:txBody>
          <a:bodyPr/>
          <a:lstStyle/>
          <a:p>
            <a:r>
              <a:rPr lang="en-US" dirty="0" smtClean="0"/>
              <a:t>Clustering</a:t>
            </a:r>
            <a:endParaRPr lang="el-GR" dirty="0"/>
          </a:p>
        </p:txBody>
      </p:sp>
      <p:pic>
        <p:nvPicPr>
          <p:cNvPr id="4" name="Content Placeholder 3"/>
          <p:cNvPicPr>
            <a:picLocks noGrp="1" noChangeAspect="1"/>
          </p:cNvPicPr>
          <p:nvPr>
            <p:ph idx="1"/>
          </p:nvPr>
        </p:nvPicPr>
        <p:blipFill>
          <a:blip r:embed="rId2" cstate="print"/>
          <a:stretch>
            <a:fillRect/>
          </a:stretch>
        </p:blipFill>
        <p:spPr>
          <a:xfrm>
            <a:off x="124753" y="894789"/>
            <a:ext cx="10064265" cy="6123849"/>
          </a:xfrm>
          <a:prstGeom prst="rect">
            <a:avLst/>
          </a:prstGeom>
        </p:spPr>
      </p:pic>
    </p:spTree>
    <p:extLst>
      <p:ext uri="{BB962C8B-B14F-4D97-AF65-F5344CB8AC3E}">
        <p14:creationId xmlns:p14="http://schemas.microsoft.com/office/powerpoint/2010/main" xmlns="" val="741282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27" y="0"/>
            <a:ext cx="10515600" cy="1325563"/>
          </a:xfrm>
        </p:spPr>
        <p:txBody>
          <a:bodyPr/>
          <a:lstStyle/>
          <a:p>
            <a:r>
              <a:rPr lang="en-US" dirty="0" smtClean="0"/>
              <a:t>Clustering objectives</a:t>
            </a:r>
            <a:endParaRPr lang="el-GR" dirty="0"/>
          </a:p>
        </p:txBody>
      </p:sp>
      <p:pic>
        <p:nvPicPr>
          <p:cNvPr id="4" name="Content Placeholder 3"/>
          <p:cNvPicPr>
            <a:picLocks noGrp="1" noChangeAspect="1"/>
          </p:cNvPicPr>
          <p:nvPr>
            <p:ph idx="1"/>
          </p:nvPr>
        </p:nvPicPr>
        <p:blipFill>
          <a:blip r:embed="rId2" cstate="print"/>
          <a:stretch>
            <a:fillRect/>
          </a:stretch>
        </p:blipFill>
        <p:spPr>
          <a:xfrm>
            <a:off x="545911" y="1325563"/>
            <a:ext cx="9290118" cy="5422664"/>
          </a:xfrm>
          <a:prstGeom prst="rect">
            <a:avLst/>
          </a:prstGeom>
        </p:spPr>
      </p:pic>
    </p:spTree>
    <p:extLst>
      <p:ext uri="{BB962C8B-B14F-4D97-AF65-F5344CB8AC3E}">
        <p14:creationId xmlns:p14="http://schemas.microsoft.com/office/powerpoint/2010/main" xmlns="" val="37964149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0025"/>
            <a:ext cx="12065000" cy="2314575"/>
          </a:xfrm>
        </p:spPr>
        <p:txBody>
          <a:bodyPr>
            <a:normAutofit/>
          </a:bodyPr>
          <a:lstStyle/>
          <a:p>
            <a:r>
              <a:rPr lang="en-US" sz="4000" b="1" dirty="0" smtClean="0">
                <a:solidFill>
                  <a:srgbClr val="7030A0"/>
                </a:solidFill>
              </a:rPr>
              <a:t>k</a:t>
            </a:r>
            <a:r>
              <a:rPr lang="en-US" sz="4000" b="1" dirty="0" smtClean="0"/>
              <a:t>-means: simplest </a:t>
            </a:r>
            <a:r>
              <a:rPr lang="en-US" sz="4000" b="1" dirty="0" smtClean="0">
                <a:solidFill>
                  <a:srgbClr val="FF0000"/>
                </a:solidFill>
              </a:rPr>
              <a:t>unsupervised learning </a:t>
            </a:r>
            <a:r>
              <a:rPr lang="en-US" sz="4000" b="1" dirty="0" smtClean="0"/>
              <a:t>algorithm</a:t>
            </a:r>
            <a:br>
              <a:rPr lang="en-US" sz="4000" b="1" dirty="0" smtClean="0"/>
            </a:br>
            <a:r>
              <a:rPr lang="en-US" sz="2400" b="1" dirty="0" smtClean="0"/>
              <a:t/>
            </a:r>
            <a:br>
              <a:rPr lang="en-US" sz="2400" b="1" dirty="0" smtClean="0"/>
            </a:br>
            <a:r>
              <a:rPr lang="en-US" sz="2400" b="1" dirty="0" smtClean="0"/>
              <a:t>Iterative greedy algorithm (K):</a:t>
            </a:r>
            <a:endParaRPr lang="el-GR" sz="2400" b="1" dirty="0"/>
          </a:p>
        </p:txBody>
      </p:sp>
      <p:sp>
        <p:nvSpPr>
          <p:cNvPr id="3" name="Content Placeholder 2"/>
          <p:cNvSpPr>
            <a:spLocks noGrp="1"/>
          </p:cNvSpPr>
          <p:nvPr>
            <p:ph idx="1"/>
          </p:nvPr>
        </p:nvSpPr>
        <p:spPr>
          <a:xfrm>
            <a:off x="228600" y="2374711"/>
            <a:ext cx="11988800" cy="2893326"/>
          </a:xfrm>
          <a:ln w="38100">
            <a:solidFill>
              <a:schemeClr val="accent6">
                <a:lumMod val="50000"/>
              </a:schemeClr>
            </a:solidFill>
          </a:ln>
        </p:spPr>
        <p:txBody>
          <a:bodyPr>
            <a:normAutofit/>
          </a:bodyPr>
          <a:lstStyle/>
          <a:p>
            <a:pPr marL="457200" indent="-457200">
              <a:buFont typeface="+mj-lt"/>
              <a:buAutoNum type="arabicPeriod"/>
            </a:pPr>
            <a:r>
              <a:rPr lang="en-US" sz="2400" dirty="0"/>
              <a:t>Place K points into the space represented by the objects that are being </a:t>
            </a:r>
            <a:r>
              <a:rPr lang="en-US" sz="2400" dirty="0" smtClean="0"/>
              <a:t>clustered</a:t>
            </a:r>
          </a:p>
          <a:p>
            <a:pPr marL="0" indent="0">
              <a:buNone/>
            </a:pPr>
            <a:r>
              <a:rPr lang="en-US" sz="2400" dirty="0"/>
              <a:t> </a:t>
            </a:r>
            <a:r>
              <a:rPr lang="en-US" sz="2400" dirty="0" smtClean="0"/>
              <a:t>     These </a:t>
            </a:r>
            <a:r>
              <a:rPr lang="en-US" sz="2400" dirty="0"/>
              <a:t>points represent </a:t>
            </a:r>
            <a:r>
              <a:rPr lang="en-US" sz="2400" b="1" dirty="0">
                <a:solidFill>
                  <a:srgbClr val="7030A0"/>
                </a:solidFill>
              </a:rPr>
              <a:t>initial group </a:t>
            </a:r>
            <a:r>
              <a:rPr lang="en-US" sz="2400" b="1" dirty="0" smtClean="0">
                <a:solidFill>
                  <a:srgbClr val="7030A0"/>
                </a:solidFill>
              </a:rPr>
              <a:t>centroids</a:t>
            </a:r>
            <a:r>
              <a:rPr lang="en-US" sz="2400" dirty="0" smtClean="0"/>
              <a:t> (e.g., start by </a:t>
            </a:r>
            <a:r>
              <a:rPr lang="en-US" sz="2400" b="1" dirty="0" smtClean="0">
                <a:solidFill>
                  <a:srgbClr val="0070C0"/>
                </a:solidFill>
              </a:rPr>
              <a:t>randomly</a:t>
            </a:r>
            <a:r>
              <a:rPr lang="en-US" sz="2400" dirty="0" smtClean="0"/>
              <a:t> selecting </a:t>
            </a:r>
            <a:r>
              <a:rPr lang="en-US" sz="2400" dirty="0"/>
              <a:t>K</a:t>
            </a:r>
            <a:r>
              <a:rPr lang="en-US" sz="2400" dirty="0" smtClean="0"/>
              <a:t> centroids)</a:t>
            </a:r>
          </a:p>
          <a:p>
            <a:pPr marL="457200" indent="-457200">
              <a:buFont typeface="+mj-lt"/>
              <a:buAutoNum type="arabicPeriod" startAt="2"/>
            </a:pPr>
            <a:r>
              <a:rPr lang="en-US" sz="2400" dirty="0" smtClean="0"/>
              <a:t>Assign </a:t>
            </a:r>
            <a:r>
              <a:rPr lang="en-US" sz="2400" dirty="0"/>
              <a:t>each object to the group that has the closest </a:t>
            </a:r>
            <a:r>
              <a:rPr lang="en-US" sz="2400" dirty="0" smtClean="0"/>
              <a:t>centroid (e.g., Euclidian distance)</a:t>
            </a:r>
            <a:endParaRPr lang="en-US" sz="2400" dirty="0"/>
          </a:p>
          <a:p>
            <a:pPr marL="457200" indent="-457200">
              <a:buFont typeface="+mj-lt"/>
              <a:buAutoNum type="arabicPeriod" startAt="2"/>
            </a:pPr>
            <a:r>
              <a:rPr lang="en-US" sz="2400" dirty="0"/>
              <a:t>When all objects have been assigned, recalculate the positions of the K </a:t>
            </a:r>
            <a:r>
              <a:rPr lang="en-US" sz="2400" dirty="0" smtClean="0"/>
              <a:t>centroids</a:t>
            </a:r>
          </a:p>
          <a:p>
            <a:pPr marL="457200" indent="-457200">
              <a:buFont typeface="+mj-lt"/>
              <a:buAutoNum type="arabicPeriod" startAt="2"/>
            </a:pPr>
            <a:endParaRPr lang="en-US" sz="2400" dirty="0"/>
          </a:p>
          <a:p>
            <a:pPr marL="0" indent="0">
              <a:buNone/>
            </a:pPr>
            <a:r>
              <a:rPr lang="en-US" sz="2400" dirty="0"/>
              <a:t>Repeat Steps 2 and 3 until the centroids </a:t>
            </a:r>
            <a:r>
              <a:rPr lang="en-US" sz="2400" b="1" dirty="0">
                <a:solidFill>
                  <a:srgbClr val="7030A0"/>
                </a:solidFill>
              </a:rPr>
              <a:t>no longer move</a:t>
            </a:r>
            <a:r>
              <a:rPr lang="en-US" sz="2400" dirty="0"/>
              <a:t>. </a:t>
            </a:r>
          </a:p>
        </p:txBody>
      </p:sp>
      <p:sp>
        <p:nvSpPr>
          <p:cNvPr id="4" name="TextBox 3"/>
          <p:cNvSpPr txBox="1"/>
          <p:nvPr/>
        </p:nvSpPr>
        <p:spPr>
          <a:xfrm>
            <a:off x="228600" y="5535489"/>
            <a:ext cx="7206525" cy="461665"/>
          </a:xfrm>
          <a:prstGeom prst="rect">
            <a:avLst/>
          </a:prstGeom>
          <a:solidFill>
            <a:schemeClr val="accent6">
              <a:lumMod val="20000"/>
              <a:lumOff val="80000"/>
            </a:schemeClr>
          </a:solidFill>
        </p:spPr>
        <p:txBody>
          <a:bodyPr wrap="none" rtlCol="0">
            <a:spAutoFit/>
          </a:bodyPr>
          <a:lstStyle/>
          <a:p>
            <a:r>
              <a:rPr lang="en-US" sz="2400" dirty="0" smtClean="0"/>
              <a:t>It converges but does not guarantee optimal solutions.</a:t>
            </a:r>
            <a:endParaRPr lang="el-GR" sz="2400" dirty="0"/>
          </a:p>
        </p:txBody>
      </p:sp>
      <p:sp>
        <p:nvSpPr>
          <p:cNvPr id="5" name="Oval Callout 4"/>
          <p:cNvSpPr/>
          <p:nvPr/>
        </p:nvSpPr>
        <p:spPr>
          <a:xfrm flipV="1">
            <a:off x="5887835" y="6100711"/>
            <a:ext cx="1760561" cy="70027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6023778" y="6247270"/>
            <a:ext cx="1625830" cy="430887"/>
          </a:xfrm>
          <a:prstGeom prst="rect">
            <a:avLst/>
          </a:prstGeom>
          <a:noFill/>
        </p:spPr>
        <p:txBody>
          <a:bodyPr wrap="none" rtlCol="0">
            <a:spAutoFit/>
          </a:bodyPr>
          <a:lstStyle/>
          <a:p>
            <a:r>
              <a:rPr lang="en-US" dirty="0" smtClean="0"/>
              <a:t>It is </a:t>
            </a:r>
            <a:r>
              <a:rPr lang="en-US" sz="2200" dirty="0" smtClean="0"/>
              <a:t>heuristic</a:t>
            </a:r>
            <a:r>
              <a:rPr lang="en-US" dirty="0" smtClean="0"/>
              <a:t>!</a:t>
            </a:r>
            <a:endParaRPr lang="el-GR" dirty="0"/>
          </a:p>
        </p:txBody>
      </p:sp>
    </p:spTree>
    <p:extLst>
      <p:ext uri="{BB962C8B-B14F-4D97-AF65-F5344CB8AC3E}">
        <p14:creationId xmlns:p14="http://schemas.microsoft.com/office/powerpoint/2010/main" xmlns="" val="3674095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l-GR" dirty="0" smtClean="0">
                <a:ea typeface="ＭＳ Ｐゴシック" panose="020B0600070205080204" pitchFamily="34" charset="-128"/>
              </a:rPr>
              <a:t>Criteria for Assessing a Clustering</a:t>
            </a:r>
          </a:p>
        </p:txBody>
      </p:sp>
      <p:sp>
        <p:nvSpPr>
          <p:cNvPr id="52227" name="Rectangle 3"/>
          <p:cNvSpPr>
            <a:spLocks noGrp="1" noChangeArrowheads="1"/>
          </p:cNvSpPr>
          <p:nvPr>
            <p:ph type="body" idx="1"/>
          </p:nvPr>
        </p:nvSpPr>
        <p:spPr>
          <a:xfrm>
            <a:off x="0" y="1962103"/>
            <a:ext cx="12460406" cy="4351338"/>
          </a:xfrm>
        </p:spPr>
        <p:txBody>
          <a:bodyPr>
            <a:normAutofit/>
          </a:bodyPr>
          <a:lstStyle/>
          <a:p>
            <a:pPr marL="0" indent="0" eaLnBrk="1" hangingPunct="1">
              <a:buNone/>
            </a:pPr>
            <a:r>
              <a:rPr lang="en-US" altLang="el-GR" sz="3000" b="1" dirty="0">
                <a:ea typeface="ＭＳ Ｐゴシック" panose="020B0600070205080204" pitchFamily="34" charset="-128"/>
              </a:rPr>
              <a:t>Internal</a:t>
            </a:r>
            <a:r>
              <a:rPr lang="en-US" altLang="el-GR" sz="3000" dirty="0">
                <a:ea typeface="ＭＳ Ｐゴシック" panose="020B0600070205080204" pitchFamily="34" charset="-128"/>
              </a:rPr>
              <a:t> </a:t>
            </a:r>
            <a:r>
              <a:rPr lang="en-US" altLang="el-GR" sz="3000" dirty="0" smtClean="0">
                <a:ea typeface="ＭＳ Ｐゴシック" panose="020B0600070205080204" pitchFamily="34" charset="-128"/>
              </a:rPr>
              <a:t>criterion analyzes </a:t>
            </a:r>
            <a:r>
              <a:rPr lang="en-US" altLang="el-GR" sz="3000" b="1" dirty="0" smtClean="0">
                <a:solidFill>
                  <a:srgbClr val="C00000"/>
                </a:solidFill>
                <a:ea typeface="ＭＳ Ｐゴシック" panose="020B0600070205080204" pitchFamily="34" charset="-128"/>
              </a:rPr>
              <a:t>intrinsic characteristics </a:t>
            </a:r>
            <a:r>
              <a:rPr lang="en-US" altLang="el-GR" sz="3000" dirty="0" smtClean="0">
                <a:ea typeface="ＭＳ Ｐゴシック" panose="020B0600070205080204" pitchFamily="34" charset="-128"/>
              </a:rPr>
              <a:t>of a clustering</a:t>
            </a:r>
          </a:p>
          <a:p>
            <a:pPr marL="0" indent="0" eaLnBrk="1" hangingPunct="1">
              <a:buNone/>
            </a:pPr>
            <a:r>
              <a:rPr lang="en-US" altLang="el-GR" sz="3000" b="1" dirty="0" smtClean="0">
                <a:ea typeface="ＭＳ Ｐゴシック" panose="020B0600070205080204" pitchFamily="34" charset="-128"/>
              </a:rPr>
              <a:t>External </a:t>
            </a:r>
            <a:r>
              <a:rPr lang="en-US" altLang="el-GR" sz="3000" dirty="0" smtClean="0">
                <a:ea typeface="ＭＳ Ｐゴシック" panose="020B0600070205080204" pitchFamily="34" charset="-128"/>
              </a:rPr>
              <a:t>criterion analyzes how close is a clustering to a </a:t>
            </a:r>
            <a:r>
              <a:rPr lang="en-US" altLang="el-GR" sz="3000" b="1" dirty="0" smtClean="0">
                <a:solidFill>
                  <a:srgbClr val="FFC000"/>
                </a:solidFill>
                <a:ea typeface="ＭＳ Ｐゴシック" panose="020B0600070205080204" pitchFamily="34" charset="-128"/>
              </a:rPr>
              <a:t>reference</a:t>
            </a:r>
          </a:p>
          <a:p>
            <a:pPr marL="0" indent="0" eaLnBrk="1" hangingPunct="1">
              <a:buNone/>
            </a:pPr>
            <a:r>
              <a:rPr lang="en-US" altLang="el-GR" sz="3000" b="1" dirty="0" smtClean="0">
                <a:ea typeface="ＭＳ Ｐゴシック" panose="020B0600070205080204" pitchFamily="34" charset="-128"/>
              </a:rPr>
              <a:t>Relative </a:t>
            </a:r>
            <a:r>
              <a:rPr lang="en-US" altLang="el-GR" sz="3000" dirty="0" smtClean="0">
                <a:ea typeface="ＭＳ Ｐゴシック" panose="020B0600070205080204" pitchFamily="34" charset="-128"/>
              </a:rPr>
              <a:t>criterion analyzes the </a:t>
            </a:r>
            <a:r>
              <a:rPr lang="en-US" altLang="el-GR" sz="3000" b="1" dirty="0" smtClean="0">
                <a:solidFill>
                  <a:srgbClr val="7030A0"/>
                </a:solidFill>
                <a:ea typeface="ＭＳ Ｐゴシック" panose="020B0600070205080204" pitchFamily="34" charset="-128"/>
              </a:rPr>
              <a:t>sensitivity of internal criterion </a:t>
            </a:r>
            <a:r>
              <a:rPr lang="en-US" altLang="el-GR" sz="3000" dirty="0" smtClean="0">
                <a:ea typeface="ＭＳ Ｐゴシック" panose="020B0600070205080204" pitchFamily="34" charset="-128"/>
              </a:rPr>
              <a:t>during clustering generation</a:t>
            </a:r>
          </a:p>
          <a:p>
            <a:pPr marL="0" indent="0" eaLnBrk="1" hangingPunct="1">
              <a:buNone/>
            </a:pPr>
            <a:endParaRPr lang="en-US" altLang="el-GR" sz="3000" dirty="0">
              <a:ea typeface="ＭＳ Ｐゴシック" panose="020B0600070205080204" pitchFamily="34" charset="-128"/>
            </a:endParaRPr>
          </a:p>
          <a:p>
            <a:pPr marL="0" indent="0" eaLnBrk="1" hangingPunct="1">
              <a:buNone/>
            </a:pPr>
            <a:r>
              <a:rPr lang="en-US" altLang="el-GR" sz="2800" dirty="0" smtClean="0">
                <a:ea typeface="ＭＳ Ｐゴシック" panose="020B0600070205080204" pitchFamily="34" charset="-128"/>
              </a:rPr>
              <a:t>The </a:t>
            </a:r>
            <a:r>
              <a:rPr lang="en-US" altLang="el-GR" sz="2800" dirty="0">
                <a:ea typeface="ＭＳ Ｐゴシック" panose="020B0600070205080204" pitchFamily="34" charset="-128"/>
              </a:rPr>
              <a:t>measured quality of a clustering depends on both the </a:t>
            </a:r>
            <a:r>
              <a:rPr lang="en-US" altLang="el-GR" sz="2800" dirty="0" smtClean="0">
                <a:ea typeface="ＭＳ Ｐゴシック" panose="020B0600070205080204" pitchFamily="34" charset="-128"/>
              </a:rPr>
              <a:t>object representation </a:t>
            </a:r>
            <a:r>
              <a:rPr lang="en-US" altLang="el-GR" sz="2800" dirty="0">
                <a:ea typeface="ＭＳ Ｐゴシック" panose="020B0600070205080204" pitchFamily="34" charset="-128"/>
              </a:rPr>
              <a:t>and the similarity measure used</a:t>
            </a:r>
          </a:p>
        </p:txBody>
      </p:sp>
      <p:sp>
        <p:nvSpPr>
          <p:cNvPr id="52228" name="TextBox 3"/>
          <p:cNvSpPr txBox="1">
            <a:spLocks noChangeArrowheads="1"/>
          </p:cNvSpPr>
          <p:nvPr/>
        </p:nvSpPr>
        <p:spPr bwMode="auto">
          <a:xfrm>
            <a:off x="9144001" y="0"/>
            <a:ext cx="1101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pPr eaLnBrk="1" hangingPunct="1"/>
            <a:r>
              <a:rPr lang="en-US" altLang="el-GR" sz="1600">
                <a:solidFill>
                  <a:srgbClr val="FBFCFF"/>
                </a:solidFill>
              </a:rPr>
              <a:t>Sec. 16.3</a:t>
            </a:r>
          </a:p>
        </p:txBody>
      </p:sp>
    </p:spTree>
    <p:extLst>
      <p:ext uri="{BB962C8B-B14F-4D97-AF65-F5344CB8AC3E}">
        <p14:creationId xmlns:p14="http://schemas.microsoft.com/office/powerpoint/2010/main" xmlns="" val="280256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331874"/>
            <a:ext cx="12192000" cy="1325563"/>
          </a:xfrm>
        </p:spPr>
        <p:txBody>
          <a:bodyPr>
            <a:normAutofit/>
          </a:bodyPr>
          <a:lstStyle/>
          <a:p>
            <a:pPr eaLnBrk="1" hangingPunct="1"/>
            <a:r>
              <a:rPr lang="en-US" altLang="el-GR" sz="3600" dirty="0" smtClean="0">
                <a:ea typeface="ＭＳ Ｐゴシック" panose="020B0600070205080204" pitchFamily="34" charset="-128"/>
              </a:rPr>
              <a:t>Properties of a good clustering according to the internal criterion</a:t>
            </a:r>
          </a:p>
        </p:txBody>
      </p:sp>
      <p:sp>
        <p:nvSpPr>
          <p:cNvPr id="52227" name="Rectangle 3"/>
          <p:cNvSpPr>
            <a:spLocks noGrp="1" noChangeArrowheads="1"/>
          </p:cNvSpPr>
          <p:nvPr>
            <p:ph type="body" idx="1"/>
          </p:nvPr>
        </p:nvSpPr>
        <p:spPr>
          <a:xfrm>
            <a:off x="-268406" y="1912226"/>
            <a:ext cx="12460406" cy="4351338"/>
          </a:xfrm>
        </p:spPr>
        <p:txBody>
          <a:bodyPr>
            <a:normAutofit/>
          </a:bodyPr>
          <a:lstStyle/>
          <a:p>
            <a:pPr lvl="1" eaLnBrk="1" hangingPunct="1"/>
            <a:r>
              <a:rPr lang="en-US" altLang="el-GR" sz="2800" dirty="0" smtClean="0">
                <a:ea typeface="ＭＳ Ｐゴシック" panose="020B0600070205080204" pitchFamily="34" charset="-128"/>
              </a:rPr>
              <a:t>High </a:t>
            </a:r>
            <a:r>
              <a:rPr lang="en-US" altLang="el-GR" sz="2800" b="1" u="sng" dirty="0" smtClean="0">
                <a:ea typeface="ＭＳ Ｐゴシック" panose="020B0600070205080204" pitchFamily="34" charset="-128"/>
              </a:rPr>
              <a:t>intra-class</a:t>
            </a:r>
            <a:r>
              <a:rPr lang="en-US" altLang="el-GR" sz="2800" b="1" dirty="0" smtClean="0">
                <a:ea typeface="ＭＳ Ｐゴシック" panose="020B0600070205080204" pitchFamily="34" charset="-128"/>
              </a:rPr>
              <a:t> </a:t>
            </a:r>
            <a:r>
              <a:rPr lang="en-US" altLang="el-GR" sz="2800" dirty="0" smtClean="0">
                <a:ea typeface="ＭＳ Ｐゴシック" panose="020B0600070205080204" pitchFamily="34" charset="-128"/>
              </a:rPr>
              <a:t>(intra-cluster</a:t>
            </a:r>
            <a:r>
              <a:rPr lang="en-US" altLang="el-GR" sz="2800" dirty="0">
                <a:ea typeface="ＭＳ Ｐゴシック" panose="020B0600070205080204" pitchFamily="34" charset="-128"/>
              </a:rPr>
              <a:t>) similarity </a:t>
            </a:r>
            <a:endParaRPr lang="en-US" altLang="el-GR" sz="2800" dirty="0" smtClean="0">
              <a:ea typeface="ＭＳ Ｐゴシック" panose="020B0600070205080204" pitchFamily="34" charset="-128"/>
            </a:endParaRPr>
          </a:p>
          <a:p>
            <a:pPr marL="457200" lvl="1" indent="0" eaLnBrk="1" hangingPunct="1">
              <a:buNone/>
            </a:pPr>
            <a:r>
              <a:rPr lang="en-US" altLang="el-GR" sz="2800" dirty="0" smtClean="0">
                <a:ea typeface="ＭＳ Ｐゴシック" panose="020B0600070205080204" pitchFamily="34" charset="-128"/>
              </a:rPr>
              <a:t> </a:t>
            </a:r>
            <a:r>
              <a:rPr lang="en-US" altLang="el-GR" sz="2800" b="1" dirty="0" smtClean="0">
                <a:solidFill>
                  <a:srgbClr val="00B050"/>
                </a:solidFill>
                <a:ea typeface="ＭＳ Ｐゴシック" panose="020B0600070205080204" pitchFamily="34" charset="-128"/>
              </a:rPr>
              <a:t>Cluster cohesion</a:t>
            </a:r>
            <a:r>
              <a:rPr lang="en-US" altLang="el-GR" sz="2800" dirty="0" smtClean="0">
                <a:ea typeface="ＭＳ Ｐゴシック" panose="020B0600070205080204" pitchFamily="34" charset="-128"/>
              </a:rPr>
              <a:t>: measures how </a:t>
            </a:r>
            <a:r>
              <a:rPr lang="en-US" altLang="el-GR" sz="2800" b="1" dirty="0" smtClean="0">
                <a:ea typeface="ＭＳ Ｐゴシック" panose="020B0600070205080204" pitchFamily="34" charset="-128"/>
              </a:rPr>
              <a:t>closely related are objects in a cluster</a:t>
            </a:r>
          </a:p>
          <a:p>
            <a:pPr marL="457200" lvl="1" indent="0" eaLnBrk="1" hangingPunct="1">
              <a:buNone/>
            </a:pPr>
            <a:endParaRPr lang="en-US" altLang="el-GR" sz="2800" dirty="0">
              <a:ea typeface="ＭＳ Ｐゴシック" panose="020B0600070205080204" pitchFamily="34" charset="-128"/>
            </a:endParaRPr>
          </a:p>
          <a:p>
            <a:pPr lvl="1" eaLnBrk="1" hangingPunct="1"/>
            <a:r>
              <a:rPr lang="en-US" altLang="el-GR" sz="2800" dirty="0" smtClean="0">
                <a:ea typeface="ＭＳ Ｐゴシック" panose="020B0600070205080204" pitchFamily="34" charset="-128"/>
              </a:rPr>
              <a:t>Low </a:t>
            </a:r>
            <a:r>
              <a:rPr lang="en-US" altLang="el-GR" sz="2800" b="1" u="sng" dirty="0">
                <a:ea typeface="ＭＳ Ｐゴシック" panose="020B0600070205080204" pitchFamily="34" charset="-128"/>
              </a:rPr>
              <a:t>inter-class</a:t>
            </a:r>
            <a:r>
              <a:rPr lang="en-US" altLang="el-GR" sz="2800" b="1" dirty="0">
                <a:ea typeface="ＭＳ Ｐゴシック" panose="020B0600070205080204" pitchFamily="34" charset="-128"/>
              </a:rPr>
              <a:t> </a:t>
            </a:r>
            <a:r>
              <a:rPr lang="en-US" altLang="el-GR" sz="2800" dirty="0" smtClean="0">
                <a:ea typeface="ＭＳ Ｐゴシック" panose="020B0600070205080204" pitchFamily="34" charset="-128"/>
              </a:rPr>
              <a:t>similarity</a:t>
            </a:r>
          </a:p>
          <a:p>
            <a:pPr marL="457200" lvl="1" indent="0" eaLnBrk="1" hangingPunct="1">
              <a:buNone/>
            </a:pPr>
            <a:r>
              <a:rPr lang="en-US" altLang="el-GR" sz="2800" b="1" dirty="0" smtClean="0">
                <a:solidFill>
                  <a:srgbClr val="0070C0"/>
                </a:solidFill>
                <a:ea typeface="ＭＳ Ｐゴシック" panose="020B0600070205080204" pitchFamily="34" charset="-128"/>
              </a:rPr>
              <a:t>Cluster separation</a:t>
            </a:r>
            <a:r>
              <a:rPr lang="en-US" altLang="el-GR" sz="2800" dirty="0" smtClean="0">
                <a:ea typeface="ＭＳ Ｐゴシック" panose="020B0600070205080204" pitchFamily="34" charset="-128"/>
              </a:rPr>
              <a:t>: measures how </a:t>
            </a:r>
            <a:r>
              <a:rPr lang="en-US" altLang="el-GR" sz="2800" b="1" dirty="0" smtClean="0">
                <a:ea typeface="ＭＳ Ｐゴシック" panose="020B0600070205080204" pitchFamily="34" charset="-128"/>
              </a:rPr>
              <a:t>well-separated a cluster is from other clusters</a:t>
            </a:r>
            <a:endParaRPr lang="en-US" altLang="el-GR" sz="2800" b="1" dirty="0">
              <a:ea typeface="ＭＳ Ｐゴシック" panose="020B0600070205080204" pitchFamily="34" charset="-128"/>
            </a:endParaRPr>
          </a:p>
          <a:p>
            <a:pPr marL="457200" lvl="1" indent="0" eaLnBrk="1" hangingPunct="1">
              <a:buNone/>
            </a:pPr>
            <a:endParaRPr lang="en-US" altLang="el-GR" sz="2800" dirty="0" smtClean="0">
              <a:ea typeface="ＭＳ Ｐゴシック" panose="020B0600070205080204" pitchFamily="34" charset="-128"/>
            </a:endParaRPr>
          </a:p>
          <a:p>
            <a:pPr marL="457200" lvl="1" indent="0" eaLnBrk="1" hangingPunct="1">
              <a:buNone/>
            </a:pPr>
            <a:r>
              <a:rPr lang="en-US" altLang="el-GR" sz="2800" dirty="0" smtClean="0">
                <a:ea typeface="ＭＳ Ｐゴシック" panose="020B0600070205080204" pitchFamily="34" charset="-128"/>
              </a:rPr>
              <a:t>The </a:t>
            </a:r>
            <a:r>
              <a:rPr lang="en-US" altLang="el-GR" sz="2800" dirty="0">
                <a:ea typeface="ＭＳ Ｐゴシック" panose="020B0600070205080204" pitchFamily="34" charset="-128"/>
              </a:rPr>
              <a:t>measured quality </a:t>
            </a:r>
            <a:r>
              <a:rPr lang="en-US" altLang="el-GR" sz="2800" dirty="0" smtClean="0">
                <a:ea typeface="ＭＳ Ｐゴシック" panose="020B0600070205080204" pitchFamily="34" charset="-128"/>
              </a:rPr>
              <a:t>depends </a:t>
            </a:r>
            <a:r>
              <a:rPr lang="en-US" altLang="el-GR" sz="2800" dirty="0">
                <a:ea typeface="ＭＳ Ｐゴシック" panose="020B0600070205080204" pitchFamily="34" charset="-128"/>
              </a:rPr>
              <a:t>on </a:t>
            </a:r>
            <a:r>
              <a:rPr lang="en-US" altLang="el-GR" sz="2800" dirty="0" smtClean="0">
                <a:ea typeface="ＭＳ Ｐゴシック" panose="020B0600070205080204" pitchFamily="34" charset="-128"/>
              </a:rPr>
              <a:t>the object representation &amp; the </a:t>
            </a:r>
            <a:r>
              <a:rPr lang="en-US" altLang="el-GR" sz="2800" dirty="0">
                <a:ea typeface="ＭＳ Ｐゴシック" panose="020B0600070205080204" pitchFamily="34" charset="-128"/>
              </a:rPr>
              <a:t>similarity measure used</a:t>
            </a:r>
          </a:p>
        </p:txBody>
      </p:sp>
      <p:sp>
        <p:nvSpPr>
          <p:cNvPr id="52228" name="TextBox 3"/>
          <p:cNvSpPr txBox="1">
            <a:spLocks noChangeArrowheads="1"/>
          </p:cNvSpPr>
          <p:nvPr/>
        </p:nvSpPr>
        <p:spPr bwMode="auto">
          <a:xfrm>
            <a:off x="9144001" y="0"/>
            <a:ext cx="1101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pPr eaLnBrk="1" hangingPunct="1"/>
            <a:r>
              <a:rPr lang="en-US" altLang="el-GR" sz="1600">
                <a:solidFill>
                  <a:srgbClr val="FBFCFF"/>
                </a:solidFill>
              </a:rPr>
              <a:t>Sec. 16.3</a:t>
            </a:r>
          </a:p>
        </p:txBody>
      </p:sp>
    </p:spTree>
    <p:extLst>
      <p:ext uri="{BB962C8B-B14F-4D97-AF65-F5344CB8AC3E}">
        <p14:creationId xmlns:p14="http://schemas.microsoft.com/office/powerpoint/2010/main" xmlns="" val="7344018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1387" y="16762"/>
            <a:ext cx="11095418" cy="7066426"/>
          </a:xfrm>
          <a:prstGeom prst="rect">
            <a:avLst/>
          </a:prstGeom>
        </p:spPr>
      </p:pic>
    </p:spTree>
    <p:extLst>
      <p:ext uri="{BB962C8B-B14F-4D97-AF65-F5344CB8AC3E}">
        <p14:creationId xmlns:p14="http://schemas.microsoft.com/office/powerpoint/2010/main" xmlns="" val="20985624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49"/>
            <a:ext cx="13466617" cy="1325563"/>
          </a:xfrm>
        </p:spPr>
        <p:txBody>
          <a:bodyPr>
            <a:normAutofit/>
          </a:bodyPr>
          <a:lstStyle/>
          <a:p>
            <a:r>
              <a:rPr lang="en-US" sz="3800" dirty="0" smtClean="0"/>
              <a:t>Silhouette value measures cohesion compared to separation </a:t>
            </a:r>
            <a:endParaRPr lang="el-GR" sz="3800" dirty="0"/>
          </a:p>
        </p:txBody>
      </p:sp>
      <p:sp>
        <p:nvSpPr>
          <p:cNvPr id="3" name="Content Placeholder 2"/>
          <p:cNvSpPr>
            <a:spLocks noGrp="1"/>
          </p:cNvSpPr>
          <p:nvPr>
            <p:ph idx="1"/>
          </p:nvPr>
        </p:nvSpPr>
        <p:spPr>
          <a:xfrm>
            <a:off x="0" y="1474751"/>
            <a:ext cx="12002939" cy="4351338"/>
          </a:xfrm>
        </p:spPr>
        <p:txBody>
          <a:bodyPr>
            <a:normAutofit/>
          </a:bodyPr>
          <a:lstStyle/>
          <a:p>
            <a:pPr marL="0" indent="0">
              <a:buNone/>
            </a:pPr>
            <a:r>
              <a:rPr lang="en-US" sz="2400" dirty="0"/>
              <a:t>H</a:t>
            </a:r>
            <a:r>
              <a:rPr lang="en-US" sz="2400" dirty="0" smtClean="0"/>
              <a:t>ow </a:t>
            </a:r>
            <a:r>
              <a:rPr lang="en-US" sz="2400" b="1" dirty="0">
                <a:solidFill>
                  <a:schemeClr val="accent6">
                    <a:lumMod val="75000"/>
                  </a:schemeClr>
                </a:solidFill>
              </a:rPr>
              <a:t>similar an object is to its own cluster </a:t>
            </a:r>
            <a:r>
              <a:rPr lang="en-US" sz="2400" dirty="0"/>
              <a:t>(</a:t>
            </a:r>
            <a:r>
              <a:rPr lang="en-US" sz="2400" b="1" dirty="0">
                <a:solidFill>
                  <a:schemeClr val="accent6">
                    <a:lumMod val="75000"/>
                  </a:schemeClr>
                </a:solidFill>
              </a:rPr>
              <a:t>cohesion</a:t>
            </a:r>
            <a:r>
              <a:rPr lang="en-US" sz="2400" dirty="0"/>
              <a:t>) </a:t>
            </a:r>
            <a:r>
              <a:rPr lang="en-US" sz="2400" b="1" dirty="0">
                <a:solidFill>
                  <a:schemeClr val="accent5">
                    <a:lumMod val="75000"/>
                  </a:schemeClr>
                </a:solidFill>
              </a:rPr>
              <a:t>compared to other clusters</a:t>
            </a:r>
            <a:r>
              <a:rPr lang="en-US" sz="2400" dirty="0"/>
              <a:t> (</a:t>
            </a:r>
            <a:r>
              <a:rPr lang="en-US" sz="2400" b="1" dirty="0">
                <a:solidFill>
                  <a:srgbClr val="0070C0"/>
                </a:solidFill>
              </a:rPr>
              <a:t>separation</a:t>
            </a:r>
            <a:r>
              <a:rPr lang="en-US" sz="2400" dirty="0" smtClean="0"/>
              <a:t>)</a:t>
            </a:r>
          </a:p>
          <a:p>
            <a:r>
              <a:rPr lang="en-US" sz="2400" dirty="0" smtClean="0"/>
              <a:t> Ranges </a:t>
            </a:r>
            <a:r>
              <a:rPr lang="en-US" sz="2400" dirty="0"/>
              <a:t>from −1 to +</a:t>
            </a:r>
            <a:r>
              <a:rPr lang="en-US" sz="2400" dirty="0" smtClean="0"/>
              <a:t>1</a:t>
            </a:r>
            <a:r>
              <a:rPr lang="en-US" sz="2400" dirty="0"/>
              <a:t>:</a:t>
            </a:r>
            <a:r>
              <a:rPr lang="en-US" sz="2400" dirty="0" smtClean="0"/>
              <a:t> </a:t>
            </a:r>
            <a:r>
              <a:rPr lang="en-US" sz="2400" dirty="0"/>
              <a:t>a high value indicates that the object is well matched to its own cluster </a:t>
            </a:r>
            <a:r>
              <a:rPr lang="en-US" sz="2400" dirty="0" smtClean="0"/>
              <a:t>&amp;  </a:t>
            </a:r>
            <a:r>
              <a:rPr lang="en-US" sz="2400" dirty="0"/>
              <a:t>poorly matched to neighboring </a:t>
            </a:r>
            <a:r>
              <a:rPr lang="en-US" sz="2400" dirty="0" smtClean="0"/>
              <a:t>clusters</a:t>
            </a:r>
          </a:p>
          <a:p>
            <a:r>
              <a:rPr lang="en-US" sz="2400" dirty="0" smtClean="0"/>
              <a:t>If </a:t>
            </a:r>
            <a:r>
              <a:rPr lang="en-US" sz="2400" dirty="0"/>
              <a:t>most objects have a high value, then the clustering configuration is </a:t>
            </a:r>
            <a:r>
              <a:rPr lang="en-US" sz="2400" dirty="0" smtClean="0"/>
              <a:t>appropriate</a:t>
            </a:r>
          </a:p>
          <a:p>
            <a:r>
              <a:rPr lang="en-US" sz="2400" dirty="0"/>
              <a:t> </a:t>
            </a:r>
            <a:r>
              <a:rPr lang="en-US" sz="2400" dirty="0" smtClean="0"/>
              <a:t>If </a:t>
            </a:r>
            <a:r>
              <a:rPr lang="en-US" sz="2400" dirty="0"/>
              <a:t>many points have a low or negative value, then the clustering configuration may have too many or too few </a:t>
            </a:r>
            <a:r>
              <a:rPr lang="en-US" sz="2400" dirty="0" smtClean="0"/>
              <a:t>clusters</a:t>
            </a:r>
            <a:endParaRPr lang="el-GR" sz="2400" dirty="0"/>
          </a:p>
        </p:txBody>
      </p:sp>
      <p:sp>
        <p:nvSpPr>
          <p:cNvPr id="5" name="Rectangle 3"/>
          <p:cNvSpPr>
            <a:spLocks noChangeArrowheads="1"/>
          </p:cNvSpPr>
          <p:nvPr/>
        </p:nvSpPr>
        <p:spPr bwMode="auto">
          <a:xfrm>
            <a:off x="1740196" y="11305784"/>
            <a:ext cx="184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p:txBody>
      </p:sp>
      <p:sp>
        <p:nvSpPr>
          <p:cNvPr id="6" name="AutoShape 4" descr="i"/>
          <p:cNvSpPr>
            <a:spLocks noChangeAspect="1" noChangeArrowheads="1"/>
          </p:cNvSpPr>
          <p:nvPr/>
        </p:nvSpPr>
        <p:spPr bwMode="auto">
          <a:xfrm>
            <a:off x="2395686" y="5458342"/>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Rectangle 5"/>
          <p:cNvSpPr>
            <a:spLocks noChangeArrowheads="1"/>
          </p:cNvSpPr>
          <p:nvPr/>
        </p:nvSpPr>
        <p:spPr bwMode="auto">
          <a:xfrm>
            <a:off x="441120" y="5794212"/>
            <a:ext cx="1156181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l-GR" altLang="el-GR" sz="2400" i="1" dirty="0" smtClean="0">
                <a:solidFill>
                  <a:srgbClr val="222222"/>
                </a:solidFill>
                <a:cs typeface="Arial" panose="020B0604020202020204" pitchFamily="34" charset="0"/>
              </a:rPr>
              <a:t>α</a:t>
            </a:r>
            <a:r>
              <a:rPr lang="el-GR" altLang="el-GR" sz="2400" dirty="0" smtClean="0">
                <a:solidFill>
                  <a:srgbClr val="222222"/>
                </a:solidFill>
                <a:cs typeface="Arial" panose="020B0604020202020204" pitchFamily="34" charset="0"/>
              </a:rPr>
              <a:t>(</a:t>
            </a:r>
            <a:r>
              <a:rPr lang="en-US" altLang="el-GR" sz="2400" dirty="0" err="1" smtClean="0">
                <a:solidFill>
                  <a:srgbClr val="222222"/>
                </a:solidFill>
                <a:cs typeface="Arial" panose="020B0604020202020204" pitchFamily="34" charset="0"/>
              </a:rPr>
              <a:t>i</a:t>
            </a:r>
            <a:r>
              <a:rPr lang="el-GR" altLang="el-GR" sz="2400" dirty="0" smtClean="0">
                <a:solidFill>
                  <a:srgbClr val="222222"/>
                </a:solidFill>
                <a:cs typeface="Arial" panose="020B0604020202020204" pitchFamily="34" charset="0"/>
              </a:rPr>
              <a:t>) </a:t>
            </a:r>
            <a:r>
              <a:rPr kumimoji="0" lang="el-GR" altLang="el-GR" sz="2400" b="0" i="0" u="none" strike="noStrike" cap="none" normalizeH="0" baseline="0" dirty="0" err="1" smtClean="0">
                <a:ln>
                  <a:noFill/>
                </a:ln>
                <a:solidFill>
                  <a:srgbClr val="222222"/>
                </a:solidFill>
                <a:effectLst/>
                <a:latin typeface="Arial" panose="020B0604020202020204" pitchFamily="34" charset="0"/>
                <a:cs typeface="Arial" panose="020B0604020202020204" pitchFamily="34" charset="0"/>
              </a:rPr>
              <a:t>average</a:t>
            </a:r>
            <a:r>
              <a:rPr kumimoji="0" lang="el-GR" altLang="el-GR" sz="1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l-GR" sz="1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dissimilarity</a:t>
            </a:r>
            <a:r>
              <a:rPr kumimoji="0" lang="el-GR" altLang="el-GR" sz="2400" b="0" i="0" u="none" strike="noStrike" cap="none" normalizeH="0" baseline="0" dirty="0" smtClean="0">
                <a:ln>
                  <a:noFill/>
                </a:ln>
                <a:solidFill>
                  <a:srgbClr val="222222"/>
                </a:solidFill>
                <a:effectLst/>
                <a:cs typeface="Arial" panose="020B0604020202020204" pitchFamily="34" charset="0"/>
              </a:rPr>
              <a:t> of </a:t>
            </a:r>
            <a:r>
              <a:rPr lang="en-US" altLang="el-GR" sz="2400" dirty="0" err="1" smtClean="0">
                <a:solidFill>
                  <a:srgbClr val="222222"/>
                </a:solidFill>
                <a:cs typeface="Arial" panose="020B0604020202020204" pitchFamily="34" charset="0"/>
              </a:rPr>
              <a:t>i</a:t>
            </a:r>
            <a:r>
              <a:rPr lang="en-US" altLang="el-GR" sz="2400" dirty="0" smtClean="0">
                <a:solidFill>
                  <a:srgbClr val="222222"/>
                </a:solidFill>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with</a:t>
            </a:r>
            <a:r>
              <a:rPr kumimoji="0" lang="el-GR" altLang="el-GR" sz="2400" b="0" i="0" u="none" strike="noStrike" cap="none" normalizeH="0" baseline="0" dirty="0" smtClean="0">
                <a:ln>
                  <a:noFill/>
                </a:ln>
                <a:solidFill>
                  <a:srgbClr val="222222"/>
                </a:solidFill>
                <a:effectLst/>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all</a:t>
            </a:r>
            <a:r>
              <a:rPr kumimoji="0" lang="el-GR" altLang="el-GR" sz="2400" b="0" i="0" u="none" strike="noStrike" cap="none" normalizeH="0" baseline="0" dirty="0" smtClean="0">
                <a:ln>
                  <a:noFill/>
                </a:ln>
                <a:solidFill>
                  <a:srgbClr val="222222"/>
                </a:solidFill>
                <a:effectLst/>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other</a:t>
            </a:r>
            <a:r>
              <a:rPr kumimoji="0" lang="el-GR" altLang="el-GR" sz="2400" b="0" i="0" u="none" strike="noStrike" cap="none" normalizeH="0" baseline="0" dirty="0" smtClean="0">
                <a:ln>
                  <a:noFill/>
                </a:ln>
                <a:solidFill>
                  <a:srgbClr val="222222"/>
                </a:solidFill>
                <a:effectLst/>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data</a:t>
            </a:r>
            <a:r>
              <a:rPr kumimoji="0" lang="el-GR" altLang="el-GR" sz="2400" b="0" i="0" u="none" strike="noStrike" cap="none" normalizeH="0" baseline="0" dirty="0" smtClean="0">
                <a:ln>
                  <a:noFill/>
                </a:ln>
                <a:solidFill>
                  <a:srgbClr val="222222"/>
                </a:solidFill>
                <a:effectLst/>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within</a:t>
            </a:r>
            <a:r>
              <a:rPr kumimoji="0" lang="el-GR" altLang="el-GR" sz="2400" b="0" i="0" u="none" strike="noStrike" cap="none" normalizeH="0" baseline="0" dirty="0" smtClean="0">
                <a:ln>
                  <a:noFill/>
                </a:ln>
                <a:solidFill>
                  <a:srgbClr val="222222"/>
                </a:solidFill>
                <a:effectLst/>
                <a:cs typeface="Arial" panose="020B0604020202020204" pitchFamily="34" charset="0"/>
              </a:rPr>
              <a:t> the </a:t>
            </a:r>
            <a:r>
              <a:rPr kumimoji="0" lang="el-GR" altLang="el-GR" sz="2400" b="0" i="0" u="none" strike="noStrike" cap="none" normalizeH="0" baseline="0" dirty="0" err="1" smtClean="0">
                <a:ln>
                  <a:noFill/>
                </a:ln>
                <a:solidFill>
                  <a:srgbClr val="222222"/>
                </a:solidFill>
                <a:effectLst/>
                <a:cs typeface="Arial" panose="020B0604020202020204" pitchFamily="34" charset="0"/>
              </a:rPr>
              <a:t>same</a:t>
            </a:r>
            <a:r>
              <a:rPr kumimoji="0" lang="el-GR" altLang="el-GR" sz="2400" b="0" i="0" u="none" strike="noStrike" cap="none" normalizeH="0" baseline="0" dirty="0" smtClean="0">
                <a:ln>
                  <a:noFill/>
                </a:ln>
                <a:solidFill>
                  <a:srgbClr val="222222"/>
                </a:solidFill>
                <a:effectLst/>
                <a:cs typeface="Arial" panose="020B0604020202020204" pitchFamily="34" charset="0"/>
              </a:rPr>
              <a:t> </a:t>
            </a:r>
            <a:r>
              <a:rPr kumimoji="0" lang="el-GR" altLang="el-GR" sz="2400" b="0" i="0" u="none" strike="noStrike" cap="none" normalizeH="0" baseline="0" dirty="0" err="1" smtClean="0">
                <a:ln>
                  <a:noFill/>
                </a:ln>
                <a:solidFill>
                  <a:srgbClr val="222222"/>
                </a:solidFill>
                <a:effectLst/>
                <a:cs typeface="Arial" panose="020B0604020202020204" pitchFamily="34" charset="0"/>
              </a:rPr>
              <a:t>cluster</a:t>
            </a:r>
            <a:r>
              <a:rPr kumimoji="0" lang="el-GR" altLang="el-GR" sz="2400" b="0" i="0" u="none" strike="noStrike" cap="none" normalizeH="0" baseline="0" dirty="0" smtClean="0">
                <a:ln>
                  <a:noFill/>
                </a:ln>
                <a:solidFill>
                  <a:srgbClr val="222222"/>
                </a:solidFill>
                <a:effectLst/>
                <a:cs typeface="Arial" panose="020B0604020202020204" pitchFamily="34" charset="0"/>
              </a:rPr>
              <a:t>.</a:t>
            </a:r>
            <a:endParaRPr kumimoji="0" lang="en-US" altLang="el-GR" sz="2400" b="0" i="0" u="none" strike="noStrike" cap="none" normalizeH="0" baseline="0" dirty="0" smtClean="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l-GR" sz="2400" dirty="0" smtClean="0">
                <a:solidFill>
                  <a:srgbClr val="222222"/>
                </a:solidFill>
                <a:cs typeface="Arial" panose="020B0604020202020204" pitchFamily="34" charset="0"/>
              </a:rPr>
              <a:t>b(</a:t>
            </a:r>
            <a:r>
              <a:rPr lang="en-US" altLang="el-GR" sz="2400" dirty="0" err="1" smtClean="0">
                <a:solidFill>
                  <a:srgbClr val="222222"/>
                </a:solidFill>
                <a:cs typeface="Arial" panose="020B0604020202020204" pitchFamily="34" charset="0"/>
              </a:rPr>
              <a:t>i</a:t>
            </a:r>
            <a:r>
              <a:rPr lang="en-US" altLang="el-GR" sz="2400" dirty="0" smtClean="0">
                <a:solidFill>
                  <a:srgbClr val="222222"/>
                </a:solidFill>
                <a:cs typeface="Arial" panose="020B0604020202020204" pitchFamily="34" charset="0"/>
              </a:rPr>
              <a:t>): lowest average dissimilarity of </a:t>
            </a:r>
            <a:r>
              <a:rPr lang="en-US" altLang="el-GR" sz="2400" dirty="0" err="1" smtClean="0">
                <a:solidFill>
                  <a:srgbClr val="222222"/>
                </a:solidFill>
                <a:cs typeface="Arial" panose="020B0604020202020204" pitchFamily="34" charset="0"/>
              </a:rPr>
              <a:t>i</a:t>
            </a:r>
            <a:r>
              <a:rPr lang="en-US" altLang="el-GR" sz="2400" dirty="0" smtClean="0">
                <a:solidFill>
                  <a:srgbClr val="222222"/>
                </a:solidFill>
                <a:cs typeface="Arial" panose="020B0604020202020204" pitchFamily="34" charset="0"/>
              </a:rPr>
              <a:t> to any other cluster, of which </a:t>
            </a:r>
            <a:r>
              <a:rPr lang="en-US" altLang="el-GR" sz="2400" dirty="0" err="1" smtClean="0">
                <a:solidFill>
                  <a:srgbClr val="222222"/>
                </a:solidFill>
                <a:cs typeface="Arial" panose="020B0604020202020204" pitchFamily="34" charset="0"/>
              </a:rPr>
              <a:t>i</a:t>
            </a:r>
            <a:r>
              <a:rPr lang="en-US" altLang="el-GR" sz="2400" dirty="0" smtClean="0">
                <a:solidFill>
                  <a:srgbClr val="222222"/>
                </a:solidFill>
                <a:cs typeface="Arial" panose="020B0604020202020204" pitchFamily="34" charset="0"/>
              </a:rPr>
              <a:t> is </a:t>
            </a:r>
            <a:r>
              <a:rPr lang="en-US" altLang="el-GR" sz="2400" i="1" dirty="0" smtClean="0">
                <a:solidFill>
                  <a:srgbClr val="222222"/>
                </a:solidFill>
                <a:cs typeface="Arial" panose="020B0604020202020204" pitchFamily="34" charset="0"/>
              </a:rPr>
              <a:t>not</a:t>
            </a:r>
            <a:r>
              <a:rPr lang="en-US" altLang="el-GR" sz="2400" dirty="0" smtClean="0">
                <a:solidFill>
                  <a:srgbClr val="222222"/>
                </a:solidFill>
                <a:cs typeface="Arial" panose="020B0604020202020204" pitchFamily="34" charset="0"/>
              </a:rPr>
              <a:t> a member</a:t>
            </a:r>
            <a:r>
              <a:rPr kumimoji="0" lang="el-GR" altLang="el-GR" sz="2400" b="0" i="0" u="none" strike="noStrike" cap="none" normalizeH="0" baseline="0" dirty="0" smtClean="0">
                <a:ln>
                  <a:noFill/>
                </a:ln>
                <a:solidFill>
                  <a:srgbClr val="222222"/>
                </a:solidFill>
                <a:effectLst/>
                <a:cs typeface="Arial" panose="020B0604020202020204" pitchFamily="34" charset="0"/>
              </a:rPr>
              <a:t> </a:t>
            </a:r>
            <a:r>
              <a:rPr kumimoji="0" lang="el-GR" altLang="el-GR" sz="2400" b="0" i="0" u="none" strike="noStrike" cap="none" normalizeH="0" baseline="0" dirty="0" smtClean="0">
                <a:ln>
                  <a:noFill/>
                </a:ln>
                <a:solidFill>
                  <a:schemeClr val="tx1"/>
                </a:solidFill>
                <a:effectLst/>
              </a:rPr>
              <a:t> </a:t>
            </a:r>
            <a:endParaRPr kumimoji="0" lang="el-GR" altLang="el-GR" sz="2400" b="0" i="0" u="none" strike="noStrike" cap="none" normalizeH="0" baseline="0" dirty="0" smtClean="0">
              <a:ln>
                <a:noFill/>
              </a:ln>
              <a:solidFill>
                <a:srgbClr val="222222"/>
              </a:solidFill>
              <a:effectLst/>
              <a:cs typeface="Arial" panose="020B0604020202020204" pitchFamily="34" charset="0"/>
            </a:endParaRPr>
          </a:p>
        </p:txBody>
      </p:sp>
      <p:sp>
        <p:nvSpPr>
          <p:cNvPr id="8" name="AutoShape 6" descr="i"/>
          <p:cNvSpPr>
            <a:spLocks noChangeAspect="1" noChangeArrowheads="1"/>
          </p:cNvSpPr>
          <p:nvPr/>
        </p:nvSpPr>
        <p:spPr bwMode="auto">
          <a:xfrm>
            <a:off x="2243286" y="5681626"/>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 name="Picture 8"/>
          <p:cNvPicPr>
            <a:picLocks noChangeAspect="1"/>
          </p:cNvPicPr>
          <p:nvPr/>
        </p:nvPicPr>
        <p:blipFill>
          <a:blip r:embed="rId2" cstate="print"/>
          <a:stretch>
            <a:fillRect/>
          </a:stretch>
        </p:blipFill>
        <p:spPr>
          <a:xfrm>
            <a:off x="1740196" y="4547607"/>
            <a:ext cx="3835047" cy="1134019"/>
          </a:xfrm>
          <a:prstGeom prst="rect">
            <a:avLst/>
          </a:prstGeom>
        </p:spPr>
      </p:pic>
    </p:spTree>
    <p:extLst>
      <p:ext uri="{BB962C8B-B14F-4D97-AF65-F5344CB8AC3E}">
        <p14:creationId xmlns:p14="http://schemas.microsoft.com/office/powerpoint/2010/main" xmlns="" val="17106162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53306" y="1473959"/>
            <a:ext cx="11531494" cy="5384042"/>
          </a:xfrm>
          <a:prstGeom prst="rect">
            <a:avLst/>
          </a:prstGeom>
        </p:spPr>
      </p:pic>
      <p:sp>
        <p:nvSpPr>
          <p:cNvPr id="2" name="Title 1"/>
          <p:cNvSpPr>
            <a:spLocks noGrp="1"/>
          </p:cNvSpPr>
          <p:nvPr>
            <p:ph type="title"/>
          </p:nvPr>
        </p:nvSpPr>
        <p:spPr>
          <a:xfrm>
            <a:off x="565244" y="148396"/>
            <a:ext cx="10515600" cy="1325563"/>
          </a:xfrm>
          <a:solidFill>
            <a:schemeClr val="bg1"/>
          </a:solidFill>
        </p:spPr>
        <p:txBody>
          <a:bodyPr/>
          <a:lstStyle/>
          <a:p>
            <a:r>
              <a:rPr lang="en-US" dirty="0" smtClean="0"/>
              <a:t>Silhouette Coefficient</a:t>
            </a:r>
            <a:endParaRPr lang="el-GR" dirty="0"/>
          </a:p>
        </p:txBody>
      </p:sp>
    </p:spTree>
    <p:extLst>
      <p:ext uri="{BB962C8B-B14F-4D97-AF65-F5344CB8AC3E}">
        <p14:creationId xmlns:p14="http://schemas.microsoft.com/office/powerpoint/2010/main" xmlns="" val="320195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l-GR" smtClean="0"/>
              <a:t>Standard Single Hypothesis Testing</a:t>
            </a:r>
            <a:endParaRPr lang="el-GR" altLang="el-GR" smtClean="0"/>
          </a:p>
        </p:txBody>
      </p:sp>
      <p:sp>
        <p:nvSpPr>
          <p:cNvPr id="14339" name="Rectangle 3"/>
          <p:cNvSpPr>
            <a:spLocks noGrp="1" noChangeArrowheads="1"/>
          </p:cNvSpPr>
          <p:nvPr>
            <p:ph type="body" idx="1"/>
          </p:nvPr>
        </p:nvSpPr>
        <p:spPr/>
        <p:txBody>
          <a:bodyPr/>
          <a:lstStyle/>
          <a:p>
            <a:pPr marL="533400" indent="-533400">
              <a:buFont typeface="Wingdings" panose="05000000000000000000" pitchFamily="2" charset="2"/>
              <a:buAutoNum type="arabicPeriod"/>
            </a:pPr>
            <a:r>
              <a:rPr lang="en-US" altLang="el-GR" dirty="0" smtClean="0"/>
              <a:t>Form the Null  </a:t>
            </a:r>
            <a:r>
              <a:rPr lang="en-US" altLang="el-GR" dirty="0"/>
              <a:t>&amp;</a:t>
            </a:r>
            <a:r>
              <a:rPr lang="en-US" altLang="el-GR" dirty="0" smtClean="0"/>
              <a:t>  Alternative Hypothesis</a:t>
            </a:r>
          </a:p>
          <a:p>
            <a:pPr marL="533400" indent="-533400">
              <a:buFont typeface="Wingdings" panose="05000000000000000000" pitchFamily="2" charset="2"/>
              <a:buAutoNum type="arabicPeriod"/>
            </a:pPr>
            <a:r>
              <a:rPr lang="en-US" altLang="el-GR" dirty="0" smtClean="0"/>
              <a:t>Obtain  related data</a:t>
            </a:r>
          </a:p>
          <a:p>
            <a:pPr marL="533400" indent="-533400">
              <a:buFont typeface="Wingdings" panose="05000000000000000000" pitchFamily="2" charset="2"/>
              <a:buAutoNum type="arabicPeriod"/>
            </a:pPr>
            <a:r>
              <a:rPr lang="en-US" altLang="el-GR" dirty="0" smtClean="0"/>
              <a:t>Find a </a:t>
            </a:r>
            <a:r>
              <a:rPr lang="en-US" altLang="el-GR" b="1" dirty="0" smtClean="0">
                <a:solidFill>
                  <a:schemeClr val="accent6">
                    <a:lumMod val="75000"/>
                  </a:schemeClr>
                </a:solidFill>
              </a:rPr>
              <a:t>suitable test statistic </a:t>
            </a:r>
            <a:r>
              <a:rPr lang="en-US" altLang="el-GR" b="1" i="1" dirty="0" smtClean="0">
                <a:solidFill>
                  <a:schemeClr val="accent6">
                    <a:lumMod val="75000"/>
                  </a:schemeClr>
                </a:solidFill>
              </a:rPr>
              <a:t>T</a:t>
            </a:r>
            <a:endParaRPr lang="en-US" altLang="el-GR" b="1" dirty="0" smtClean="0">
              <a:solidFill>
                <a:schemeClr val="accent6">
                  <a:lumMod val="75000"/>
                </a:schemeClr>
              </a:solidFill>
            </a:endParaRPr>
          </a:p>
          <a:p>
            <a:pPr marL="533400" indent="-533400">
              <a:buFont typeface="Wingdings" panose="05000000000000000000" pitchFamily="2" charset="2"/>
              <a:buAutoNum type="arabicPeriod"/>
            </a:pPr>
            <a:r>
              <a:rPr lang="en-US" altLang="el-GR" dirty="0" smtClean="0"/>
              <a:t>Find the </a:t>
            </a:r>
            <a:r>
              <a:rPr lang="en-US" altLang="el-GR" b="1" dirty="0" smtClean="0">
                <a:solidFill>
                  <a:schemeClr val="accent6">
                    <a:lumMod val="75000"/>
                  </a:schemeClr>
                </a:solidFill>
              </a:rPr>
              <a:t>distribution of </a:t>
            </a:r>
            <a:r>
              <a:rPr lang="en-US" altLang="el-GR" b="1" i="1" dirty="0" smtClean="0">
                <a:solidFill>
                  <a:schemeClr val="accent6">
                    <a:lumMod val="75000"/>
                  </a:schemeClr>
                </a:solidFill>
              </a:rPr>
              <a:t>T given the null</a:t>
            </a:r>
          </a:p>
          <a:p>
            <a:pPr marL="533400" indent="-533400">
              <a:buFont typeface="Wingdings" panose="05000000000000000000" pitchFamily="2" charset="2"/>
              <a:buAutoNum type="arabicPeriod"/>
            </a:pPr>
            <a:r>
              <a:rPr lang="en-US" altLang="el-GR" dirty="0" smtClean="0"/>
              <a:t>Depending on the </a:t>
            </a:r>
            <a:r>
              <a:rPr lang="en-US" altLang="el-GR" b="1" dirty="0" smtClean="0">
                <a:solidFill>
                  <a:srgbClr val="00B0F0"/>
                </a:solidFill>
              </a:rPr>
              <a:t>distribution of </a:t>
            </a:r>
            <a:r>
              <a:rPr lang="en-US" altLang="el-GR" b="1" i="1" dirty="0" smtClean="0">
                <a:solidFill>
                  <a:srgbClr val="00B0F0"/>
                </a:solidFill>
              </a:rPr>
              <a:t>T</a:t>
            </a:r>
            <a:r>
              <a:rPr lang="en-US" altLang="el-GR" b="1" dirty="0" smtClean="0">
                <a:solidFill>
                  <a:srgbClr val="00B0F0"/>
                </a:solidFill>
              </a:rPr>
              <a:t>  </a:t>
            </a:r>
            <a:r>
              <a:rPr lang="en-US" altLang="el-GR" dirty="0" smtClean="0"/>
              <a:t>&amp;  the </a:t>
            </a:r>
            <a:r>
              <a:rPr lang="en-US" altLang="el-GR" b="1" u="sng" dirty="0" smtClean="0">
                <a:solidFill>
                  <a:srgbClr val="00B0F0"/>
                </a:solidFill>
              </a:rPr>
              <a:t>observed</a:t>
            </a:r>
            <a:r>
              <a:rPr lang="en-US" altLang="el-GR" b="1" dirty="0" smtClean="0">
                <a:solidFill>
                  <a:srgbClr val="00B0F0"/>
                </a:solidFill>
              </a:rPr>
              <a:t> </a:t>
            </a:r>
            <a:r>
              <a:rPr lang="en-US" altLang="el-GR" b="1" i="1" dirty="0" smtClean="0">
                <a:solidFill>
                  <a:srgbClr val="00B0F0"/>
                </a:solidFill>
              </a:rPr>
              <a:t>t</a:t>
            </a:r>
            <a:r>
              <a:rPr lang="en-US" altLang="el-GR" b="1" i="1" baseline="-25000" dirty="0" smtClean="0">
                <a:solidFill>
                  <a:srgbClr val="00B0F0"/>
                </a:solidFill>
              </a:rPr>
              <a:t>o</a:t>
            </a:r>
            <a:r>
              <a:rPr lang="en-US" altLang="el-GR" b="1" i="1" dirty="0" smtClean="0">
                <a:solidFill>
                  <a:srgbClr val="00B0F0"/>
                </a:solidFill>
              </a:rPr>
              <a:t> = T ( x)</a:t>
            </a:r>
            <a:endParaRPr lang="en-US" altLang="el-GR" b="1" dirty="0" smtClean="0">
              <a:solidFill>
                <a:srgbClr val="00B0F0"/>
              </a:solidFill>
            </a:endParaRPr>
          </a:p>
          <a:p>
            <a:pPr marL="457200" lvl="1" indent="0">
              <a:buNone/>
            </a:pPr>
            <a:r>
              <a:rPr lang="en-US" altLang="el-GR" sz="2800" dirty="0" smtClean="0"/>
              <a:t>             </a:t>
            </a:r>
            <a:r>
              <a:rPr lang="en-US" altLang="el-GR" sz="2800" b="1" dirty="0" smtClean="0"/>
              <a:t>decide to reject or not </a:t>
            </a:r>
            <a:r>
              <a:rPr lang="en-US" altLang="el-GR" sz="2800" b="1" i="1" dirty="0" smtClean="0"/>
              <a:t>H</a:t>
            </a:r>
            <a:r>
              <a:rPr lang="en-US" altLang="el-GR" sz="2800" b="1" i="1" baseline="-25000" dirty="0" smtClean="0"/>
              <a:t>0</a:t>
            </a:r>
            <a:endParaRPr lang="el-GR" altLang="el-GR" sz="2800" b="1" dirty="0" smtClean="0"/>
          </a:p>
        </p:txBody>
      </p:sp>
    </p:spTree>
    <p:extLst>
      <p:ext uri="{BB962C8B-B14F-4D97-AF65-F5344CB8AC3E}">
        <p14:creationId xmlns:p14="http://schemas.microsoft.com/office/powerpoint/2010/main" xmlns="" val="42145239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51226" y="122830"/>
            <a:ext cx="8751565" cy="6858000"/>
          </a:xfrm>
          <a:prstGeom prst="rect">
            <a:avLst/>
          </a:prstGeom>
        </p:spPr>
      </p:pic>
    </p:spTree>
    <p:extLst>
      <p:ext uri="{BB962C8B-B14F-4D97-AF65-F5344CB8AC3E}">
        <p14:creationId xmlns:p14="http://schemas.microsoft.com/office/powerpoint/2010/main" xmlns="" val="9133689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l-GR" sz="3600" dirty="0">
                <a:ea typeface="ＭＳ Ｐゴシック" panose="020B0600070205080204" pitchFamily="34" charset="-128"/>
              </a:rPr>
              <a:t>External criteria for clustering quality</a:t>
            </a:r>
          </a:p>
        </p:txBody>
      </p:sp>
      <p:sp>
        <p:nvSpPr>
          <p:cNvPr id="53251" name="Rectangle 3"/>
          <p:cNvSpPr>
            <a:spLocks noGrp="1" noChangeArrowheads="1"/>
          </p:cNvSpPr>
          <p:nvPr>
            <p:ph type="body" idx="1"/>
          </p:nvPr>
        </p:nvSpPr>
        <p:spPr>
          <a:xfrm>
            <a:off x="0" y="1825625"/>
            <a:ext cx="12192000" cy="4351338"/>
          </a:xfrm>
        </p:spPr>
        <p:txBody>
          <a:bodyPr/>
          <a:lstStyle/>
          <a:p>
            <a:pPr eaLnBrk="1" hangingPunct="1"/>
            <a:r>
              <a:rPr lang="en-US" altLang="el-GR" sz="3000" dirty="0" smtClean="0">
                <a:ea typeface="ＭＳ Ｐゴシック" panose="020B0600070205080204" pitchFamily="34" charset="-128"/>
              </a:rPr>
              <a:t>External criteria: analyze how close is a clustering to a </a:t>
            </a:r>
            <a:r>
              <a:rPr lang="en-US" altLang="el-GR" sz="3000" b="1" dirty="0" smtClean="0">
                <a:ea typeface="ＭＳ Ｐゴシック" panose="020B0600070205080204" pitchFamily="34" charset="-128"/>
              </a:rPr>
              <a:t>reference</a:t>
            </a:r>
          </a:p>
          <a:p>
            <a:pPr eaLnBrk="1" hangingPunct="1"/>
            <a:r>
              <a:rPr lang="en-US" altLang="el-GR" sz="3000" dirty="0" smtClean="0">
                <a:ea typeface="ＭＳ Ｐゴシック" panose="020B0600070205080204" pitchFamily="34" charset="-128"/>
              </a:rPr>
              <a:t>Quality </a:t>
            </a:r>
            <a:r>
              <a:rPr lang="en-US" altLang="el-GR" sz="3000" dirty="0">
                <a:ea typeface="ＭＳ Ｐゴシック" panose="020B0600070205080204" pitchFamily="34" charset="-128"/>
              </a:rPr>
              <a:t>measured by its ability to </a:t>
            </a:r>
            <a:r>
              <a:rPr lang="en-US" altLang="el-GR" sz="3000" b="1" dirty="0">
                <a:ea typeface="ＭＳ Ｐゴシック" panose="020B0600070205080204" pitchFamily="34" charset="-128"/>
              </a:rPr>
              <a:t>discover some or all of the hidden patterns or latent classes in </a:t>
            </a:r>
            <a:r>
              <a:rPr lang="en-US" altLang="el-GR" sz="3000" b="1" dirty="0">
                <a:solidFill>
                  <a:srgbClr val="FFC000"/>
                </a:solidFill>
                <a:ea typeface="ＭＳ Ｐゴシック" panose="020B0600070205080204" pitchFamily="34" charset="-128"/>
              </a:rPr>
              <a:t>gold standard data</a:t>
            </a:r>
          </a:p>
          <a:p>
            <a:pPr eaLnBrk="1" hangingPunct="1"/>
            <a:r>
              <a:rPr lang="en-US" altLang="el-GR" sz="3000" dirty="0">
                <a:ea typeface="ＭＳ Ｐゴシック" panose="020B0600070205080204" pitchFamily="34" charset="-128"/>
                <a:cs typeface="Arial" panose="020B0604020202020204" pitchFamily="34" charset="0"/>
              </a:rPr>
              <a:t>Assesses a clustering with respect to </a:t>
            </a:r>
            <a:r>
              <a:rPr lang="en-US" altLang="el-GR" sz="3000" b="1" dirty="0">
                <a:solidFill>
                  <a:srgbClr val="FFC000"/>
                </a:solidFill>
                <a:ea typeface="ＭＳ Ｐゴシック" panose="020B0600070205080204" pitchFamily="34" charset="-128"/>
                <a:cs typeface="Arial" panose="020B0604020202020204" pitchFamily="34" charset="0"/>
              </a:rPr>
              <a:t>ground truth </a:t>
            </a:r>
            <a:r>
              <a:rPr lang="en-US" altLang="el-GR" sz="3000" b="1" dirty="0" smtClean="0">
                <a:solidFill>
                  <a:srgbClr val="FFC000"/>
                </a:solidFill>
                <a:ea typeface="ＭＳ Ｐゴシック" panose="020B0600070205080204" pitchFamily="34" charset="-128"/>
                <a:cs typeface="Arial" panose="020B0604020202020204" pitchFamily="34" charset="0"/>
              </a:rPr>
              <a:t> </a:t>
            </a:r>
            <a:r>
              <a:rPr lang="en-US" altLang="el-GR" sz="3000" dirty="0">
                <a:ea typeface="ＭＳ Ｐゴシック" panose="020B0600070205080204" pitchFamily="34" charset="-128"/>
                <a:cs typeface="Arial" panose="020B0604020202020204" pitchFamily="34" charset="0"/>
              </a:rPr>
              <a:t>requires </a:t>
            </a:r>
            <a:r>
              <a:rPr lang="en-US" altLang="el-GR" sz="3000" b="1" dirty="0">
                <a:solidFill>
                  <a:srgbClr val="00A000"/>
                </a:solidFill>
                <a:ea typeface="ＭＳ Ｐゴシック" panose="020B0600070205080204" pitchFamily="34" charset="-128"/>
                <a:cs typeface="Arial" panose="020B0604020202020204" pitchFamily="34" charset="0"/>
              </a:rPr>
              <a:t>labeled data</a:t>
            </a:r>
          </a:p>
          <a:p>
            <a:pPr eaLnBrk="1" hangingPunct="1"/>
            <a:r>
              <a:rPr lang="en-US" altLang="ja-JP" sz="3000" dirty="0">
                <a:ea typeface="ＭＳ Ｐゴシック" panose="020B0600070205080204" pitchFamily="34" charset="-128"/>
                <a:cs typeface="Arial" panose="020B0604020202020204" pitchFamily="34" charset="0"/>
              </a:rPr>
              <a:t>Assume </a:t>
            </a:r>
            <a:r>
              <a:rPr lang="en-US" altLang="ja-JP" sz="3000" dirty="0" smtClean="0">
                <a:ea typeface="ＭＳ Ｐゴシック" panose="020B0600070205080204" pitchFamily="34" charset="-128"/>
                <a:cs typeface="Arial" panose="020B0604020202020204" pitchFamily="34" charset="0"/>
              </a:rPr>
              <a:t>items with </a:t>
            </a:r>
            <a:r>
              <a:rPr lang="en-US" altLang="ja-JP" sz="3000" i="1" dirty="0">
                <a:ea typeface="ＭＳ Ｐゴシック" panose="020B0600070205080204" pitchFamily="34" charset="-128"/>
                <a:cs typeface="Arial" panose="020B0604020202020204" pitchFamily="34" charset="0"/>
              </a:rPr>
              <a:t>C</a:t>
            </a:r>
            <a:r>
              <a:rPr lang="en-US" altLang="ja-JP" sz="3000" dirty="0">
                <a:ea typeface="ＭＳ Ｐゴシック" panose="020B0600070205080204" pitchFamily="34" charset="-128"/>
                <a:cs typeface="Arial" panose="020B0604020202020204" pitchFamily="34" charset="0"/>
              </a:rPr>
              <a:t> </a:t>
            </a:r>
            <a:r>
              <a:rPr lang="en-US" altLang="ja-JP" sz="3000" b="1" dirty="0">
                <a:solidFill>
                  <a:srgbClr val="FFC000"/>
                </a:solidFill>
                <a:ea typeface="ＭＳ Ｐゴシック" panose="020B0600070205080204" pitchFamily="34" charset="-128"/>
                <a:cs typeface="Arial" panose="020B0604020202020204" pitchFamily="34" charset="0"/>
              </a:rPr>
              <a:t>gold standard classes</a:t>
            </a:r>
            <a:r>
              <a:rPr lang="en-US" altLang="ja-JP" sz="3000" dirty="0">
                <a:ea typeface="ＭＳ Ｐゴシック" panose="020B0600070205080204" pitchFamily="34" charset="-128"/>
                <a:cs typeface="Arial" panose="020B0604020202020204" pitchFamily="34" charset="0"/>
              </a:rPr>
              <a:t>, while our clustering algorithms produce </a:t>
            </a:r>
            <a:r>
              <a:rPr lang="en-US" altLang="ja-JP" sz="3000" i="1" dirty="0">
                <a:ea typeface="ＭＳ Ｐゴシック" panose="020B0600070205080204" pitchFamily="34" charset="-128"/>
                <a:cs typeface="Arial" panose="020B0604020202020204" pitchFamily="34" charset="0"/>
              </a:rPr>
              <a:t>K</a:t>
            </a:r>
            <a:r>
              <a:rPr lang="en-US" altLang="ja-JP" sz="3000" dirty="0">
                <a:ea typeface="ＭＳ Ｐゴシック" panose="020B0600070205080204" pitchFamily="34" charset="-128"/>
                <a:cs typeface="Arial" panose="020B0604020202020204" pitchFamily="34" charset="0"/>
              </a:rPr>
              <a:t> clusters, </a:t>
            </a:r>
            <a:r>
              <a:rPr lang="el-GR" altLang="ja-JP" sz="3000" dirty="0">
                <a:ea typeface="ＭＳ Ｐゴシック" panose="020B0600070205080204" pitchFamily="34" charset="-128"/>
                <a:cs typeface="Arial" panose="020B0604020202020204" pitchFamily="34" charset="0"/>
              </a:rPr>
              <a:t>ω</a:t>
            </a:r>
            <a:r>
              <a:rPr lang="en-US" altLang="ja-JP" sz="3000" baseline="-25000" dirty="0">
                <a:ea typeface="ＭＳ Ｐゴシック" panose="020B0600070205080204" pitchFamily="34" charset="-128"/>
                <a:cs typeface="Arial" panose="020B0604020202020204" pitchFamily="34" charset="0"/>
              </a:rPr>
              <a:t>1</a:t>
            </a:r>
            <a:r>
              <a:rPr lang="en-US" altLang="ja-JP" sz="3000" dirty="0">
                <a:ea typeface="ＭＳ Ｐゴシック" panose="020B0600070205080204" pitchFamily="34" charset="-128"/>
                <a:cs typeface="Arial" panose="020B0604020202020204" pitchFamily="34" charset="0"/>
              </a:rPr>
              <a:t>, </a:t>
            </a:r>
            <a:r>
              <a:rPr lang="el-GR" altLang="ja-JP" sz="3000" dirty="0">
                <a:ea typeface="ＭＳ Ｐゴシック" panose="020B0600070205080204" pitchFamily="34" charset="-128"/>
                <a:cs typeface="Arial" panose="020B0604020202020204" pitchFamily="34" charset="0"/>
              </a:rPr>
              <a:t>ω</a:t>
            </a:r>
            <a:r>
              <a:rPr lang="en-US" altLang="ja-JP" sz="3000" baseline="-25000" dirty="0">
                <a:ea typeface="ＭＳ Ｐゴシック" panose="020B0600070205080204" pitchFamily="34" charset="-128"/>
                <a:cs typeface="Arial" panose="020B0604020202020204" pitchFamily="34" charset="0"/>
              </a:rPr>
              <a:t>2</a:t>
            </a:r>
            <a:r>
              <a:rPr lang="en-US" altLang="ja-JP" sz="3000" dirty="0">
                <a:ea typeface="ＭＳ Ｐゴシック" panose="020B0600070205080204" pitchFamily="34" charset="-128"/>
                <a:cs typeface="Arial" panose="020B0604020202020204" pitchFamily="34" charset="0"/>
              </a:rPr>
              <a:t>, …, </a:t>
            </a:r>
            <a:r>
              <a:rPr lang="el-GR" altLang="ja-JP" sz="3000" dirty="0">
                <a:ea typeface="ＭＳ Ｐゴシック" panose="020B0600070205080204" pitchFamily="34" charset="-128"/>
                <a:cs typeface="Arial" panose="020B0604020202020204" pitchFamily="34" charset="0"/>
              </a:rPr>
              <a:t>ω</a:t>
            </a:r>
            <a:r>
              <a:rPr lang="en-US" altLang="ja-JP" sz="3000" i="1" baseline="-25000" dirty="0">
                <a:ea typeface="ＭＳ Ｐゴシック" panose="020B0600070205080204" pitchFamily="34" charset="-128"/>
                <a:cs typeface="Arial" panose="020B0604020202020204" pitchFamily="34" charset="0"/>
              </a:rPr>
              <a:t>K </a:t>
            </a:r>
            <a:r>
              <a:rPr lang="en-US" altLang="ja-JP" sz="3000" baseline="-25000" dirty="0">
                <a:ea typeface="ＭＳ Ｐゴシック" panose="020B0600070205080204" pitchFamily="34" charset="-128"/>
                <a:cs typeface="Arial" panose="020B0604020202020204" pitchFamily="34" charset="0"/>
              </a:rPr>
              <a:t> </a:t>
            </a:r>
            <a:r>
              <a:rPr lang="en-US" altLang="ja-JP" sz="3000" dirty="0">
                <a:ea typeface="ＭＳ Ｐゴシック" panose="020B0600070205080204" pitchFamily="34" charset="-128"/>
                <a:cs typeface="Arial" panose="020B0604020202020204" pitchFamily="34" charset="0"/>
              </a:rPr>
              <a:t>with </a:t>
            </a:r>
            <a:r>
              <a:rPr lang="en-US" altLang="ja-JP" sz="3000" i="1" dirty="0" err="1">
                <a:ea typeface="ＭＳ Ｐゴシック" panose="020B0600070205080204" pitchFamily="34" charset="-128"/>
                <a:cs typeface="Arial" panose="020B0604020202020204" pitchFamily="34" charset="0"/>
              </a:rPr>
              <a:t>n</a:t>
            </a:r>
            <a:r>
              <a:rPr lang="en-US" altLang="ja-JP" sz="3000" i="1" baseline="-25000" dirty="0" err="1">
                <a:ea typeface="ＭＳ Ｐゴシック" panose="020B0600070205080204" pitchFamily="34" charset="-128"/>
                <a:cs typeface="Arial" panose="020B0604020202020204" pitchFamily="34" charset="0"/>
              </a:rPr>
              <a:t>i</a:t>
            </a:r>
            <a:r>
              <a:rPr lang="en-US" altLang="ja-JP" sz="3000" i="1" dirty="0">
                <a:ea typeface="ＭＳ Ｐゴシック" panose="020B0600070205080204" pitchFamily="34" charset="-128"/>
                <a:cs typeface="Arial" panose="020B0604020202020204" pitchFamily="34" charset="0"/>
              </a:rPr>
              <a:t> </a:t>
            </a:r>
            <a:r>
              <a:rPr lang="en-US" altLang="ja-JP" sz="3000" dirty="0">
                <a:ea typeface="ＭＳ Ｐゴシック" panose="020B0600070205080204" pitchFamily="34" charset="-128"/>
                <a:cs typeface="Arial" panose="020B0604020202020204" pitchFamily="34" charset="0"/>
              </a:rPr>
              <a:t>members.</a:t>
            </a:r>
            <a:endParaRPr lang="en-US" altLang="el-GR" sz="3000" dirty="0">
              <a:ea typeface="ＭＳ Ｐゴシック" panose="020B0600070205080204" pitchFamily="34" charset="-128"/>
            </a:endParaRPr>
          </a:p>
        </p:txBody>
      </p:sp>
      <p:sp>
        <p:nvSpPr>
          <p:cNvPr id="53252" name="TextBox 3"/>
          <p:cNvSpPr txBox="1">
            <a:spLocks noChangeArrowheads="1"/>
          </p:cNvSpPr>
          <p:nvPr/>
        </p:nvSpPr>
        <p:spPr bwMode="auto">
          <a:xfrm>
            <a:off x="9144001" y="0"/>
            <a:ext cx="1101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pPr eaLnBrk="1" hangingPunct="1"/>
            <a:r>
              <a:rPr lang="en-US" altLang="el-GR" sz="1600">
                <a:solidFill>
                  <a:srgbClr val="FBFCFF"/>
                </a:solidFill>
              </a:rPr>
              <a:t>Sec. 16.3</a:t>
            </a:r>
          </a:p>
        </p:txBody>
      </p:sp>
    </p:spTree>
    <p:extLst>
      <p:ext uri="{BB962C8B-B14F-4D97-AF65-F5344CB8AC3E}">
        <p14:creationId xmlns:p14="http://schemas.microsoft.com/office/powerpoint/2010/main" xmlns="" val="2396401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l-GR" sz="3600" dirty="0">
                <a:ea typeface="ＭＳ Ｐゴシック" panose="020B0600070205080204" pitchFamily="34" charset="-128"/>
              </a:rPr>
              <a:t>External Evaluation of Cluster </a:t>
            </a:r>
            <a:r>
              <a:rPr lang="en-US" altLang="el-GR" sz="3600" dirty="0" smtClean="0">
                <a:ea typeface="ＭＳ Ｐゴシック" panose="020B0600070205080204" pitchFamily="34" charset="-128"/>
              </a:rPr>
              <a:t>Quality (cont’d)</a:t>
            </a:r>
            <a:endParaRPr lang="en-US" altLang="el-GR" sz="3600" dirty="0">
              <a:ea typeface="ＭＳ Ｐゴシック" panose="020B0600070205080204" pitchFamily="34" charset="-128"/>
            </a:endParaRPr>
          </a:p>
        </p:txBody>
      </p:sp>
      <p:sp>
        <p:nvSpPr>
          <p:cNvPr id="6148" name="Rectangle 3"/>
          <p:cNvSpPr>
            <a:spLocks noGrp="1" noChangeArrowheads="1"/>
          </p:cNvSpPr>
          <p:nvPr>
            <p:ph type="body" idx="1"/>
          </p:nvPr>
        </p:nvSpPr>
        <p:spPr>
          <a:xfrm>
            <a:off x="191069" y="1880311"/>
            <a:ext cx="12192000" cy="4351338"/>
          </a:xfrm>
        </p:spPr>
        <p:txBody>
          <a:bodyPr>
            <a:normAutofit fontScale="92500" lnSpcReduction="20000"/>
          </a:bodyPr>
          <a:lstStyle/>
          <a:p>
            <a:r>
              <a:rPr lang="en-US" altLang="ja-JP" sz="3200" dirty="0">
                <a:cs typeface="Arial" panose="020B0604020202020204" pitchFamily="34" charset="0"/>
              </a:rPr>
              <a:t>Assume items with </a:t>
            </a:r>
            <a:r>
              <a:rPr lang="en-US" altLang="ja-JP" sz="3200" i="1" dirty="0">
                <a:cs typeface="Arial" panose="020B0604020202020204" pitchFamily="34" charset="0"/>
              </a:rPr>
              <a:t>C</a:t>
            </a:r>
            <a:r>
              <a:rPr lang="en-US" altLang="ja-JP" sz="3200" dirty="0">
                <a:cs typeface="Arial" panose="020B0604020202020204" pitchFamily="34" charset="0"/>
              </a:rPr>
              <a:t> </a:t>
            </a:r>
            <a:r>
              <a:rPr lang="en-US" altLang="ja-JP" sz="3200" b="1" dirty="0">
                <a:solidFill>
                  <a:srgbClr val="FFC000"/>
                </a:solidFill>
                <a:cs typeface="Arial" panose="020B0604020202020204" pitchFamily="34" charset="0"/>
              </a:rPr>
              <a:t>gold standard classes</a:t>
            </a:r>
            <a:r>
              <a:rPr lang="en-US" altLang="ja-JP" sz="3200" dirty="0">
                <a:cs typeface="Arial" panose="020B0604020202020204" pitchFamily="34" charset="0"/>
              </a:rPr>
              <a:t>, while our clustering </a:t>
            </a:r>
            <a:r>
              <a:rPr lang="en-US" altLang="ja-JP" sz="3200" dirty="0" smtClean="0">
                <a:cs typeface="Arial" panose="020B0604020202020204" pitchFamily="34" charset="0"/>
              </a:rPr>
              <a:t>produces </a:t>
            </a:r>
            <a:r>
              <a:rPr lang="en-US" altLang="ja-JP" sz="3200" i="1" dirty="0">
                <a:cs typeface="Arial" panose="020B0604020202020204" pitchFamily="34" charset="0"/>
              </a:rPr>
              <a:t>K</a:t>
            </a:r>
            <a:r>
              <a:rPr lang="en-US" altLang="ja-JP" sz="3200" dirty="0">
                <a:cs typeface="Arial" panose="020B0604020202020204" pitchFamily="34" charset="0"/>
              </a:rPr>
              <a:t> clusters, </a:t>
            </a:r>
            <a:r>
              <a:rPr lang="el-GR" altLang="ja-JP" sz="3200" dirty="0">
                <a:cs typeface="Arial" panose="020B0604020202020204" pitchFamily="34" charset="0"/>
              </a:rPr>
              <a:t>ω</a:t>
            </a:r>
            <a:r>
              <a:rPr lang="en-US" altLang="ja-JP" sz="3200" baseline="-25000" dirty="0">
                <a:cs typeface="Arial" panose="020B0604020202020204" pitchFamily="34" charset="0"/>
              </a:rPr>
              <a:t>1</a:t>
            </a:r>
            <a:r>
              <a:rPr lang="en-US" altLang="ja-JP" sz="3200" dirty="0">
                <a:cs typeface="Arial" panose="020B0604020202020204" pitchFamily="34" charset="0"/>
              </a:rPr>
              <a:t>, </a:t>
            </a:r>
            <a:r>
              <a:rPr lang="el-GR" altLang="ja-JP" sz="3200" dirty="0">
                <a:cs typeface="Arial" panose="020B0604020202020204" pitchFamily="34" charset="0"/>
              </a:rPr>
              <a:t>ω</a:t>
            </a:r>
            <a:r>
              <a:rPr lang="en-US" altLang="ja-JP" sz="3200" baseline="-25000" dirty="0">
                <a:cs typeface="Arial" panose="020B0604020202020204" pitchFamily="34" charset="0"/>
              </a:rPr>
              <a:t>2</a:t>
            </a:r>
            <a:r>
              <a:rPr lang="en-US" altLang="ja-JP" sz="3200" dirty="0">
                <a:cs typeface="Arial" panose="020B0604020202020204" pitchFamily="34" charset="0"/>
              </a:rPr>
              <a:t>, …, </a:t>
            </a:r>
            <a:r>
              <a:rPr lang="el-GR" altLang="ja-JP" sz="3200" dirty="0">
                <a:cs typeface="Arial" panose="020B0604020202020204" pitchFamily="34" charset="0"/>
              </a:rPr>
              <a:t>ω</a:t>
            </a:r>
            <a:r>
              <a:rPr lang="en-US" altLang="ja-JP" sz="3200" i="1" baseline="-25000" dirty="0">
                <a:cs typeface="Arial" panose="020B0604020202020204" pitchFamily="34" charset="0"/>
              </a:rPr>
              <a:t>K </a:t>
            </a:r>
            <a:r>
              <a:rPr lang="en-US" altLang="ja-JP" sz="3200" baseline="-25000" dirty="0">
                <a:cs typeface="Arial" panose="020B0604020202020204" pitchFamily="34" charset="0"/>
              </a:rPr>
              <a:t> </a:t>
            </a:r>
            <a:r>
              <a:rPr lang="en-US" altLang="ja-JP" sz="3200" dirty="0">
                <a:cs typeface="Arial" panose="020B0604020202020204" pitchFamily="34" charset="0"/>
              </a:rPr>
              <a:t>with </a:t>
            </a:r>
            <a:r>
              <a:rPr lang="en-US" altLang="ja-JP" sz="3200" i="1" dirty="0" err="1">
                <a:cs typeface="Arial" panose="020B0604020202020204" pitchFamily="34" charset="0"/>
              </a:rPr>
              <a:t>n</a:t>
            </a:r>
            <a:r>
              <a:rPr lang="en-US" altLang="ja-JP" sz="3200" i="1" baseline="-25000" dirty="0" err="1">
                <a:cs typeface="Arial" panose="020B0604020202020204" pitchFamily="34" charset="0"/>
              </a:rPr>
              <a:t>i</a:t>
            </a:r>
            <a:r>
              <a:rPr lang="en-US" altLang="ja-JP" sz="3200" i="1" dirty="0">
                <a:cs typeface="Arial" panose="020B0604020202020204" pitchFamily="34" charset="0"/>
              </a:rPr>
              <a:t> </a:t>
            </a:r>
            <a:r>
              <a:rPr lang="en-US" altLang="ja-JP" sz="3200" dirty="0">
                <a:cs typeface="Arial" panose="020B0604020202020204" pitchFamily="34" charset="0"/>
              </a:rPr>
              <a:t>members.</a:t>
            </a:r>
            <a:endParaRPr lang="en-US" altLang="el-GR" sz="3200" dirty="0">
              <a:ea typeface="ＭＳ Ｐゴシック" panose="020B0600070205080204" pitchFamily="34" charset="-128"/>
            </a:endParaRPr>
          </a:p>
          <a:p>
            <a:pPr eaLnBrk="1" hangingPunct="1">
              <a:lnSpc>
                <a:spcPct val="90000"/>
              </a:lnSpc>
            </a:pPr>
            <a:endParaRPr lang="en-US" altLang="el-GR" sz="3200" dirty="0" smtClean="0">
              <a:ea typeface="ＭＳ Ｐゴシック" panose="020B0600070205080204" pitchFamily="34" charset="-128"/>
              <a:cs typeface="Arial" panose="020B0604020202020204" pitchFamily="34" charset="0"/>
            </a:endParaRPr>
          </a:p>
          <a:p>
            <a:pPr eaLnBrk="1" hangingPunct="1">
              <a:lnSpc>
                <a:spcPct val="90000"/>
              </a:lnSpc>
            </a:pPr>
            <a:r>
              <a:rPr lang="en-US" altLang="el-GR" sz="3200" b="1" dirty="0" smtClean="0">
                <a:solidFill>
                  <a:srgbClr val="C00000"/>
                </a:solidFill>
                <a:ea typeface="ＭＳ Ｐゴシック" panose="020B0600070205080204" pitchFamily="34" charset="-128"/>
                <a:cs typeface="Arial" panose="020B0604020202020204" pitchFamily="34" charset="0"/>
              </a:rPr>
              <a:t>Purity</a:t>
            </a:r>
            <a:r>
              <a:rPr lang="en-US" altLang="el-GR" sz="3200" dirty="0" smtClean="0">
                <a:ea typeface="ＭＳ Ｐゴシック" panose="020B0600070205080204" pitchFamily="34" charset="-128"/>
                <a:cs typeface="Arial" panose="020B0604020202020204" pitchFamily="34" charset="0"/>
              </a:rPr>
              <a:t>: </a:t>
            </a:r>
            <a:r>
              <a:rPr lang="en-US" altLang="ja-JP" sz="3200" dirty="0">
                <a:ea typeface="ＭＳ Ｐゴシック" panose="020B0600070205080204" pitchFamily="34" charset="-128"/>
              </a:rPr>
              <a:t>the ratio between the dominant class in the cluster </a:t>
            </a:r>
            <a:r>
              <a:rPr lang="el-GR" altLang="ja-JP" sz="3200" dirty="0">
                <a:ea typeface="ＭＳ Ｐゴシック" panose="020B0600070205080204" pitchFamily="34" charset="-128"/>
              </a:rPr>
              <a:t>π</a:t>
            </a:r>
            <a:r>
              <a:rPr lang="en-US" altLang="ja-JP" sz="3200" baseline="-25000" dirty="0" err="1">
                <a:ea typeface="ＭＳ Ｐゴシック" panose="020B0600070205080204" pitchFamily="34" charset="-128"/>
              </a:rPr>
              <a:t>i</a:t>
            </a:r>
            <a:r>
              <a:rPr lang="en-US" altLang="ja-JP" sz="3200" dirty="0">
                <a:ea typeface="ＭＳ Ｐゴシック" panose="020B0600070205080204" pitchFamily="34" charset="-128"/>
              </a:rPr>
              <a:t> and the size of cluster </a:t>
            </a:r>
            <a:r>
              <a:rPr lang="el-GR" altLang="ja-JP" sz="3200" dirty="0">
                <a:ea typeface="ＭＳ Ｐゴシック" panose="020B0600070205080204" pitchFamily="34" charset="-128"/>
              </a:rPr>
              <a:t>ω</a:t>
            </a:r>
            <a:r>
              <a:rPr lang="en-US" altLang="ja-JP" sz="3200" baseline="-25000" dirty="0" err="1">
                <a:ea typeface="ＭＳ Ｐゴシック" panose="020B0600070205080204" pitchFamily="34" charset="-128"/>
              </a:rPr>
              <a:t>i</a:t>
            </a:r>
            <a:endParaRPr lang="en-US" altLang="el-GR" sz="3200" dirty="0">
              <a:ea typeface="ＭＳ Ｐゴシック" panose="020B0600070205080204" pitchFamily="34" charset="-128"/>
              <a:cs typeface="Arial" panose="020B0604020202020204" pitchFamily="34" charset="0"/>
            </a:endParaRPr>
          </a:p>
          <a:p>
            <a:pPr eaLnBrk="1" hangingPunct="1">
              <a:lnSpc>
                <a:spcPct val="90000"/>
              </a:lnSpc>
            </a:pPr>
            <a:endParaRPr lang="en-US" altLang="el-GR" sz="3200" dirty="0">
              <a:ea typeface="ＭＳ Ｐゴシック" panose="020B0600070205080204" pitchFamily="34" charset="-128"/>
              <a:cs typeface="Arial" panose="020B0604020202020204" pitchFamily="34" charset="0"/>
            </a:endParaRPr>
          </a:p>
          <a:p>
            <a:pPr eaLnBrk="1" hangingPunct="1">
              <a:lnSpc>
                <a:spcPct val="90000"/>
              </a:lnSpc>
            </a:pPr>
            <a:endParaRPr lang="en-US" altLang="el-GR" sz="3200" dirty="0">
              <a:ea typeface="ＭＳ Ｐゴシック" panose="020B0600070205080204" pitchFamily="34" charset="-128"/>
              <a:cs typeface="Arial" panose="020B0604020202020204" pitchFamily="34" charset="0"/>
            </a:endParaRPr>
          </a:p>
          <a:p>
            <a:pPr marL="0" indent="0" eaLnBrk="1" hangingPunct="1">
              <a:lnSpc>
                <a:spcPct val="90000"/>
              </a:lnSpc>
              <a:buNone/>
            </a:pPr>
            <a:r>
              <a:rPr lang="en-US" altLang="el-GR" sz="3200" dirty="0" smtClean="0">
                <a:ea typeface="ＭＳ Ｐゴシック" panose="020B0600070205080204" pitchFamily="34" charset="-128"/>
                <a:cs typeface="Arial" panose="020B0604020202020204" pitchFamily="34" charset="0"/>
              </a:rPr>
              <a:t>  Biased </a:t>
            </a:r>
            <a:r>
              <a:rPr lang="en-US" altLang="el-GR" sz="3200" dirty="0">
                <a:ea typeface="ＭＳ Ｐゴシック" panose="020B0600070205080204" pitchFamily="34" charset="-128"/>
                <a:cs typeface="Arial" panose="020B0604020202020204" pitchFamily="34" charset="0"/>
              </a:rPr>
              <a:t>because having </a:t>
            </a:r>
            <a:r>
              <a:rPr lang="en-US" altLang="el-GR" sz="3200" i="1" dirty="0">
                <a:ea typeface="ＭＳ Ｐゴシック" panose="020B0600070205080204" pitchFamily="34" charset="-128"/>
                <a:cs typeface="Arial" panose="020B0604020202020204" pitchFamily="34" charset="0"/>
              </a:rPr>
              <a:t>n</a:t>
            </a:r>
            <a:r>
              <a:rPr lang="en-US" altLang="el-GR" sz="3200" dirty="0">
                <a:ea typeface="ＭＳ Ｐゴシック" panose="020B0600070205080204" pitchFamily="34" charset="-128"/>
                <a:cs typeface="Arial" panose="020B0604020202020204" pitchFamily="34" charset="0"/>
              </a:rPr>
              <a:t> clusters maximizes purity</a:t>
            </a:r>
          </a:p>
          <a:p>
            <a:pPr eaLnBrk="1" hangingPunct="1">
              <a:lnSpc>
                <a:spcPct val="90000"/>
              </a:lnSpc>
            </a:pPr>
            <a:r>
              <a:rPr lang="en-US" altLang="el-GR" sz="3200" b="1" dirty="0">
                <a:solidFill>
                  <a:srgbClr val="C00000"/>
                </a:solidFill>
                <a:ea typeface="ＭＳ Ｐゴシック" panose="020B0600070205080204" pitchFamily="34" charset="-128"/>
                <a:cs typeface="Arial" panose="020B0604020202020204" pitchFamily="34" charset="0"/>
              </a:rPr>
              <a:t>E</a:t>
            </a:r>
            <a:r>
              <a:rPr lang="en-US" altLang="el-GR" sz="3200" b="1" dirty="0" smtClean="0">
                <a:solidFill>
                  <a:srgbClr val="C00000"/>
                </a:solidFill>
                <a:ea typeface="ＭＳ Ｐゴシック" panose="020B0600070205080204" pitchFamily="34" charset="-128"/>
                <a:cs typeface="Arial" panose="020B0604020202020204" pitchFamily="34" charset="0"/>
              </a:rPr>
              <a:t>ntropy</a:t>
            </a:r>
            <a:r>
              <a:rPr lang="en-US" altLang="el-GR" sz="3200" dirty="0" smtClean="0">
                <a:ea typeface="ＭＳ Ｐゴシック" panose="020B0600070205080204" pitchFamily="34" charset="-128"/>
                <a:cs typeface="Arial" panose="020B0604020202020204" pitchFamily="34" charset="0"/>
              </a:rPr>
              <a:t> </a:t>
            </a:r>
            <a:r>
              <a:rPr lang="en-US" altLang="el-GR" sz="3200" dirty="0">
                <a:ea typeface="ＭＳ Ｐゴシック" panose="020B0600070205080204" pitchFamily="34" charset="-128"/>
                <a:cs typeface="Arial" panose="020B0604020202020204" pitchFamily="34" charset="0"/>
              </a:rPr>
              <a:t>of classes in clusters </a:t>
            </a:r>
            <a:endParaRPr lang="en-US" altLang="el-GR" sz="3200" dirty="0" smtClean="0">
              <a:ea typeface="ＭＳ Ｐゴシック" panose="020B0600070205080204" pitchFamily="34" charset="-128"/>
              <a:cs typeface="Arial" panose="020B0604020202020204" pitchFamily="34" charset="0"/>
            </a:endParaRPr>
          </a:p>
          <a:p>
            <a:pPr eaLnBrk="1" hangingPunct="1">
              <a:lnSpc>
                <a:spcPct val="90000"/>
              </a:lnSpc>
            </a:pPr>
            <a:r>
              <a:rPr lang="en-US" altLang="el-GR" sz="3200" b="1" dirty="0">
                <a:solidFill>
                  <a:srgbClr val="C00000"/>
                </a:solidFill>
                <a:ea typeface="ＭＳ Ｐゴシック" panose="020B0600070205080204" pitchFamily="34" charset="-128"/>
                <a:cs typeface="Arial" panose="020B0604020202020204" pitchFamily="34" charset="0"/>
              </a:rPr>
              <a:t>M</a:t>
            </a:r>
            <a:r>
              <a:rPr lang="en-US" altLang="el-GR" sz="3200" b="1" dirty="0" smtClean="0">
                <a:solidFill>
                  <a:srgbClr val="C00000"/>
                </a:solidFill>
                <a:ea typeface="ＭＳ Ｐゴシック" panose="020B0600070205080204" pitchFamily="34" charset="-128"/>
                <a:cs typeface="Arial" panose="020B0604020202020204" pitchFamily="34" charset="0"/>
              </a:rPr>
              <a:t>utual </a:t>
            </a:r>
            <a:r>
              <a:rPr lang="en-US" altLang="el-GR" sz="3200" b="1" dirty="0">
                <a:solidFill>
                  <a:srgbClr val="C00000"/>
                </a:solidFill>
                <a:ea typeface="ＭＳ Ｐゴシック" panose="020B0600070205080204" pitchFamily="34" charset="-128"/>
                <a:cs typeface="Arial" panose="020B0604020202020204" pitchFamily="34" charset="0"/>
              </a:rPr>
              <a:t>information </a:t>
            </a:r>
            <a:r>
              <a:rPr lang="en-US" altLang="el-GR" sz="3200" dirty="0">
                <a:ea typeface="ＭＳ Ｐゴシック" panose="020B0600070205080204" pitchFamily="34" charset="-128"/>
                <a:cs typeface="Arial" panose="020B0604020202020204" pitchFamily="34" charset="0"/>
              </a:rPr>
              <a:t>between classes and </a:t>
            </a:r>
            <a:r>
              <a:rPr lang="en-US" altLang="el-GR" sz="3200" dirty="0" smtClean="0">
                <a:ea typeface="ＭＳ Ｐゴシック" panose="020B0600070205080204" pitchFamily="34" charset="-128"/>
                <a:cs typeface="Arial" panose="020B0604020202020204" pitchFamily="34" charset="0"/>
              </a:rPr>
              <a:t>clusters</a:t>
            </a:r>
            <a:endParaRPr lang="en-US" altLang="el-GR" sz="3200" dirty="0">
              <a:ea typeface="ＭＳ Ｐゴシック" panose="020B0600070205080204" pitchFamily="34" charset="-128"/>
              <a:cs typeface="Arial" panose="020B0604020202020204" pitchFamily="34" charset="0"/>
            </a:endParaRPr>
          </a:p>
        </p:txBody>
      </p:sp>
      <p:graphicFrame>
        <p:nvGraphicFramePr>
          <p:cNvPr id="6146" name="Object 2"/>
          <p:cNvGraphicFramePr>
            <a:graphicFrameLocks noGrp="1" noChangeAspect="1"/>
          </p:cNvGraphicFramePr>
          <p:nvPr>
            <p:ph sz="quarter" idx="4294967295"/>
            <p:extLst>
              <p:ext uri="{D42A27DB-BD31-4B8C-83A1-F6EECF244321}">
                <p14:modId xmlns:p14="http://schemas.microsoft.com/office/powerpoint/2010/main" xmlns="" val="1955761772"/>
              </p:ext>
            </p:extLst>
          </p:nvPr>
        </p:nvGraphicFramePr>
        <p:xfrm>
          <a:off x="3696269" y="3665561"/>
          <a:ext cx="5181600" cy="1081088"/>
        </p:xfrm>
        <a:graphic>
          <a:graphicData uri="http://schemas.openxmlformats.org/presentationml/2006/ole">
            <p:oleObj spid="_x0000_s1112" name="Equation" r:id="rId3" imgW="2070100" imgH="431800" progId="Equation.3">
              <p:embed/>
            </p:oleObj>
          </a:graphicData>
        </a:graphic>
      </p:graphicFrame>
      <p:sp>
        <p:nvSpPr>
          <p:cNvPr id="6149" name="TextBox 4"/>
          <p:cNvSpPr txBox="1">
            <a:spLocks noChangeArrowheads="1"/>
          </p:cNvSpPr>
          <p:nvPr/>
        </p:nvSpPr>
        <p:spPr bwMode="auto">
          <a:xfrm>
            <a:off x="9144001" y="0"/>
            <a:ext cx="1101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pPr eaLnBrk="1" hangingPunct="1"/>
            <a:r>
              <a:rPr lang="en-US" altLang="el-GR" sz="1600">
                <a:solidFill>
                  <a:srgbClr val="FBFCFF"/>
                </a:solidFill>
              </a:rPr>
              <a:t>Sec. 16.3</a:t>
            </a:r>
          </a:p>
        </p:txBody>
      </p:sp>
    </p:spTree>
    <p:extLst>
      <p:ext uri="{BB962C8B-B14F-4D97-AF65-F5344CB8AC3E}">
        <p14:creationId xmlns:p14="http://schemas.microsoft.com/office/powerpoint/2010/main" xmlns="" val="28656203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val 2"/>
          <p:cNvSpPr>
            <a:spLocks noChangeArrowheads="1"/>
          </p:cNvSpPr>
          <p:nvPr/>
        </p:nvSpPr>
        <p:spPr bwMode="auto">
          <a:xfrm>
            <a:off x="2444750" y="1638300"/>
            <a:ext cx="1943100" cy="1943100"/>
          </a:xfrm>
          <a:prstGeom prst="ellipse">
            <a:avLst/>
          </a:prstGeom>
          <a:solidFill>
            <a:schemeClr val="bg1"/>
          </a:solidFill>
          <a:ln w="9525">
            <a:solidFill>
              <a:srgbClr val="000000"/>
            </a:solidFill>
            <a:round/>
            <a:headEnd/>
            <a:tailEnd/>
          </a:ln>
        </p:spPr>
        <p:txBody>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FF0000"/>
              </a:solidFill>
              <a:latin typeface="Times New Roman" panose="02020603050405020304" pitchFamily="18" charset="0"/>
              <a:cs typeface="Times New Roman" panose="02020603050405020304" pitchFamily="18" charset="0"/>
            </a:endParaRPr>
          </a:p>
          <a:p>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FF0000"/>
              </a:solidFill>
              <a:latin typeface="Times New Roman" panose="02020603050405020304" pitchFamily="18" charset="0"/>
              <a:cs typeface="Times New Roman" panose="02020603050405020304" pitchFamily="18" charset="0"/>
            </a:endParaRPr>
          </a:p>
          <a:p>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FF0000"/>
              </a:solidFill>
              <a:latin typeface="Times New Roman" panose="02020603050405020304" pitchFamily="18" charset="0"/>
              <a:cs typeface="Times New Roman" panose="02020603050405020304" pitchFamily="18" charset="0"/>
            </a:endParaRPr>
          </a:p>
        </p:txBody>
      </p:sp>
      <p:sp>
        <p:nvSpPr>
          <p:cNvPr id="54275" name="Oval 3"/>
          <p:cNvSpPr>
            <a:spLocks noChangeArrowheads="1"/>
          </p:cNvSpPr>
          <p:nvPr/>
        </p:nvSpPr>
        <p:spPr bwMode="auto">
          <a:xfrm>
            <a:off x="5064125" y="1638300"/>
            <a:ext cx="1943100" cy="1943100"/>
          </a:xfrm>
          <a:prstGeom prst="ellipse">
            <a:avLst/>
          </a:prstGeom>
          <a:solidFill>
            <a:schemeClr val="bg1"/>
          </a:solidFill>
          <a:ln w="9525">
            <a:solidFill>
              <a:srgbClr val="000000"/>
            </a:solidFill>
            <a:round/>
            <a:headEnd/>
            <a:tailEnd/>
          </a:ln>
        </p:spPr>
        <p:txBody>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0000FF"/>
              </a:solidFill>
              <a:latin typeface="Times New Roman" panose="02020603050405020304" pitchFamily="18" charset="0"/>
              <a:cs typeface="Times New Roman" panose="02020603050405020304" pitchFamily="18" charset="0"/>
            </a:endParaRPr>
          </a:p>
          <a:p>
            <a:r>
              <a:rPr lang="en-US" altLang="el-GR"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0000FF"/>
                </a:solidFill>
                <a:latin typeface="Times New Roman" panose="02020603050405020304" pitchFamily="18" charset="0"/>
                <a:cs typeface="Times New Roman" panose="02020603050405020304" pitchFamily="18" charset="0"/>
              </a:rPr>
              <a:t>   </a:t>
            </a:r>
            <a:r>
              <a:rPr lang="en-US" altLang="el-GR"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0000FF"/>
              </a:solidFill>
              <a:latin typeface="Times New Roman" panose="02020603050405020304" pitchFamily="18" charset="0"/>
              <a:cs typeface="Times New Roman" panose="02020603050405020304" pitchFamily="18" charset="0"/>
            </a:endParaRPr>
          </a:p>
          <a:p>
            <a:r>
              <a:rPr lang="en-US" altLang="el-GR" sz="2800">
                <a:solidFill>
                  <a:srgbClr val="0000FF"/>
                </a:solidFill>
                <a:latin typeface="Times New Roman" panose="02020603050405020304" pitchFamily="18" charset="0"/>
                <a:cs typeface="Times New Roman" panose="02020603050405020304" pitchFamily="18" charset="0"/>
              </a:rPr>
              <a:t>     </a:t>
            </a:r>
            <a:r>
              <a:rPr lang="en-US" altLang="el-GR" sz="280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0000FF"/>
                </a:solidFill>
                <a:latin typeface="Times New Roman" panose="02020603050405020304" pitchFamily="18" charset="0"/>
                <a:cs typeface="Times New Roman" panose="02020603050405020304" pitchFamily="18" charset="0"/>
              </a:rPr>
              <a:t>  </a:t>
            </a:r>
            <a:r>
              <a:rPr lang="en-US" altLang="el-GR" sz="2800">
                <a:solidFill>
                  <a:srgbClr val="339966"/>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FF0000"/>
              </a:solidFill>
              <a:latin typeface="Times New Roman" panose="02020603050405020304" pitchFamily="18" charset="0"/>
              <a:cs typeface="Times New Roman" panose="02020603050405020304" pitchFamily="18" charset="0"/>
            </a:endParaRPr>
          </a:p>
        </p:txBody>
      </p:sp>
      <p:sp>
        <p:nvSpPr>
          <p:cNvPr id="54276" name="Oval 4"/>
          <p:cNvSpPr>
            <a:spLocks noChangeArrowheads="1"/>
          </p:cNvSpPr>
          <p:nvPr/>
        </p:nvSpPr>
        <p:spPr bwMode="auto">
          <a:xfrm>
            <a:off x="7986713" y="1638300"/>
            <a:ext cx="1943100" cy="1943100"/>
          </a:xfrm>
          <a:prstGeom prst="ellipse">
            <a:avLst/>
          </a:prstGeom>
          <a:solidFill>
            <a:schemeClr val="bg1"/>
          </a:solidFill>
          <a:ln w="9525">
            <a:solidFill>
              <a:srgbClr val="000000"/>
            </a:solidFill>
            <a:round/>
            <a:headEnd/>
            <a:tailEnd/>
          </a:ln>
        </p:spPr>
        <p:txBody>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339966"/>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339966"/>
              </a:solidFill>
              <a:latin typeface="Times New Roman" panose="02020603050405020304" pitchFamily="18" charset="0"/>
              <a:cs typeface="Times New Roman" panose="02020603050405020304" pitchFamily="18" charset="0"/>
            </a:endParaRPr>
          </a:p>
          <a:p>
            <a:r>
              <a:rPr lang="en-US" altLang="el-GR" sz="2800">
                <a:solidFill>
                  <a:srgbClr val="339966"/>
                </a:solidFill>
                <a:latin typeface="Times New Roman" panose="02020603050405020304" pitchFamily="18" charset="0"/>
                <a:cs typeface="Times New Roman" panose="02020603050405020304" pitchFamily="18" charset="0"/>
              </a:rPr>
              <a:t>     </a:t>
            </a:r>
            <a:r>
              <a:rPr lang="en-US" altLang="el-GR" sz="2800">
                <a:solidFill>
                  <a:srgbClr val="339966"/>
                </a:solidFill>
                <a:latin typeface="Times New Roman" panose="02020603050405020304" pitchFamily="18" charset="0"/>
                <a:cs typeface="Times New Roman" panose="02020603050405020304" pitchFamily="18" charset="0"/>
                <a:sym typeface="Symbol" panose="05050102010706020507" pitchFamily="18" charset="2"/>
              </a:rPr>
              <a:t></a:t>
            </a:r>
            <a:r>
              <a:rPr lang="en-US" altLang="el-GR" sz="2800">
                <a:solidFill>
                  <a:srgbClr val="339966"/>
                </a:solidFill>
                <a:latin typeface="Times New Roman" panose="02020603050405020304" pitchFamily="18" charset="0"/>
                <a:cs typeface="Times New Roman" panose="02020603050405020304" pitchFamily="18" charset="0"/>
              </a:rPr>
              <a:t>   </a:t>
            </a:r>
            <a:r>
              <a:rPr lang="en-US" altLang="el-GR" sz="2800">
                <a:solidFill>
                  <a:srgbClr val="339966"/>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FF0000"/>
              </a:solidFill>
              <a:latin typeface="Times New Roman" panose="02020603050405020304" pitchFamily="18" charset="0"/>
              <a:cs typeface="Times New Roman" panose="02020603050405020304" pitchFamily="18" charset="0"/>
            </a:endParaRPr>
          </a:p>
          <a:p>
            <a:r>
              <a:rPr lang="en-US" altLang="el-GR" sz="2800">
                <a:solidFill>
                  <a:srgbClr val="FF0000"/>
                </a:solidFill>
                <a:latin typeface="Times New Roman" panose="02020603050405020304" pitchFamily="18" charset="0"/>
                <a:cs typeface="Times New Roman" panose="02020603050405020304" pitchFamily="18" charset="0"/>
              </a:rPr>
              <a:t>       </a:t>
            </a:r>
            <a:r>
              <a:rPr lang="en-US" altLang="el-GR" sz="280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endParaRPr lang="en-US" altLang="el-GR" sz="2800">
              <a:solidFill>
                <a:srgbClr val="FF0000"/>
              </a:solidFill>
              <a:latin typeface="Times New Roman" panose="02020603050405020304" pitchFamily="18" charset="0"/>
              <a:cs typeface="Times New Roman" panose="02020603050405020304" pitchFamily="18" charset="0"/>
            </a:endParaRPr>
          </a:p>
        </p:txBody>
      </p:sp>
      <p:sp>
        <p:nvSpPr>
          <p:cNvPr id="54277" name="Text Box 5"/>
          <p:cNvSpPr txBox="1">
            <a:spLocks noChangeArrowheads="1"/>
          </p:cNvSpPr>
          <p:nvPr/>
        </p:nvSpPr>
        <p:spPr bwMode="auto">
          <a:xfrm>
            <a:off x="2897189" y="4024314"/>
            <a:ext cx="10636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000">
                <a:latin typeface="Times New Roman" panose="02020603050405020304" pitchFamily="18" charset="0"/>
                <a:cs typeface="Times New Roman" panose="02020603050405020304" pitchFamily="18" charset="0"/>
              </a:rPr>
              <a:t>Cluster I</a:t>
            </a:r>
          </a:p>
        </p:txBody>
      </p:sp>
      <p:sp>
        <p:nvSpPr>
          <p:cNvPr id="54278" name="Text Box 6"/>
          <p:cNvSpPr txBox="1">
            <a:spLocks noChangeArrowheads="1"/>
          </p:cNvSpPr>
          <p:nvPr/>
        </p:nvSpPr>
        <p:spPr bwMode="auto">
          <a:xfrm>
            <a:off x="5411789" y="4024314"/>
            <a:ext cx="13303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000">
                <a:latin typeface="Times New Roman" panose="02020603050405020304" pitchFamily="18" charset="0"/>
                <a:cs typeface="Times New Roman" panose="02020603050405020304" pitchFamily="18" charset="0"/>
              </a:rPr>
              <a:t>Cluster II</a:t>
            </a:r>
          </a:p>
        </p:txBody>
      </p:sp>
      <p:sp>
        <p:nvSpPr>
          <p:cNvPr id="54279" name="Text Box 7"/>
          <p:cNvSpPr txBox="1">
            <a:spLocks noChangeArrowheads="1"/>
          </p:cNvSpPr>
          <p:nvPr/>
        </p:nvSpPr>
        <p:spPr bwMode="auto">
          <a:xfrm>
            <a:off x="8458201" y="4024314"/>
            <a:ext cx="1260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000">
                <a:latin typeface="Times New Roman" panose="02020603050405020304" pitchFamily="18" charset="0"/>
                <a:cs typeface="Times New Roman" panose="02020603050405020304" pitchFamily="18" charset="0"/>
              </a:rPr>
              <a:t>Cluster III</a:t>
            </a:r>
          </a:p>
        </p:txBody>
      </p:sp>
      <p:sp>
        <p:nvSpPr>
          <p:cNvPr id="54280" name="Text Box 8"/>
          <p:cNvSpPr txBox="1">
            <a:spLocks noChangeArrowheads="1"/>
          </p:cNvSpPr>
          <p:nvPr/>
        </p:nvSpPr>
        <p:spPr bwMode="auto">
          <a:xfrm>
            <a:off x="2720976" y="4829176"/>
            <a:ext cx="48228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000">
                <a:latin typeface="Times New Roman" panose="02020603050405020304" pitchFamily="18" charset="0"/>
                <a:cs typeface="Times New Roman" panose="02020603050405020304" pitchFamily="18" charset="0"/>
              </a:rPr>
              <a:t>Cluster I: Purity = 1/6 (max(5, 1, 0)) = 5/6</a:t>
            </a:r>
          </a:p>
        </p:txBody>
      </p:sp>
      <p:sp>
        <p:nvSpPr>
          <p:cNvPr id="54281" name="Rectangle 9"/>
          <p:cNvSpPr>
            <a:spLocks noChangeArrowheads="1"/>
          </p:cNvSpPr>
          <p:nvPr/>
        </p:nvSpPr>
        <p:spPr bwMode="auto">
          <a:xfrm>
            <a:off x="2720975" y="5595939"/>
            <a:ext cx="45593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000">
                <a:latin typeface="Times New Roman" panose="02020603050405020304" pitchFamily="18" charset="0"/>
                <a:cs typeface="Times New Roman" panose="02020603050405020304" pitchFamily="18" charset="0"/>
              </a:rPr>
              <a:t>Cluster II: Purity = 1/6 (max(1, 4, 1)) = 4/6</a:t>
            </a:r>
          </a:p>
        </p:txBody>
      </p:sp>
      <p:sp>
        <p:nvSpPr>
          <p:cNvPr id="54282" name="Rectangle 10"/>
          <p:cNvSpPr>
            <a:spLocks noChangeArrowheads="1"/>
          </p:cNvSpPr>
          <p:nvPr/>
        </p:nvSpPr>
        <p:spPr bwMode="auto">
          <a:xfrm>
            <a:off x="2698750" y="6308726"/>
            <a:ext cx="4643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r>
              <a:rPr lang="en-US" altLang="el-GR" sz="2000">
                <a:latin typeface="Times New Roman" panose="02020603050405020304" pitchFamily="18" charset="0"/>
                <a:cs typeface="Times New Roman" panose="02020603050405020304" pitchFamily="18" charset="0"/>
              </a:rPr>
              <a:t>Cluster III: Purity = 1/5 (max(2, 0, 3)) = 3/5</a:t>
            </a:r>
          </a:p>
        </p:txBody>
      </p:sp>
      <p:sp>
        <p:nvSpPr>
          <p:cNvPr id="54283" name="Rectangle 11"/>
          <p:cNvSpPr>
            <a:spLocks noGrp="1" noChangeArrowheads="1"/>
          </p:cNvSpPr>
          <p:nvPr>
            <p:ph type="title"/>
          </p:nvPr>
        </p:nvSpPr>
        <p:spPr>
          <a:xfrm>
            <a:off x="627750" y="-107157"/>
            <a:ext cx="10515600" cy="1325563"/>
          </a:xfrm>
        </p:spPr>
        <p:txBody>
          <a:bodyPr/>
          <a:lstStyle/>
          <a:p>
            <a:pPr eaLnBrk="1" hangingPunct="1"/>
            <a:r>
              <a:rPr lang="en-US" altLang="el-GR" dirty="0" smtClean="0">
                <a:ea typeface="ＭＳ Ｐゴシック" panose="020B0600070205080204" pitchFamily="34" charset="-128"/>
              </a:rPr>
              <a:t>Purity example</a:t>
            </a:r>
          </a:p>
        </p:txBody>
      </p:sp>
      <p:sp>
        <p:nvSpPr>
          <p:cNvPr id="54284" name="TextBox 11"/>
          <p:cNvSpPr txBox="1">
            <a:spLocks noChangeArrowheads="1"/>
          </p:cNvSpPr>
          <p:nvPr/>
        </p:nvSpPr>
        <p:spPr bwMode="auto">
          <a:xfrm>
            <a:off x="9144001" y="0"/>
            <a:ext cx="11017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1pPr>
            <a:lvl2pPr marL="742950" indent="-28575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2pPr>
            <a:lvl3pPr marL="11430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3pPr>
            <a:lvl4pPr marL="16002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4pPr>
            <a:lvl5pPr marL="2057400" indent="-228600" eaLnBrk="0" hangingPunct="0">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tx1"/>
                </a:solidFill>
                <a:latin typeface="Lucida Sans" panose="020B0602030504020204" pitchFamily="34" charset="0"/>
                <a:ea typeface="Arial Unicode MS" panose="020B0604020202020204" pitchFamily="34" charset="-128"/>
                <a:cs typeface="Arial Unicode MS" panose="020B0604020202020204" pitchFamily="34" charset="-128"/>
              </a:defRPr>
            </a:lvl9pPr>
          </a:lstStyle>
          <a:p>
            <a:pPr eaLnBrk="1" hangingPunct="1"/>
            <a:r>
              <a:rPr lang="en-US" altLang="el-GR" sz="1600">
                <a:solidFill>
                  <a:srgbClr val="FBFCFF"/>
                </a:solidFill>
              </a:rPr>
              <a:t>Sec. 16.3</a:t>
            </a:r>
          </a:p>
        </p:txBody>
      </p:sp>
    </p:spTree>
    <p:extLst>
      <p:ext uri="{BB962C8B-B14F-4D97-AF65-F5344CB8AC3E}">
        <p14:creationId xmlns:p14="http://schemas.microsoft.com/office/powerpoint/2010/main" xmlns="" val="39009182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817"/>
            <a:ext cx="12269865" cy="1325563"/>
          </a:xfrm>
        </p:spPr>
        <p:txBody>
          <a:bodyPr/>
          <a:lstStyle/>
          <a:p>
            <a:r>
              <a:rPr lang="en-US" dirty="0" smtClean="0"/>
              <a:t>Entropy-based Measure of the Quality of  Clustering</a:t>
            </a:r>
            <a:endParaRPr lang="el-GR" dirty="0"/>
          </a:p>
        </p:txBody>
      </p:sp>
      <p:pic>
        <p:nvPicPr>
          <p:cNvPr id="3" name="Picture 2"/>
          <p:cNvPicPr>
            <a:picLocks noChangeAspect="1"/>
          </p:cNvPicPr>
          <p:nvPr/>
        </p:nvPicPr>
        <p:blipFill>
          <a:blip r:embed="rId2" cstate="print"/>
          <a:stretch>
            <a:fillRect/>
          </a:stretch>
        </p:blipFill>
        <p:spPr>
          <a:xfrm>
            <a:off x="0" y="1992574"/>
            <a:ext cx="12269865" cy="4510585"/>
          </a:xfrm>
          <a:prstGeom prst="rect">
            <a:avLst/>
          </a:prstGeom>
        </p:spPr>
      </p:pic>
    </p:spTree>
    <p:extLst>
      <p:ext uri="{BB962C8B-B14F-4D97-AF65-F5344CB8AC3E}">
        <p14:creationId xmlns:p14="http://schemas.microsoft.com/office/powerpoint/2010/main" xmlns="" val="1228490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337575" cy="1325563"/>
          </a:xfrm>
        </p:spPr>
        <p:txBody>
          <a:bodyPr>
            <a:normAutofit/>
          </a:bodyPr>
          <a:lstStyle/>
          <a:p>
            <a:r>
              <a:rPr lang="en-US" sz="3800" dirty="0" smtClean="0"/>
              <a:t>Mutual-information based Measure of Quality of Clustering</a:t>
            </a:r>
            <a:endParaRPr lang="el-GR" sz="3800" dirty="0"/>
          </a:p>
        </p:txBody>
      </p:sp>
      <p:pic>
        <p:nvPicPr>
          <p:cNvPr id="3" name="Picture 2"/>
          <p:cNvPicPr>
            <a:picLocks noChangeAspect="1"/>
          </p:cNvPicPr>
          <p:nvPr/>
        </p:nvPicPr>
        <p:blipFill>
          <a:blip r:embed="rId2" cstate="print"/>
          <a:stretch>
            <a:fillRect/>
          </a:stretch>
        </p:blipFill>
        <p:spPr>
          <a:xfrm>
            <a:off x="117496" y="1499621"/>
            <a:ext cx="12074504" cy="5167312"/>
          </a:xfrm>
          <a:prstGeom prst="rect">
            <a:avLst/>
          </a:prstGeom>
        </p:spPr>
      </p:pic>
    </p:spTree>
    <p:extLst>
      <p:ext uri="{BB962C8B-B14F-4D97-AF65-F5344CB8AC3E}">
        <p14:creationId xmlns:p14="http://schemas.microsoft.com/office/powerpoint/2010/main" xmlns="" val="1086713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07195" y="220956"/>
            <a:ext cx="11315439" cy="2942867"/>
          </a:xfrm>
          <a:prstGeom prst="rect">
            <a:avLst/>
          </a:prstGeom>
        </p:spPr>
      </p:pic>
      <p:sp>
        <p:nvSpPr>
          <p:cNvPr id="2" name="Title 1"/>
          <p:cNvSpPr>
            <a:spLocks noGrp="1"/>
          </p:cNvSpPr>
          <p:nvPr>
            <p:ph type="title"/>
          </p:nvPr>
        </p:nvSpPr>
        <p:spPr>
          <a:xfrm flipH="1">
            <a:off x="0" y="3547237"/>
            <a:ext cx="3017520" cy="2250059"/>
          </a:xfrm>
          <a:solidFill>
            <a:schemeClr val="accent6">
              <a:lumMod val="20000"/>
              <a:lumOff val="80000"/>
            </a:schemeClr>
          </a:solidFill>
        </p:spPr>
        <p:txBody>
          <a:bodyPr>
            <a:normAutofit fontScale="90000"/>
          </a:bodyPr>
          <a:lstStyle/>
          <a:p>
            <a:r>
              <a:rPr lang="en-US" sz="3100" b="1" dirty="0" smtClean="0"/>
              <a:t>Example</a:t>
            </a:r>
            <a:r>
              <a:rPr lang="en-US" sz="3100" dirty="0" smtClean="0"/>
              <a:t/>
            </a:r>
            <a:br>
              <a:rPr lang="en-US" sz="3100" dirty="0" smtClean="0"/>
            </a:br>
            <a:r>
              <a:rPr lang="en-US" sz="3100" dirty="0" smtClean="0"/>
              <a:t>Clustering of neurons at positions A, B and C </a:t>
            </a:r>
            <a:br>
              <a:rPr lang="en-US" sz="3100" dirty="0" smtClean="0"/>
            </a:br>
            <a:r>
              <a:rPr lang="en-US" sz="3100" dirty="0" smtClean="0"/>
              <a:t>in the conditional STTC (A, B|C</a:t>
            </a:r>
            <a:r>
              <a:rPr lang="en-US" sz="2700" dirty="0" smtClean="0"/>
              <a:t>)</a:t>
            </a:r>
            <a:endParaRPr lang="el-GR" sz="2700" dirty="0"/>
          </a:p>
        </p:txBody>
      </p:sp>
      <p:pic>
        <p:nvPicPr>
          <p:cNvPr id="5" name="Picture 4"/>
          <p:cNvPicPr>
            <a:picLocks noChangeAspect="1"/>
          </p:cNvPicPr>
          <p:nvPr/>
        </p:nvPicPr>
        <p:blipFill>
          <a:blip r:embed="rId3" cstate="print"/>
          <a:stretch>
            <a:fillRect/>
          </a:stretch>
        </p:blipFill>
        <p:spPr>
          <a:xfrm>
            <a:off x="4793105" y="3547237"/>
            <a:ext cx="6702301" cy="2677590"/>
          </a:xfrm>
          <a:prstGeom prst="rect">
            <a:avLst/>
          </a:prstGeom>
        </p:spPr>
      </p:pic>
      <p:sp>
        <p:nvSpPr>
          <p:cNvPr id="6" name="TextBox 5"/>
          <p:cNvSpPr txBox="1"/>
          <p:nvPr/>
        </p:nvSpPr>
        <p:spPr>
          <a:xfrm>
            <a:off x="2505456" y="6015622"/>
            <a:ext cx="9534854" cy="830997"/>
          </a:xfrm>
          <a:prstGeom prst="rect">
            <a:avLst/>
          </a:prstGeom>
          <a:solidFill>
            <a:schemeClr val="accent5">
              <a:lumMod val="20000"/>
              <a:lumOff val="80000"/>
            </a:schemeClr>
          </a:solidFill>
        </p:spPr>
        <p:txBody>
          <a:bodyPr wrap="none" rtlCol="0">
            <a:spAutoFit/>
          </a:bodyPr>
          <a:lstStyle/>
          <a:p>
            <a:r>
              <a:rPr lang="en-US" sz="2400" dirty="0" smtClean="0"/>
              <a:t>1</a:t>
            </a:r>
            <a:r>
              <a:rPr lang="en-US" sz="2400" baseline="30000" dirty="0" smtClean="0"/>
              <a:t>st</a:t>
            </a:r>
            <a:r>
              <a:rPr lang="en-US" sz="2400" dirty="0" smtClean="0"/>
              <a:t> cluster: neurons with approximately equal participation at each position</a:t>
            </a:r>
          </a:p>
          <a:p>
            <a:r>
              <a:rPr lang="en-US" sz="2400" dirty="0" smtClean="0"/>
              <a:t>2</a:t>
            </a:r>
            <a:r>
              <a:rPr lang="en-US" sz="2400" baseline="30000" dirty="0" smtClean="0"/>
              <a:t>nd</a:t>
            </a:r>
            <a:r>
              <a:rPr lang="en-US" sz="2400" dirty="0" smtClean="0"/>
              <a:t> cluster: neurons with high presence in the position B</a:t>
            </a:r>
            <a:endParaRPr lang="el-GR" sz="2400" dirty="0"/>
          </a:p>
        </p:txBody>
      </p:sp>
    </p:spTree>
    <p:extLst>
      <p:ext uri="{BB962C8B-B14F-4D97-AF65-F5344CB8AC3E}">
        <p14:creationId xmlns:p14="http://schemas.microsoft.com/office/powerpoint/2010/main" xmlns="" val="18797852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91068" y="1027906"/>
            <a:ext cx="10843519" cy="5111086"/>
          </a:xfrm>
          <a:prstGeom prst="rect">
            <a:avLst/>
          </a:prstGeom>
        </p:spPr>
      </p:pic>
      <p:pic>
        <p:nvPicPr>
          <p:cNvPr id="4" name="Picture 3"/>
          <p:cNvPicPr>
            <a:picLocks noChangeAspect="1"/>
          </p:cNvPicPr>
          <p:nvPr/>
        </p:nvPicPr>
        <p:blipFill>
          <a:blip r:embed="rId3" cstate="print"/>
          <a:stretch>
            <a:fillRect/>
          </a:stretch>
        </p:blipFill>
        <p:spPr>
          <a:xfrm>
            <a:off x="6148723" y="2210938"/>
            <a:ext cx="5945527" cy="4067032"/>
          </a:xfrm>
          <a:prstGeom prst="rect">
            <a:avLst/>
          </a:prstGeom>
        </p:spPr>
      </p:pic>
    </p:spTree>
    <p:extLst>
      <p:ext uri="{BB962C8B-B14F-4D97-AF65-F5344CB8AC3E}">
        <p14:creationId xmlns:p14="http://schemas.microsoft.com/office/powerpoint/2010/main" xmlns="" val="11713716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28483" y="846160"/>
            <a:ext cx="11650653" cy="5909481"/>
          </a:xfrm>
          <a:prstGeom prst="rect">
            <a:avLst/>
          </a:prstGeom>
        </p:spPr>
      </p:pic>
    </p:spTree>
    <p:extLst>
      <p:ext uri="{BB962C8B-B14F-4D97-AF65-F5344CB8AC3E}">
        <p14:creationId xmlns:p14="http://schemas.microsoft.com/office/powerpoint/2010/main" xmlns="" val="2805701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45910" y="0"/>
            <a:ext cx="9843797" cy="6858000"/>
          </a:xfrm>
          <a:prstGeom prst="rect">
            <a:avLst/>
          </a:prstGeom>
        </p:spPr>
      </p:pic>
    </p:spTree>
    <p:extLst>
      <p:ext uri="{BB962C8B-B14F-4D97-AF65-F5344CB8AC3E}">
        <p14:creationId xmlns:p14="http://schemas.microsoft.com/office/powerpoint/2010/main" xmlns="" val="80933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0779" y="-112546"/>
            <a:ext cx="10515600" cy="1325563"/>
          </a:xfrm>
        </p:spPr>
        <p:txBody>
          <a:bodyPr/>
          <a:lstStyle/>
          <a:p>
            <a:pPr eaLnBrk="1" hangingPunct="1"/>
            <a:r>
              <a:rPr lang="en-US" altLang="el-GR" smtClean="0"/>
              <a:t>Test Statistics</a:t>
            </a:r>
            <a:endParaRPr lang="el-GR" altLang="el-GR" smtClean="0"/>
          </a:p>
        </p:txBody>
      </p:sp>
      <p:sp>
        <p:nvSpPr>
          <p:cNvPr id="13315" name="Rectangle 3"/>
          <p:cNvSpPr>
            <a:spLocks noGrp="1" noChangeArrowheads="1"/>
          </p:cNvSpPr>
          <p:nvPr>
            <p:ph type="body" idx="1"/>
          </p:nvPr>
        </p:nvSpPr>
        <p:spPr>
          <a:xfrm>
            <a:off x="565244" y="1361600"/>
            <a:ext cx="11349251" cy="5032375"/>
          </a:xfrm>
        </p:spPr>
        <p:txBody>
          <a:bodyPr>
            <a:normAutofit/>
          </a:bodyPr>
          <a:lstStyle/>
          <a:p>
            <a:pPr eaLnBrk="1" hangingPunct="1">
              <a:lnSpc>
                <a:spcPct val="80000"/>
              </a:lnSpc>
            </a:pPr>
            <a:r>
              <a:rPr lang="en-US" altLang="el-GR" sz="2400" dirty="0"/>
              <a:t>T</a:t>
            </a:r>
            <a:r>
              <a:rPr lang="en-US" altLang="el-GR" sz="2400" dirty="0" smtClean="0"/>
              <a:t>est </a:t>
            </a:r>
            <a:r>
              <a:rPr lang="en-US" altLang="el-GR" sz="2400" dirty="0"/>
              <a:t>statistic is a function of our </a:t>
            </a:r>
            <a:r>
              <a:rPr lang="en-US" altLang="el-GR" sz="2400" dirty="0" smtClean="0"/>
              <a:t>data X: </a:t>
            </a:r>
            <a:r>
              <a:rPr lang="en-US" altLang="el-GR" sz="2400" i="1" dirty="0"/>
              <a:t>T(X</a:t>
            </a:r>
            <a:r>
              <a:rPr lang="en-US" altLang="el-GR" sz="2400" i="1" dirty="0" smtClean="0"/>
              <a:t>)     ( X: </a:t>
            </a:r>
            <a:r>
              <a:rPr lang="en-US" altLang="el-GR" sz="2400" dirty="0" smtClean="0"/>
              <a:t>random variable </a:t>
            </a:r>
            <a:r>
              <a:rPr lang="en-US" altLang="el-GR" sz="2400" i="1" dirty="0" smtClean="0"/>
              <a:t>)</a:t>
            </a:r>
            <a:endParaRPr lang="en-US" altLang="el-GR" sz="2400" i="1" dirty="0"/>
          </a:p>
          <a:p>
            <a:pPr marL="457200" lvl="1" indent="0" eaLnBrk="1" hangingPunct="1">
              <a:lnSpc>
                <a:spcPct val="80000"/>
              </a:lnSpc>
              <a:buNone/>
            </a:pPr>
            <a:r>
              <a:rPr lang="en-US" altLang="el-GR" i="1" dirty="0" smtClean="0"/>
              <a:t>   e.g</a:t>
            </a:r>
            <a:r>
              <a:rPr lang="en-US" altLang="el-GR" i="1" dirty="0"/>
              <a:t>., </a:t>
            </a:r>
            <a:r>
              <a:rPr lang="en-US" altLang="el-GR" i="1" dirty="0" smtClean="0"/>
              <a:t> if  X  </a:t>
            </a:r>
            <a:r>
              <a:rPr lang="en-US" altLang="el-GR" dirty="0" smtClean="0"/>
              <a:t>contains </a:t>
            </a:r>
            <a:r>
              <a:rPr lang="en-US" altLang="el-GR" dirty="0"/>
              <a:t>a single quantity (variable) </a:t>
            </a:r>
            <a:r>
              <a:rPr lang="en-US" altLang="el-GR" i="1" dirty="0"/>
              <a:t>T(X)</a:t>
            </a:r>
            <a:r>
              <a:rPr lang="en-US" altLang="el-GR" dirty="0"/>
              <a:t> </a:t>
            </a:r>
            <a:r>
              <a:rPr lang="en-US" altLang="el-GR" dirty="0" smtClean="0"/>
              <a:t> the </a:t>
            </a:r>
            <a:r>
              <a:rPr lang="en-US" altLang="el-GR" b="1" dirty="0">
                <a:solidFill>
                  <a:schemeClr val="accent6">
                    <a:lumMod val="50000"/>
                  </a:schemeClr>
                </a:solidFill>
              </a:rPr>
              <a:t>mean </a:t>
            </a:r>
            <a:r>
              <a:rPr lang="en-US" altLang="el-GR" dirty="0"/>
              <a:t>value of </a:t>
            </a:r>
            <a:r>
              <a:rPr lang="en-US" altLang="el-GR" i="1" dirty="0" smtClean="0"/>
              <a:t>X </a:t>
            </a:r>
            <a:endParaRPr lang="en-US" altLang="el-GR" i="1" dirty="0"/>
          </a:p>
          <a:p>
            <a:pPr eaLnBrk="1" hangingPunct="1">
              <a:lnSpc>
                <a:spcPct val="80000"/>
              </a:lnSpc>
            </a:pPr>
            <a:endParaRPr lang="en-US" altLang="el-GR" sz="2400" dirty="0" smtClean="0"/>
          </a:p>
          <a:p>
            <a:pPr eaLnBrk="1" hangingPunct="1">
              <a:lnSpc>
                <a:spcPct val="80000"/>
              </a:lnSpc>
            </a:pPr>
            <a:r>
              <a:rPr lang="en-US" altLang="el-GR" sz="2400" dirty="0" smtClean="0"/>
              <a:t>T   is </a:t>
            </a:r>
            <a:r>
              <a:rPr lang="en-US" altLang="el-GR" sz="2400" dirty="0"/>
              <a:t>a random variable (since it depends </a:t>
            </a:r>
            <a:r>
              <a:rPr lang="en-US" altLang="el-GR" sz="2400" dirty="0" smtClean="0"/>
              <a:t>on </a:t>
            </a:r>
            <a:r>
              <a:rPr lang="en-US" altLang="el-GR" sz="2400" i="1" dirty="0" smtClean="0"/>
              <a:t>X</a:t>
            </a:r>
            <a:r>
              <a:rPr lang="en-US" altLang="el-GR" sz="2400" dirty="0" smtClean="0"/>
              <a:t> , our data which is random variable</a:t>
            </a:r>
            <a:r>
              <a:rPr lang="el-GR" altLang="el-GR" sz="2400" dirty="0" smtClean="0"/>
              <a:t>)</a:t>
            </a:r>
            <a:endParaRPr lang="en-US" altLang="el-GR" sz="2400" dirty="0" smtClean="0"/>
          </a:p>
          <a:p>
            <a:pPr marL="0" indent="0" eaLnBrk="1" hangingPunct="1">
              <a:lnSpc>
                <a:spcPct val="80000"/>
              </a:lnSpc>
              <a:buNone/>
            </a:pPr>
            <a:endParaRPr lang="en-US" altLang="el-GR" sz="2400" dirty="0"/>
          </a:p>
          <a:p>
            <a:pPr eaLnBrk="1" hangingPunct="1">
              <a:lnSpc>
                <a:spcPct val="80000"/>
              </a:lnSpc>
            </a:pPr>
            <a:r>
              <a:rPr lang="en-US" altLang="el-GR" sz="2400" dirty="0"/>
              <a:t>D</a:t>
            </a:r>
            <a:r>
              <a:rPr lang="en-US" altLang="el-GR" sz="2400" dirty="0" smtClean="0"/>
              <a:t>enote </a:t>
            </a:r>
            <a:r>
              <a:rPr lang="en-US" altLang="el-GR" sz="2400" dirty="0"/>
              <a:t>with </a:t>
            </a:r>
            <a:r>
              <a:rPr lang="en-US" altLang="el-GR" sz="2400" b="1" i="1" dirty="0">
                <a:solidFill>
                  <a:schemeClr val="accent6">
                    <a:lumMod val="75000"/>
                  </a:schemeClr>
                </a:solidFill>
              </a:rPr>
              <a:t>t</a:t>
            </a:r>
            <a:r>
              <a:rPr lang="en-US" altLang="el-GR" sz="2400" b="1" i="1" baseline="-25000" dirty="0">
                <a:solidFill>
                  <a:schemeClr val="accent6">
                    <a:lumMod val="75000"/>
                  </a:schemeClr>
                </a:solidFill>
              </a:rPr>
              <a:t>o</a:t>
            </a:r>
            <a:r>
              <a:rPr lang="en-US" altLang="el-GR" sz="2400" b="1" i="1" dirty="0">
                <a:solidFill>
                  <a:schemeClr val="accent6">
                    <a:lumMod val="75000"/>
                  </a:schemeClr>
                </a:solidFill>
              </a:rPr>
              <a:t> = </a:t>
            </a:r>
            <a:r>
              <a:rPr lang="en-US" altLang="el-GR" sz="2400" b="1" dirty="0">
                <a:solidFill>
                  <a:schemeClr val="accent6">
                    <a:lumMod val="75000"/>
                  </a:schemeClr>
                </a:solidFill>
              </a:rPr>
              <a:t>T</a:t>
            </a:r>
            <a:r>
              <a:rPr lang="en-US" altLang="el-GR" sz="2400" b="1" i="1" dirty="0">
                <a:solidFill>
                  <a:schemeClr val="accent6">
                    <a:lumMod val="75000"/>
                  </a:schemeClr>
                </a:solidFill>
              </a:rPr>
              <a:t>(x</a:t>
            </a:r>
            <a:r>
              <a:rPr lang="en-US" altLang="el-GR" sz="2400" b="1" i="1" dirty="0" smtClean="0">
                <a:solidFill>
                  <a:schemeClr val="accent6">
                    <a:lumMod val="75000"/>
                  </a:schemeClr>
                </a:solidFill>
              </a:rPr>
              <a:t>)</a:t>
            </a:r>
            <a:r>
              <a:rPr lang="en-US" altLang="el-GR" sz="2400" b="1" dirty="0" smtClean="0">
                <a:solidFill>
                  <a:schemeClr val="accent6">
                    <a:lumMod val="75000"/>
                  </a:schemeClr>
                </a:solidFill>
              </a:rPr>
              <a:t> </a:t>
            </a:r>
            <a:r>
              <a:rPr lang="el-GR" altLang="el-GR" sz="2400" b="1" dirty="0" smtClean="0">
                <a:solidFill>
                  <a:schemeClr val="accent6">
                    <a:lumMod val="75000"/>
                  </a:schemeClr>
                </a:solidFill>
              </a:rPr>
              <a:t> </a:t>
            </a:r>
            <a:r>
              <a:rPr lang="en-US" altLang="el-GR" sz="2400" dirty="0" smtClean="0"/>
              <a:t>the </a:t>
            </a:r>
            <a:r>
              <a:rPr lang="en-US" altLang="el-GR" sz="2400" b="1" u="sng" dirty="0">
                <a:solidFill>
                  <a:schemeClr val="accent6">
                    <a:lumMod val="75000"/>
                  </a:schemeClr>
                </a:solidFill>
              </a:rPr>
              <a:t>observed </a:t>
            </a:r>
            <a:r>
              <a:rPr lang="en-US" altLang="el-GR" sz="2400" b="1" dirty="0">
                <a:solidFill>
                  <a:schemeClr val="accent6">
                    <a:lumMod val="75000"/>
                  </a:schemeClr>
                </a:solidFill>
              </a:rPr>
              <a:t>value of </a:t>
            </a:r>
            <a:r>
              <a:rPr lang="en-US" altLang="el-GR" sz="2400" b="1" i="1" dirty="0">
                <a:solidFill>
                  <a:schemeClr val="accent6">
                    <a:lumMod val="75000"/>
                  </a:schemeClr>
                </a:solidFill>
              </a:rPr>
              <a:t>T</a:t>
            </a:r>
            <a:r>
              <a:rPr lang="en-US" altLang="el-GR" sz="2400" b="1" dirty="0">
                <a:solidFill>
                  <a:schemeClr val="accent6">
                    <a:lumMod val="75000"/>
                  </a:schemeClr>
                </a:solidFill>
              </a:rPr>
              <a:t> </a:t>
            </a:r>
            <a:r>
              <a:rPr lang="en-US" altLang="el-GR" sz="2400" dirty="0"/>
              <a:t>in </a:t>
            </a:r>
            <a:r>
              <a:rPr lang="en-US" altLang="el-GR" sz="2400" b="1" dirty="0"/>
              <a:t>our data</a:t>
            </a:r>
          </a:p>
          <a:p>
            <a:pPr eaLnBrk="1" hangingPunct="1">
              <a:lnSpc>
                <a:spcPct val="80000"/>
              </a:lnSpc>
            </a:pPr>
            <a:endParaRPr lang="en-US" altLang="el-GR" sz="2400" dirty="0" smtClean="0"/>
          </a:p>
          <a:p>
            <a:pPr eaLnBrk="1" hangingPunct="1">
              <a:lnSpc>
                <a:spcPct val="80000"/>
              </a:lnSpc>
            </a:pPr>
            <a:r>
              <a:rPr lang="en-US" altLang="el-GR" sz="2400" i="1" dirty="0" smtClean="0"/>
              <a:t>Instead </a:t>
            </a:r>
            <a:r>
              <a:rPr lang="en-US" altLang="el-GR" sz="2400" dirty="0"/>
              <a:t>of calculating </a:t>
            </a:r>
            <a:r>
              <a:rPr lang="en-US" altLang="el-GR" sz="2400" dirty="0" smtClean="0"/>
              <a:t> P ( </a:t>
            </a:r>
            <a:r>
              <a:rPr lang="en-US" altLang="el-GR" sz="2400" b="1" dirty="0" smtClean="0"/>
              <a:t>obtaining </a:t>
            </a:r>
            <a:r>
              <a:rPr lang="en-US" altLang="el-GR" sz="2400" b="1" dirty="0"/>
              <a:t>data similar to </a:t>
            </a:r>
            <a:r>
              <a:rPr lang="en-US" altLang="el-GR" sz="2400" b="1" i="1" dirty="0"/>
              <a:t>X</a:t>
            </a:r>
            <a:r>
              <a:rPr lang="en-US" altLang="el-GR" sz="2400" b="1" dirty="0"/>
              <a:t> </a:t>
            </a:r>
            <a:r>
              <a:rPr lang="en-US" altLang="el-GR" sz="2400" dirty="0"/>
              <a:t>| </a:t>
            </a:r>
            <a:r>
              <a:rPr lang="en-US" altLang="el-GR" sz="2400" i="1" dirty="0" smtClean="0"/>
              <a:t>H</a:t>
            </a:r>
            <a:r>
              <a:rPr lang="en-US" altLang="el-GR" sz="2400" i="1" baseline="-25000" dirty="0" smtClean="0"/>
              <a:t>0 </a:t>
            </a:r>
            <a:r>
              <a:rPr lang="en-US" altLang="el-GR" sz="2400" dirty="0" smtClean="0"/>
              <a:t>) </a:t>
            </a:r>
            <a:endParaRPr lang="en-US" altLang="el-GR" sz="2400" dirty="0"/>
          </a:p>
          <a:p>
            <a:pPr marL="0" indent="0" eaLnBrk="1" hangingPunct="1">
              <a:lnSpc>
                <a:spcPct val="80000"/>
              </a:lnSpc>
              <a:buNone/>
            </a:pPr>
            <a:r>
              <a:rPr lang="en-US" altLang="el-GR" sz="2400" dirty="0" smtClean="0"/>
              <a:t>            Calculate  </a:t>
            </a:r>
            <a:r>
              <a:rPr lang="en-US" altLang="el-GR" sz="2400" b="1" i="1" dirty="0" smtClean="0">
                <a:solidFill>
                  <a:schemeClr val="accent5">
                    <a:lumMod val="75000"/>
                  </a:schemeClr>
                </a:solidFill>
              </a:rPr>
              <a:t>P ( T </a:t>
            </a:r>
            <a:r>
              <a:rPr lang="el-GR" altLang="el-GR" sz="2400" b="1" i="1" dirty="0" smtClean="0">
                <a:solidFill>
                  <a:schemeClr val="accent5">
                    <a:lumMod val="75000"/>
                  </a:schemeClr>
                </a:solidFill>
              </a:rPr>
              <a:t> </a:t>
            </a:r>
            <a:r>
              <a:rPr lang="en-US" altLang="el-GR" sz="2400" b="1" dirty="0" smtClean="0">
                <a:solidFill>
                  <a:schemeClr val="accent5">
                    <a:lumMod val="75000"/>
                  </a:schemeClr>
                </a:solidFill>
              </a:rPr>
              <a:t>similar </a:t>
            </a:r>
            <a:r>
              <a:rPr lang="en-US" altLang="el-GR" sz="2400" b="1" dirty="0">
                <a:solidFill>
                  <a:schemeClr val="accent5">
                    <a:lumMod val="75000"/>
                  </a:schemeClr>
                </a:solidFill>
              </a:rPr>
              <a:t>to </a:t>
            </a:r>
            <a:r>
              <a:rPr lang="el-GR" altLang="el-GR" sz="2400" b="1" dirty="0" smtClean="0">
                <a:solidFill>
                  <a:schemeClr val="accent5">
                    <a:lumMod val="75000"/>
                  </a:schemeClr>
                </a:solidFill>
              </a:rPr>
              <a:t> </a:t>
            </a:r>
            <a:r>
              <a:rPr lang="en-US" altLang="el-GR" sz="2400" b="1" i="1" dirty="0" smtClean="0">
                <a:solidFill>
                  <a:schemeClr val="accent5">
                    <a:lumMod val="75000"/>
                  </a:schemeClr>
                </a:solidFill>
              </a:rPr>
              <a:t>t</a:t>
            </a:r>
            <a:r>
              <a:rPr lang="en-US" altLang="el-GR" sz="2400" b="1" i="1" baseline="-25000" dirty="0" smtClean="0">
                <a:solidFill>
                  <a:schemeClr val="accent5">
                    <a:lumMod val="75000"/>
                  </a:schemeClr>
                </a:solidFill>
              </a:rPr>
              <a:t>o </a:t>
            </a:r>
            <a:r>
              <a:rPr lang="en-US" altLang="el-GR" sz="2400" b="1" i="1" dirty="0" smtClean="0">
                <a:solidFill>
                  <a:schemeClr val="accent5">
                    <a:lumMod val="75000"/>
                  </a:schemeClr>
                </a:solidFill>
              </a:rPr>
              <a:t>| H</a:t>
            </a:r>
            <a:r>
              <a:rPr lang="en-US" altLang="el-GR" sz="2400" b="1" i="1" baseline="-25000" dirty="0" smtClean="0">
                <a:solidFill>
                  <a:schemeClr val="accent5">
                    <a:lumMod val="75000"/>
                  </a:schemeClr>
                </a:solidFill>
              </a:rPr>
              <a:t>0 </a:t>
            </a:r>
            <a:r>
              <a:rPr lang="en-US" altLang="el-GR" sz="2400" b="1" dirty="0" smtClean="0">
                <a:solidFill>
                  <a:schemeClr val="accent5">
                    <a:lumMod val="75000"/>
                  </a:schemeClr>
                </a:solidFill>
              </a:rPr>
              <a:t>)</a:t>
            </a:r>
            <a:endParaRPr lang="en-US" altLang="el-GR" sz="2400" b="1" dirty="0">
              <a:solidFill>
                <a:schemeClr val="accent5">
                  <a:lumMod val="75000"/>
                </a:schemeClr>
              </a:solidFill>
            </a:endParaRPr>
          </a:p>
          <a:p>
            <a:pPr eaLnBrk="1" hangingPunct="1">
              <a:lnSpc>
                <a:spcPct val="80000"/>
              </a:lnSpc>
            </a:pPr>
            <a:endParaRPr lang="en-US" altLang="el-GR" sz="2400" dirty="0" smtClean="0"/>
          </a:p>
          <a:p>
            <a:pPr eaLnBrk="1" hangingPunct="1">
              <a:lnSpc>
                <a:spcPct val="80000"/>
              </a:lnSpc>
            </a:pPr>
            <a:r>
              <a:rPr lang="en-US" altLang="el-GR" sz="2400" dirty="0" smtClean="0"/>
              <a:t>If   </a:t>
            </a:r>
            <a:r>
              <a:rPr lang="en-US" altLang="el-GR" sz="2400" i="1" dirty="0" smtClean="0"/>
              <a:t>P ( T </a:t>
            </a:r>
            <a:r>
              <a:rPr lang="en-US" altLang="el-GR" sz="2400" dirty="0"/>
              <a:t>similar to </a:t>
            </a:r>
            <a:r>
              <a:rPr lang="en-US" altLang="el-GR" sz="2400" i="1" dirty="0" err="1" smtClean="0"/>
              <a:t>t</a:t>
            </a:r>
            <a:r>
              <a:rPr lang="en-US" altLang="el-GR" sz="2400" i="1" baseline="-25000" dirty="0" err="1" smtClean="0"/>
              <a:t>o</a:t>
            </a:r>
            <a:r>
              <a:rPr lang="en-US" altLang="el-GR" sz="2400" i="1" baseline="-25000" dirty="0" smtClean="0"/>
              <a:t> </a:t>
            </a:r>
            <a:r>
              <a:rPr lang="en-US" altLang="el-GR" sz="2400" i="1" dirty="0" smtClean="0"/>
              <a:t>| </a:t>
            </a:r>
            <a:r>
              <a:rPr lang="en-US" altLang="el-GR" sz="2400" i="1" dirty="0"/>
              <a:t>H</a:t>
            </a:r>
            <a:r>
              <a:rPr lang="en-US" altLang="el-GR" sz="2400" i="1" baseline="-25000" dirty="0"/>
              <a:t>0</a:t>
            </a:r>
            <a:r>
              <a:rPr lang="en-US" altLang="el-GR" sz="2400" dirty="0"/>
              <a:t>) </a:t>
            </a:r>
            <a:r>
              <a:rPr lang="en-US" altLang="el-GR" sz="2400" dirty="0" smtClean="0"/>
              <a:t> is  </a:t>
            </a:r>
            <a:r>
              <a:rPr lang="en-US" altLang="el-GR" sz="2400" b="1" dirty="0">
                <a:solidFill>
                  <a:srgbClr val="FF0000"/>
                </a:solidFill>
              </a:rPr>
              <a:t>very </a:t>
            </a:r>
            <a:r>
              <a:rPr lang="en-US" altLang="el-GR" sz="2400" b="1" dirty="0" smtClean="0">
                <a:solidFill>
                  <a:srgbClr val="FF0000"/>
                </a:solidFill>
              </a:rPr>
              <a:t> low</a:t>
            </a:r>
            <a:r>
              <a:rPr lang="en-US" altLang="el-GR" sz="2400" dirty="0">
                <a:solidFill>
                  <a:srgbClr val="FF0000"/>
                </a:solidFill>
              </a:rPr>
              <a:t>, </a:t>
            </a:r>
            <a:r>
              <a:rPr lang="en-US" altLang="el-GR" sz="2400" dirty="0" smtClean="0">
                <a:solidFill>
                  <a:srgbClr val="FF0000"/>
                </a:solidFill>
              </a:rPr>
              <a:t> </a:t>
            </a:r>
            <a:r>
              <a:rPr lang="en-US" altLang="el-GR" sz="2400" b="1" dirty="0" smtClean="0">
                <a:solidFill>
                  <a:srgbClr val="FF0000"/>
                </a:solidFill>
              </a:rPr>
              <a:t>reject </a:t>
            </a:r>
            <a:r>
              <a:rPr lang="en-US" altLang="el-GR" sz="2400" b="1" i="1" dirty="0">
                <a:solidFill>
                  <a:srgbClr val="FF0000"/>
                </a:solidFill>
              </a:rPr>
              <a:t>H</a:t>
            </a:r>
            <a:r>
              <a:rPr lang="en-US" altLang="el-GR" sz="2400" b="1" i="1" baseline="-25000" dirty="0">
                <a:solidFill>
                  <a:srgbClr val="FF0000"/>
                </a:solidFill>
              </a:rPr>
              <a:t>0</a:t>
            </a:r>
            <a:endParaRPr lang="en-US" altLang="el-GR" sz="2400" b="1" dirty="0">
              <a:solidFill>
                <a:srgbClr val="FF0000"/>
              </a:solidFill>
            </a:endParaRPr>
          </a:p>
          <a:p>
            <a:pPr eaLnBrk="1" hangingPunct="1">
              <a:lnSpc>
                <a:spcPct val="80000"/>
              </a:lnSpc>
            </a:pPr>
            <a:endParaRPr lang="en-US" altLang="el-GR" sz="2400" dirty="0"/>
          </a:p>
          <a:p>
            <a:pPr eaLnBrk="1" hangingPunct="1">
              <a:lnSpc>
                <a:spcPct val="80000"/>
              </a:lnSpc>
            </a:pPr>
            <a:endParaRPr lang="el-GR" altLang="el-GR" sz="2400" dirty="0"/>
          </a:p>
        </p:txBody>
      </p:sp>
      <p:sp>
        <p:nvSpPr>
          <p:cNvPr id="2" name="Rectangle 1"/>
          <p:cNvSpPr/>
          <p:nvPr/>
        </p:nvSpPr>
        <p:spPr>
          <a:xfrm>
            <a:off x="565244" y="5254388"/>
            <a:ext cx="6586184" cy="95534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385397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cstate="print"/>
          <a:stretch>
            <a:fillRect/>
          </a:stretch>
        </p:blipFill>
        <p:spPr>
          <a:xfrm>
            <a:off x="-1878663" y="2429301"/>
            <a:ext cx="14070663" cy="2974145"/>
          </a:xfrm>
          <a:prstGeom prst="rect">
            <a:avLst/>
          </a:prstGeom>
        </p:spPr>
      </p:pic>
    </p:spTree>
    <p:extLst>
      <p:ext uri="{BB962C8B-B14F-4D97-AF65-F5344CB8AC3E}">
        <p14:creationId xmlns:p14="http://schemas.microsoft.com/office/powerpoint/2010/main" xmlns="" val="233783596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6819" y="4063854"/>
            <a:ext cx="9052413" cy="1169551"/>
          </a:xfrm>
          <a:prstGeom prst="rect">
            <a:avLst/>
          </a:prstGeom>
          <a:noFill/>
        </p:spPr>
        <p:txBody>
          <a:bodyPr wrap="square" rtlCol="0">
            <a:spAutoFit/>
          </a:bodyPr>
          <a:lstStyle/>
          <a:p>
            <a:r>
              <a:rPr lang="en-US" sz="2800" dirty="0">
                <a:latin typeface="Garamond" panose="02020404030301010803" pitchFamily="18" charset="0"/>
              </a:rPr>
              <a:t>We build a </a:t>
            </a:r>
            <a:r>
              <a:rPr lang="en-US" sz="2800" b="1" dirty="0" smtClean="0">
                <a:solidFill>
                  <a:schemeClr val="accent6">
                    <a:lumMod val="50000"/>
                  </a:schemeClr>
                </a:solidFill>
                <a:latin typeface="Garamond" panose="02020404030301010803" pitchFamily="18" charset="0"/>
              </a:rPr>
              <a:t>linear model                    </a:t>
            </a:r>
          </a:p>
          <a:p>
            <a:pPr>
              <a:lnSpc>
                <a:spcPct val="150000"/>
              </a:lnSpc>
            </a:pPr>
            <a:r>
              <a:rPr lang="en-US" sz="2800" dirty="0" smtClean="0">
                <a:latin typeface="Garamond" panose="02020404030301010803" pitchFamily="18" charset="0"/>
              </a:rPr>
              <a:t>where                                 are the coefficients of each predictor </a:t>
            </a:r>
            <a:endParaRPr lang="el-GR" sz="2800" dirty="0"/>
          </a:p>
        </p:txBody>
      </p:sp>
      <p:pic>
        <p:nvPicPr>
          <p:cNvPr id="3" name="Picture 2"/>
          <p:cNvPicPr>
            <a:picLocks noChangeAspect="1"/>
          </p:cNvPicPr>
          <p:nvPr/>
        </p:nvPicPr>
        <p:blipFill>
          <a:blip r:embed="rId2" cstate="print"/>
          <a:stretch>
            <a:fillRect/>
          </a:stretch>
        </p:blipFill>
        <p:spPr>
          <a:xfrm>
            <a:off x="4805605" y="1285403"/>
            <a:ext cx="2137263" cy="432000"/>
          </a:xfrm>
          <a:prstGeom prst="rect">
            <a:avLst/>
          </a:prstGeom>
        </p:spPr>
      </p:pic>
      <p:pic>
        <p:nvPicPr>
          <p:cNvPr id="7" name="Picture 6"/>
          <p:cNvPicPr>
            <a:picLocks noChangeAspect="1"/>
          </p:cNvPicPr>
          <p:nvPr/>
        </p:nvPicPr>
        <p:blipFill>
          <a:blip r:embed="rId3" cstate="print"/>
          <a:stretch>
            <a:fillRect/>
          </a:stretch>
        </p:blipFill>
        <p:spPr>
          <a:xfrm>
            <a:off x="3869091" y="3891858"/>
            <a:ext cx="1754583" cy="776619"/>
          </a:xfrm>
          <a:prstGeom prst="rect">
            <a:avLst/>
          </a:prstGeom>
        </p:spPr>
      </p:pic>
      <p:pic>
        <p:nvPicPr>
          <p:cNvPr id="8" name="Picture 7"/>
          <p:cNvPicPr>
            <a:picLocks noChangeAspect="1"/>
          </p:cNvPicPr>
          <p:nvPr/>
        </p:nvPicPr>
        <p:blipFill>
          <a:blip r:embed="rId4" cstate="print"/>
          <a:stretch>
            <a:fillRect/>
          </a:stretch>
        </p:blipFill>
        <p:spPr>
          <a:xfrm>
            <a:off x="1152351" y="4696895"/>
            <a:ext cx="2775962" cy="410453"/>
          </a:xfrm>
          <a:prstGeom prst="rect">
            <a:avLst/>
          </a:prstGeom>
        </p:spPr>
      </p:pic>
      <p:pic>
        <p:nvPicPr>
          <p:cNvPr id="11" name="Picture 10"/>
          <p:cNvPicPr>
            <a:picLocks noChangeAspect="1"/>
          </p:cNvPicPr>
          <p:nvPr/>
        </p:nvPicPr>
        <p:blipFill>
          <a:blip r:embed="rId5" cstate="print"/>
          <a:stretch>
            <a:fillRect/>
          </a:stretch>
        </p:blipFill>
        <p:spPr>
          <a:xfrm>
            <a:off x="384350" y="5391743"/>
            <a:ext cx="424125" cy="468000"/>
          </a:xfrm>
          <a:prstGeom prst="rect">
            <a:avLst/>
          </a:prstGeom>
        </p:spPr>
      </p:pic>
      <p:pic>
        <p:nvPicPr>
          <p:cNvPr id="12" name="Picture 11"/>
          <p:cNvPicPr>
            <a:picLocks noChangeAspect="1"/>
          </p:cNvPicPr>
          <p:nvPr/>
        </p:nvPicPr>
        <p:blipFill>
          <a:blip r:embed="rId6" cstate="print"/>
          <a:stretch>
            <a:fillRect/>
          </a:stretch>
        </p:blipFill>
        <p:spPr>
          <a:xfrm>
            <a:off x="416006" y="2588555"/>
            <a:ext cx="2918143" cy="488392"/>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41744" y="125467"/>
            <a:ext cx="5445456" cy="5445456"/>
          </a:xfrm>
          <a:prstGeom prst="rect">
            <a:avLst/>
          </a:prstGeom>
        </p:spPr>
      </p:pic>
      <p:sp>
        <p:nvSpPr>
          <p:cNvPr id="4" name="TextBox 3"/>
          <p:cNvSpPr txBox="1"/>
          <p:nvPr/>
        </p:nvSpPr>
        <p:spPr>
          <a:xfrm>
            <a:off x="-82661" y="123257"/>
            <a:ext cx="9431375" cy="646331"/>
          </a:xfrm>
          <a:prstGeom prst="rect">
            <a:avLst/>
          </a:prstGeom>
          <a:noFill/>
        </p:spPr>
        <p:txBody>
          <a:bodyPr wrap="square" rtlCol="0">
            <a:spAutoFit/>
          </a:bodyPr>
          <a:lstStyle/>
          <a:p>
            <a:r>
              <a:rPr lang="en-US" sz="3600" b="1" dirty="0" smtClean="0">
                <a:latin typeface="Garamond" panose="02020404030301010803" pitchFamily="18" charset="0"/>
              </a:rPr>
              <a:t>Linear Regression for Predictive </a:t>
            </a:r>
            <a:r>
              <a:rPr lang="en-US" sz="3600" b="1" dirty="0">
                <a:latin typeface="Garamond" panose="02020404030301010803" pitchFamily="18" charset="0"/>
              </a:rPr>
              <a:t>M</a:t>
            </a:r>
            <a:r>
              <a:rPr lang="en-US" sz="3600" b="1" dirty="0" smtClean="0">
                <a:latin typeface="Garamond" panose="02020404030301010803" pitchFamily="18" charset="0"/>
              </a:rPr>
              <a:t>odeling</a:t>
            </a:r>
            <a:endParaRPr lang="en-US" sz="2800" b="1" dirty="0"/>
          </a:p>
        </p:txBody>
      </p:sp>
      <p:sp>
        <p:nvSpPr>
          <p:cNvPr id="5" name="TextBox 4"/>
          <p:cNvSpPr txBox="1"/>
          <p:nvPr/>
        </p:nvSpPr>
        <p:spPr>
          <a:xfrm>
            <a:off x="0" y="1073527"/>
            <a:ext cx="11696700" cy="1384995"/>
          </a:xfrm>
          <a:prstGeom prst="rect">
            <a:avLst/>
          </a:prstGeom>
          <a:noFill/>
        </p:spPr>
        <p:txBody>
          <a:bodyPr wrap="square" rtlCol="0">
            <a:spAutoFit/>
          </a:bodyPr>
          <a:lstStyle/>
          <a:p>
            <a:pPr>
              <a:lnSpc>
                <a:spcPct val="150000"/>
              </a:lnSpc>
            </a:pPr>
            <a:r>
              <a:rPr lang="en-US" sz="2800" dirty="0" smtClean="0">
                <a:latin typeface="Garamond" panose="02020404030301010803" pitchFamily="18" charset="0"/>
              </a:rPr>
              <a:t>Suppose a set of observations</a:t>
            </a:r>
          </a:p>
          <a:p>
            <a:pPr>
              <a:lnSpc>
                <a:spcPct val="150000"/>
              </a:lnSpc>
            </a:pPr>
            <a:r>
              <a:rPr lang="en-US" sz="2800" dirty="0" smtClean="0">
                <a:latin typeface="Garamond" panose="02020404030301010803" pitchFamily="18" charset="0"/>
              </a:rPr>
              <a:t>&amp;  a set of explanatory variables (i.e., predictors) </a:t>
            </a:r>
          </a:p>
        </p:txBody>
      </p:sp>
      <p:sp>
        <p:nvSpPr>
          <p:cNvPr id="10" name="TextBox 9"/>
          <p:cNvSpPr txBox="1"/>
          <p:nvPr/>
        </p:nvSpPr>
        <p:spPr>
          <a:xfrm>
            <a:off x="928320" y="5336523"/>
            <a:ext cx="10958879" cy="523220"/>
          </a:xfrm>
          <a:prstGeom prst="rect">
            <a:avLst/>
          </a:prstGeom>
          <a:noFill/>
        </p:spPr>
        <p:txBody>
          <a:bodyPr wrap="square" rtlCol="0">
            <a:spAutoFit/>
          </a:bodyPr>
          <a:lstStyle/>
          <a:p>
            <a:r>
              <a:rPr lang="en-US" sz="2800" dirty="0" smtClean="0">
                <a:latin typeface="Garamond" panose="02020404030301010803" pitchFamily="18" charset="0"/>
              </a:rPr>
              <a:t> </a:t>
            </a:r>
            <a:r>
              <a:rPr lang="en-US" sz="2400" dirty="0" smtClean="0">
                <a:latin typeface="Garamond" panose="02020404030301010803" pitchFamily="18" charset="0"/>
              </a:rPr>
              <a:t>given as a </a:t>
            </a:r>
            <a:r>
              <a:rPr lang="en-US" sz="2400" b="1" dirty="0" smtClean="0">
                <a:solidFill>
                  <a:srgbClr val="0E19F6"/>
                </a:solidFill>
                <a:latin typeface="Garamond" panose="02020404030301010803" pitchFamily="18" charset="0"/>
              </a:rPr>
              <a:t>weighted sum of the predictors</a:t>
            </a:r>
            <a:r>
              <a:rPr lang="en-US" sz="2400" dirty="0" smtClean="0">
                <a:latin typeface="Garamond" panose="02020404030301010803" pitchFamily="18" charset="0"/>
              </a:rPr>
              <a:t>, with the weights being the coefficients</a:t>
            </a:r>
            <a:endParaRPr lang="el-GR" sz="2400" dirty="0"/>
          </a:p>
        </p:txBody>
      </p:sp>
    </p:spTree>
    <p:extLst>
      <p:ext uri="{BB962C8B-B14F-4D97-AF65-F5344CB8AC3E}">
        <p14:creationId xmlns:p14="http://schemas.microsoft.com/office/powerpoint/2010/main" xmlns="" val="32495071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279" y="2824934"/>
            <a:ext cx="7082385" cy="646331"/>
          </a:xfrm>
          <a:prstGeom prst="rect">
            <a:avLst/>
          </a:prstGeom>
          <a:noFill/>
        </p:spPr>
        <p:txBody>
          <a:bodyPr wrap="square" rtlCol="0">
            <a:spAutoFit/>
          </a:bodyPr>
          <a:lstStyle/>
          <a:p>
            <a:r>
              <a:rPr lang="en-US" sz="3600" b="1" dirty="0" smtClean="0">
                <a:latin typeface="Garamond" panose="02020404030301010803" pitchFamily="18" charset="0"/>
              </a:rPr>
              <a:t>Why using linear regression?</a:t>
            </a:r>
            <a:endParaRPr lang="en-US" sz="2800" b="1" dirty="0"/>
          </a:p>
        </p:txBody>
      </p:sp>
      <p:sp>
        <p:nvSpPr>
          <p:cNvPr id="12" name="Rectangle 11"/>
          <p:cNvSpPr/>
          <p:nvPr/>
        </p:nvSpPr>
        <p:spPr>
          <a:xfrm>
            <a:off x="150125" y="3921641"/>
            <a:ext cx="11194869" cy="2554545"/>
          </a:xfrm>
          <a:prstGeom prst="rect">
            <a:avLst/>
          </a:prstGeom>
        </p:spPr>
        <p:txBody>
          <a:bodyPr wrap="square">
            <a:spAutoFit/>
          </a:bodyPr>
          <a:lstStyle/>
          <a:p>
            <a:endParaRPr lang="en-US" sz="2400" dirty="0" smtClean="0">
              <a:latin typeface="Garamond" panose="02020404030301010803" pitchFamily="18" charset="0"/>
            </a:endParaRPr>
          </a:p>
          <a:p>
            <a:pPr marL="342900" indent="-342900">
              <a:buFontTx/>
              <a:buChar char="-"/>
            </a:pPr>
            <a:endParaRPr lang="en-US" sz="2400" i="1" dirty="0">
              <a:latin typeface="Garamond" panose="02020404030301010803" pitchFamily="18" charset="0"/>
            </a:endParaRPr>
          </a:p>
          <a:p>
            <a:r>
              <a:rPr lang="en-US" sz="2800" dirty="0" smtClean="0">
                <a:latin typeface="Garamond" panose="02020404030301010803" pitchFamily="18" charset="0"/>
              </a:rPr>
              <a:t>Strength of the relationship between </a:t>
            </a:r>
            <a:r>
              <a:rPr lang="en-US" sz="2800" b="1" i="1" dirty="0" smtClean="0">
                <a:latin typeface="Garamond" panose="02020404030301010803" pitchFamily="18" charset="0"/>
              </a:rPr>
              <a:t>y</a:t>
            </a:r>
            <a:r>
              <a:rPr lang="en-US" sz="2800" dirty="0" smtClean="0">
                <a:latin typeface="Garamond" panose="02020404030301010803" pitchFamily="18" charset="0"/>
              </a:rPr>
              <a:t> and a variable </a:t>
            </a:r>
            <a:r>
              <a:rPr lang="en-US" sz="2800" b="1" i="1" dirty="0" smtClean="0">
                <a:latin typeface="Garamond" panose="02020404030301010803" pitchFamily="18" charset="0"/>
              </a:rPr>
              <a:t>x</a:t>
            </a:r>
            <a:r>
              <a:rPr lang="en-US" sz="2800" b="1" i="1" baseline="-25000" dirty="0" smtClean="0">
                <a:latin typeface="Garamond" panose="02020404030301010803" pitchFamily="18" charset="0"/>
              </a:rPr>
              <a:t>i</a:t>
            </a:r>
            <a:endParaRPr lang="en-US" sz="2800" dirty="0">
              <a:latin typeface="Garamond" panose="02020404030301010803" pitchFamily="18" charset="0"/>
            </a:endParaRPr>
          </a:p>
          <a:p>
            <a:pPr marL="800100" lvl="1" indent="-342900">
              <a:lnSpc>
                <a:spcPct val="150000"/>
              </a:lnSpc>
              <a:buFontTx/>
              <a:buChar char="-"/>
            </a:pPr>
            <a:r>
              <a:rPr lang="en-US" sz="2800" dirty="0" smtClean="0">
                <a:latin typeface="Garamond" panose="02020404030301010803" pitchFamily="18" charset="0"/>
              </a:rPr>
              <a:t>Assess the impact of each predictor </a:t>
            </a:r>
            <a:r>
              <a:rPr lang="en-US" sz="2800" b="1" i="1" dirty="0" smtClean="0">
                <a:latin typeface="Garamond" panose="02020404030301010803" pitchFamily="18" charset="0"/>
              </a:rPr>
              <a:t>x</a:t>
            </a:r>
            <a:r>
              <a:rPr lang="en-US" sz="2800" b="1" i="1" baseline="-25000" dirty="0" smtClean="0">
                <a:latin typeface="Garamond" panose="02020404030301010803" pitchFamily="18" charset="0"/>
              </a:rPr>
              <a:t>i</a:t>
            </a:r>
            <a:r>
              <a:rPr lang="en-US" sz="2800" dirty="0" smtClean="0">
                <a:latin typeface="Garamond" panose="02020404030301010803" pitchFamily="18" charset="0"/>
              </a:rPr>
              <a:t>  on </a:t>
            </a:r>
            <a:r>
              <a:rPr lang="en-US" sz="2800" b="1" i="1" dirty="0" smtClean="0">
                <a:latin typeface="Garamond" panose="02020404030301010803" pitchFamily="18" charset="0"/>
              </a:rPr>
              <a:t>y</a:t>
            </a:r>
            <a:r>
              <a:rPr lang="en-US" sz="2800" dirty="0" smtClean="0">
                <a:latin typeface="Garamond" panose="02020404030301010803" pitchFamily="18" charset="0"/>
              </a:rPr>
              <a:t> through the magnitude of </a:t>
            </a:r>
            <a:r>
              <a:rPr lang="el-GR" sz="2800" b="1" i="1" dirty="0" smtClean="0">
                <a:latin typeface="Garamond" panose="02020404030301010803" pitchFamily="18" charset="0"/>
              </a:rPr>
              <a:t>β</a:t>
            </a:r>
            <a:r>
              <a:rPr lang="en-US" sz="2800" b="1" i="1" baseline="-25000" dirty="0" err="1" smtClean="0">
                <a:latin typeface="Garamond" panose="02020404030301010803" pitchFamily="18" charset="0"/>
              </a:rPr>
              <a:t>i</a:t>
            </a:r>
            <a:endParaRPr lang="en-US" sz="2800" b="1" i="1" baseline="-25000" dirty="0">
              <a:latin typeface="Garamond" panose="02020404030301010803" pitchFamily="18" charset="0"/>
            </a:endParaRPr>
          </a:p>
          <a:p>
            <a:pPr marL="800100" lvl="1" indent="-342900">
              <a:lnSpc>
                <a:spcPct val="150000"/>
              </a:lnSpc>
              <a:buFontTx/>
              <a:buChar char="-"/>
            </a:pPr>
            <a:r>
              <a:rPr lang="en-US" sz="2800" dirty="0" smtClean="0">
                <a:latin typeface="Garamond" panose="02020404030301010803" pitchFamily="18" charset="0"/>
              </a:rPr>
              <a:t>Identify subsets of </a:t>
            </a:r>
            <a:r>
              <a:rPr lang="en-US" sz="2800" b="1" i="1" dirty="0" smtClean="0">
                <a:latin typeface="Garamond" panose="02020404030301010803" pitchFamily="18" charset="0"/>
              </a:rPr>
              <a:t>X </a:t>
            </a:r>
            <a:r>
              <a:rPr lang="en-US" sz="2800" dirty="0" smtClean="0">
                <a:latin typeface="Garamond" panose="02020404030301010803" pitchFamily="18" charset="0"/>
              </a:rPr>
              <a:t>that contain redundant information about</a:t>
            </a:r>
            <a:r>
              <a:rPr lang="en-US" sz="2800" b="1" i="1" dirty="0" smtClean="0">
                <a:latin typeface="Garamond" panose="02020404030301010803" pitchFamily="18" charset="0"/>
              </a:rPr>
              <a:t> y</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33665" y="127489"/>
            <a:ext cx="4439028" cy="4439028"/>
          </a:xfrm>
          <a:prstGeom prst="rect">
            <a:avLst/>
          </a:prstGeom>
        </p:spPr>
      </p:pic>
    </p:spTree>
    <p:extLst>
      <p:ext uri="{BB962C8B-B14F-4D97-AF65-F5344CB8AC3E}">
        <p14:creationId xmlns:p14="http://schemas.microsoft.com/office/powerpoint/2010/main" xmlns="" val="35044425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497" y="435264"/>
            <a:ext cx="4882314" cy="646331"/>
          </a:xfrm>
          <a:prstGeom prst="rect">
            <a:avLst/>
          </a:prstGeom>
          <a:noFill/>
        </p:spPr>
        <p:txBody>
          <a:bodyPr wrap="square" rtlCol="0">
            <a:spAutoFit/>
          </a:bodyPr>
          <a:lstStyle/>
          <a:p>
            <a:r>
              <a:rPr lang="en-US" sz="3600" b="1" dirty="0" smtClean="0">
                <a:latin typeface="Garamond" panose="02020404030301010803" pitchFamily="18" charset="0"/>
              </a:rPr>
              <a:t>Simple linear regression</a:t>
            </a:r>
            <a:endParaRPr lang="en-US" sz="2800" b="1"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8212" r="66301" b="9450"/>
          <a:stretch/>
        </p:blipFill>
        <p:spPr>
          <a:xfrm>
            <a:off x="8623675" y="-308639"/>
            <a:ext cx="3187325" cy="3010902"/>
          </a:xfrm>
          <a:prstGeom prst="rect">
            <a:avLst/>
          </a:prstGeom>
        </p:spPr>
      </p:pic>
      <p:sp>
        <p:nvSpPr>
          <p:cNvPr id="15" name="TextBox 14"/>
          <p:cNvSpPr txBox="1"/>
          <p:nvPr/>
        </p:nvSpPr>
        <p:spPr>
          <a:xfrm>
            <a:off x="680286" y="2043907"/>
            <a:ext cx="11130714" cy="2893100"/>
          </a:xfrm>
          <a:prstGeom prst="rect">
            <a:avLst/>
          </a:prstGeom>
          <a:noFill/>
        </p:spPr>
        <p:txBody>
          <a:bodyPr wrap="square" rtlCol="0">
            <a:spAutoFit/>
          </a:bodyPr>
          <a:lstStyle/>
          <a:p>
            <a:r>
              <a:rPr lang="en-US" sz="2800" dirty="0" smtClean="0">
                <a:latin typeface="Garamond" panose="02020404030301010803" pitchFamily="18" charset="0"/>
                <a:ea typeface="Cambria Math" panose="02040503050406030204" pitchFamily="18" charset="0"/>
              </a:rPr>
              <a:t>Suppose that we have </a:t>
            </a:r>
            <a:r>
              <a:rPr lang="en-US" sz="2800" dirty="0" smtClean="0">
                <a:solidFill>
                  <a:srgbClr val="0E19F6"/>
                </a:solidFill>
                <a:latin typeface="Garamond" panose="02020404030301010803" pitchFamily="18" charset="0"/>
                <a:ea typeface="Cambria Math" panose="02040503050406030204" pitchFamily="18" charset="0"/>
              </a:rPr>
              <a:t>observations</a:t>
            </a:r>
            <a:r>
              <a:rPr lang="el-GR" sz="2800" dirty="0" smtClean="0">
                <a:solidFill>
                  <a:srgbClr val="0E19F6"/>
                </a:solidFill>
                <a:latin typeface="Garamond" panose="02020404030301010803" pitchFamily="18" charset="0"/>
                <a:ea typeface="Cambria Math" panose="02040503050406030204" pitchFamily="18" charset="0"/>
              </a:rPr>
              <a:t> </a:t>
            </a:r>
            <a:endParaRPr lang="en-US" sz="2800" i="1" dirty="0">
              <a:solidFill>
                <a:srgbClr val="0E19F6"/>
              </a:solidFill>
              <a:latin typeface="Garamond" panose="02020404030301010803" pitchFamily="18" charset="0"/>
              <a:ea typeface="Cambria Math" panose="02040503050406030204" pitchFamily="18" charset="0"/>
            </a:endParaRPr>
          </a:p>
          <a:p>
            <a:pPr>
              <a:lnSpc>
                <a:spcPct val="150000"/>
              </a:lnSpc>
            </a:pPr>
            <a:r>
              <a:rPr lang="en-US" sz="2800" dirty="0" smtClean="0">
                <a:latin typeface="Garamond" panose="02020404030301010803" pitchFamily="18" charset="0"/>
                <a:ea typeface="Cambria Math" panose="02040503050406030204" pitchFamily="18" charset="0"/>
              </a:rPr>
              <a:t>and we want to model these as a linear function of</a:t>
            </a:r>
            <a:r>
              <a:rPr lang="el-GR" sz="2800" dirty="0" smtClean="0">
                <a:latin typeface="Garamond" panose="02020404030301010803" pitchFamily="18" charset="0"/>
                <a:ea typeface="Cambria Math" panose="02040503050406030204" pitchFamily="18" charset="0"/>
              </a:rPr>
              <a:t> </a:t>
            </a:r>
            <a:endParaRPr lang="en-US" sz="2800" dirty="0" smtClean="0">
              <a:latin typeface="Garamond" panose="02020404030301010803" pitchFamily="18" charset="0"/>
              <a:ea typeface="Cambria Math" panose="02040503050406030204" pitchFamily="18" charset="0"/>
            </a:endParaRPr>
          </a:p>
          <a:p>
            <a:pPr algn="ctr"/>
            <a:endParaRPr lang="en-US" sz="2800" b="1" i="1" dirty="0" smtClean="0">
              <a:latin typeface="Garamond" panose="02020404030301010803" pitchFamily="18" charset="0"/>
              <a:ea typeface="Cambria Math" panose="02040503050406030204" pitchFamily="18" charset="0"/>
            </a:endParaRPr>
          </a:p>
          <a:p>
            <a:endParaRPr lang="en-US" sz="2800" dirty="0" smtClean="0">
              <a:latin typeface="Garamond" panose="02020404030301010803" pitchFamily="18" charset="0"/>
              <a:ea typeface="Cambria Math" panose="02040503050406030204" pitchFamily="18" charset="0"/>
            </a:endParaRPr>
          </a:p>
          <a:p>
            <a:r>
              <a:rPr lang="en-US" sz="2800" dirty="0" smtClean="0">
                <a:latin typeface="Garamond" panose="02020404030301010803" pitchFamily="18" charset="0"/>
                <a:ea typeface="Cambria Math" panose="02040503050406030204" pitchFamily="18" charset="0"/>
              </a:rPr>
              <a:t>To determine which is the optimal </a:t>
            </a:r>
            <a:r>
              <a:rPr lang="el-GR" sz="2800" i="1" dirty="0" smtClean="0">
                <a:latin typeface="Garamond" panose="02020404030301010803" pitchFamily="18" charset="0"/>
                <a:ea typeface="Cambria Math" panose="02040503050406030204" pitchFamily="18" charset="0"/>
              </a:rPr>
              <a:t>β</a:t>
            </a:r>
            <a:r>
              <a:rPr lang="el-GR" sz="2800" dirty="0" smtClean="0">
                <a:latin typeface="Garamond" panose="02020404030301010803" pitchFamily="18" charset="0"/>
                <a:ea typeface="Cambria Math" panose="02040503050406030204" pitchFamily="18" charset="0"/>
              </a:rPr>
              <a:t> </a:t>
            </a:r>
            <a:r>
              <a:rPr lang="en-US" sz="2800" dirty="0" smtClean="0">
                <a:latin typeface="Garamond" panose="02020404030301010803" pitchFamily="18" charset="0"/>
                <a:ea typeface="Cambria Math" panose="02040503050406030204" pitchFamily="18" charset="0"/>
              </a:rPr>
              <a:t>∊</a:t>
            </a:r>
            <a:r>
              <a:rPr lang="en-US" sz="2800" i="1" dirty="0" smtClean="0">
                <a:latin typeface="Garamond" panose="02020404030301010803" pitchFamily="18" charset="0"/>
                <a:ea typeface="Cambria Math" panose="02040503050406030204" pitchFamily="18" charset="0"/>
              </a:rPr>
              <a:t> R</a:t>
            </a:r>
            <a:r>
              <a:rPr lang="en-US" sz="2800" i="1" baseline="30000" dirty="0" smtClean="0">
                <a:latin typeface="Garamond" panose="02020404030301010803" pitchFamily="18" charset="0"/>
                <a:ea typeface="Cambria Math" panose="02040503050406030204" pitchFamily="18" charset="0"/>
              </a:rPr>
              <a:t>n</a:t>
            </a:r>
            <a:r>
              <a:rPr lang="en-US" sz="2800" dirty="0" smtClean="0">
                <a:latin typeface="Garamond" panose="02020404030301010803" pitchFamily="18" charset="0"/>
                <a:ea typeface="Cambria Math" panose="02040503050406030204" pitchFamily="18" charset="0"/>
              </a:rPr>
              <a:t> , we solve the </a:t>
            </a:r>
            <a:r>
              <a:rPr lang="en-US" sz="2800" dirty="0" smtClean="0">
                <a:solidFill>
                  <a:srgbClr val="0E19F6"/>
                </a:solidFill>
                <a:latin typeface="Garamond" panose="02020404030301010803" pitchFamily="18" charset="0"/>
                <a:ea typeface="Cambria Math" panose="02040503050406030204" pitchFamily="18" charset="0"/>
              </a:rPr>
              <a:t>least squares </a:t>
            </a:r>
            <a:r>
              <a:rPr lang="en-US" sz="2800" dirty="0" smtClean="0">
                <a:latin typeface="Garamond" panose="02020404030301010803" pitchFamily="18" charset="0"/>
                <a:ea typeface="Cambria Math" panose="02040503050406030204" pitchFamily="18" charset="0"/>
              </a:rPr>
              <a:t>problem:</a:t>
            </a:r>
          </a:p>
          <a:p>
            <a:endParaRPr lang="en-US" sz="2800" dirty="0">
              <a:latin typeface="Garamond" panose="02020404030301010803" pitchFamily="18" charset="0"/>
              <a:ea typeface="Cambria Math" panose="02040503050406030204" pitchFamily="18" charset="0"/>
            </a:endParaRPr>
          </a:p>
        </p:txBody>
      </p:sp>
      <p:pic>
        <p:nvPicPr>
          <p:cNvPr id="16" name="Picture 15"/>
          <p:cNvPicPr>
            <a:picLocks noChangeAspect="1"/>
          </p:cNvPicPr>
          <p:nvPr/>
        </p:nvPicPr>
        <p:blipFill>
          <a:blip r:embed="rId3" cstate="print"/>
          <a:stretch>
            <a:fillRect/>
          </a:stretch>
        </p:blipFill>
        <p:spPr>
          <a:xfrm>
            <a:off x="2542654" y="4630233"/>
            <a:ext cx="6832600" cy="1219200"/>
          </a:xfrm>
          <a:prstGeom prst="rect">
            <a:avLst/>
          </a:prstGeom>
        </p:spPr>
      </p:pic>
      <p:pic>
        <p:nvPicPr>
          <p:cNvPr id="17" name="Picture 16"/>
          <p:cNvPicPr>
            <a:picLocks noChangeAspect="1"/>
          </p:cNvPicPr>
          <p:nvPr/>
        </p:nvPicPr>
        <p:blipFill>
          <a:blip r:embed="rId4" cstate="print"/>
          <a:stretch>
            <a:fillRect/>
          </a:stretch>
        </p:blipFill>
        <p:spPr>
          <a:xfrm>
            <a:off x="5788862" y="2088164"/>
            <a:ext cx="2662238" cy="445563"/>
          </a:xfrm>
          <a:prstGeom prst="rect">
            <a:avLst/>
          </a:prstGeom>
        </p:spPr>
      </p:pic>
      <p:pic>
        <p:nvPicPr>
          <p:cNvPr id="18" name="Picture 17"/>
          <p:cNvPicPr>
            <a:picLocks noChangeAspect="1"/>
          </p:cNvPicPr>
          <p:nvPr/>
        </p:nvPicPr>
        <p:blipFill>
          <a:blip r:embed="rId5" cstate="print"/>
          <a:stretch>
            <a:fillRect/>
          </a:stretch>
        </p:blipFill>
        <p:spPr>
          <a:xfrm>
            <a:off x="7884898" y="2702263"/>
            <a:ext cx="2869127" cy="343821"/>
          </a:xfrm>
          <a:prstGeom prst="rect">
            <a:avLst/>
          </a:prstGeom>
        </p:spPr>
      </p:pic>
      <p:pic>
        <p:nvPicPr>
          <p:cNvPr id="19" name="Picture 18"/>
          <p:cNvPicPr>
            <a:picLocks noChangeAspect="1"/>
          </p:cNvPicPr>
          <p:nvPr/>
        </p:nvPicPr>
        <p:blipFill>
          <a:blip r:embed="rId6" cstate="print"/>
          <a:stretch>
            <a:fillRect/>
          </a:stretch>
        </p:blipFill>
        <p:spPr>
          <a:xfrm>
            <a:off x="4754793" y="3139379"/>
            <a:ext cx="1308706" cy="648000"/>
          </a:xfrm>
          <a:prstGeom prst="rect">
            <a:avLst/>
          </a:prstGeom>
        </p:spPr>
      </p:pic>
      <p:sp>
        <p:nvSpPr>
          <p:cNvPr id="20" name="Rectangle 19"/>
          <p:cNvSpPr/>
          <p:nvPr/>
        </p:nvSpPr>
        <p:spPr>
          <a:xfrm>
            <a:off x="660629" y="5899319"/>
            <a:ext cx="10596650" cy="461665"/>
          </a:xfrm>
          <a:prstGeom prst="rect">
            <a:avLst/>
          </a:prstGeom>
        </p:spPr>
        <p:txBody>
          <a:bodyPr wrap="square">
            <a:spAutoFit/>
          </a:bodyPr>
          <a:lstStyle/>
          <a:p>
            <a:r>
              <a:rPr lang="en-US" sz="2400" dirty="0" smtClean="0">
                <a:latin typeface="Cambria" panose="02040503050406030204" pitchFamily="18" charset="0"/>
                <a:ea typeface="Cambria Math" panose="02040503050406030204" pitchFamily="18" charset="0"/>
              </a:rPr>
              <a:t>where </a:t>
            </a:r>
            <a:r>
              <a:rPr lang="el-GR" sz="2400" b="1" i="1" dirty="0" smtClean="0">
                <a:solidFill>
                  <a:srgbClr val="0070C0"/>
                </a:solidFill>
                <a:latin typeface="Cambria" panose="02040503050406030204" pitchFamily="18" charset="0"/>
                <a:ea typeface="Cambria Math" panose="02040503050406030204" pitchFamily="18" charset="0"/>
              </a:rPr>
              <a:t>β</a:t>
            </a:r>
            <a:r>
              <a:rPr lang="el-GR" sz="2400" b="1" dirty="0" smtClean="0">
                <a:solidFill>
                  <a:srgbClr val="0070C0"/>
                </a:solidFill>
                <a:latin typeface="Cambria" panose="02040503050406030204" pitchFamily="18" charset="0"/>
                <a:ea typeface="Cambria Math" panose="02040503050406030204" pitchFamily="18" charset="0"/>
              </a:rPr>
              <a:t> </a:t>
            </a:r>
            <a:r>
              <a:rPr lang="en-US" sz="2400" b="1" dirty="0" smtClean="0">
                <a:solidFill>
                  <a:srgbClr val="0070C0"/>
                </a:solidFill>
                <a:latin typeface="Cambria" panose="02040503050406030204" pitchFamily="18" charset="0"/>
                <a:ea typeface="Cambria Math" panose="02040503050406030204" pitchFamily="18" charset="0"/>
              </a:rPr>
              <a:t>is the optimal </a:t>
            </a:r>
            <a:r>
              <a:rPr lang="el-GR" sz="2400" b="1" i="1" dirty="0" smtClean="0">
                <a:solidFill>
                  <a:srgbClr val="0070C0"/>
                </a:solidFill>
                <a:latin typeface="Cambria" panose="02040503050406030204" pitchFamily="18" charset="0"/>
                <a:ea typeface="Cambria Math" panose="02040503050406030204" pitchFamily="18" charset="0"/>
              </a:rPr>
              <a:t>β</a:t>
            </a:r>
            <a:r>
              <a:rPr lang="el-GR" sz="2400" b="1" dirty="0" smtClean="0">
                <a:solidFill>
                  <a:srgbClr val="0070C0"/>
                </a:solidFill>
                <a:latin typeface="Cambria" panose="02040503050406030204" pitchFamily="18" charset="0"/>
                <a:ea typeface="Cambria Math" panose="02040503050406030204" pitchFamily="18" charset="0"/>
              </a:rPr>
              <a:t> </a:t>
            </a:r>
            <a:r>
              <a:rPr lang="en-US" sz="2400" b="1" dirty="0" smtClean="0">
                <a:solidFill>
                  <a:srgbClr val="0070C0"/>
                </a:solidFill>
                <a:latin typeface="Cambria" panose="02040503050406030204" pitchFamily="18" charset="0"/>
                <a:ea typeface="Cambria Math" panose="02040503050406030204" pitchFamily="18" charset="0"/>
              </a:rPr>
              <a:t>that minimizes the Sum of Squared Errors (SSE)</a:t>
            </a:r>
          </a:p>
        </p:txBody>
      </p:sp>
    </p:spTree>
    <p:extLst>
      <p:ext uri="{BB962C8B-B14F-4D97-AF65-F5344CB8AC3E}">
        <p14:creationId xmlns:p14="http://schemas.microsoft.com/office/powerpoint/2010/main" xmlns="" val="22940912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018" y="2501949"/>
            <a:ext cx="4356051" cy="4356051"/>
          </a:xfrm>
          <a:prstGeom prst="rect">
            <a:avLst/>
          </a:prstGeom>
        </p:spPr>
      </p:pic>
      <p:sp>
        <p:nvSpPr>
          <p:cNvPr id="2" name="Rectangle 1"/>
          <p:cNvSpPr/>
          <p:nvPr/>
        </p:nvSpPr>
        <p:spPr>
          <a:xfrm>
            <a:off x="194291" y="377778"/>
            <a:ext cx="11861800" cy="1169551"/>
          </a:xfrm>
          <a:prstGeom prst="rect">
            <a:avLst/>
          </a:prstGeom>
        </p:spPr>
        <p:txBody>
          <a:bodyPr wrap="square">
            <a:spAutoFit/>
          </a:bodyPr>
          <a:lstStyle/>
          <a:p>
            <a:r>
              <a:rPr lang="en-US" sz="2800" b="1" dirty="0" smtClean="0">
                <a:solidFill>
                  <a:schemeClr val="accent6">
                    <a:lumMod val="50000"/>
                  </a:schemeClr>
                </a:solidFill>
                <a:latin typeface="Garamond" panose="02020404030301010803" pitchFamily="18" charset="0"/>
              </a:rPr>
              <a:t>An intercept term </a:t>
            </a:r>
            <a:r>
              <a:rPr lang="el-GR" sz="2800" b="1" i="1" dirty="0">
                <a:solidFill>
                  <a:schemeClr val="accent6">
                    <a:lumMod val="50000"/>
                  </a:schemeClr>
                </a:solidFill>
                <a:latin typeface="Cambria" panose="02040503050406030204" pitchFamily="18" charset="0"/>
              </a:rPr>
              <a:t>β</a:t>
            </a:r>
            <a:r>
              <a:rPr lang="el-GR" sz="2800" b="1" i="1" baseline="-25000" dirty="0">
                <a:solidFill>
                  <a:schemeClr val="accent6">
                    <a:lumMod val="50000"/>
                  </a:schemeClr>
                </a:solidFill>
                <a:latin typeface="Cambria" panose="02040503050406030204" pitchFamily="18" charset="0"/>
              </a:rPr>
              <a:t>0</a:t>
            </a:r>
            <a:r>
              <a:rPr lang="en-US" sz="2800" b="1" dirty="0" smtClean="0">
                <a:solidFill>
                  <a:schemeClr val="accent6">
                    <a:lumMod val="50000"/>
                  </a:schemeClr>
                </a:solidFill>
                <a:latin typeface="Garamond" panose="02020404030301010803" pitchFamily="18" charset="0"/>
              </a:rPr>
              <a:t> captures the noise </a:t>
            </a:r>
            <a:r>
              <a:rPr lang="en-US" sz="2800" dirty="0" smtClean="0">
                <a:latin typeface="Garamond" panose="02020404030301010803" pitchFamily="18" charset="0"/>
              </a:rPr>
              <a:t>not caught by predictor variable</a:t>
            </a:r>
          </a:p>
          <a:p>
            <a:pPr>
              <a:lnSpc>
                <a:spcPct val="150000"/>
              </a:lnSpc>
            </a:pPr>
            <a:r>
              <a:rPr lang="en-US" sz="2800" dirty="0" smtClean="0">
                <a:latin typeface="Garamond" panose="02020404030301010803" pitchFamily="18" charset="0"/>
              </a:rPr>
              <a:t>Again we estimate              using least squares         </a:t>
            </a:r>
          </a:p>
        </p:txBody>
      </p:sp>
      <p:pic>
        <p:nvPicPr>
          <p:cNvPr id="4" name="Picture 3"/>
          <p:cNvPicPr>
            <a:picLocks noChangeAspect="1"/>
          </p:cNvPicPr>
          <p:nvPr/>
        </p:nvPicPr>
        <p:blipFill>
          <a:blip r:embed="rId3" cstate="print"/>
          <a:stretch>
            <a:fillRect/>
          </a:stretch>
        </p:blipFill>
        <p:spPr>
          <a:xfrm>
            <a:off x="2989544" y="984761"/>
            <a:ext cx="899999" cy="612000"/>
          </a:xfrm>
          <a:prstGeom prst="rect">
            <a:avLst/>
          </a:prstGeom>
        </p:spPr>
      </p:pic>
      <p:pic>
        <p:nvPicPr>
          <p:cNvPr id="5" name="Picture 4"/>
          <p:cNvPicPr>
            <a:picLocks noChangeAspect="1"/>
          </p:cNvPicPr>
          <p:nvPr/>
        </p:nvPicPr>
        <p:blipFill>
          <a:blip r:embed="rId4" cstate="print"/>
          <a:stretch>
            <a:fillRect/>
          </a:stretch>
        </p:blipFill>
        <p:spPr>
          <a:xfrm>
            <a:off x="475564" y="1637500"/>
            <a:ext cx="10409201" cy="1252444"/>
          </a:xfrm>
          <a:prstGeom prst="rect">
            <a:avLst/>
          </a:prstGeom>
        </p:spPr>
      </p:pic>
      <p:sp>
        <p:nvSpPr>
          <p:cNvPr id="8" name="TextBox 7"/>
          <p:cNvSpPr txBox="1"/>
          <p:nvPr/>
        </p:nvSpPr>
        <p:spPr>
          <a:xfrm>
            <a:off x="4417614" y="3613731"/>
            <a:ext cx="3169490" cy="461665"/>
          </a:xfrm>
          <a:prstGeom prst="rect">
            <a:avLst/>
          </a:prstGeom>
          <a:noFill/>
        </p:spPr>
        <p:txBody>
          <a:bodyPr wrap="square" rtlCol="0">
            <a:spAutoFit/>
          </a:bodyPr>
          <a:lstStyle/>
          <a:p>
            <a:r>
              <a:rPr lang="en-US" sz="2400" b="1" dirty="0" smtClean="0">
                <a:solidFill>
                  <a:srgbClr val="FF0000"/>
                </a:solidFill>
                <a:latin typeface="Garamond" panose="02020404030301010803" pitchFamily="18" charset="0"/>
              </a:rPr>
              <a:t>with</a:t>
            </a:r>
            <a:r>
              <a:rPr lang="en-US" sz="2400" dirty="0" smtClean="0">
                <a:solidFill>
                  <a:srgbClr val="FF0000"/>
                </a:solidFill>
                <a:latin typeface="Garamond" panose="02020404030301010803" pitchFamily="18" charset="0"/>
              </a:rPr>
              <a:t> intercept term</a:t>
            </a:r>
            <a:endParaRPr lang="el-GR" sz="2400" dirty="0">
              <a:solidFill>
                <a:srgbClr val="FF0000"/>
              </a:solidFill>
              <a:latin typeface="Cambria" panose="02040503050406030204" pitchFamily="18" charset="0"/>
            </a:endParaRPr>
          </a:p>
        </p:txBody>
      </p:sp>
      <p:sp>
        <p:nvSpPr>
          <p:cNvPr id="9" name="TextBox 8"/>
          <p:cNvSpPr txBox="1"/>
          <p:nvPr/>
        </p:nvSpPr>
        <p:spPr>
          <a:xfrm>
            <a:off x="3889543" y="2980115"/>
            <a:ext cx="5268591" cy="461665"/>
          </a:xfrm>
          <a:prstGeom prst="rect">
            <a:avLst/>
          </a:prstGeom>
          <a:noFill/>
        </p:spPr>
        <p:txBody>
          <a:bodyPr wrap="square" rtlCol="0">
            <a:spAutoFit/>
          </a:bodyPr>
          <a:lstStyle/>
          <a:p>
            <a:r>
              <a:rPr lang="en-US" sz="2400" b="1" dirty="0" smtClean="0">
                <a:solidFill>
                  <a:srgbClr val="0E19F6"/>
                </a:solidFill>
                <a:latin typeface="Garamond" panose="02020404030301010803" pitchFamily="18" charset="0"/>
              </a:rPr>
              <a:t>without </a:t>
            </a:r>
            <a:r>
              <a:rPr lang="en-US" sz="2400" dirty="0" smtClean="0">
                <a:solidFill>
                  <a:srgbClr val="0E19F6"/>
                </a:solidFill>
                <a:latin typeface="Garamond" panose="02020404030301010803" pitchFamily="18" charset="0"/>
              </a:rPr>
              <a:t>intercept term</a:t>
            </a:r>
            <a:endParaRPr lang="el-GR" sz="2400" dirty="0">
              <a:solidFill>
                <a:srgbClr val="0E19F6"/>
              </a:solidFill>
              <a:latin typeface="Cambria" panose="02040503050406030204" pitchFamily="18" charset="0"/>
            </a:endParaRPr>
          </a:p>
        </p:txBody>
      </p:sp>
    </p:spTree>
    <p:extLst>
      <p:ext uri="{BB962C8B-B14F-4D97-AF65-F5344CB8AC3E}">
        <p14:creationId xmlns:p14="http://schemas.microsoft.com/office/powerpoint/2010/main" xmlns="" val="22291528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698" y="68983"/>
            <a:ext cx="2405814" cy="646331"/>
          </a:xfrm>
          <a:prstGeom prst="rect">
            <a:avLst/>
          </a:prstGeom>
          <a:noFill/>
        </p:spPr>
        <p:txBody>
          <a:bodyPr wrap="square" rtlCol="0">
            <a:spAutoFit/>
          </a:bodyPr>
          <a:lstStyle/>
          <a:p>
            <a:r>
              <a:rPr lang="en-US" sz="3600" b="1" dirty="0" smtClean="0">
                <a:latin typeface="Garamond" panose="02020404030301010803" pitchFamily="18" charset="0"/>
              </a:rPr>
              <a:t>Example 2</a:t>
            </a:r>
            <a:endParaRPr lang="en-US" sz="2800" b="1" dirty="0"/>
          </a:p>
        </p:txBody>
      </p:sp>
      <p:graphicFrame>
        <p:nvGraphicFramePr>
          <p:cNvPr id="28" name="Table 27"/>
          <p:cNvGraphicFramePr>
            <a:graphicFrameLocks noGrp="1"/>
          </p:cNvGraphicFramePr>
          <p:nvPr>
            <p:extLst/>
          </p:nvPr>
        </p:nvGraphicFramePr>
        <p:xfrm>
          <a:off x="1331708" y="4658691"/>
          <a:ext cx="2739608" cy="2021172"/>
        </p:xfrm>
        <a:graphic>
          <a:graphicData uri="http://schemas.openxmlformats.org/drawingml/2006/table">
            <a:tbl>
              <a:tblPr firstRow="1" bandRow="1">
                <a:tableStyleId>{073A0DAA-6AF3-43AB-8588-CEC1D06C72B9}</a:tableStyleId>
              </a:tblPr>
              <a:tblGrid>
                <a:gridCol w="1369804"/>
                <a:gridCol w="1369804"/>
              </a:tblGrid>
              <a:tr h="295523">
                <a:tc>
                  <a:txBody>
                    <a:bodyPr/>
                    <a:lstStyle/>
                    <a:p>
                      <a:pPr algn="ctr"/>
                      <a:r>
                        <a:rPr lang="en-US" sz="1600" dirty="0" smtClean="0"/>
                        <a:t>Predicted</a:t>
                      </a:r>
                      <a:r>
                        <a:rPr lang="en-US" sz="1600" baseline="0" dirty="0" smtClean="0"/>
                        <a:t> Y</a:t>
                      </a:r>
                      <a:endParaRPr lang="el-GR" sz="1600" dirty="0"/>
                    </a:p>
                  </a:txBody>
                  <a:tcPr marL="67623" marR="67623" marT="33811" marB="33811"/>
                </a:tc>
                <a:tc>
                  <a:txBody>
                    <a:bodyPr/>
                    <a:lstStyle/>
                    <a:p>
                      <a:pPr algn="ctr"/>
                      <a:r>
                        <a:rPr lang="en-US" sz="1600" dirty="0" smtClean="0"/>
                        <a:t>Squared Error</a:t>
                      </a:r>
                      <a:endParaRPr lang="el-GR" sz="1600" dirty="0"/>
                    </a:p>
                  </a:txBody>
                  <a:tcPr marL="67623" marR="67623" marT="33811" marB="33811"/>
                </a:tc>
              </a:tr>
              <a:tr h="269180">
                <a:tc>
                  <a:txBody>
                    <a:bodyPr/>
                    <a:lstStyle/>
                    <a:p>
                      <a:pPr algn="ctr"/>
                      <a:r>
                        <a:rPr lang="en-US" sz="1800" dirty="0" smtClean="0">
                          <a:latin typeface="+mn-lt"/>
                        </a:rPr>
                        <a:t>0.</a:t>
                      </a:r>
                      <a:r>
                        <a:rPr lang="el-GR" sz="1800" dirty="0" smtClean="0">
                          <a:latin typeface="+mn-lt"/>
                        </a:rPr>
                        <a:t>70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0.09</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1.</a:t>
                      </a:r>
                      <a:r>
                        <a:rPr lang="el-GR" sz="1800" dirty="0" smtClean="0">
                          <a:latin typeface="+mn-lt"/>
                        </a:rPr>
                        <a:t>40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0.36</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2.</a:t>
                      </a:r>
                      <a:r>
                        <a:rPr lang="el-GR" sz="1800" dirty="0" smtClean="0">
                          <a:latin typeface="+mn-lt"/>
                        </a:rPr>
                        <a:t>1</a:t>
                      </a:r>
                      <a:r>
                        <a:rPr lang="en-US" sz="1800" dirty="0" smtClean="0">
                          <a:latin typeface="+mn-lt"/>
                        </a:rPr>
                        <a:t>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0.64</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2.</a:t>
                      </a:r>
                      <a:r>
                        <a:rPr lang="el-GR" sz="1800" dirty="0" smtClean="0">
                          <a:latin typeface="+mn-lt"/>
                        </a:rPr>
                        <a:t>80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0.90</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3.</a:t>
                      </a:r>
                      <a:r>
                        <a:rPr lang="el-GR" sz="1800" dirty="0" smtClean="0">
                          <a:latin typeface="+mn-lt"/>
                        </a:rPr>
                        <a:t>50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1.56</a:t>
                      </a:r>
                      <a:endParaRPr lang="el-GR" sz="1800" b="1" dirty="0">
                        <a:solidFill>
                          <a:srgbClr val="C00000"/>
                        </a:solidFill>
                        <a:latin typeface="+mn-lt"/>
                      </a:endParaRPr>
                    </a:p>
                  </a:txBody>
                  <a:tcPr marL="67623" marR="67623" marT="33811" marB="33811"/>
                </a:tc>
              </a:tr>
            </a:tbl>
          </a:graphicData>
        </a:graphic>
      </p:graphicFrame>
      <p:graphicFrame>
        <p:nvGraphicFramePr>
          <p:cNvPr id="29" name="Table 28"/>
          <p:cNvGraphicFramePr>
            <a:graphicFrameLocks noGrp="1"/>
          </p:cNvGraphicFramePr>
          <p:nvPr>
            <p:extLst/>
          </p:nvPr>
        </p:nvGraphicFramePr>
        <p:xfrm>
          <a:off x="6900469" y="4659448"/>
          <a:ext cx="2660572" cy="2021172"/>
        </p:xfrm>
        <a:graphic>
          <a:graphicData uri="http://schemas.openxmlformats.org/drawingml/2006/table">
            <a:tbl>
              <a:tblPr firstRow="1" bandRow="1">
                <a:tableStyleId>{073A0DAA-6AF3-43AB-8588-CEC1D06C72B9}</a:tableStyleId>
              </a:tblPr>
              <a:tblGrid>
                <a:gridCol w="1330286"/>
                <a:gridCol w="1330286"/>
              </a:tblGrid>
              <a:tr h="295523">
                <a:tc>
                  <a:txBody>
                    <a:bodyPr/>
                    <a:lstStyle/>
                    <a:p>
                      <a:pPr algn="ctr"/>
                      <a:r>
                        <a:rPr lang="en-US" sz="1600" dirty="0" smtClean="0"/>
                        <a:t>Predicted Y</a:t>
                      </a:r>
                      <a:endParaRPr lang="el-GR" sz="1600" dirty="0"/>
                    </a:p>
                  </a:txBody>
                  <a:tcPr marL="67623" marR="67623" marT="33811" marB="33811"/>
                </a:tc>
                <a:tc>
                  <a:txBody>
                    <a:bodyPr/>
                    <a:lstStyle/>
                    <a:p>
                      <a:pPr algn="ctr"/>
                      <a:r>
                        <a:rPr lang="en-US" sz="1600" dirty="0" smtClean="0"/>
                        <a:t>Squared Error</a:t>
                      </a:r>
                      <a:endParaRPr lang="el-GR" sz="1600" dirty="0"/>
                    </a:p>
                  </a:txBody>
                  <a:tcPr marL="67623" marR="67623" marT="33811" marB="33811"/>
                </a:tc>
              </a:tr>
              <a:tr h="269180">
                <a:tc>
                  <a:txBody>
                    <a:bodyPr/>
                    <a:lstStyle/>
                    <a:p>
                      <a:pPr algn="ctr"/>
                      <a:r>
                        <a:rPr lang="en-US" sz="1800" dirty="0" smtClean="0">
                          <a:latin typeface="+mn-lt"/>
                        </a:rPr>
                        <a:t>1.20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0.04</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1.60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0.16</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2.00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0.49</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2.50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1.56</a:t>
                      </a:r>
                      <a:endParaRPr lang="el-GR" sz="1800" b="1" dirty="0">
                        <a:solidFill>
                          <a:srgbClr val="C00000"/>
                        </a:solidFill>
                        <a:latin typeface="+mn-lt"/>
                      </a:endParaRPr>
                    </a:p>
                  </a:txBody>
                  <a:tcPr marL="67623" marR="67623" marT="33811" marB="33811"/>
                </a:tc>
              </a:tr>
              <a:tr h="269180">
                <a:tc>
                  <a:txBody>
                    <a:bodyPr/>
                    <a:lstStyle/>
                    <a:p>
                      <a:pPr algn="ctr"/>
                      <a:r>
                        <a:rPr lang="en-US" sz="1800" dirty="0" smtClean="0">
                          <a:latin typeface="+mn-lt"/>
                        </a:rPr>
                        <a:t>2.90</a:t>
                      </a:r>
                      <a:endParaRPr lang="el-GR" sz="1800" dirty="0">
                        <a:latin typeface="+mn-lt"/>
                      </a:endParaRPr>
                    </a:p>
                  </a:txBody>
                  <a:tcPr marL="67623" marR="67623" marT="33811" marB="33811"/>
                </a:tc>
                <a:tc>
                  <a:txBody>
                    <a:bodyPr/>
                    <a:lstStyle/>
                    <a:p>
                      <a:pPr algn="ctr"/>
                      <a:r>
                        <a:rPr lang="en-US" sz="1800" b="1" dirty="0" smtClean="0">
                          <a:solidFill>
                            <a:srgbClr val="C00000"/>
                          </a:solidFill>
                          <a:latin typeface="+mn-lt"/>
                        </a:rPr>
                        <a:t>0.42</a:t>
                      </a:r>
                      <a:endParaRPr lang="el-GR" sz="1800" b="1" dirty="0">
                        <a:solidFill>
                          <a:srgbClr val="C00000"/>
                        </a:solidFill>
                        <a:latin typeface="+mn-lt"/>
                      </a:endParaRPr>
                    </a:p>
                  </a:txBody>
                  <a:tcPr marL="67623" marR="67623" marT="33811" marB="33811"/>
                </a:tc>
              </a:tr>
            </a:tbl>
          </a:graphicData>
        </a:graphic>
      </p:graphicFrame>
      <p:sp>
        <p:nvSpPr>
          <p:cNvPr id="32" name="TextBox 31"/>
          <p:cNvSpPr txBox="1"/>
          <p:nvPr/>
        </p:nvSpPr>
        <p:spPr>
          <a:xfrm>
            <a:off x="4308927" y="4412515"/>
            <a:ext cx="1587500" cy="461665"/>
          </a:xfrm>
          <a:prstGeom prst="rect">
            <a:avLst/>
          </a:prstGeom>
          <a:noFill/>
        </p:spPr>
        <p:txBody>
          <a:bodyPr wrap="square" rtlCol="0">
            <a:spAutoFit/>
          </a:bodyPr>
          <a:lstStyle/>
          <a:p>
            <a:r>
              <a:rPr lang="en-US" sz="2400" b="1" dirty="0">
                <a:latin typeface="Garamond" panose="02020404030301010803" pitchFamily="18" charset="0"/>
              </a:rPr>
              <a:t>S</a:t>
            </a:r>
            <a:r>
              <a:rPr lang="en-US" sz="2400" b="1" dirty="0" smtClean="0">
                <a:latin typeface="Garamond" panose="02020404030301010803" pitchFamily="18" charset="0"/>
              </a:rPr>
              <a:t>SE = 3.55</a:t>
            </a:r>
            <a:endParaRPr lang="el-GR" sz="2400" b="1" dirty="0">
              <a:latin typeface="Garamond" panose="02020404030301010803" pitchFamily="18" charset="0"/>
            </a:endParaRPr>
          </a:p>
        </p:txBody>
      </p:sp>
      <p:grpSp>
        <p:nvGrpSpPr>
          <p:cNvPr id="17" name="Group 16"/>
          <p:cNvGrpSpPr/>
          <p:nvPr/>
        </p:nvGrpSpPr>
        <p:grpSpPr>
          <a:xfrm>
            <a:off x="873097" y="715314"/>
            <a:ext cx="3713718" cy="3859109"/>
            <a:chOff x="774700" y="269875"/>
            <a:chExt cx="4470446" cy="4680000"/>
          </a:xfrm>
        </p:grpSpPr>
        <p:grpSp>
          <p:nvGrpSpPr>
            <p:cNvPr id="30" name="Group 29"/>
            <p:cNvGrpSpPr/>
            <p:nvPr/>
          </p:nvGrpSpPr>
          <p:grpSpPr>
            <a:xfrm>
              <a:off x="774700" y="269875"/>
              <a:ext cx="4470446" cy="4680000"/>
              <a:chOff x="774700" y="1336675"/>
              <a:chExt cx="4470446" cy="4680000"/>
            </a:xfrm>
          </p:grpSpPr>
          <p:pic>
            <p:nvPicPr>
              <p:cNvPr id="38" name="Picture 37"/>
              <p:cNvPicPr>
                <a:picLocks noChangeAspect="1"/>
              </p:cNvPicPr>
              <p:nvPr/>
            </p:nvPicPr>
            <p:blipFill>
              <a:blip r:embed="rId2" cstate="print"/>
              <a:stretch>
                <a:fillRect/>
              </a:stretch>
            </p:blipFill>
            <p:spPr>
              <a:xfrm>
                <a:off x="774700" y="1336675"/>
                <a:ext cx="4470446" cy="4680000"/>
              </a:xfrm>
              <a:prstGeom prst="rect">
                <a:avLst/>
              </a:prstGeom>
            </p:spPr>
          </p:pic>
          <p:cxnSp>
            <p:nvCxnSpPr>
              <p:cNvPr id="39" name="Straight Connector 38"/>
              <p:cNvCxnSpPr/>
              <p:nvPr/>
            </p:nvCxnSpPr>
            <p:spPr>
              <a:xfrm flipV="1">
                <a:off x="1310480" y="2743200"/>
                <a:ext cx="2982120" cy="2687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2489200" y="2778760"/>
              <a:ext cx="0" cy="535940"/>
            </a:xfrm>
            <a:prstGeom prst="line">
              <a:avLst/>
            </a:prstGeom>
            <a:ln>
              <a:solidFill>
                <a:srgbClr val="0E19F6"/>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57600" y="1419860"/>
              <a:ext cx="0" cy="840740"/>
            </a:xfrm>
            <a:prstGeom prst="line">
              <a:avLst/>
            </a:prstGeom>
            <a:ln>
              <a:solidFill>
                <a:schemeClr val="accent4">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5000" y="3566160"/>
              <a:ext cx="0" cy="243840"/>
            </a:xfrm>
            <a:prstGeom prst="line">
              <a:avLst/>
            </a:prstGeom>
            <a:ln>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060723" y="2778760"/>
              <a:ext cx="0" cy="558800"/>
            </a:xfrm>
            <a:prstGeom prst="line">
              <a:avLst/>
            </a:prstGeom>
            <a:ln>
              <a:solidFill>
                <a:srgbClr val="00FF00"/>
              </a:solidFill>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229100" y="1752600"/>
              <a:ext cx="0" cy="831876"/>
            </a:xfrm>
            <a:prstGeom prst="line">
              <a:avLst/>
            </a:prstGeom>
            <a:ln>
              <a:solidFill>
                <a:srgbClr val="FF00FF"/>
              </a:solidFill>
              <a:headEnd type="oval"/>
            </a:ln>
          </p:spPr>
          <p:style>
            <a:lnRef idx="1">
              <a:schemeClr val="accent1"/>
            </a:lnRef>
            <a:fillRef idx="0">
              <a:schemeClr val="accent1"/>
            </a:fillRef>
            <a:effectRef idx="0">
              <a:schemeClr val="accent1"/>
            </a:effectRef>
            <a:fontRef idx="minor">
              <a:schemeClr val="tx1"/>
            </a:fontRef>
          </p:style>
        </p:cxnSp>
      </p:grpSp>
      <p:pic>
        <p:nvPicPr>
          <p:cNvPr id="40" name="Picture 39"/>
          <p:cNvPicPr>
            <a:picLocks noChangeAspect="1"/>
          </p:cNvPicPr>
          <p:nvPr/>
        </p:nvPicPr>
        <p:blipFill>
          <a:blip r:embed="rId3" cstate="print"/>
          <a:stretch>
            <a:fillRect/>
          </a:stretch>
        </p:blipFill>
        <p:spPr>
          <a:xfrm>
            <a:off x="6574641" y="390816"/>
            <a:ext cx="3784010" cy="4181797"/>
          </a:xfrm>
          <a:prstGeom prst="rect">
            <a:avLst/>
          </a:prstGeom>
        </p:spPr>
      </p:pic>
      <p:sp>
        <p:nvSpPr>
          <p:cNvPr id="41" name="TextBox 40"/>
          <p:cNvSpPr txBox="1"/>
          <p:nvPr/>
        </p:nvSpPr>
        <p:spPr>
          <a:xfrm>
            <a:off x="4804155" y="7384"/>
            <a:ext cx="7044267" cy="461665"/>
          </a:xfrm>
          <a:prstGeom prst="rect">
            <a:avLst/>
          </a:prstGeom>
          <a:noFill/>
        </p:spPr>
        <p:txBody>
          <a:bodyPr wrap="square" rtlCol="0">
            <a:spAutoFit/>
          </a:bodyPr>
          <a:lstStyle/>
          <a:p>
            <a:r>
              <a:rPr lang="en-US" sz="2400" dirty="0" smtClean="0">
                <a:latin typeface="Garamond" panose="02020404030301010803" pitchFamily="18" charset="0"/>
              </a:rPr>
              <a:t>Intercept term </a:t>
            </a:r>
            <a:r>
              <a:rPr lang="en-US" sz="2400" b="1" dirty="0" smtClean="0">
                <a:latin typeface="Garamond" panose="02020404030301010803" pitchFamily="18" charset="0"/>
              </a:rPr>
              <a:t>improves </a:t>
            </a:r>
            <a:r>
              <a:rPr lang="en-US" sz="2400" dirty="0" smtClean="0">
                <a:latin typeface="Garamond" panose="02020404030301010803" pitchFamily="18" charset="0"/>
              </a:rPr>
              <a:t>the accuracy of the model</a:t>
            </a:r>
            <a:endParaRPr lang="el-GR" sz="2400" dirty="0">
              <a:latin typeface="Cambria" panose="02040503050406030204" pitchFamily="18" charset="0"/>
            </a:endParaRPr>
          </a:p>
        </p:txBody>
      </p:sp>
      <p:sp>
        <p:nvSpPr>
          <p:cNvPr id="31" name="TextBox 30"/>
          <p:cNvSpPr txBox="1"/>
          <p:nvPr/>
        </p:nvSpPr>
        <p:spPr>
          <a:xfrm>
            <a:off x="9734470" y="4341780"/>
            <a:ext cx="1898730" cy="461665"/>
          </a:xfrm>
          <a:prstGeom prst="rect">
            <a:avLst/>
          </a:prstGeom>
          <a:noFill/>
        </p:spPr>
        <p:txBody>
          <a:bodyPr wrap="square" rtlCol="0">
            <a:spAutoFit/>
          </a:bodyPr>
          <a:lstStyle/>
          <a:p>
            <a:r>
              <a:rPr lang="en-US" sz="2400" b="1" dirty="0">
                <a:latin typeface="Garamond" panose="02020404030301010803" pitchFamily="18" charset="0"/>
              </a:rPr>
              <a:t>S</a:t>
            </a:r>
            <a:r>
              <a:rPr lang="en-US" sz="2400" b="1" dirty="0" smtClean="0">
                <a:latin typeface="Garamond" panose="02020404030301010803" pitchFamily="18" charset="0"/>
              </a:rPr>
              <a:t>SE = 2.67</a:t>
            </a:r>
            <a:endParaRPr lang="el-GR" sz="2400" b="1" dirty="0">
              <a:latin typeface="Garamond" panose="02020404030301010803" pitchFamily="18" charset="0"/>
            </a:endParaRPr>
          </a:p>
        </p:txBody>
      </p:sp>
    </p:spTree>
    <p:extLst>
      <p:ext uri="{BB962C8B-B14F-4D97-AF65-F5344CB8AC3E}">
        <p14:creationId xmlns:p14="http://schemas.microsoft.com/office/powerpoint/2010/main" xmlns="" val="30277001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3364" y="-504031"/>
            <a:ext cx="7808389" cy="6065262"/>
          </a:xfrm>
          <a:prstGeom prst="rect">
            <a:avLst/>
          </a:prstGeom>
        </p:spPr>
      </p:pic>
      <p:sp>
        <p:nvSpPr>
          <p:cNvPr id="13" name="Rectangle 12"/>
          <p:cNvSpPr/>
          <p:nvPr/>
        </p:nvSpPr>
        <p:spPr>
          <a:xfrm>
            <a:off x="0" y="4104391"/>
            <a:ext cx="11295670" cy="1384995"/>
          </a:xfrm>
          <a:prstGeom prst="rect">
            <a:avLst/>
          </a:prstGeom>
        </p:spPr>
        <p:txBody>
          <a:bodyPr wrap="square">
            <a:spAutoFit/>
          </a:bodyPr>
          <a:lstStyle/>
          <a:p>
            <a:r>
              <a:rPr lang="en-US" sz="2800" dirty="0" smtClean="0">
                <a:solidFill>
                  <a:prstClr val="black"/>
                </a:solidFill>
                <a:latin typeface="Garamond" panose="02020404030301010803" pitchFamily="18" charset="0"/>
                <a:ea typeface="Cambria Math" panose="02040503050406030204" pitchFamily="18" charset="0"/>
              </a:rPr>
              <a:t>where</a:t>
            </a:r>
            <a:r>
              <a:rPr lang="en-US" sz="2800" dirty="0" smtClean="0">
                <a:solidFill>
                  <a:prstClr val="black"/>
                </a:solidFill>
                <a:latin typeface="Cambria" panose="02040503050406030204" pitchFamily="18" charset="0"/>
                <a:ea typeface="Cambria Math" panose="02040503050406030204" pitchFamily="18" charset="0"/>
              </a:rPr>
              <a:t>         </a:t>
            </a:r>
            <a:r>
              <a:rPr lang="en-US" sz="2800" dirty="0" smtClean="0">
                <a:solidFill>
                  <a:prstClr val="black"/>
                </a:solidFill>
                <a:latin typeface="Garamond" panose="02020404030301010803" pitchFamily="18" charset="0"/>
                <a:ea typeface="Cambria Math" panose="02040503050406030204" pitchFamily="18" charset="0"/>
              </a:rPr>
              <a:t>are </a:t>
            </a:r>
            <a:r>
              <a:rPr lang="en-US" sz="2800" b="1" dirty="0" smtClean="0">
                <a:solidFill>
                  <a:srgbClr val="0070C0"/>
                </a:solidFill>
                <a:latin typeface="Garamond" panose="02020404030301010803" pitchFamily="18" charset="0"/>
                <a:ea typeface="Cambria Math" panose="02040503050406030204" pitchFamily="18" charset="0"/>
              </a:rPr>
              <a:t>the optimal coefficients </a:t>
            </a:r>
            <a:r>
              <a:rPr lang="el-GR" sz="2800" b="1" dirty="0" smtClean="0">
                <a:solidFill>
                  <a:srgbClr val="0070C0"/>
                </a:solidFill>
                <a:latin typeface="Garamond" panose="02020404030301010803" pitchFamily="18" charset="0"/>
                <a:ea typeface="Cambria Math" panose="02040503050406030204" pitchFamily="18" charset="0"/>
              </a:rPr>
              <a:t> </a:t>
            </a:r>
            <a:endParaRPr lang="en-US" sz="2800" b="1" dirty="0" smtClean="0">
              <a:solidFill>
                <a:srgbClr val="0070C0"/>
              </a:solidFill>
              <a:latin typeface="Garamond" panose="02020404030301010803" pitchFamily="18" charset="0"/>
              <a:ea typeface="Cambria Math" panose="02040503050406030204" pitchFamily="18" charset="0"/>
            </a:endParaRPr>
          </a:p>
          <a:p>
            <a:r>
              <a:rPr lang="en-US" sz="2800" i="1" dirty="0">
                <a:solidFill>
                  <a:prstClr val="black"/>
                </a:solidFill>
                <a:latin typeface="Garamond" panose="02020404030301010803" pitchFamily="18" charset="0"/>
                <a:ea typeface="Cambria Math" panose="02040503050406030204" pitchFamily="18" charset="0"/>
              </a:rPr>
              <a:t> </a:t>
            </a:r>
            <a:r>
              <a:rPr lang="en-US" sz="2800" i="1" dirty="0" smtClean="0">
                <a:solidFill>
                  <a:prstClr val="black"/>
                </a:solidFill>
                <a:latin typeface="Garamond" panose="02020404030301010803" pitchFamily="18" charset="0"/>
                <a:ea typeface="Cambria Math" panose="02040503050406030204" pitchFamily="18" charset="0"/>
              </a:rPr>
              <a:t>    </a:t>
            </a:r>
            <a:r>
              <a:rPr lang="el-GR" sz="2400" i="1" dirty="0" smtClean="0">
                <a:solidFill>
                  <a:prstClr val="black"/>
                </a:solidFill>
                <a:latin typeface="Cambria" panose="02040503050406030204" pitchFamily="18" charset="0"/>
                <a:ea typeface="Cambria Math" panose="02040503050406030204" pitchFamily="18" charset="0"/>
              </a:rPr>
              <a:t>β</a:t>
            </a:r>
            <a:r>
              <a:rPr lang="el-GR" sz="2400" i="1" baseline="-25000" dirty="0" smtClean="0">
                <a:solidFill>
                  <a:prstClr val="black"/>
                </a:solidFill>
                <a:latin typeface="Cambria" panose="02040503050406030204" pitchFamily="18" charset="0"/>
                <a:ea typeface="Cambria Math" panose="02040503050406030204" pitchFamily="18" charset="0"/>
              </a:rPr>
              <a:t>1</a:t>
            </a:r>
            <a:r>
              <a:rPr lang="el-GR" sz="2400" i="1" dirty="0" smtClean="0">
                <a:solidFill>
                  <a:prstClr val="black"/>
                </a:solidFill>
                <a:latin typeface="Cambria" panose="02040503050406030204" pitchFamily="18" charset="0"/>
                <a:ea typeface="Cambria Math" panose="02040503050406030204" pitchFamily="18" charset="0"/>
              </a:rPr>
              <a:t>, β</a:t>
            </a:r>
            <a:r>
              <a:rPr lang="el-GR" sz="2400" i="1" baseline="-25000" dirty="0" smtClean="0">
                <a:solidFill>
                  <a:prstClr val="black"/>
                </a:solidFill>
                <a:latin typeface="Cambria" panose="02040503050406030204" pitchFamily="18" charset="0"/>
                <a:ea typeface="Cambria Math" panose="02040503050406030204" pitchFamily="18" charset="0"/>
              </a:rPr>
              <a:t>2</a:t>
            </a:r>
            <a:r>
              <a:rPr lang="el-GR" sz="2400" i="1" dirty="0" smtClean="0">
                <a:solidFill>
                  <a:prstClr val="black"/>
                </a:solidFill>
                <a:latin typeface="Cambria" panose="02040503050406030204" pitchFamily="18" charset="0"/>
                <a:ea typeface="Cambria Math" panose="02040503050406030204" pitchFamily="18" charset="0"/>
              </a:rPr>
              <a:t>, ..., β</a:t>
            </a:r>
            <a:r>
              <a:rPr lang="en-US" sz="2400" i="1" baseline="-25000" dirty="0" smtClean="0">
                <a:solidFill>
                  <a:prstClr val="black"/>
                </a:solidFill>
                <a:latin typeface="Cambria" panose="02040503050406030204" pitchFamily="18" charset="0"/>
                <a:ea typeface="Cambria Math" panose="02040503050406030204" pitchFamily="18" charset="0"/>
              </a:rPr>
              <a:t>p</a:t>
            </a:r>
            <a:r>
              <a:rPr lang="en-US" sz="2400" dirty="0" smtClean="0">
                <a:solidFill>
                  <a:prstClr val="black"/>
                </a:solidFill>
                <a:latin typeface="Cambria" panose="02040503050406030204" pitchFamily="18" charset="0"/>
                <a:ea typeface="Cambria Math" panose="02040503050406030204" pitchFamily="18" charset="0"/>
              </a:rPr>
              <a:t> </a:t>
            </a:r>
            <a:r>
              <a:rPr lang="en-US" sz="2800" dirty="0" smtClean="0">
                <a:solidFill>
                  <a:prstClr val="black"/>
                </a:solidFill>
                <a:latin typeface="Garamond" panose="02020404030301010803" pitchFamily="18" charset="0"/>
                <a:ea typeface="Cambria Math" panose="02040503050406030204" pitchFamily="18" charset="0"/>
              </a:rPr>
              <a:t>of the predictors </a:t>
            </a:r>
            <a:r>
              <a:rPr lang="en-US" sz="2400" b="1" i="1" dirty="0" smtClean="0">
                <a:solidFill>
                  <a:prstClr val="black"/>
                </a:solidFill>
                <a:latin typeface="Cambria" panose="02040503050406030204" pitchFamily="18" charset="0"/>
                <a:ea typeface="Cambria Math" panose="02040503050406030204" pitchFamily="18" charset="0"/>
              </a:rPr>
              <a:t>x</a:t>
            </a:r>
            <a:r>
              <a:rPr lang="en-US" sz="2400" baseline="-25000" dirty="0" smtClean="0">
                <a:solidFill>
                  <a:prstClr val="black"/>
                </a:solidFill>
                <a:latin typeface="Cambria" panose="02040503050406030204" pitchFamily="18" charset="0"/>
                <a:ea typeface="Cambria Math" panose="02040503050406030204" pitchFamily="18" charset="0"/>
              </a:rPr>
              <a:t>1</a:t>
            </a:r>
            <a:r>
              <a:rPr lang="en-US" sz="2400" dirty="0" smtClean="0">
                <a:solidFill>
                  <a:prstClr val="black"/>
                </a:solidFill>
                <a:latin typeface="Cambria" panose="02040503050406030204" pitchFamily="18" charset="0"/>
                <a:ea typeface="Cambria Math" panose="02040503050406030204" pitchFamily="18" charset="0"/>
              </a:rPr>
              <a:t>, </a:t>
            </a:r>
            <a:r>
              <a:rPr lang="en-US" sz="2400" b="1" i="1" dirty="0" smtClean="0">
                <a:solidFill>
                  <a:prstClr val="black"/>
                </a:solidFill>
                <a:latin typeface="Cambria" panose="02040503050406030204" pitchFamily="18" charset="0"/>
                <a:ea typeface="Cambria Math" panose="02040503050406030204" pitchFamily="18" charset="0"/>
              </a:rPr>
              <a:t>x</a:t>
            </a:r>
            <a:r>
              <a:rPr lang="en-US" sz="2400" baseline="-25000" dirty="0" smtClean="0">
                <a:solidFill>
                  <a:prstClr val="black"/>
                </a:solidFill>
                <a:latin typeface="Cambria" panose="02040503050406030204" pitchFamily="18" charset="0"/>
                <a:ea typeface="Cambria Math" panose="02040503050406030204" pitchFamily="18" charset="0"/>
              </a:rPr>
              <a:t>2</a:t>
            </a:r>
            <a:r>
              <a:rPr lang="en-US" sz="2400" dirty="0" smtClean="0">
                <a:solidFill>
                  <a:prstClr val="black"/>
                </a:solidFill>
                <a:latin typeface="Cambria" panose="02040503050406030204" pitchFamily="18" charset="0"/>
                <a:ea typeface="Cambria Math" panose="02040503050406030204" pitchFamily="18" charset="0"/>
              </a:rPr>
              <a:t>,..., </a:t>
            </a:r>
            <a:r>
              <a:rPr lang="en-US" sz="2400" b="1" i="1" dirty="0" err="1" smtClean="0">
                <a:solidFill>
                  <a:prstClr val="black"/>
                </a:solidFill>
                <a:latin typeface="Cambria" panose="02040503050406030204" pitchFamily="18" charset="0"/>
                <a:ea typeface="Cambria Math" panose="02040503050406030204" pitchFamily="18" charset="0"/>
              </a:rPr>
              <a:t>x</a:t>
            </a:r>
            <a:r>
              <a:rPr lang="en-US" sz="2400" baseline="-25000" dirty="0" err="1" smtClean="0">
                <a:solidFill>
                  <a:prstClr val="black"/>
                </a:solidFill>
                <a:latin typeface="Cambria" panose="02040503050406030204" pitchFamily="18" charset="0"/>
                <a:ea typeface="Cambria Math" panose="02040503050406030204" pitchFamily="18" charset="0"/>
              </a:rPr>
              <a:t>p</a:t>
            </a:r>
            <a:r>
              <a:rPr lang="en-US" sz="2400" dirty="0">
                <a:solidFill>
                  <a:prstClr val="black"/>
                </a:solidFill>
                <a:latin typeface="Cambria" panose="02040503050406030204" pitchFamily="18" charset="0"/>
                <a:ea typeface="Cambria Math" panose="02040503050406030204" pitchFamily="18" charset="0"/>
              </a:rPr>
              <a:t> </a:t>
            </a:r>
            <a:r>
              <a:rPr lang="en-US" sz="2400" dirty="0" smtClean="0">
                <a:solidFill>
                  <a:prstClr val="black"/>
                </a:solidFill>
                <a:latin typeface="Cambria" panose="02040503050406030204" pitchFamily="18" charset="0"/>
                <a:ea typeface="Cambria Math" panose="02040503050406030204" pitchFamily="18" charset="0"/>
              </a:rPr>
              <a:t>r</a:t>
            </a:r>
            <a:r>
              <a:rPr lang="en-US" sz="2800" dirty="0" smtClean="0">
                <a:solidFill>
                  <a:prstClr val="black"/>
                </a:solidFill>
                <a:latin typeface="Garamond" panose="02020404030301010803" pitchFamily="18" charset="0"/>
                <a:ea typeface="Cambria Math" panose="02040503050406030204" pitchFamily="18" charset="0"/>
              </a:rPr>
              <a:t>espectively, </a:t>
            </a:r>
          </a:p>
          <a:p>
            <a:r>
              <a:rPr lang="en-US" sz="2800" dirty="0" smtClean="0">
                <a:solidFill>
                  <a:prstClr val="black"/>
                </a:solidFill>
                <a:latin typeface="Garamond" panose="02020404030301010803" pitchFamily="18" charset="0"/>
                <a:ea typeface="Cambria Math" panose="02040503050406030204" pitchFamily="18" charset="0"/>
              </a:rPr>
              <a:t>that minimize the above sum of squared errors</a:t>
            </a:r>
          </a:p>
        </p:txBody>
      </p:sp>
      <p:sp>
        <p:nvSpPr>
          <p:cNvPr id="4" name="TextBox 3"/>
          <p:cNvSpPr txBox="1"/>
          <p:nvPr/>
        </p:nvSpPr>
        <p:spPr>
          <a:xfrm>
            <a:off x="361199" y="216254"/>
            <a:ext cx="5631614" cy="677108"/>
          </a:xfrm>
          <a:prstGeom prst="rect">
            <a:avLst/>
          </a:prstGeom>
          <a:noFill/>
        </p:spPr>
        <p:txBody>
          <a:bodyPr wrap="square" rtlCol="0">
            <a:spAutoFit/>
          </a:bodyPr>
          <a:lstStyle/>
          <a:p>
            <a:r>
              <a:rPr lang="en-US" sz="3800" b="1" dirty="0" smtClean="0">
                <a:solidFill>
                  <a:prstClr val="black"/>
                </a:solidFill>
                <a:latin typeface="Garamond" panose="02020404030301010803" pitchFamily="18" charset="0"/>
              </a:rPr>
              <a:t>Multiple linear regression</a:t>
            </a:r>
            <a:endParaRPr lang="en-US" sz="3800" b="1" dirty="0">
              <a:solidFill>
                <a:prstClr val="black"/>
              </a:solidFill>
            </a:endParaRPr>
          </a:p>
        </p:txBody>
      </p:sp>
      <p:pic>
        <p:nvPicPr>
          <p:cNvPr id="5" name="Picture 4"/>
          <p:cNvPicPr>
            <a:picLocks noChangeAspect="1"/>
          </p:cNvPicPr>
          <p:nvPr/>
        </p:nvPicPr>
        <p:blipFill>
          <a:blip r:embed="rId3" cstate="print"/>
          <a:stretch>
            <a:fillRect/>
          </a:stretch>
        </p:blipFill>
        <p:spPr>
          <a:xfrm>
            <a:off x="0" y="2272511"/>
            <a:ext cx="5362725" cy="1596262"/>
          </a:xfrm>
          <a:prstGeom prst="rect">
            <a:avLst/>
          </a:prstGeom>
        </p:spPr>
      </p:pic>
      <p:pic>
        <p:nvPicPr>
          <p:cNvPr id="6" name="Picture 5"/>
          <p:cNvPicPr>
            <a:picLocks noChangeAspect="1"/>
          </p:cNvPicPr>
          <p:nvPr/>
        </p:nvPicPr>
        <p:blipFill>
          <a:blip r:embed="rId4" cstate="print"/>
          <a:stretch>
            <a:fillRect/>
          </a:stretch>
        </p:blipFill>
        <p:spPr>
          <a:xfrm>
            <a:off x="1004104" y="4116176"/>
            <a:ext cx="475826" cy="576000"/>
          </a:xfrm>
          <a:prstGeom prst="rect">
            <a:avLst/>
          </a:prstGeom>
        </p:spPr>
      </p:pic>
      <p:sp>
        <p:nvSpPr>
          <p:cNvPr id="7" name="TextBox 6"/>
          <p:cNvSpPr txBox="1"/>
          <p:nvPr/>
        </p:nvSpPr>
        <p:spPr>
          <a:xfrm>
            <a:off x="0" y="1187816"/>
            <a:ext cx="5992813" cy="1261884"/>
          </a:xfrm>
          <a:prstGeom prst="rect">
            <a:avLst/>
          </a:prstGeom>
          <a:noFill/>
        </p:spPr>
        <p:txBody>
          <a:bodyPr wrap="square" rtlCol="0">
            <a:spAutoFit/>
          </a:bodyPr>
          <a:lstStyle/>
          <a:p>
            <a:r>
              <a:rPr lang="en-US" sz="2400" dirty="0" smtClean="0">
                <a:solidFill>
                  <a:prstClr val="black"/>
                </a:solidFill>
                <a:latin typeface="Garamond" panose="02020404030301010803" pitchFamily="18" charset="0"/>
                <a:ea typeface="Cambria Math" panose="02040503050406030204" pitchFamily="18" charset="0"/>
              </a:rPr>
              <a:t>Models the relationship between </a:t>
            </a:r>
          </a:p>
          <a:p>
            <a:r>
              <a:rPr lang="en-US" sz="2400" dirty="0" smtClean="0">
                <a:solidFill>
                  <a:srgbClr val="0E19F6"/>
                </a:solidFill>
                <a:latin typeface="Garamond" panose="02020404030301010803" pitchFamily="18" charset="0"/>
                <a:ea typeface="Cambria Math" panose="02040503050406030204" pitchFamily="18" charset="0"/>
              </a:rPr>
              <a:t>two or more predictors &amp; </a:t>
            </a:r>
            <a:r>
              <a:rPr lang="en-US" sz="2400" dirty="0" smtClean="0">
                <a:solidFill>
                  <a:prstClr val="black"/>
                </a:solidFill>
                <a:latin typeface="Garamond" panose="02020404030301010803" pitchFamily="18" charset="0"/>
                <a:ea typeface="Cambria Math" panose="02040503050406030204" pitchFamily="18" charset="0"/>
              </a:rPr>
              <a:t>the </a:t>
            </a:r>
            <a:r>
              <a:rPr lang="en-US" sz="2400" dirty="0" smtClean="0">
                <a:solidFill>
                  <a:srgbClr val="0E19F6"/>
                </a:solidFill>
                <a:latin typeface="Garamond" panose="02020404030301010803" pitchFamily="18" charset="0"/>
                <a:ea typeface="Cambria Math" panose="02040503050406030204" pitchFamily="18" charset="0"/>
              </a:rPr>
              <a:t>target</a:t>
            </a:r>
            <a:endParaRPr lang="en-US" sz="2400" i="1" dirty="0">
              <a:solidFill>
                <a:srgbClr val="0E19F6"/>
              </a:solidFill>
              <a:latin typeface="Garamond" panose="02020404030301010803" pitchFamily="18" charset="0"/>
              <a:ea typeface="Cambria Math" panose="02040503050406030204" pitchFamily="18" charset="0"/>
            </a:endParaRPr>
          </a:p>
          <a:p>
            <a:endParaRPr lang="en-US" sz="2800" dirty="0" smtClean="0">
              <a:solidFill>
                <a:prstClr val="black"/>
              </a:solidFill>
              <a:latin typeface="Garamond" panose="02020404030301010803" pitchFamily="18" charset="0"/>
              <a:ea typeface="Cambria Math" panose="02040503050406030204" pitchFamily="18" charset="0"/>
            </a:endParaRPr>
          </a:p>
        </p:txBody>
      </p:sp>
    </p:spTree>
    <p:extLst>
      <p:ext uri="{BB962C8B-B14F-4D97-AF65-F5344CB8AC3E}">
        <p14:creationId xmlns:p14="http://schemas.microsoft.com/office/powerpoint/2010/main" xmlns="" val="8370100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Regularization </a:t>
            </a:r>
            <a:endParaRPr lang="el-GR" dirty="0"/>
          </a:p>
        </p:txBody>
      </p:sp>
      <p:pic>
        <p:nvPicPr>
          <p:cNvPr id="4" name="Content Placeholder 3"/>
          <p:cNvPicPr>
            <a:picLocks noGrp="1" noChangeAspect="1"/>
          </p:cNvPicPr>
          <p:nvPr>
            <p:ph idx="1"/>
          </p:nvPr>
        </p:nvPicPr>
        <p:blipFill>
          <a:blip r:embed="rId2" cstate="print"/>
          <a:stretch>
            <a:fillRect/>
          </a:stretch>
        </p:blipFill>
        <p:spPr>
          <a:xfrm>
            <a:off x="241188" y="3357351"/>
            <a:ext cx="10196506" cy="1945386"/>
          </a:xfrm>
          <a:prstGeom prst="rect">
            <a:avLst/>
          </a:prstGeom>
        </p:spPr>
      </p:pic>
      <p:sp>
        <p:nvSpPr>
          <p:cNvPr id="5" name="TextBox 4"/>
          <p:cNvSpPr txBox="1"/>
          <p:nvPr/>
        </p:nvSpPr>
        <p:spPr>
          <a:xfrm>
            <a:off x="241188" y="1506022"/>
            <a:ext cx="9619941" cy="461665"/>
          </a:xfrm>
          <a:prstGeom prst="rect">
            <a:avLst/>
          </a:prstGeom>
          <a:noFill/>
        </p:spPr>
        <p:txBody>
          <a:bodyPr wrap="none" rtlCol="0">
            <a:spAutoFit/>
          </a:bodyPr>
          <a:lstStyle/>
          <a:p>
            <a:r>
              <a:rPr lang="en-US" sz="2400" dirty="0" smtClean="0"/>
              <a:t>Process of introducing additional information in order to prevent overfitting</a:t>
            </a:r>
            <a:endParaRPr lang="el-GR" sz="2400" dirty="0"/>
          </a:p>
        </p:txBody>
      </p:sp>
      <p:sp>
        <p:nvSpPr>
          <p:cNvPr id="6" name="TextBox 5"/>
          <p:cNvSpPr txBox="1"/>
          <p:nvPr/>
        </p:nvSpPr>
        <p:spPr>
          <a:xfrm>
            <a:off x="4230806" y="5568287"/>
            <a:ext cx="4608634" cy="369332"/>
          </a:xfrm>
          <a:prstGeom prst="rect">
            <a:avLst/>
          </a:prstGeom>
          <a:noFill/>
        </p:spPr>
        <p:txBody>
          <a:bodyPr wrap="none" rtlCol="0">
            <a:spAutoFit/>
          </a:bodyPr>
          <a:lstStyle/>
          <a:p>
            <a:r>
              <a:rPr lang="el-GR" dirty="0" smtClean="0"/>
              <a:t>λ </a:t>
            </a:r>
            <a:r>
              <a:rPr lang="en-US" dirty="0" smtClean="0"/>
              <a:t>controls the importance of the regularization </a:t>
            </a:r>
            <a:endParaRPr lang="el-GR" dirty="0"/>
          </a:p>
        </p:txBody>
      </p:sp>
    </p:spTree>
    <p:extLst>
      <p:ext uri="{BB962C8B-B14F-4D97-AF65-F5344CB8AC3E}">
        <p14:creationId xmlns:p14="http://schemas.microsoft.com/office/powerpoint/2010/main" xmlns="" val="193360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t="5556" b="2593"/>
          <a:stretch/>
        </p:blipFill>
        <p:spPr>
          <a:xfrm>
            <a:off x="6876104" y="105381"/>
            <a:ext cx="5873750" cy="4998446"/>
          </a:xfrm>
          <a:prstGeom prst="rect">
            <a:avLst/>
          </a:prstGeom>
        </p:spPr>
      </p:pic>
      <p:sp>
        <p:nvSpPr>
          <p:cNvPr id="3" name="TextBox 2"/>
          <p:cNvSpPr txBox="1"/>
          <p:nvPr/>
        </p:nvSpPr>
        <p:spPr>
          <a:xfrm>
            <a:off x="0" y="1521504"/>
            <a:ext cx="8141646" cy="4832092"/>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Bias: </a:t>
            </a:r>
            <a:r>
              <a:rPr lang="en-US" sz="2800" dirty="0" smtClean="0">
                <a:latin typeface="Garamond" panose="02020404030301010803" pitchFamily="18" charset="0"/>
              </a:rPr>
              <a:t>error from erroneous assumptions about the training data</a:t>
            </a:r>
          </a:p>
          <a:p>
            <a:pPr>
              <a:lnSpc>
                <a:spcPct val="150000"/>
              </a:lnSpc>
            </a:pPr>
            <a:r>
              <a:rPr lang="en-US" sz="2800" dirty="0" smtClean="0">
                <a:latin typeface="Garamond" panose="02020404030301010803" pitchFamily="18" charset="0"/>
              </a:rPr>
              <a:t>    - </a:t>
            </a:r>
            <a:r>
              <a:rPr lang="en-US" sz="2800" b="1" dirty="0">
                <a:latin typeface="Garamond" panose="02020404030301010803" pitchFamily="18" charset="0"/>
              </a:rPr>
              <a:t>M</a:t>
            </a:r>
            <a:r>
              <a:rPr lang="en-US" sz="2800" b="1" dirty="0" smtClean="0">
                <a:latin typeface="Garamond" panose="02020404030301010803" pitchFamily="18" charset="0"/>
                <a:sym typeface="Wingdings" panose="05000000000000000000" pitchFamily="2" charset="2"/>
              </a:rPr>
              <a:t>iss relevant relations between predictors &amp; target</a:t>
            </a:r>
            <a:r>
              <a:rPr lang="en-US" sz="2800" b="1" dirty="0" smtClean="0">
                <a:latin typeface="Garamond" panose="02020404030301010803" pitchFamily="18" charset="0"/>
              </a:rPr>
              <a:t> (high bias, </a:t>
            </a:r>
            <a:r>
              <a:rPr lang="en-US" sz="2800" b="1" dirty="0" err="1" smtClean="0">
                <a:latin typeface="Garamond" panose="02020404030301010803" pitchFamily="18" charset="0"/>
              </a:rPr>
              <a:t>underfitting</a:t>
            </a:r>
            <a:r>
              <a:rPr lang="en-US" sz="2800" b="1" dirty="0" smtClean="0">
                <a:latin typeface="Garamond" panose="02020404030301010803" pitchFamily="18" charset="0"/>
              </a:rPr>
              <a:t>)</a:t>
            </a:r>
          </a:p>
          <a:p>
            <a:pPr>
              <a:lnSpc>
                <a:spcPct val="150000"/>
              </a:lnSpc>
            </a:pPr>
            <a:r>
              <a:rPr lang="en-US" sz="2800" b="1" dirty="0" smtClean="0">
                <a:solidFill>
                  <a:srgbClr val="FF0000"/>
                </a:solidFill>
                <a:latin typeface="Garamond" panose="02020404030301010803" pitchFamily="18" charset="0"/>
              </a:rPr>
              <a:t>Variance</a:t>
            </a:r>
            <a:r>
              <a:rPr lang="en-US" sz="2800" dirty="0" smtClean="0">
                <a:latin typeface="Garamond" panose="02020404030301010803" pitchFamily="18" charset="0"/>
              </a:rPr>
              <a:t>: error from sensitivity to small fluctuations in the training data</a:t>
            </a:r>
          </a:p>
          <a:p>
            <a:pPr>
              <a:lnSpc>
                <a:spcPct val="150000"/>
              </a:lnSpc>
            </a:pPr>
            <a:r>
              <a:rPr lang="en-US" sz="2800" dirty="0" smtClean="0">
                <a:latin typeface="Garamond" panose="02020404030301010803" pitchFamily="18" charset="0"/>
              </a:rPr>
              <a:t>    - </a:t>
            </a:r>
            <a:r>
              <a:rPr lang="en-US" sz="2800" dirty="0" smtClean="0">
                <a:latin typeface="Garamond" panose="02020404030301010803" pitchFamily="18" charset="0"/>
                <a:sym typeface="Wingdings" panose="05000000000000000000" pitchFamily="2" charset="2"/>
              </a:rPr>
              <a:t>Model noise, not the intended output (h</a:t>
            </a:r>
            <a:r>
              <a:rPr lang="en-US" sz="2800" dirty="0" smtClean="0">
                <a:latin typeface="Garamond" panose="02020404030301010803" pitchFamily="18" charset="0"/>
              </a:rPr>
              <a:t>igh variance, </a:t>
            </a:r>
            <a:r>
              <a:rPr lang="en-US" sz="2800" dirty="0" smtClean="0">
                <a:solidFill>
                  <a:srgbClr val="0E19F6"/>
                </a:solidFill>
                <a:latin typeface="Garamond" panose="02020404030301010803" pitchFamily="18" charset="0"/>
              </a:rPr>
              <a:t>overfitting</a:t>
            </a:r>
            <a:r>
              <a:rPr lang="en-US" sz="2800" dirty="0">
                <a:latin typeface="Garamond" panose="02020404030301010803" pitchFamily="18" charset="0"/>
              </a:rPr>
              <a:t>) </a:t>
            </a:r>
          </a:p>
        </p:txBody>
      </p:sp>
      <p:sp>
        <p:nvSpPr>
          <p:cNvPr id="2" name="Rectangle 1"/>
          <p:cNvSpPr/>
          <p:nvPr/>
        </p:nvSpPr>
        <p:spPr>
          <a:xfrm>
            <a:off x="0" y="6432582"/>
            <a:ext cx="12192000" cy="492443"/>
          </a:xfrm>
          <a:prstGeom prst="rect">
            <a:avLst/>
          </a:prstGeom>
        </p:spPr>
        <p:txBody>
          <a:bodyPr wrap="square">
            <a:spAutoFit/>
          </a:bodyPr>
          <a:lstStyle/>
          <a:p>
            <a:r>
              <a:rPr lang="en-US" sz="2600" b="1" dirty="0">
                <a:solidFill>
                  <a:schemeClr val="accent6">
                    <a:lumMod val="75000"/>
                  </a:schemeClr>
                </a:solidFill>
                <a:latin typeface="Garamond" panose="02020404030301010803" pitchFamily="18" charset="0"/>
              </a:rPr>
              <a:t>Bias – variance </a:t>
            </a:r>
            <a:r>
              <a:rPr lang="en-US" sz="2600" b="1" dirty="0" smtClean="0">
                <a:solidFill>
                  <a:schemeClr val="accent6">
                    <a:lumMod val="75000"/>
                  </a:schemeClr>
                </a:solidFill>
                <a:latin typeface="Garamond" panose="02020404030301010803" pitchFamily="18" charset="0"/>
              </a:rPr>
              <a:t>tradeoff:</a:t>
            </a:r>
            <a:r>
              <a:rPr lang="en-US" sz="2600" dirty="0" smtClean="0">
                <a:solidFill>
                  <a:schemeClr val="accent6">
                    <a:lumMod val="75000"/>
                  </a:schemeClr>
                </a:solidFill>
                <a:latin typeface="Garamond" panose="02020404030301010803" pitchFamily="18" charset="0"/>
              </a:rPr>
              <a:t> </a:t>
            </a:r>
            <a:r>
              <a:rPr lang="en-US" sz="2600" b="1" spc="-50" dirty="0" smtClean="0">
                <a:solidFill>
                  <a:schemeClr val="accent6">
                    <a:lumMod val="75000"/>
                  </a:schemeClr>
                </a:solidFill>
                <a:latin typeface="Garamond" panose="02020404030301010803" pitchFamily="18" charset="0"/>
              </a:rPr>
              <a:t>Ignore some small details to get a more general “big picture” </a:t>
            </a:r>
            <a:endParaRPr lang="en-US" sz="2600" b="1" spc="-50" dirty="0">
              <a:solidFill>
                <a:schemeClr val="accent6">
                  <a:lumMod val="75000"/>
                </a:schemeClr>
              </a:solidFill>
              <a:latin typeface="Garamond" panose="02020404030301010803" pitchFamily="18" charset="0"/>
            </a:endParaRPr>
          </a:p>
        </p:txBody>
      </p:sp>
      <p:sp>
        <p:nvSpPr>
          <p:cNvPr id="6" name="TextBox 5"/>
          <p:cNvSpPr txBox="1"/>
          <p:nvPr/>
        </p:nvSpPr>
        <p:spPr>
          <a:xfrm>
            <a:off x="164771" y="14534"/>
            <a:ext cx="5631614" cy="677108"/>
          </a:xfrm>
          <a:prstGeom prst="rect">
            <a:avLst/>
          </a:prstGeom>
          <a:noFill/>
        </p:spPr>
        <p:txBody>
          <a:bodyPr wrap="square" rtlCol="0">
            <a:spAutoFit/>
          </a:bodyPr>
          <a:lstStyle/>
          <a:p>
            <a:r>
              <a:rPr lang="en-US" sz="3800" b="1" dirty="0" smtClean="0">
                <a:solidFill>
                  <a:prstClr val="black"/>
                </a:solidFill>
                <a:latin typeface="Garamond" panose="02020404030301010803" pitchFamily="18" charset="0"/>
              </a:rPr>
              <a:t>Regularization</a:t>
            </a:r>
          </a:p>
        </p:txBody>
      </p:sp>
      <p:sp>
        <p:nvSpPr>
          <p:cNvPr id="7" name="Rectangle 6"/>
          <p:cNvSpPr/>
          <p:nvPr/>
        </p:nvSpPr>
        <p:spPr>
          <a:xfrm>
            <a:off x="254254" y="926765"/>
            <a:ext cx="5920147" cy="523220"/>
          </a:xfrm>
          <a:prstGeom prst="rect">
            <a:avLst/>
          </a:prstGeom>
        </p:spPr>
        <p:txBody>
          <a:bodyPr wrap="none">
            <a:spAutoFit/>
          </a:bodyPr>
          <a:lstStyle/>
          <a:p>
            <a:r>
              <a:rPr lang="en-US" sz="2800" b="1" dirty="0" smtClean="0">
                <a:solidFill>
                  <a:srgbClr val="0070C0"/>
                </a:solidFill>
                <a:latin typeface="Garamond" panose="02020404030301010803" pitchFamily="18" charset="0"/>
              </a:rPr>
              <a:t>Shrink</a:t>
            </a:r>
            <a:r>
              <a:rPr lang="en-US" sz="2800" b="1" dirty="0">
                <a:solidFill>
                  <a:srgbClr val="0070C0"/>
                </a:solidFill>
                <a:latin typeface="Garamond" panose="02020404030301010803" pitchFamily="18" charset="0"/>
              </a:rPr>
              <a:t>s</a:t>
            </a:r>
            <a:r>
              <a:rPr lang="en-US" sz="2800" b="1" dirty="0" smtClean="0">
                <a:solidFill>
                  <a:srgbClr val="0070C0"/>
                </a:solidFill>
                <a:latin typeface="Garamond" panose="02020404030301010803" pitchFamily="18" charset="0"/>
              </a:rPr>
              <a:t> </a:t>
            </a:r>
            <a:r>
              <a:rPr lang="en-US" sz="2800" b="1" dirty="0">
                <a:solidFill>
                  <a:srgbClr val="0070C0"/>
                </a:solidFill>
                <a:latin typeface="Garamond" panose="02020404030301010803" pitchFamily="18" charset="0"/>
              </a:rPr>
              <a:t>the magnitude of </a:t>
            </a:r>
            <a:r>
              <a:rPr lang="en-US" sz="2800" b="1" dirty="0" smtClean="0">
                <a:solidFill>
                  <a:srgbClr val="0070C0"/>
                </a:solidFill>
                <a:latin typeface="Garamond" panose="02020404030301010803" pitchFamily="18" charset="0"/>
              </a:rPr>
              <a:t>coefficients</a:t>
            </a:r>
            <a:endParaRPr lang="en-US" sz="28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xmlns="" val="39365409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913" y="348475"/>
            <a:ext cx="3697621" cy="677108"/>
          </a:xfrm>
          <a:prstGeom prst="rect">
            <a:avLst/>
          </a:prstGeom>
          <a:noFill/>
        </p:spPr>
        <p:txBody>
          <a:bodyPr wrap="square" rtlCol="0">
            <a:spAutoFit/>
          </a:bodyPr>
          <a:lstStyle/>
          <a:p>
            <a:r>
              <a:rPr lang="en-US" sz="3800" b="1" dirty="0" smtClean="0">
                <a:solidFill>
                  <a:prstClr val="black"/>
                </a:solidFill>
                <a:latin typeface="Garamond" panose="02020404030301010803" pitchFamily="18" charset="0"/>
              </a:rPr>
              <a:t>Ridge regression</a:t>
            </a:r>
          </a:p>
        </p:txBody>
      </p:sp>
      <p:grpSp>
        <p:nvGrpSpPr>
          <p:cNvPr id="11" name="Group 10"/>
          <p:cNvGrpSpPr/>
          <p:nvPr/>
        </p:nvGrpSpPr>
        <p:grpSpPr>
          <a:xfrm>
            <a:off x="210379" y="1108917"/>
            <a:ext cx="11417300" cy="2031325"/>
            <a:chOff x="540035" y="1967680"/>
            <a:chExt cx="11417300" cy="2031325"/>
          </a:xfrm>
        </p:grpSpPr>
        <p:sp>
          <p:nvSpPr>
            <p:cNvPr id="3" name="TextBox 2"/>
            <p:cNvSpPr txBox="1"/>
            <p:nvPr/>
          </p:nvSpPr>
          <p:spPr>
            <a:xfrm>
              <a:off x="540035" y="1967680"/>
              <a:ext cx="11417300" cy="2031325"/>
            </a:xfrm>
            <a:prstGeom prst="rect">
              <a:avLst/>
            </a:prstGeom>
            <a:noFill/>
          </p:spPr>
          <p:txBody>
            <a:bodyPr wrap="square" rtlCol="0">
              <a:spAutoFit/>
            </a:bodyPr>
            <a:lstStyle/>
            <a:p>
              <a:pPr>
                <a:lnSpc>
                  <a:spcPct val="150000"/>
                </a:lnSpc>
              </a:pPr>
              <a:r>
                <a:rPr lang="en-US" sz="2800" dirty="0" smtClean="0">
                  <a:latin typeface="Garamond" panose="02020404030301010803" pitchFamily="18" charset="0"/>
                </a:rPr>
                <a:t>Given a vector with observations                           &amp;  a predictor matrix</a:t>
              </a:r>
            </a:p>
            <a:p>
              <a:endParaRPr lang="en-US" sz="2800" dirty="0" smtClean="0">
                <a:latin typeface="Garamond" panose="02020404030301010803" pitchFamily="18" charset="0"/>
              </a:endParaRPr>
            </a:p>
            <a:p>
              <a:r>
                <a:rPr lang="en-US" sz="2800" dirty="0" smtClean="0">
                  <a:latin typeface="Garamond" panose="02020404030301010803" pitchFamily="18" charset="0"/>
                </a:rPr>
                <a:t>the </a:t>
              </a:r>
              <a:r>
                <a:rPr lang="en-US" sz="2800" dirty="0">
                  <a:latin typeface="Garamond" panose="02020404030301010803" pitchFamily="18" charset="0"/>
                </a:rPr>
                <a:t>ridge regression coefficients are defined as:</a:t>
              </a:r>
            </a:p>
            <a:p>
              <a:r>
                <a:rPr lang="en-US" sz="2800" dirty="0" smtClean="0">
                  <a:latin typeface="Garamond" panose="02020404030301010803" pitchFamily="18" charset="0"/>
                </a:rPr>
                <a:t>  </a:t>
              </a:r>
              <a:endParaRPr lang="en-US" sz="2800" dirty="0">
                <a:latin typeface="Garamond" panose="02020404030301010803" pitchFamily="18" charset="0"/>
              </a:endParaRPr>
            </a:p>
          </p:txBody>
        </p:sp>
        <p:pic>
          <p:nvPicPr>
            <p:cNvPr id="4" name="Picture 3"/>
            <p:cNvPicPr>
              <a:picLocks noChangeAspect="1"/>
            </p:cNvPicPr>
            <p:nvPr/>
          </p:nvPicPr>
          <p:blipFill>
            <a:blip r:embed="rId2" cstate="print"/>
            <a:stretch>
              <a:fillRect/>
            </a:stretch>
          </p:blipFill>
          <p:spPr>
            <a:xfrm>
              <a:off x="10613963" y="2162734"/>
              <a:ext cx="1187868" cy="454185"/>
            </a:xfrm>
            <a:prstGeom prst="rect">
              <a:avLst/>
            </a:prstGeom>
          </p:spPr>
        </p:pic>
        <p:pic>
          <p:nvPicPr>
            <p:cNvPr id="8" name="Picture 7"/>
            <p:cNvPicPr>
              <a:picLocks noChangeAspect="1"/>
            </p:cNvPicPr>
            <p:nvPr/>
          </p:nvPicPr>
          <p:blipFill>
            <a:blip r:embed="rId3" cstate="print"/>
            <a:stretch>
              <a:fillRect/>
            </a:stretch>
          </p:blipFill>
          <p:spPr>
            <a:xfrm>
              <a:off x="5031524" y="2099376"/>
              <a:ext cx="1810279" cy="624234"/>
            </a:xfrm>
            <a:prstGeom prst="rect">
              <a:avLst/>
            </a:prstGeom>
          </p:spPr>
        </p:pic>
      </p:grpSp>
      <p:pic>
        <p:nvPicPr>
          <p:cNvPr id="10" name="Picture 9"/>
          <p:cNvPicPr>
            <a:picLocks noChangeAspect="1"/>
          </p:cNvPicPr>
          <p:nvPr/>
        </p:nvPicPr>
        <p:blipFill>
          <a:blip r:embed="rId4" cstate="print"/>
          <a:stretch>
            <a:fillRect/>
          </a:stretch>
        </p:blipFill>
        <p:spPr>
          <a:xfrm>
            <a:off x="2255069" y="2983166"/>
            <a:ext cx="7800141" cy="2704049"/>
          </a:xfrm>
          <a:prstGeom prst="rect">
            <a:avLst/>
          </a:prstGeom>
        </p:spPr>
      </p:pic>
      <p:sp>
        <p:nvSpPr>
          <p:cNvPr id="14" name="Rectangle 13"/>
          <p:cNvSpPr/>
          <p:nvPr/>
        </p:nvSpPr>
        <p:spPr>
          <a:xfrm>
            <a:off x="445044" y="6001114"/>
            <a:ext cx="11746956" cy="523220"/>
          </a:xfrm>
          <a:prstGeom prst="rect">
            <a:avLst/>
          </a:prstGeom>
          <a:ln w="38100">
            <a:solidFill>
              <a:srgbClr val="00B0F0"/>
            </a:solidFill>
          </a:ln>
        </p:spPr>
        <p:txBody>
          <a:bodyPr wrap="square">
            <a:spAutoFit/>
          </a:bodyPr>
          <a:lstStyle/>
          <a:p>
            <a:r>
              <a:rPr lang="en-US" sz="2800" dirty="0" smtClean="0">
                <a:latin typeface="Garamond" panose="02020404030301010803" pitchFamily="18" charset="0"/>
              </a:rPr>
              <a:t>Not only </a:t>
            </a:r>
            <a:r>
              <a:rPr lang="en-US" sz="2800" b="1" dirty="0" smtClean="0">
                <a:solidFill>
                  <a:srgbClr val="0070C0"/>
                </a:solidFill>
                <a:latin typeface="Garamond" panose="02020404030301010803" pitchFamily="18" charset="0"/>
              </a:rPr>
              <a:t>minimizing the squared error </a:t>
            </a:r>
            <a:r>
              <a:rPr lang="en-US" sz="2800" dirty="0" smtClean="0">
                <a:latin typeface="Garamond" panose="02020404030301010803" pitchFamily="18" charset="0"/>
              </a:rPr>
              <a:t>but also the </a:t>
            </a:r>
            <a:r>
              <a:rPr lang="en-US" sz="2800" dirty="0" smtClean="0">
                <a:solidFill>
                  <a:srgbClr val="0E19F6"/>
                </a:solidFill>
                <a:latin typeface="Garamond" panose="02020404030301010803" pitchFamily="18" charset="0"/>
              </a:rPr>
              <a:t>size of the coefficients</a:t>
            </a:r>
            <a:r>
              <a:rPr lang="en-US" sz="2800" dirty="0" smtClean="0">
                <a:latin typeface="Garamond" panose="02020404030301010803" pitchFamily="18" charset="0"/>
              </a:rPr>
              <a:t>!</a:t>
            </a:r>
            <a:endParaRPr lang="en-US" sz="2800" dirty="0">
              <a:solidFill>
                <a:srgbClr val="0E19F6"/>
              </a:solidFill>
              <a:latin typeface="Garamond" panose="02020404030301010803" pitchFamily="18" charset="0"/>
            </a:endParaRPr>
          </a:p>
        </p:txBody>
      </p:sp>
      <p:sp>
        <p:nvSpPr>
          <p:cNvPr id="7" name="Oval 6"/>
          <p:cNvSpPr/>
          <p:nvPr/>
        </p:nvSpPr>
        <p:spPr>
          <a:xfrm>
            <a:off x="5620655" y="5070143"/>
            <a:ext cx="1201003" cy="5420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Oval 11"/>
          <p:cNvSpPr/>
          <p:nvPr/>
        </p:nvSpPr>
        <p:spPr>
          <a:xfrm>
            <a:off x="7694944" y="5131558"/>
            <a:ext cx="1420963" cy="5420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086569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4582</TotalTime>
  <Words>4246</Words>
  <Application>Microsoft Office PowerPoint</Application>
  <PresentationFormat>Custom</PresentationFormat>
  <Paragraphs>592</Paragraphs>
  <Slides>114</Slides>
  <Notes>2</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16" baseType="lpstr">
      <vt:lpstr>Office Theme</vt:lpstr>
      <vt:lpstr>Equation</vt:lpstr>
      <vt:lpstr>Slide 1</vt:lpstr>
      <vt:lpstr>2.  Obtain data….</vt:lpstr>
      <vt:lpstr>Acknowledgement – Resources used in the slides</vt:lpstr>
      <vt:lpstr>Agenda</vt:lpstr>
      <vt:lpstr>Proving Your Hypothesis</vt:lpstr>
      <vt:lpstr>Notation for the following slides</vt:lpstr>
      <vt:lpstr>The Null Hypothesis</vt:lpstr>
      <vt:lpstr>Standard Single Hypothesis Testing</vt:lpstr>
      <vt:lpstr>Test Statistics</vt:lpstr>
      <vt:lpstr>Statistical significance tests</vt:lpstr>
      <vt:lpstr>Slide 11</vt:lpstr>
      <vt:lpstr>The Lake Wobegon Example: “Where all the children are above average!”</vt:lpstr>
      <vt:lpstr>One-Sample z Test</vt:lpstr>
      <vt:lpstr>Example:  Two-Sided Hypothesis Test “Lake Wobegon”</vt:lpstr>
      <vt:lpstr>2. Obtain data …</vt:lpstr>
      <vt:lpstr>Example:  Two-Sided Hypothesis Test “Lake Wobegon”</vt:lpstr>
      <vt:lpstr>Slide 17</vt:lpstr>
      <vt:lpstr>Central Limit Theory</vt:lpstr>
      <vt:lpstr>Slide 19</vt:lpstr>
      <vt:lpstr>Slide 20</vt:lpstr>
      <vt:lpstr>Example - Two-Sided P-value: Lake Wobegon</vt:lpstr>
      <vt:lpstr>Conditions for z Test</vt:lpstr>
      <vt:lpstr>Another Example</vt:lpstr>
      <vt:lpstr>Slide 24</vt:lpstr>
      <vt:lpstr>1. Form the Null Hypothesis</vt:lpstr>
      <vt:lpstr>2.  Obtain data….</vt:lpstr>
      <vt:lpstr>3. Find a suitable test statistic T  (Example)</vt:lpstr>
      <vt:lpstr> 3.  Find a suitable test statistic T  (cont’d)</vt:lpstr>
      <vt:lpstr>3.  Find the distribution of T   (cont’d)</vt:lpstr>
      <vt:lpstr>Slide 30</vt:lpstr>
      <vt:lpstr>Slide 31</vt:lpstr>
      <vt:lpstr>Student  t-distribution  (basics)</vt:lpstr>
      <vt:lpstr>Central Limit Theory</vt:lpstr>
      <vt:lpstr>Slide 34</vt:lpstr>
      <vt:lpstr>Slide 35</vt:lpstr>
      <vt:lpstr>3. Find the distribution of T Example</vt:lpstr>
      <vt:lpstr>4. Decide on a Rejection Region</vt:lpstr>
      <vt:lpstr>4. Decide on a Rejection Region</vt:lpstr>
      <vt:lpstr>4. Decide on a Rejection Region</vt:lpstr>
      <vt:lpstr>Rejection Procedure</vt:lpstr>
      <vt:lpstr>Slide 41</vt:lpstr>
      <vt:lpstr>Parametric versus non-Parametric Tests</vt:lpstr>
      <vt:lpstr>Permutation Testing</vt:lpstr>
      <vt:lpstr>Permutation Testing</vt:lpstr>
      <vt:lpstr>Permutation Testing Revisited</vt:lpstr>
      <vt:lpstr>Slide 46</vt:lpstr>
      <vt:lpstr>Does It Really Work?</vt:lpstr>
      <vt:lpstr>Does It Really Work?</vt:lpstr>
      <vt:lpstr>p-value:</vt:lpstr>
      <vt:lpstr>Slide 50</vt:lpstr>
      <vt:lpstr>Slide 51</vt:lpstr>
      <vt:lpstr>The Significance Level</vt:lpstr>
      <vt:lpstr>Calculating the Distribution</vt:lpstr>
      <vt:lpstr>What you SHOULD do</vt:lpstr>
      <vt:lpstr>Slide 55</vt:lpstr>
      <vt:lpstr>Statistical Errors</vt:lpstr>
      <vt:lpstr>Regarding the Choice of a Test</vt:lpstr>
      <vt:lpstr>Slide 58</vt:lpstr>
      <vt:lpstr>Slide 59</vt:lpstr>
      <vt:lpstr>Slide 60</vt:lpstr>
      <vt:lpstr>Pearson correlation: widely-used measure of the linear correlation between variables  </vt:lpstr>
      <vt:lpstr>Examples of Pearson Correlation </vt:lpstr>
      <vt:lpstr>Conditional STTC (A-&gt;B |C) represents a measure of the chance that firing events of A will precede firing events of B, given the presence of firing of C </vt:lpstr>
      <vt:lpstr>Kolmogorov-Smirnov (K-S) Test</vt:lpstr>
      <vt:lpstr>Kolmogorov-Smirnov (K-S) Test</vt:lpstr>
      <vt:lpstr>Kolmogorov-Smirnov (K-S) Test</vt:lpstr>
      <vt:lpstr>Example: Kolmogorov-Smirnov Test</vt:lpstr>
      <vt:lpstr>Slide 68</vt:lpstr>
      <vt:lpstr>Slide 69</vt:lpstr>
      <vt:lpstr>Data Clustering – Overview </vt:lpstr>
      <vt:lpstr>Slide 71</vt:lpstr>
      <vt:lpstr>Clustering</vt:lpstr>
      <vt:lpstr>Clustering objectives</vt:lpstr>
      <vt:lpstr>k-means: simplest unsupervised learning algorithm  Iterative greedy algorithm (K):</vt:lpstr>
      <vt:lpstr>Criteria for Assessing a Clustering</vt:lpstr>
      <vt:lpstr>Properties of a good clustering according to the internal criterion</vt:lpstr>
      <vt:lpstr>Slide 77</vt:lpstr>
      <vt:lpstr>Silhouette value measures cohesion compared to separation </vt:lpstr>
      <vt:lpstr>Silhouette Coefficient</vt:lpstr>
      <vt:lpstr>Slide 80</vt:lpstr>
      <vt:lpstr>External criteria for clustering quality</vt:lpstr>
      <vt:lpstr>External Evaluation of Cluster Quality (cont’d)</vt:lpstr>
      <vt:lpstr>Purity example</vt:lpstr>
      <vt:lpstr>Entropy-based Measure of the Quality of  Clustering</vt:lpstr>
      <vt:lpstr>Mutual-information based Measure of Quality of Clustering</vt:lpstr>
      <vt:lpstr>Example Clustering of neurons at positions A, B and C  in the conditional STTC (A, B|C)</vt:lpstr>
      <vt:lpstr>Slide 87</vt:lpstr>
      <vt:lpstr>Slide 88</vt:lpstr>
      <vt:lpstr>Slide 89</vt:lpstr>
      <vt:lpstr>Slide 90</vt:lpstr>
      <vt:lpstr>Slide 91</vt:lpstr>
      <vt:lpstr>Slide 92</vt:lpstr>
      <vt:lpstr>Slide 93</vt:lpstr>
      <vt:lpstr>Slide 94</vt:lpstr>
      <vt:lpstr>Slide 95</vt:lpstr>
      <vt:lpstr>Slide 96</vt:lpstr>
      <vt:lpstr>Regularization </vt:lpstr>
      <vt:lpstr>Slide 98</vt:lpstr>
      <vt:lpstr>Slide 99</vt:lpstr>
      <vt:lpstr>Ridge regression as regularization</vt:lpstr>
      <vt:lpstr>Slide 101</vt:lpstr>
      <vt:lpstr>Slide 102</vt:lpstr>
      <vt:lpstr>Slide 103</vt:lpstr>
      <vt:lpstr>Slide 104</vt:lpstr>
      <vt:lpstr>Slide 105</vt:lpstr>
      <vt:lpstr>Slide 106</vt:lpstr>
      <vt:lpstr>Slide 107</vt:lpstr>
      <vt:lpstr>Slide 108</vt:lpstr>
      <vt:lpstr>Slide 109</vt:lpstr>
      <vt:lpstr>Regularization penalizes hypothesis complexity</vt:lpstr>
      <vt:lpstr>Slide 111</vt:lpstr>
      <vt:lpstr>Slide 112</vt:lpstr>
      <vt:lpstr>Simple Linear Regression </vt:lpstr>
      <vt:lpstr>Simple Linear Regression  - Least Squares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Pearson correlation: widely-used measure of the linear correlation between two variables</dc:title>
  <dc:creator>Maria Papadopouli</dc:creator>
  <cp:lastModifiedBy>Maria Papadopouli</cp:lastModifiedBy>
  <cp:revision>179</cp:revision>
  <cp:lastPrinted>2017-10-24T12:43:14Z</cp:lastPrinted>
  <dcterms:created xsi:type="dcterms:W3CDTF">2017-10-17T09:58:29Z</dcterms:created>
  <dcterms:modified xsi:type="dcterms:W3CDTF">2018-04-29T18:39:36Z</dcterms:modified>
</cp:coreProperties>
</file>